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1"/>
  </p:notesMasterIdLst>
  <p:sldIdLst>
    <p:sldId id="272" r:id="rId2"/>
    <p:sldId id="317" r:id="rId3"/>
    <p:sldId id="279" r:id="rId4"/>
    <p:sldId id="280" r:id="rId5"/>
    <p:sldId id="281" r:id="rId6"/>
    <p:sldId id="282" r:id="rId7"/>
    <p:sldId id="283" r:id="rId8"/>
    <p:sldId id="284" r:id="rId9"/>
    <p:sldId id="285" r:id="rId10"/>
    <p:sldId id="286" r:id="rId11"/>
    <p:sldId id="287" r:id="rId12"/>
    <p:sldId id="288"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6" r:id="rId39"/>
    <p:sldId id="289" r:id="rId4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A532"/>
    <a:srgbClr val="879C52"/>
    <a:srgbClr val="A3CDA8"/>
    <a:srgbClr val="AAB638"/>
    <a:srgbClr val="2EAC64"/>
    <a:srgbClr val="728E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84A090B-260B-4974-B63B-CDB821899BD2}" type="datetimeFigureOut">
              <a:rPr lang="ar-SA" smtClean="0"/>
              <a:t>06/05/41</a:t>
            </a:fld>
            <a:endParaRPr lang="ar-SA"/>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EDF23BC-0517-4F62-866D-1BC820ECE2A6}" type="slidenum">
              <a:rPr lang="ar-SA" smtClean="0"/>
              <a:t>‹#›</a:t>
            </a:fld>
            <a:endParaRPr lang="ar-SA"/>
          </a:p>
        </p:txBody>
      </p:sp>
    </p:spTree>
    <p:extLst>
      <p:ext uri="{BB962C8B-B14F-4D97-AF65-F5344CB8AC3E}">
        <p14:creationId xmlns:p14="http://schemas.microsoft.com/office/powerpoint/2010/main" val="260122696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p>
        </p:txBody>
      </p:sp>
      <p:sp>
        <p:nvSpPr>
          <p:cNvPr id="235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13BC1A36-EA26-400A-82C2-8CEADE317FC4}" type="slidenum">
              <a:rPr kumimoji="0" lang="en-US" altLang="en-US" sz="1200" b="0" i="0" u="none" strike="noStrike" kern="1200" cap="none" spc="0" normalizeH="0" baseline="0" noProof="0" smtClean="0">
                <a:ln>
                  <a:noFill/>
                </a:ln>
                <a:solidFill>
                  <a:srgbClr val="000000"/>
                </a:solidFill>
                <a:effectLst/>
                <a:uLnTx/>
                <a:uFillTx/>
                <a:latin typeface="Arial" pitchFamily="34" charset="0"/>
                <a:ea typeface="Majalla UI"/>
                <a:cs typeface="Majalla UI"/>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Arial" pitchFamily="34" charset="0"/>
              <a:ea typeface="Majalla UI"/>
              <a:cs typeface="Majalla U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6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p>
        </p:txBody>
      </p:sp>
      <p:sp>
        <p:nvSpPr>
          <p:cNvPr id="236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6ACC9A25-FF98-40C9-84C4-607ECFE66E20}" type="slidenum">
              <a:rPr kumimoji="0" lang="en-US" altLang="en-US" sz="1200" b="0" i="0" u="none" strike="noStrike" kern="1200" cap="none" spc="0" normalizeH="0" baseline="0" noProof="0" smtClean="0">
                <a:ln>
                  <a:noFill/>
                </a:ln>
                <a:solidFill>
                  <a:srgbClr val="000000"/>
                </a:solidFill>
                <a:effectLst/>
                <a:uLnTx/>
                <a:uFillTx/>
                <a:latin typeface="Arial" pitchFamily="34" charset="0"/>
                <a:ea typeface="Majalla UI"/>
                <a:cs typeface="Majalla UI"/>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Arial" pitchFamily="34" charset="0"/>
              <a:ea typeface="Majalla UI"/>
              <a:cs typeface="Majalla U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703FDD7-1629-4B18-86D7-C389A349B11B}"/>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E68D5AC6-F534-44C1-8FB5-2FD8D11D50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E3D21520-1640-4970-B19B-6353E41E6C9E}"/>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5" name="عنصر نائب للتذييل 4">
            <a:extLst>
              <a:ext uri="{FF2B5EF4-FFF2-40B4-BE49-F238E27FC236}">
                <a16:creationId xmlns:a16="http://schemas.microsoft.com/office/drawing/2014/main" id="{B50EFBFA-2FF5-4042-9D99-A828D1D74CD5}"/>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عنصر نائب لرقم الشريحة 5">
            <a:extLst>
              <a:ext uri="{FF2B5EF4-FFF2-40B4-BE49-F238E27FC236}">
                <a16:creationId xmlns:a16="http://schemas.microsoft.com/office/drawing/2014/main" id="{6931222C-EDCB-40D7-9187-B17C5DE6EB2A}"/>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265004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DC2B5C2-7268-4E91-A84F-C53D698A45A6}"/>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4BD90FCA-E790-4E90-8137-8EEC3BC6A362}"/>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F49DEF4C-E718-45F6-BCE9-1F24C6D9BC44}"/>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5" name="عنصر نائب للتذييل 4">
            <a:extLst>
              <a:ext uri="{FF2B5EF4-FFF2-40B4-BE49-F238E27FC236}">
                <a16:creationId xmlns:a16="http://schemas.microsoft.com/office/drawing/2014/main" id="{1DBFFD2C-D66A-432E-BDCB-6E895BF27E06}"/>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عنصر نائب لرقم الشريحة 5">
            <a:extLst>
              <a:ext uri="{FF2B5EF4-FFF2-40B4-BE49-F238E27FC236}">
                <a16:creationId xmlns:a16="http://schemas.microsoft.com/office/drawing/2014/main" id="{13A44DFC-899A-4B3B-857A-3C05DBB004F5}"/>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319096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EA6FCC0D-1A35-4AB0-A845-ACF6AE85BBBD}"/>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FC3298F1-A443-4EB0-91F7-1EB0BAE314C8}"/>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CCEBA177-5273-41D4-B6C4-9FF8C509125A}"/>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5" name="عنصر نائب للتذييل 4">
            <a:extLst>
              <a:ext uri="{FF2B5EF4-FFF2-40B4-BE49-F238E27FC236}">
                <a16:creationId xmlns:a16="http://schemas.microsoft.com/office/drawing/2014/main" id="{A9D428C4-A11B-4A0F-B0D8-AD05D67E42FE}"/>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عنصر نائب لرقم الشريحة 5">
            <a:extLst>
              <a:ext uri="{FF2B5EF4-FFF2-40B4-BE49-F238E27FC236}">
                <a16:creationId xmlns:a16="http://schemas.microsoft.com/office/drawing/2014/main" id="{140C286C-E2C9-444B-9FF2-58B5DEDF9C9C}"/>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1900511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22400" y="304802"/>
            <a:ext cx="10058400" cy="1431925"/>
          </a:xfrm>
        </p:spPr>
        <p:txBody>
          <a:bodyPr/>
          <a:lstStyle/>
          <a:p>
            <a:r>
              <a:rPr lang="en-US"/>
              <a:t>Click to edit Master title style</a:t>
            </a:r>
          </a:p>
        </p:txBody>
      </p:sp>
      <p:sp>
        <p:nvSpPr>
          <p:cNvPr id="3" name="Table Placeholder 2"/>
          <p:cNvSpPr>
            <a:spLocks noGrp="1"/>
          </p:cNvSpPr>
          <p:nvPr>
            <p:ph type="tbl" idx="1"/>
          </p:nvPr>
        </p:nvSpPr>
        <p:spPr>
          <a:xfrm>
            <a:off x="1422400" y="1981200"/>
            <a:ext cx="10058400" cy="4114800"/>
          </a:xfrm>
        </p:spPr>
        <p:txBody>
          <a:bodyPr/>
          <a:lstStyle/>
          <a:p>
            <a:pPr lvl="0"/>
            <a:endParaRPr lang="en-US" noProof="0"/>
          </a:p>
        </p:txBody>
      </p:sp>
      <p:sp>
        <p:nvSpPr>
          <p:cNvPr id="4" name="Date Placeholder 3"/>
          <p:cNvSpPr>
            <a:spLocks noGrp="1"/>
          </p:cNvSpPr>
          <p:nvPr>
            <p:ph type="dt" sz="half" idx="10"/>
          </p:nvPr>
        </p:nvSpPr>
        <p:spPr>
          <a:xfrm>
            <a:off x="1422400" y="6248400"/>
            <a:ext cx="2540000" cy="457200"/>
          </a:xfrm>
        </p:spPr>
        <p:txBody>
          <a:bodyPr/>
          <a:lstStyle>
            <a:lvl1pPr>
              <a:defRPr>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5E80222-F2C2-424D-9B8B-ACCD1D0339B4}" type="datetime1">
              <a:rPr kumimoji="0" lang="en-US" sz="1200" b="0" i="0" u="none" strike="noStrike" kern="1200" cap="none" spc="0" normalizeH="0" baseline="0" noProof="0">
                <a:ln>
                  <a:noFill/>
                </a:ln>
                <a:solidFill>
                  <a:srgbClr val="FFFFFF"/>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1/1/2020</a:t>
            </a:fld>
            <a:endParaRPr kumimoji="0" lang="en-US" sz="1200" b="0" i="0" u="none" strike="noStrike" kern="1200" cap="none" spc="0" normalizeH="0" baseline="0" noProof="0">
              <a:ln>
                <a:noFill/>
              </a:ln>
              <a:solidFill>
                <a:srgbClr val="FFFFFF"/>
              </a:solidFill>
              <a:effectLst/>
              <a:uLnTx/>
              <a:uFillTx/>
              <a:latin typeface="Calibri"/>
              <a:ea typeface="+mn-ea"/>
              <a:cs typeface="+mn-cs"/>
            </a:endParaRPr>
          </a:p>
        </p:txBody>
      </p:sp>
      <p:sp>
        <p:nvSpPr>
          <p:cNvPr id="5" name="Footer Placeholder 4"/>
          <p:cNvSpPr>
            <a:spLocks noGrp="1"/>
          </p:cNvSpPr>
          <p:nvPr>
            <p:ph type="ftr" sz="quarter" idx="11"/>
          </p:nvPr>
        </p:nvSpPr>
        <p:spPr>
          <a:xfrm>
            <a:off x="4572000" y="6248400"/>
            <a:ext cx="3860800" cy="457200"/>
          </a:xfrm>
        </p:spPr>
        <p:txBody>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8940800" y="6248400"/>
            <a:ext cx="2540000" cy="457200"/>
          </a:xfrm>
        </p:spPr>
        <p:txBody>
          <a:bodyPr/>
          <a:lstStyle>
            <a:lvl1pPr eaLnBrk="0" hangingPunct="0">
              <a:defRPr>
                <a:solidFill>
                  <a:srgbClr val="FFFFFF"/>
                </a:solidFill>
              </a:defRPr>
            </a:lvl1pPr>
          </a:lstStyle>
          <a:p>
            <a:pPr marL="0" marR="0" lvl="0" indent="0" algn="r" defTabSz="914400" rtl="0" eaLnBrk="0" fontAlgn="auto" latinLnBrk="0" hangingPunct="0">
              <a:lnSpc>
                <a:spcPct val="100000"/>
              </a:lnSpc>
              <a:spcBef>
                <a:spcPts val="0"/>
              </a:spcBef>
              <a:spcAft>
                <a:spcPts val="0"/>
              </a:spcAft>
              <a:buClrTx/>
              <a:buSzTx/>
              <a:buFontTx/>
              <a:buNone/>
              <a:tabLst/>
              <a:defRPr/>
            </a:pPr>
            <a:fld id="{9B06FF07-D00F-45BD-A839-2E6ABED14C6B}" type="slidenum">
              <a:rPr kumimoji="0" lang="ar-SA" sz="1200" b="0" i="0" u="none" strike="noStrike" kern="1200" cap="none" spc="0" normalizeH="0" baseline="0" noProof="0">
                <a:ln>
                  <a:noFill/>
                </a:ln>
                <a:solidFill>
                  <a:srgbClr val="FFFFFF"/>
                </a:solidFill>
                <a:effectLst/>
                <a:uLnTx/>
                <a:uFillTx/>
                <a:latin typeface="Calibri" panose="020F0502020204030204" pitchFamily="34" charset="0"/>
                <a:ea typeface="+mn-ea"/>
                <a:cs typeface="Arial" panose="020B0604020202020204" pitchFamily="34" charset="0"/>
              </a:rPr>
              <a:pPr marL="0" marR="0" lvl="0" indent="0" algn="r" defTabSz="914400" rtl="0" eaLnBrk="0" fontAlgn="auto" latinLnBrk="0" hangingPunct="0">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FFFFF"/>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8946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1A66BC4-6A88-4B39-92F3-096E263B124F}"/>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ABD7AB91-2646-469B-B59F-35E21F7E82E4}"/>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FB0484BC-6983-47C9-97E7-3888D70B4F66}"/>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5" name="عنصر نائب للتذييل 4">
            <a:extLst>
              <a:ext uri="{FF2B5EF4-FFF2-40B4-BE49-F238E27FC236}">
                <a16:creationId xmlns:a16="http://schemas.microsoft.com/office/drawing/2014/main" id="{505AEF8D-36B9-477F-941B-E9BBE1DD046B}"/>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عنصر نائب لرقم الشريحة 5">
            <a:extLst>
              <a:ext uri="{FF2B5EF4-FFF2-40B4-BE49-F238E27FC236}">
                <a16:creationId xmlns:a16="http://schemas.microsoft.com/office/drawing/2014/main" id="{AA6C516F-DABB-4802-9AB6-EEEFDBDC83B8}"/>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846533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36D4D2E-8D23-43BF-AC52-F085F24394EE}"/>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FD43109A-0328-44FB-92F3-9B77E5220F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0B8B3B5E-5984-48AD-9CD6-C601144F1BC8}"/>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5" name="عنصر نائب للتذييل 4">
            <a:extLst>
              <a:ext uri="{FF2B5EF4-FFF2-40B4-BE49-F238E27FC236}">
                <a16:creationId xmlns:a16="http://schemas.microsoft.com/office/drawing/2014/main" id="{3FEB79CB-9184-4981-854A-FACD21F69937}"/>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عنصر نائب لرقم الشريحة 5">
            <a:extLst>
              <a:ext uri="{FF2B5EF4-FFF2-40B4-BE49-F238E27FC236}">
                <a16:creationId xmlns:a16="http://schemas.microsoft.com/office/drawing/2014/main" id="{27B93119-CA81-4C2C-B6AC-414D59EF5501}"/>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1114301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7FBE4AC-94B4-4DAA-90D8-C6F2F3A6141A}"/>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703F0E83-5A63-496F-B304-5307F622ACEB}"/>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F2EA5F16-C57A-44C8-8D34-B263526C1C12}"/>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924F9A84-DD94-4A06-A703-AFD92CB123B9}"/>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6" name="عنصر نائب للتذييل 5">
            <a:extLst>
              <a:ext uri="{FF2B5EF4-FFF2-40B4-BE49-F238E27FC236}">
                <a16:creationId xmlns:a16="http://schemas.microsoft.com/office/drawing/2014/main" id="{E40EEDA8-1AD8-4C23-A4F6-274C89BBC016}"/>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7" name="عنصر نائب لرقم الشريحة 6">
            <a:extLst>
              <a:ext uri="{FF2B5EF4-FFF2-40B4-BE49-F238E27FC236}">
                <a16:creationId xmlns:a16="http://schemas.microsoft.com/office/drawing/2014/main" id="{F365DE1A-888B-4EB7-93B0-EB66C3836816}"/>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2142487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5D61319-3EA7-4B70-AFF1-92649710CEE2}"/>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9A49014E-3334-4539-A409-A49713E3D0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D61E679C-2F55-4565-A2E5-2A225B05BBEA}"/>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C976273D-9357-406A-B850-BBC65C4B6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044AB685-10C4-4891-83BB-212B9C36F511}"/>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CBFE0955-9A05-48B2-A421-719E0BE0ABDD}"/>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8" name="عنصر نائب للتذييل 7">
            <a:extLst>
              <a:ext uri="{FF2B5EF4-FFF2-40B4-BE49-F238E27FC236}">
                <a16:creationId xmlns:a16="http://schemas.microsoft.com/office/drawing/2014/main" id="{4A4B3281-FBEC-4A07-80AC-745BB0F6D286}"/>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9" name="عنصر نائب لرقم الشريحة 8">
            <a:extLst>
              <a:ext uri="{FF2B5EF4-FFF2-40B4-BE49-F238E27FC236}">
                <a16:creationId xmlns:a16="http://schemas.microsoft.com/office/drawing/2014/main" id="{46C9EF9D-BCCD-4CCC-990F-003BB0A82C0D}"/>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291358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9DFA787-863D-41C1-B02A-9CB1BF3A2FED}"/>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E10D34DE-2ED4-4700-A70F-36813AEC72C4}"/>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4" name="عنصر نائب للتذييل 3">
            <a:extLst>
              <a:ext uri="{FF2B5EF4-FFF2-40B4-BE49-F238E27FC236}">
                <a16:creationId xmlns:a16="http://schemas.microsoft.com/office/drawing/2014/main" id="{6A78F19A-8F35-48C5-8AAB-44425C2ED59B}"/>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5" name="عنصر نائب لرقم الشريحة 4">
            <a:extLst>
              <a:ext uri="{FF2B5EF4-FFF2-40B4-BE49-F238E27FC236}">
                <a16:creationId xmlns:a16="http://schemas.microsoft.com/office/drawing/2014/main" id="{0F2EF2FA-A25D-48E1-90F9-777833067828}"/>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171805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CFCDDDF0-BAB8-4625-80AD-50E305A03E33}"/>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3" name="عنصر نائب للتذييل 2">
            <a:extLst>
              <a:ext uri="{FF2B5EF4-FFF2-40B4-BE49-F238E27FC236}">
                <a16:creationId xmlns:a16="http://schemas.microsoft.com/office/drawing/2014/main" id="{08D0779D-32F3-492F-908D-18ED669FC90E}"/>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4" name="عنصر نائب لرقم الشريحة 3">
            <a:extLst>
              <a:ext uri="{FF2B5EF4-FFF2-40B4-BE49-F238E27FC236}">
                <a16:creationId xmlns:a16="http://schemas.microsoft.com/office/drawing/2014/main" id="{B9A91BC1-BACD-42B3-B31C-1287BAAAC225}"/>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1483444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030E975-335D-4209-8B67-EC01E01AB454}"/>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6EA2C4D9-516D-4B12-BBBE-3941C4C86D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888ADD30-ABDD-4382-A1A5-9C0FC39D5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64D6E22B-573D-4650-905A-90A99691E314}"/>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6" name="عنصر نائب للتذييل 5">
            <a:extLst>
              <a:ext uri="{FF2B5EF4-FFF2-40B4-BE49-F238E27FC236}">
                <a16:creationId xmlns:a16="http://schemas.microsoft.com/office/drawing/2014/main" id="{39EB6FB0-4925-4718-A7DE-238E3F524F24}"/>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7" name="عنصر نائب لرقم الشريحة 6">
            <a:extLst>
              <a:ext uri="{FF2B5EF4-FFF2-40B4-BE49-F238E27FC236}">
                <a16:creationId xmlns:a16="http://schemas.microsoft.com/office/drawing/2014/main" id="{EEBB576E-618F-4920-A29C-9CB3E95266E4}"/>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2486603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1D422EB-A6E0-4250-BB6B-2F131369056B}"/>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4CE83F35-7567-420B-96C7-E0BD352449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798EA718-5FF2-4BED-BB7C-D34DBAF70E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BB013D94-AA85-433C-AFA9-9AAD4D07C8F3}"/>
              </a:ext>
            </a:extLst>
          </p:cNvPr>
          <p:cNvSpPr>
            <a:spLocks noGrp="1"/>
          </p:cNvSpPr>
          <p:nvPr>
            <p:ph type="dt" sz="half" idx="10"/>
          </p:nvPr>
        </p:nvSpPr>
        <p:spPr/>
        <p:txBody>
          <a:body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6" name="عنصر نائب للتذييل 5">
            <a:extLst>
              <a:ext uri="{FF2B5EF4-FFF2-40B4-BE49-F238E27FC236}">
                <a16:creationId xmlns:a16="http://schemas.microsoft.com/office/drawing/2014/main" id="{A16F15B4-D95A-4C3A-9C65-F011A153A85E}"/>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7" name="عنصر نائب لرقم الشريحة 6">
            <a:extLst>
              <a:ext uri="{FF2B5EF4-FFF2-40B4-BE49-F238E27FC236}">
                <a16:creationId xmlns:a16="http://schemas.microsoft.com/office/drawing/2014/main" id="{D1F9BCEB-E877-44FE-9657-1DFCDCFCCFB1}"/>
              </a:ext>
            </a:extLst>
          </p:cNvPr>
          <p:cNvSpPr>
            <a:spLocks noGrp="1"/>
          </p:cNvSpPr>
          <p:nvPr>
            <p:ph type="sldNum" sz="quarter" idx="12"/>
          </p:nvPr>
        </p:nvSpPr>
        <p:spPr/>
        <p:txBody>
          <a:body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1185205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0000">
              <a:srgbClr val="CDDDAC">
                <a:lumMod val="93000"/>
                <a:lumOff val="7000"/>
              </a:srgbClr>
            </a:gs>
            <a:gs pos="2000">
              <a:schemeClr val="bg1"/>
            </a:gs>
            <a:gs pos="72000">
              <a:schemeClr val="accent3">
                <a:lumMod val="1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4EED8FA5-EBA1-4C47-811A-558469D7D99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9C08E160-1D01-48CE-B388-BD1DBD667E73}"/>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61FD7E22-9014-4298-99DF-3F6254E56E7C}"/>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269E55CD-9667-4843-A3F7-527B71A3E311}" type="datetimeFigureOut">
              <a:rPr lang="en-US" smtClean="0">
                <a:solidFill>
                  <a:prstClr val="black">
                    <a:tint val="75000"/>
                  </a:prstClr>
                </a:solidFill>
              </a:rPr>
              <a:pPr>
                <a:defRPr/>
              </a:pPr>
              <a:t>1/1/2020</a:t>
            </a:fld>
            <a:endParaRPr lang="en-US">
              <a:solidFill>
                <a:prstClr val="black">
                  <a:tint val="75000"/>
                </a:prstClr>
              </a:solidFill>
            </a:endParaRPr>
          </a:p>
        </p:txBody>
      </p:sp>
      <p:sp>
        <p:nvSpPr>
          <p:cNvPr id="5" name="عنصر نائب للتذييل 4">
            <a:extLst>
              <a:ext uri="{FF2B5EF4-FFF2-40B4-BE49-F238E27FC236}">
                <a16:creationId xmlns:a16="http://schemas.microsoft.com/office/drawing/2014/main" id="{735C337F-52F9-4E6F-AF27-7199FF1ECC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عنصر نائب لرقم الشريحة 5">
            <a:extLst>
              <a:ext uri="{FF2B5EF4-FFF2-40B4-BE49-F238E27FC236}">
                <a16:creationId xmlns:a16="http://schemas.microsoft.com/office/drawing/2014/main" id="{5FD5232E-233A-4A7A-A485-1147940A86FA}"/>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fontAlgn="base">
              <a:spcBef>
                <a:spcPct val="0"/>
              </a:spcBef>
              <a:spcAft>
                <a:spcPct val="0"/>
              </a:spcAft>
            </a:pPr>
            <a:fld id="{3B874804-0199-4C96-AF44-46665DEA1003}" type="slidenum">
              <a:rPr lang="en-US" smtClean="0">
                <a:cs typeface="Arial" panose="020B0604020202020204" pitchFamily="34" charset="0"/>
              </a:rPr>
              <a:pPr fontAlgn="base">
                <a:spcBef>
                  <a:spcPct val="0"/>
                </a:spcBef>
                <a:spcAft>
                  <a:spcPct val="0"/>
                </a:spcAft>
              </a:pPr>
              <a:t>‹#›</a:t>
            </a:fld>
            <a:endParaRPr lang="en-US">
              <a:cs typeface="Arial" panose="020B0604020202020204" pitchFamily="34" charset="0"/>
            </a:endParaRPr>
          </a:p>
        </p:txBody>
      </p:sp>
    </p:spTree>
    <p:extLst>
      <p:ext uri="{BB962C8B-B14F-4D97-AF65-F5344CB8AC3E}">
        <p14:creationId xmlns:p14="http://schemas.microsoft.com/office/powerpoint/2010/main" val="37910646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7.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47172E-FFF7-4802-8FF9-52113E408930}"/>
              </a:ext>
            </a:extLst>
          </p:cNvPr>
          <p:cNvSpPr txBox="1"/>
          <p:nvPr/>
        </p:nvSpPr>
        <p:spPr>
          <a:xfrm rot="21393787">
            <a:off x="629357" y="472921"/>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9" name="TextBox 8">
            <a:extLst>
              <a:ext uri="{FF2B5EF4-FFF2-40B4-BE49-F238E27FC236}">
                <a16:creationId xmlns:a16="http://schemas.microsoft.com/office/drawing/2014/main" id="{F4BE7055-94AF-42D6-8AB9-F481CCD113C9}"/>
              </a:ext>
            </a:extLst>
          </p:cNvPr>
          <p:cNvSpPr txBox="1"/>
          <p:nvPr/>
        </p:nvSpPr>
        <p:spPr>
          <a:xfrm rot="21291467">
            <a:off x="-50061" y="983119"/>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grpSp>
        <p:nvGrpSpPr>
          <p:cNvPr id="3" name="مجموعة 2"/>
          <p:cNvGrpSpPr/>
          <p:nvPr/>
        </p:nvGrpSpPr>
        <p:grpSpPr>
          <a:xfrm>
            <a:off x="-46829" y="6276745"/>
            <a:ext cx="12238829" cy="636241"/>
            <a:chOff x="-46829" y="6276745"/>
            <a:chExt cx="12238829" cy="636241"/>
          </a:xfrm>
        </p:grpSpPr>
        <p:sp>
          <p:nvSpPr>
            <p:cNvPr id="13"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39"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38"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5"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6"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8"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9"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sp>
        <p:nvSpPr>
          <p:cNvPr id="20" name="Rectangle 19">
            <a:extLst>
              <a:ext uri="{FF2B5EF4-FFF2-40B4-BE49-F238E27FC236}">
                <a16:creationId xmlns:a16="http://schemas.microsoft.com/office/drawing/2014/main" id="{BE20B487-DBCC-4B2D-A018-CF3C98FBC042}"/>
              </a:ext>
            </a:extLst>
          </p:cNvPr>
          <p:cNvSpPr/>
          <p:nvPr/>
        </p:nvSpPr>
        <p:spPr>
          <a:xfrm rot="20280121">
            <a:off x="1289561" y="312257"/>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nvGrpSpPr>
          <p:cNvPr id="66"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4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1"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5"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54"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55"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56"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
        <p:nvSpPr>
          <p:cNvPr id="28" name="Title 1"/>
          <p:cNvSpPr>
            <a:spLocks noGrp="1"/>
          </p:cNvSpPr>
          <p:nvPr>
            <p:ph type="title"/>
          </p:nvPr>
        </p:nvSpPr>
        <p:spPr>
          <a:xfrm>
            <a:off x="2435745" y="2032189"/>
            <a:ext cx="7543800" cy="922337"/>
          </a:xfrm>
        </p:spPr>
        <p:style>
          <a:lnRef idx="1">
            <a:schemeClr val="accent3"/>
          </a:lnRef>
          <a:fillRef idx="2">
            <a:schemeClr val="accent3"/>
          </a:fillRef>
          <a:effectRef idx="1">
            <a:schemeClr val="accent3"/>
          </a:effectRef>
          <a:fontRef idx="minor">
            <a:schemeClr val="dk1"/>
          </a:fontRef>
        </p:style>
        <p:txBody>
          <a:bodyPr>
            <a:normAutofit/>
          </a:bodyPr>
          <a:lstStyle/>
          <a:p>
            <a:pPr marL="82550" algn="ctr" rtl="1">
              <a:spcBef>
                <a:spcPts val="600"/>
              </a:spcBef>
              <a:defRPr/>
            </a:pPr>
            <a:r>
              <a:rPr lang="ar-SA" altLang="en-US" dirty="0">
                <a:latin typeface="Calibri" pitchFamily="34" charset="0"/>
                <a:cs typeface="Times New Roman" pitchFamily="18" charset="0"/>
              </a:rPr>
              <a:t>فصــــل الكيــميــــاء</a:t>
            </a:r>
            <a:endParaRPr lang="en-US"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6340" y="3228745"/>
            <a:ext cx="3916908" cy="3048000"/>
          </a:xfrm>
          <a:prstGeom prst="rect">
            <a:avLst/>
          </a:prstGeom>
        </p:spPr>
      </p:pic>
    </p:spTree>
    <p:extLst>
      <p:ext uri="{BB962C8B-B14F-4D97-AF65-F5344CB8AC3E}">
        <p14:creationId xmlns:p14="http://schemas.microsoft.com/office/powerpoint/2010/main" val="383257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itle 1"/>
          <p:cNvSpPr>
            <a:spLocks noGrp="1"/>
          </p:cNvSpPr>
          <p:nvPr>
            <p:ph type="ctrTitle"/>
          </p:nvPr>
        </p:nvSpPr>
        <p:spPr>
          <a:xfrm>
            <a:off x="914400" y="1530351"/>
            <a:ext cx="10363200" cy="1470025"/>
          </a:xfrm>
        </p:spPr>
        <p:txBody>
          <a:bodyPr>
            <a:normAutofit fontScale="90000"/>
          </a:bodyPr>
          <a:lstStyle/>
          <a:p>
            <a:r>
              <a:rPr lang="ar-SA" altLang="en-US"/>
              <a:t>أهم علماء الكيمياء العرب خلال نصف القرن الأخير</a:t>
            </a:r>
            <a:endParaRPr lang="en-US" altLang="en-US"/>
          </a:p>
        </p:txBody>
      </p:sp>
      <p:sp>
        <p:nvSpPr>
          <p:cNvPr id="17818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9A92AC75-D831-4317-AB85-AAA95012F66E}" type="slidenum">
              <a:rPr lang="en-US" altLang="en-US" smtClean="0">
                <a:solidFill>
                  <a:srgbClr val="898989"/>
                </a:solidFill>
                <a:latin typeface="Calibri" pitchFamily="34" charset="0"/>
              </a:rPr>
              <a:pPr/>
              <a:t>10</a:t>
            </a:fld>
            <a:endParaRPr lang="en-US" altLang="en-US">
              <a:solidFill>
                <a:srgbClr val="898989"/>
              </a:solidFill>
              <a:latin typeface="Calibri" pitchFamily="34" charset="0"/>
            </a:endParaRPr>
          </a:p>
        </p:txBody>
      </p:sp>
      <p:pic>
        <p:nvPicPr>
          <p:cNvPr id="178179" name="Picture 2" descr="C:\Documents and Settings\user\My Documents\My Pictures\untitled.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947989"/>
            <a:ext cx="7715251" cy="348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مجموعة 4"/>
          <p:cNvGrpSpPr/>
          <p:nvPr/>
        </p:nvGrpSpPr>
        <p:grpSpPr>
          <a:xfrm>
            <a:off x="-46829" y="6276745"/>
            <a:ext cx="12238829" cy="636241"/>
            <a:chOff x="-46829" y="6276745"/>
            <a:chExt cx="12238829" cy="636241"/>
          </a:xfrm>
        </p:grpSpPr>
        <p:sp>
          <p:nvSpPr>
            <p:cNvPr id="6"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7"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8"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0"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1"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2"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9"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3"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4"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8"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9"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0"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5"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6"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7"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2728597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itle 1"/>
          <p:cNvSpPr>
            <a:spLocks noGrp="1"/>
          </p:cNvSpPr>
          <p:nvPr>
            <p:ph type="title"/>
          </p:nvPr>
        </p:nvSpPr>
        <p:spPr>
          <a:xfrm>
            <a:off x="609600" y="1124743"/>
            <a:ext cx="10972800" cy="1008063"/>
          </a:xfrm>
        </p:spPr>
        <p:txBody>
          <a:bodyPr/>
          <a:lstStyle/>
          <a:p>
            <a:r>
              <a:rPr lang="ar-SA" altLang="en-US" dirty="0">
                <a:latin typeface="Times New Roman" pitchFamily="18" charset="0"/>
              </a:rPr>
              <a:t>د. أحمد زويل</a:t>
            </a:r>
            <a:endParaRPr lang="en-US" altLang="en-US" dirty="0"/>
          </a:p>
        </p:txBody>
      </p:sp>
      <p:sp>
        <p:nvSpPr>
          <p:cNvPr id="21507" name="Content Placeholder 2"/>
          <p:cNvSpPr>
            <a:spLocks noGrp="1"/>
          </p:cNvSpPr>
          <p:nvPr>
            <p:ph idx="1"/>
          </p:nvPr>
        </p:nvSpPr>
        <p:spPr>
          <a:xfrm>
            <a:off x="2351617" y="2062492"/>
            <a:ext cx="9505949" cy="1654485"/>
          </a:xfrm>
        </p:spPr>
        <p:txBody>
          <a:bodyPr>
            <a:normAutofit fontScale="70000" lnSpcReduction="20000"/>
          </a:bodyPr>
          <a:lstStyle/>
          <a:p>
            <a:pPr algn="r" rtl="1">
              <a:defRPr/>
            </a:pPr>
            <a:r>
              <a:rPr lang="ar-SA" sz="2400" dirty="0">
                <a:latin typeface="Times New Roman" pitchFamily="18" charset="0"/>
                <a:cs typeface="Times New Roman" pitchFamily="18" charset="0"/>
              </a:rPr>
              <a:t>عالم كيميائي مشهور على مستوى العالم توفي عام 2016 م.</a:t>
            </a:r>
          </a:p>
          <a:p>
            <a:pPr algn="r" rtl="1">
              <a:defRPr/>
            </a:pPr>
            <a:r>
              <a:rPr lang="ar-SA" sz="2400" dirty="0">
                <a:cs typeface="+mj-cs"/>
              </a:rPr>
              <a:t>أدت أبحاثه الي ميلاد كيمياء الفيمتو “</a:t>
            </a:r>
            <a:r>
              <a:rPr lang="en-US" sz="2400" dirty="0">
                <a:cs typeface="+mj-cs"/>
              </a:rPr>
              <a:t> </a:t>
            </a:r>
            <a:r>
              <a:rPr lang="en-US" sz="2400" dirty="0" err="1">
                <a:cs typeface="+mj-cs"/>
              </a:rPr>
              <a:t>FemtoChemistry</a:t>
            </a:r>
            <a:r>
              <a:rPr lang="en-US" sz="2400" dirty="0">
                <a:cs typeface="+mj-cs"/>
              </a:rPr>
              <a:t>" </a:t>
            </a:r>
            <a:r>
              <a:rPr lang="ar-SA" sz="2400" dirty="0">
                <a:cs typeface="+mj-cs"/>
              </a:rPr>
              <a:t>وهي إستخدام كاميرات خاصة </a:t>
            </a:r>
          </a:p>
          <a:p>
            <a:pPr marL="0" indent="0" algn="r" rtl="1">
              <a:buNone/>
              <a:defRPr/>
            </a:pPr>
            <a:r>
              <a:rPr lang="ar-SA" sz="2400" dirty="0">
                <a:cs typeface="+mj-cs"/>
              </a:rPr>
              <a:t>فائقة السرعة لملاحظة التفاعلات الكيميائية بسرعة ثانية الفيمتو (وهي أقل وحدة زمنية في الثانية الواحدة). </a:t>
            </a:r>
          </a:p>
          <a:p>
            <a:pPr marL="0" indent="0" algn="r" rtl="1">
              <a:buNone/>
              <a:defRPr/>
            </a:pPr>
            <a:endParaRPr lang="ar-SA" sz="1000" dirty="0">
              <a:cs typeface="+mj-cs"/>
            </a:endParaRPr>
          </a:p>
          <a:p>
            <a:pPr algn="r" rtl="1">
              <a:defRPr/>
            </a:pPr>
            <a:r>
              <a:rPr lang="ar-SA" sz="2400" dirty="0">
                <a:cs typeface="+mj-cs"/>
              </a:rPr>
              <a:t>فاز الدكتور أحمد زويل بجائزة نوبل في الكيمياء لعام 1999 لإنجازاته العلمية الهائلة في دراسة وتصوير ذرات المواد المختلفة خلال تفاعلاتها الكيميائية, وذلك باستخدام ثانية الفمتو المطيافية.</a:t>
            </a:r>
          </a:p>
          <a:p>
            <a:pPr marL="0" indent="0" algn="r" rtl="1">
              <a:buNone/>
              <a:defRPr/>
            </a:pPr>
            <a:endParaRPr lang="ar-SA" sz="2400" dirty="0">
              <a:latin typeface="Times New Roman" pitchFamily="18" charset="0"/>
              <a:cs typeface="+mj-cs"/>
            </a:endParaRPr>
          </a:p>
        </p:txBody>
      </p:sp>
      <p:sp>
        <p:nvSpPr>
          <p:cNvPr id="17920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0A89FDB2-8A9E-435B-8C34-4E68156661FD}" type="slidenum">
              <a:rPr lang="en-US" altLang="en-US" smtClean="0">
                <a:solidFill>
                  <a:srgbClr val="898989"/>
                </a:solidFill>
                <a:latin typeface="Calibri" pitchFamily="34" charset="0"/>
              </a:rPr>
              <a:pPr/>
              <a:t>11</a:t>
            </a:fld>
            <a:endParaRPr lang="en-US" altLang="en-US">
              <a:solidFill>
                <a:srgbClr val="898989"/>
              </a:solidFill>
              <a:latin typeface="Calibri" pitchFamily="34" charset="0"/>
            </a:endParaRPr>
          </a:p>
        </p:txBody>
      </p:sp>
      <p:pic>
        <p:nvPicPr>
          <p:cNvPr id="179204" name="Picture 2" descr="C:\Documents and Settings\user\My Documents\My Picture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185" y="1628775"/>
            <a:ext cx="2112433"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bwMode="auto">
          <a:xfrm>
            <a:off x="0" y="5064104"/>
            <a:ext cx="11952817" cy="1727200"/>
          </a:xfrm>
          <a:prstGeom prst="rect">
            <a:avLst/>
          </a:prstGeom>
          <a:noFill/>
          <a:ln w="9525">
            <a:noFill/>
            <a:miter lim="800000"/>
            <a:headEnd/>
            <a:tailEnd/>
          </a:ln>
        </p:spPr>
        <p:txBody>
          <a:bodyPr/>
          <a:lstStyle/>
          <a:p>
            <a:pPr marL="457200" indent="-457200" algn="r" rtl="1">
              <a:spcBef>
                <a:spcPct val="20000"/>
              </a:spcBef>
              <a:buFont typeface="Arial" charset="0"/>
              <a:buChar char="•"/>
              <a:defRPr/>
            </a:pPr>
            <a:r>
              <a:rPr lang="ar-SA" sz="2400" dirty="0">
                <a:solidFill>
                  <a:prstClr val="black"/>
                </a:solidFill>
                <a:latin typeface="Times New Roman" pitchFamily="18" charset="0"/>
                <a:cs typeface="Times New Roman" pitchFamily="18" charset="0"/>
              </a:rPr>
              <a:t>كانت تهدف أبحاثه الى تطوير استخدامات أشعة الليزر للاستفادة منها في علم الكيمياء والأحياء، أما في مجال الفيمتو فإن هدفهم هو استخدام تكنولوجيا الفيمتو في تصويرالعمليات الكيميائية وفي المجالات المتعلقة بها في الفيزياء والأحياء.</a:t>
            </a:r>
          </a:p>
          <a:p>
            <a:pPr marL="342900" indent="-342900" algn="r" rtl="1">
              <a:spcBef>
                <a:spcPct val="20000"/>
              </a:spcBef>
              <a:buFont typeface="Arial" charset="0"/>
              <a:buChar char="•"/>
              <a:defRPr/>
            </a:pPr>
            <a:endParaRPr lang="ar-SA" sz="2400" dirty="0">
              <a:solidFill>
                <a:prstClr val="black"/>
              </a:solidFill>
              <a:latin typeface="Times New Roman" pitchFamily="18" charset="0"/>
              <a:cs typeface="Times New Roman" pitchFamily="18" charset="0"/>
            </a:endParaRPr>
          </a:p>
        </p:txBody>
      </p:sp>
      <p:grpSp>
        <p:nvGrpSpPr>
          <p:cNvPr id="7" name="مجموعة 6"/>
          <p:cNvGrpSpPr/>
          <p:nvPr/>
        </p:nvGrpSpPr>
        <p:grpSpPr>
          <a:xfrm>
            <a:off x="-46829" y="6276745"/>
            <a:ext cx="12238829" cy="636241"/>
            <a:chOff x="-46829" y="6276745"/>
            <a:chExt cx="12238829" cy="636241"/>
          </a:xfrm>
        </p:grpSpPr>
        <p:sp>
          <p:nvSpPr>
            <p:cNvPr id="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9"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10"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4"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5"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6"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0"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7"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8"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9"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314465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itle 1"/>
          <p:cNvSpPr>
            <a:spLocks noGrp="1"/>
          </p:cNvSpPr>
          <p:nvPr>
            <p:ph type="title"/>
          </p:nvPr>
        </p:nvSpPr>
        <p:spPr>
          <a:xfrm>
            <a:off x="613833" y="1203326"/>
            <a:ext cx="10972800" cy="1143000"/>
          </a:xfrm>
        </p:spPr>
        <p:txBody>
          <a:bodyPr/>
          <a:lstStyle/>
          <a:p>
            <a:pPr eaLnBrk="1" hangingPunct="1"/>
            <a:r>
              <a:rPr lang="ar-SA" altLang="en-US" dirty="0">
                <a:latin typeface="Times New Roman" pitchFamily="18" charset="0"/>
              </a:rPr>
              <a:t>د. صالح الوكيل</a:t>
            </a:r>
            <a:endParaRPr lang="en-US" altLang="en-US" dirty="0"/>
          </a:p>
        </p:txBody>
      </p:sp>
      <p:sp>
        <p:nvSpPr>
          <p:cNvPr id="12291" name="Content Placeholder 2"/>
          <p:cNvSpPr>
            <a:spLocks noGrp="1"/>
          </p:cNvSpPr>
          <p:nvPr>
            <p:ph idx="1"/>
          </p:nvPr>
        </p:nvSpPr>
        <p:spPr>
          <a:xfrm>
            <a:off x="613833" y="2179761"/>
            <a:ext cx="11430000" cy="4537075"/>
          </a:xfrm>
        </p:spPr>
        <p:txBody>
          <a:bodyPr rtlCol="0">
            <a:normAutofit fontScale="92500" lnSpcReduction="20000"/>
          </a:bodyPr>
          <a:lstStyle/>
          <a:p>
            <a:pPr algn="r" rtl="1" eaLnBrk="1" fontAlgn="auto" hangingPunct="1">
              <a:spcAft>
                <a:spcPts val="0"/>
              </a:spcAft>
              <a:defRPr/>
            </a:pPr>
            <a:r>
              <a:rPr lang="ar-SA" sz="2400" dirty="0"/>
              <a:t>عالم كمياء عربي نال البكالريوس في الجامعة الامركية في بيروت</a:t>
            </a:r>
          </a:p>
          <a:p>
            <a:pPr algn="r" rtl="1" eaLnBrk="1" fontAlgn="auto" hangingPunct="1">
              <a:spcAft>
                <a:spcPts val="0"/>
              </a:spcAft>
              <a:defRPr/>
            </a:pPr>
            <a:r>
              <a:rPr lang="ar-SA" sz="2400" dirty="0"/>
              <a:t>راس طوال 30 عاما قسم كيمياء الحيوية بكلية بايلور للطب في هيوستن في ولاية تكساس</a:t>
            </a:r>
          </a:p>
          <a:p>
            <a:pPr marL="0" indent="0" algn="r" rtl="1" eaLnBrk="1" fontAlgn="auto" hangingPunct="1">
              <a:spcAft>
                <a:spcPts val="0"/>
              </a:spcAft>
              <a:buNone/>
              <a:defRPr/>
            </a:pPr>
            <a:r>
              <a:rPr lang="ar-SA" sz="2400" dirty="0"/>
              <a:t> الملاذ الاخير للعلاج الطبي</a:t>
            </a:r>
            <a:r>
              <a:rPr lang="ar-SA" sz="2400" dirty="0">
                <a:latin typeface="Times New Roman" pitchFamily="18" charset="0"/>
                <a:cs typeface="Times New Roman" pitchFamily="18" charset="0"/>
              </a:rPr>
              <a:t>.</a:t>
            </a:r>
          </a:p>
          <a:p>
            <a:pPr algn="r" rtl="1" eaLnBrk="1" fontAlgn="auto" hangingPunct="1">
              <a:spcAft>
                <a:spcPts val="0"/>
              </a:spcAft>
              <a:defRPr/>
            </a:pPr>
            <a:r>
              <a:rPr lang="ar-SA" sz="2400" dirty="0"/>
              <a:t>عضو الاكادمية الوطنية للعلوم في الولايات المتحدة</a:t>
            </a:r>
          </a:p>
          <a:p>
            <a:pPr algn="r" rtl="1" eaLnBrk="1" fontAlgn="auto" hangingPunct="1">
              <a:spcAft>
                <a:spcPts val="0"/>
              </a:spcAft>
              <a:defRPr/>
            </a:pPr>
            <a:r>
              <a:rPr lang="ar-SA" sz="2400" dirty="0"/>
              <a:t>قاد  الوكيل فريقا عثر على الجين الذي يمنع تراكم الدهون في الجسم, و هو اكتشاف اعتبرتة مجلة ساينس </a:t>
            </a:r>
          </a:p>
          <a:p>
            <a:pPr marL="0" indent="0" algn="r" rtl="1" eaLnBrk="1" fontAlgn="auto" hangingPunct="1">
              <a:spcAft>
                <a:spcPts val="0"/>
              </a:spcAft>
              <a:buNone/>
              <a:defRPr/>
            </a:pPr>
            <a:r>
              <a:rPr lang="ar-SA" sz="2400" dirty="0"/>
              <a:t>واحدا من أهم الاكتشافات العلمية للعام 2001</a:t>
            </a:r>
          </a:p>
          <a:p>
            <a:pPr algn="r" rtl="1" eaLnBrk="1" fontAlgn="auto" hangingPunct="1">
              <a:spcAft>
                <a:spcPts val="0"/>
              </a:spcAft>
              <a:defRPr/>
            </a:pPr>
            <a:r>
              <a:rPr lang="ar-SA" sz="2400" dirty="0"/>
              <a:t>كان هذا الاكتشاف تتويجا لرحله علمية قدم خلالها اكتشافات وصفتها الاكادميه الامريكيه  بأنها ثورة مزجت علم الكيمياء الحيوية بعلم الفيزياء الحيوية لتنشىء العلم الجديد : الاحياء الجزيئية الذي أطلق ثوره الطب الحديثه في مجال دراسة </a:t>
            </a:r>
            <a:r>
              <a:rPr lang="ar-SA" sz="2400" dirty="0">
                <a:solidFill>
                  <a:prstClr val="black"/>
                </a:solidFill>
                <a:latin typeface="Times New Roman" pitchFamily="18" charset="0"/>
                <a:cs typeface="Times New Roman" pitchFamily="18" charset="0"/>
              </a:rPr>
              <a:t>التفاعلات الكيميائية للانسجة الحية ودراسة القوى والظواهر الفيزيائية للعمليات الحياتية </a:t>
            </a:r>
            <a:r>
              <a:rPr lang="en-US" sz="2400" dirty="0">
                <a:solidFill>
                  <a:prstClr val="black"/>
                </a:solidFill>
                <a:latin typeface="Times New Roman" pitchFamily="18" charset="0"/>
                <a:cs typeface="Times New Roman" pitchFamily="18" charset="0"/>
              </a:rPr>
              <a:t>.</a:t>
            </a:r>
            <a:r>
              <a:rPr lang="ar-SA" sz="2400" dirty="0">
                <a:solidFill>
                  <a:prstClr val="black"/>
                </a:solidFill>
                <a:latin typeface="Times New Roman" pitchFamily="18" charset="0"/>
                <a:cs typeface="Times New Roman" pitchFamily="18" charset="0"/>
              </a:rPr>
              <a:t>وذلك في مشروع الرحلة الفضائية المشتركة أبوللو - سويوز في عام 1975.</a:t>
            </a:r>
          </a:p>
          <a:p>
            <a:pPr algn="r" rtl="1" eaLnBrk="1" fontAlgn="auto" hangingPunct="1">
              <a:spcAft>
                <a:spcPts val="0"/>
              </a:spcAft>
              <a:defRPr/>
            </a:pPr>
            <a:r>
              <a:rPr lang="ar-SA" sz="2400" dirty="0">
                <a:solidFill>
                  <a:prstClr val="black"/>
                </a:solidFill>
                <a:latin typeface="Times New Roman" pitchFamily="18" charset="0"/>
                <a:cs typeface="Times New Roman" pitchFamily="18" charset="0"/>
              </a:rPr>
              <a:t>بلغ عدد البحوث المنشورة ما يقرب من </a:t>
            </a:r>
            <a:r>
              <a:rPr lang="en-US" sz="2400" dirty="0">
                <a:solidFill>
                  <a:prstClr val="black"/>
                </a:solidFill>
                <a:latin typeface="Times New Roman" pitchFamily="18" charset="0"/>
                <a:cs typeface="Times New Roman" pitchFamily="18" charset="0"/>
              </a:rPr>
              <a:t>200 </a:t>
            </a:r>
            <a:r>
              <a:rPr lang="ar-SA" sz="2400" dirty="0">
                <a:solidFill>
                  <a:prstClr val="black"/>
                </a:solidFill>
                <a:latin typeface="Times New Roman" pitchFamily="18" charset="0"/>
                <a:cs typeface="Times New Roman" pitchFamily="18" charset="0"/>
              </a:rPr>
              <a:t> بينها 24 بحثا تعتبر مراجع رئيسيه تهتدي بها البحوث العلميه. </a:t>
            </a:r>
          </a:p>
          <a:p>
            <a:pPr algn="r" rtl="1" eaLnBrk="1" fontAlgn="auto" hangingPunct="1">
              <a:spcAft>
                <a:spcPts val="0"/>
              </a:spcAft>
              <a:defRPr/>
            </a:pPr>
            <a:r>
              <a:rPr lang="ar-SA" sz="2400" dirty="0">
                <a:solidFill>
                  <a:prstClr val="black"/>
                </a:solidFill>
                <a:latin typeface="Times New Roman" pitchFamily="18" charset="0"/>
                <a:cs typeface="Times New Roman" pitchFamily="18" charset="0"/>
              </a:rPr>
              <a:t>حقق الوكيل رئاسة قسم الكيمياء البيولوجية عام 1971 في كلية بايلورللطب</a:t>
            </a:r>
            <a:r>
              <a:rPr lang="en-GB" sz="2400" dirty="0">
                <a:solidFill>
                  <a:prstClr val="black"/>
                </a:solidFill>
                <a:latin typeface="Times New Roman" pitchFamily="18" charset="0"/>
                <a:cs typeface="Times New Roman" pitchFamily="18" charset="0"/>
              </a:rPr>
              <a:t> </a:t>
            </a:r>
            <a:r>
              <a:rPr lang="ar-SA" sz="2400" dirty="0">
                <a:solidFill>
                  <a:prstClr val="black"/>
                </a:solidFill>
                <a:latin typeface="Times New Roman" pitchFamily="18" charset="0"/>
                <a:cs typeface="Times New Roman" pitchFamily="18" charset="0"/>
              </a:rPr>
              <a:t>التي حققت فتوحات علمية غيرت علم الانزيمات التي تعتبر مفاتيح العمليات الحياتية في جسم الإنسان. </a:t>
            </a:r>
            <a:br>
              <a:rPr lang="ar-SA" sz="2400" dirty="0">
                <a:solidFill>
                  <a:prstClr val="black"/>
                </a:solidFill>
                <a:latin typeface="Times New Roman" pitchFamily="18" charset="0"/>
                <a:cs typeface="Times New Roman" pitchFamily="18" charset="0"/>
              </a:rPr>
            </a:br>
            <a:endParaRPr lang="ar-SA" sz="2400" dirty="0"/>
          </a:p>
          <a:p>
            <a:pPr algn="r" rtl="1" eaLnBrk="1" fontAlgn="auto" hangingPunct="1">
              <a:spcAft>
                <a:spcPts val="0"/>
              </a:spcAft>
              <a:defRPr/>
            </a:pPr>
            <a:endParaRPr lang="ar-SA" sz="2400" dirty="0"/>
          </a:p>
          <a:p>
            <a:pPr algn="r" rtl="1" eaLnBrk="1" fontAlgn="auto" hangingPunct="1">
              <a:spcAft>
                <a:spcPts val="0"/>
              </a:spcAft>
              <a:defRPr/>
            </a:pPr>
            <a:endParaRPr lang="ar-SA" sz="2400" dirty="0">
              <a:latin typeface="Times New Roman" pitchFamily="18" charset="0"/>
              <a:cs typeface="Times New Roman" pitchFamily="18" charset="0"/>
            </a:endParaRPr>
          </a:p>
        </p:txBody>
      </p:sp>
      <p:sp>
        <p:nvSpPr>
          <p:cNvPr id="18023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8655398B-CD23-4B39-AAF9-D836E6AD9383}" type="slidenum">
              <a:rPr lang="en-GB" altLang="en-US" smtClean="0">
                <a:solidFill>
                  <a:srgbClr val="898989"/>
                </a:solidFill>
              </a:rPr>
              <a:pPr/>
              <a:t>12</a:t>
            </a:fld>
            <a:endParaRPr lang="en-GB" altLang="en-US">
              <a:solidFill>
                <a:srgbClr val="898989"/>
              </a:solidFill>
            </a:endParaRPr>
          </a:p>
        </p:txBody>
      </p:sp>
      <p:sp>
        <p:nvSpPr>
          <p:cNvPr id="180228" name="Rectangle 4"/>
          <p:cNvSpPr>
            <a:spLocks noChangeArrowheads="1"/>
          </p:cNvSpPr>
          <p:nvPr/>
        </p:nvSpPr>
        <p:spPr bwMode="auto">
          <a:xfrm>
            <a:off x="381000" y="5143501"/>
            <a:ext cx="1181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gn="r" rtl="1" eaLnBrk="1" hangingPunct="1"/>
            <a:r>
              <a:rPr lang="ar-SA" altLang="en-US" sz="2400">
                <a:solidFill>
                  <a:srgbClr val="000000"/>
                </a:solidFill>
                <a:latin typeface="Times New Roman" pitchFamily="18" charset="0"/>
                <a:cs typeface="Times New Roman" pitchFamily="18" charset="0"/>
              </a:rPr>
              <a:t> </a:t>
            </a:r>
          </a:p>
        </p:txBody>
      </p:sp>
      <p:sp>
        <p:nvSpPr>
          <p:cNvPr id="180229" name="AutoShape 9" descr="data:image/jpeg;base64,/9j/4AAQSkZJRgABAQAAAQABAAD/2wCEAAkGBxATEBIQEBIQFBUSGBASEBAVFRESFBUVFBYXFhUSFBcYHCggGBolGxQVITEhJSkrLi4uFx8zODMsNygtLisBCgoKDg0OGhAQGCwcHSUsLCwsLDcsLCwsLCwsLCwsLCwsLCwsLCwsLCwsLCwsLCw3LCssKyssKys3LCssKywrK//AABEIAKgBLAMBIgACEQEDEQH/xAAcAAEAAQUBAQAAAAAAAAAAAAAAAwIEBQYHAQj/xAA/EAACAQICBQgHCAIABwAAAAAAAQIDEQQhBRIxQVEHIjJhcZGhsQYTJHJzgbIjUrPB0eHw8TNiFDRCQ1Njgv/EABkBAQADAQEAAAAAAAAAAAAAAAABAgMEBf/EACMRAQACAgIBBAMBAAAAAAAAAAABAgMRITFBBBIyUSJhcRP/2gAMAwEAAhEDEQA/AO4gAAAAAAAAAAAAAAA+WdLL2nEfGxH4kiGmi70rD2nEfGr/AIkiKlA0E1GBfUqZFQiXkIESl7GH8yAnJRV3+76kURcpbrLxK2mI7WiJnpW4kMmSTw7W9lrV1l1mX+tWk4pVzlctKsSp4tLpLLiianUpz6Ml5GkWU6W0UypMmlAjdPMbHjZ1DkU6GM96h9MjmDR0/kV6GM96h9MwrLpgACoAAAAAAAAAAAAAAAAAAAAAAAAAAAAA+Y9KL2jEfFr/AIkiinEm0gvaMR8Wv+JI8gjYXFBFxOdld9xBSJ6VNSmk72W0zvxG1qxvhThqEpvWntfRj91cDKwwuWwvqNFWWqi5jSZ5uTJMy9HHSIhhamHMdiqLRs9SgzFY+nmUiZWmIa7Olcx+Jw+q7xvntMviYWd0Q1afdl5nVjs5cteFWEk2tWTV0k+1PiTOBZwm1JN7srdW5F1UmdUOclBHSuRhWjjPeofTI5e6x0/kWleOM96h9MgiXSwAQqAAAAAAAAAAAAAAAAAAAAAAAAAAAAAPmrSK9or/ABa/4kimCJtJw9or/Fr/AIkiiJvoSRMhRjs67mPizL4dX9W+1W8UzD1Eao1w/Jl8DHIycIK2ZY4OOSMgqfWeY9BHNRsYTSMOcZyrTsr5GFx7RMQNfx8THTqeRktK5RMLTneye42xsLqpTzstux9hLfJItqqUZazeSW7e+BJhpuVm1ZZqx1VtHTmtSe1OqdV5ElzMZ71D6ZnM3Gx0/kW6GM96h9MjSWbpYAKoAAAAAAAAAAAAAAAAAAAAAAAAAAAAAHzhpN+0V/i1vrkURQ0k/aK/xa/4kjyLOqI4V2raMxhZpQhL5cbPgYdIyuiaetFxe5tr57zn9TH4bbYZ/LTIRxUo2klLV35XZkKGkdfo55dxqWK9H5zcdWrVTi25O/SjdNJfdeTz6zYdE4X1SdnnLa9vYjz7RGuHfXczyjx2lZ6+pCLlLbqrdxvcxVavJK86lG7/AOlSu11FeJoRqYmWvsaUXna+9XI8b6PUZVo1tR3irKnf7O9rOVuOS7ia68ot7vCyxTc4StmrXvwZgqD51s9lvmbvhcAqdG3R2q6227TTK0NWvbr8y1JZXjSCtVTqWe7xZkcJGytwcjGVJLWy26z7t7M7gI3Tl953XZsXgjakbsytOqops6byLPmYz3qH0yOb1qZ0jkWXNxnvUPpkdExw53SwAUAAAAAAAAAAAAAAAAAAAAAAAAAAAAAB81aV/wCYr/Fr/iSKKUiXSkfaK/xa/wBciCmjt8KLqLMvoOVpvrSMPTMho6erUTMPUxvHLXDOrw2Z0Ft4lEVeTtnZENTGXtTi83tfBbyCtiZ0VLmtp7JLPLrPJrH29bph8RV1MRztj8DacJRUkm877zQq1avWqNwpvV2a0rp9bNq0dW9VBR1nLVSUr/kWtXhStomVzpmVlZbEc70zL7S6Nx0vpCMotp/I0nSc7tMnHGmWWYR4FZuT61x+S7TbMDRtBZW6uF87Gs+jten610pxWtJ61OXXvj4G5RjkduKnlxXv4WOKgb9yNdHGe9Q+mRoeLZv3I2ubi/eo+UzW0cM9ujgAySAAAAAAAAAAAAAAAAAAAAAAAAAAAAAPnLScPaK/xa31yLeMTIaRj9vW+LW+uRBqHZHSNPIwJqaPEiVGd7V1qZTETvhf0YKC13LKSWb3dReU9KULZzj2XLCjPWpOLtk+3Jlph8HSjJtWjfqR5fG+XpRMzpc6T01RTtGSfYnIwsNKTnL7KMrK+tJrVXiX2JjTStFNW7/kRYGg5OyXFt8F1ltotH7XFXDpUpVJtNyV9nDI1XS+UkuCVza9MytSpK6zbTjfnK2d7cDT6l6tbV+88/PyIrEqZJjSB0dV0KiylzpX7WreRumAxyq01Lesprg/0ZrGLV6llshzF8svyJ8FKdOWtHscXsa4fudNL+2XJaN8s/VidB5IOji/eo+UjnFDGRqdT4P8uJ0nkj6OL96j5SN7TE14Z6dCABkkAAAAAAAAAAAAAAAAAAAAAAAAAAAAAfP+kaT9fW3faVfrlYoVJ7/2LmvJuvXf/urJcMpNEsYfzamZXy2ny1isLaNJHkqZcyj/AE/1I5xttMtrcKsFFN23u3zLyvg1f8zG08nrLathkcViajpqpGMtVa0W7Zay23YmPdDXHf28Sjno+ml+5VRpRhCbVr2d12bkY+OLqO6VlsbLLSWlFTg3KXFJZXb/ACFafa98keFr6R4lajl2JL5FjgaPqqUqslz5dFcL7F27+wq0dRnWn66oub/2qfC2yT6yfFxc6qitkNvvPb3GvXLmmdrfBUeOf68TJxw1oslw2G6i4q08sv5sRlsWlXCq11tXA6RyOuWri1LdKjZ8VqyNHlHq47joHJRG0cV71HykaY7TvSto4b8ADZmAAAAAAAAAAAAAAAAAAAAAAAAAAAAAOD6lqlXrqV331JEkZWy/okxS+1q23VKv1yKLXOSe23h6o7/DcW8k+7b2l05JL8uJbN/uEqUjd9BKFPBwdRxjFpylKbUVeTct/aaVJ2hNvYk/HiWvplSxEqdHEVHq0bwpUKGb1Y6t/WS3a0tXxSNKcbNbWHp3TbqRq4CqqkXdTjSd5JrY7bWrcCj0Z9CsTVtXxUJRV9aEJdJ/7SW7sMNKNnk3bN7bWt18TpXoX6Z066jha71aySjTqO1q1llHqnZfPaWrO02jS1xujfU0nLflGK4yez82YjBYLVtff/Lmz+kddTrai6NPLtm9tuxZGOdPJozvblVaql2+BRiIbNu2HHiXFsr5eJBiXaN/9o8dmwrCXqRv/JZ0cT20vKRoLT2Zm/8AJYubidvSpeUi2P5K36b0ADpZAAAAAAAAAAAAAAAAAAAAAAAAAAAAADieKV61X4lXt6TPFHe+9bcvMqxn+Wq3/wCSrn/9Mpu/5xOSWyCrt7N5F/P5wK6rzZHuISoxCvBR+/KMV82jP8oGrHCUaTyvUhq2yt6uEm35d5iMNDWxGFgt9SLfYrMsPTrSir1arvzKN6VLdmv8k7dctnUjSs6r/SsblqFSpKo1Tpxbu7RVr6zbtc3/AED6PrDUlVqJetSVrrOMnsXb+hhOSqnH/jouUVlGrqdU1G6fdc3bT1a89VZqGcn/ALSz8F5l9xFdk9sVNcW+t8G9vee3t+SK4974cesjb4P58L8TAW2JrqG1Ses7KK47c75IiWtJc7VSTTUVdu+1XZNiKN029u7tWZXTaaXzuuDROxSo+732N+5MlzcTlvpeUjSNRG88mqyxPbS8pF8fatum6gA6GQAAAAAAAAAAAAAAAAAAAAAAAAAAAAA4vjbeuqrZz6n1MhnkT4xfa1fiVO1c5lvJ5dW79Oo5PLaFvN5u5TJbj2az+XaetZr++/iEo6uPVGpKttdKjN047L1J82CXn8jUtLU3qJu2bi9a+dmtj+ZcekVXWxWpd2UYt9ueZTiXKUFF6uWrJNZ9iZMz00p1Kf0RruliKMoZ2berbbrQkpZ7rJ3NwlJu7ebleT7XncwXorg7Q13ucop7r7XbtyM/bO/evzXURMzKttKNWxBWi1NTSbu1GaW9cS6a/shqzta215RREKqa881FW1n0eFuL7PEroULJJX4vY2282+8Uqdrt6rbTbd33LqJGlnkt28keJdpu/Jt0cR71LykaS1bibtybPm4jNvOn5SL0+Stum6AA6GQAAAAAAAAAAAAAAAAAAAAAAAAAAAAA4xj/APLV9+rbj0mW8vHwfU+sA5GyJrnZLgUNO8UARtLTtK542pfYpRV3ut5l5UpXmo07JySss2m92zZlc8BZrWOG4YekoRUUskrdqJ4/119TPQV2yQ1ZWV3e3jfh+hHSpvOclm9i4Lh+oBIXb3cF3sra/lgAQpzz2+JvPJqnq4i/Gl5SAL4/krbpuoAOhkAAAAAAAAAAAAAP/9k="/>
          <p:cNvSpPr>
            <a:spLocks noChangeAspect="1" noChangeArrowheads="1"/>
          </p:cNvSpPr>
          <p:nvPr/>
        </p:nvSpPr>
        <p:spPr bwMode="auto">
          <a:xfrm>
            <a:off x="207433" y="-144463"/>
            <a:ext cx="4064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rgbClr val="000000"/>
              </a:solidFill>
              <a:latin typeface="Calibri" pitchFamily="34" charset="0"/>
            </a:endParaRPr>
          </a:p>
        </p:txBody>
      </p:sp>
      <p:pic>
        <p:nvPicPr>
          <p:cNvPr id="18023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433" y="1774826"/>
            <a:ext cx="1683518" cy="184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مجموعة 7"/>
          <p:cNvGrpSpPr/>
          <p:nvPr/>
        </p:nvGrpSpPr>
        <p:grpSpPr>
          <a:xfrm>
            <a:off x="-46829" y="6276745"/>
            <a:ext cx="12238829" cy="636241"/>
            <a:chOff x="-46829" y="6276745"/>
            <a:chExt cx="12238829" cy="636241"/>
          </a:xfrm>
        </p:grpSpPr>
        <p:sp>
          <p:nvSpPr>
            <p:cNvPr id="9"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10"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11"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3"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4"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5"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2"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6"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7"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1"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5"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8"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9"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20"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910959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47172E-FFF7-4802-8FF9-52113E408930}"/>
              </a:ext>
            </a:extLst>
          </p:cNvPr>
          <p:cNvSpPr txBox="1"/>
          <p:nvPr/>
        </p:nvSpPr>
        <p:spPr>
          <a:xfrm rot="21393787">
            <a:off x="629359" y="472923"/>
            <a:ext cx="70658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9" name="TextBox 8">
            <a:extLst>
              <a:ext uri="{FF2B5EF4-FFF2-40B4-BE49-F238E27FC236}">
                <a16:creationId xmlns:a16="http://schemas.microsoft.com/office/drawing/2014/main" id="{F4BE7055-94AF-42D6-8AB9-F481CCD113C9}"/>
              </a:ext>
            </a:extLst>
          </p:cNvPr>
          <p:cNvSpPr txBox="1"/>
          <p:nvPr/>
        </p:nvSpPr>
        <p:spPr>
          <a:xfrm rot="21291467">
            <a:off x="-50061" y="983121"/>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grpSp>
        <p:nvGrpSpPr>
          <p:cNvPr id="3" name="مجموعة 2"/>
          <p:cNvGrpSpPr/>
          <p:nvPr/>
        </p:nvGrpSpPr>
        <p:grpSpPr>
          <a:xfrm>
            <a:off x="-46829" y="6276749"/>
            <a:ext cx="12238829" cy="636241"/>
            <a:chOff x="-46829" y="6276745"/>
            <a:chExt cx="12238829" cy="636241"/>
          </a:xfrm>
        </p:grpSpPr>
        <p:sp>
          <p:nvSpPr>
            <p:cNvPr id="13"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3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38"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15"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16"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18"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19"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sp>
        <p:nvSpPr>
          <p:cNvPr id="20" name="Rectangle 19">
            <a:extLst>
              <a:ext uri="{FF2B5EF4-FFF2-40B4-BE49-F238E27FC236}">
                <a16:creationId xmlns:a16="http://schemas.microsoft.com/office/drawing/2014/main" id="{BE20B487-DBCC-4B2D-A018-CF3C98FBC042}"/>
              </a:ext>
            </a:extLst>
          </p:cNvPr>
          <p:cNvSpPr/>
          <p:nvPr/>
        </p:nvSpPr>
        <p:spPr>
          <a:xfrm rot="20280121">
            <a:off x="1289561" y="312257"/>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nvGrpSpPr>
          <p:cNvPr id="66"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4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1"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2"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3"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4"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5"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54"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55"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56"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sp>
        <p:nvSpPr>
          <p:cNvPr id="28" name="Title 1"/>
          <p:cNvSpPr>
            <a:spLocks noGrp="1"/>
          </p:cNvSpPr>
          <p:nvPr>
            <p:ph type="title"/>
          </p:nvPr>
        </p:nvSpPr>
        <p:spPr>
          <a:xfrm>
            <a:off x="2435745" y="2429301"/>
            <a:ext cx="7543800" cy="1201003"/>
          </a:xfrm>
          <a:solidFill>
            <a:schemeClr val="accent2">
              <a:lumMod val="40000"/>
              <a:lumOff val="60000"/>
            </a:schemeClr>
          </a:solidFill>
          <a:effectLst>
            <a:glow rad="228600">
              <a:schemeClr val="accent2">
                <a:satMod val="175000"/>
                <a:alpha val="40000"/>
              </a:schemeClr>
            </a:glow>
          </a:effectLst>
        </p:spPr>
        <p:txBody>
          <a:bodyPr>
            <a:normAutofit fontScale="90000"/>
          </a:bodyPr>
          <a:lstStyle/>
          <a:p>
            <a:pPr marL="82550" algn="ctr" rtl="1">
              <a:spcBef>
                <a:spcPts val="600"/>
              </a:spcBef>
              <a:defRPr/>
            </a:pPr>
            <a:r>
              <a:rPr lang="ar-SA" dirty="0"/>
              <a:t>الحساب الكيميــائي</a:t>
            </a:r>
            <a:br>
              <a:rPr lang="ar-SA" dirty="0"/>
            </a:br>
            <a:r>
              <a:rPr lang="ar-SA" dirty="0"/>
              <a:t>وحدات القياس</a:t>
            </a:r>
            <a:endParaRPr lang="en-US" dirty="0"/>
          </a:p>
        </p:txBody>
      </p:sp>
    </p:spTree>
    <p:extLst>
      <p:ext uri="{BB962C8B-B14F-4D97-AF65-F5344CB8AC3E}">
        <p14:creationId xmlns:p14="http://schemas.microsoft.com/office/powerpoint/2010/main" val="466367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Content Placeholder 2"/>
          <p:cNvSpPr>
            <a:spLocks noGrp="1"/>
          </p:cNvSpPr>
          <p:nvPr>
            <p:ph idx="1"/>
          </p:nvPr>
        </p:nvSpPr>
        <p:spPr>
          <a:xfrm>
            <a:off x="1589618" y="1883396"/>
            <a:ext cx="10242992" cy="4726841"/>
          </a:xfrm>
        </p:spPr>
        <p:txBody>
          <a:bodyPr/>
          <a:lstStyle/>
          <a:p>
            <a:pPr algn="ctr" rtl="1">
              <a:buFont typeface="Wingdings 2" pitchFamily="18" charset="2"/>
              <a:buNone/>
            </a:pPr>
            <a:r>
              <a:rPr lang="ar-SA" altLang="en-US" sz="3300" u="sng" dirty="0"/>
              <a:t>المحتويات</a:t>
            </a:r>
          </a:p>
          <a:p>
            <a:pPr marL="0" indent="0" algn="r" rtl="1">
              <a:buNone/>
            </a:pPr>
            <a:r>
              <a:rPr lang="ar-SA" altLang="en-US" sz="2800" dirty="0">
                <a:sym typeface="Wingdings 2"/>
              </a:rPr>
              <a:t> </a:t>
            </a:r>
            <a:r>
              <a:rPr lang="ar-SA" altLang="en-US" sz="2800" dirty="0"/>
              <a:t>وحدات القياس</a:t>
            </a:r>
          </a:p>
          <a:p>
            <a:pPr marL="0" indent="0" algn="r" rtl="1">
              <a:buNone/>
            </a:pPr>
            <a:r>
              <a:rPr lang="ar-SA" altLang="en-US" sz="2800" dirty="0">
                <a:sym typeface="Wingdings 2"/>
              </a:rPr>
              <a:t> </a:t>
            </a:r>
            <a:r>
              <a:rPr lang="ar-SA" altLang="en-US" sz="2800" dirty="0"/>
              <a:t>أنواع وحدات القياس</a:t>
            </a:r>
          </a:p>
          <a:p>
            <a:pPr algn="r" rtl="1" eaLnBrk="1" hangingPunct="1">
              <a:buFont typeface="Wingdings 2" pitchFamily="18" charset="2"/>
              <a:buNone/>
            </a:pPr>
            <a:r>
              <a:rPr lang="ar-SA" altLang="en-US" sz="2800" dirty="0"/>
              <a:t> </a:t>
            </a:r>
            <a:r>
              <a:rPr lang="ar-SA" altLang="en-US" sz="2400" dirty="0"/>
              <a:t>1-</a:t>
            </a:r>
            <a:r>
              <a:rPr lang="ar-SA" altLang="en-US" sz="2400" dirty="0">
                <a:solidFill>
                  <a:srgbClr val="0070C0"/>
                </a:solidFill>
              </a:rPr>
              <a:t> </a:t>
            </a:r>
            <a:r>
              <a:rPr lang="ar-SA" altLang="en-US" sz="2400" dirty="0"/>
              <a:t>وحدات تتبع النظام الدولي </a:t>
            </a:r>
            <a:r>
              <a:rPr lang="en-US" altLang="en-US" sz="2000" dirty="0"/>
              <a:t>International System of Units</a:t>
            </a:r>
            <a:r>
              <a:rPr lang="en-US" altLang="en-US" sz="2400" dirty="0"/>
              <a:t> </a:t>
            </a:r>
            <a:r>
              <a:rPr lang="en-US" altLang="en-US" sz="2000" dirty="0"/>
              <a:t>(SI)</a:t>
            </a:r>
            <a:endParaRPr lang="ar-SA" altLang="en-US" sz="2000" dirty="0"/>
          </a:p>
          <a:p>
            <a:pPr algn="r" rtl="1" eaLnBrk="1" hangingPunct="1">
              <a:buFont typeface="Wingdings 2" pitchFamily="18" charset="2"/>
              <a:buNone/>
            </a:pPr>
            <a:r>
              <a:rPr lang="ar-SA" altLang="en-US" sz="2400" dirty="0">
                <a:solidFill>
                  <a:srgbClr val="0070C0"/>
                </a:solidFill>
              </a:rPr>
              <a:t>    		أ- الوحدات الأساسية  </a:t>
            </a:r>
            <a:r>
              <a:rPr lang="en-US" altLang="en-US" sz="2400" dirty="0">
                <a:solidFill>
                  <a:srgbClr val="0070C0"/>
                </a:solidFill>
              </a:rPr>
              <a:t>SI Base Units</a:t>
            </a:r>
            <a:endParaRPr lang="ar-SA" altLang="en-US" sz="2400" dirty="0">
              <a:solidFill>
                <a:srgbClr val="0070C0"/>
              </a:solidFill>
            </a:endParaRPr>
          </a:p>
          <a:p>
            <a:pPr algn="r" rtl="1" eaLnBrk="1" hangingPunct="1">
              <a:buFont typeface="Wingdings 2" pitchFamily="18" charset="2"/>
              <a:buNone/>
            </a:pPr>
            <a:r>
              <a:rPr lang="ar-SA" altLang="en-US" sz="2400" dirty="0"/>
              <a:t>  		</a:t>
            </a:r>
            <a:r>
              <a:rPr lang="ar-SA" altLang="en-US" sz="2400" dirty="0">
                <a:solidFill>
                  <a:srgbClr val="0070C0"/>
                </a:solidFill>
              </a:rPr>
              <a:t>ب- مضاعفات وأجزاء الوحدة الأساسية</a:t>
            </a:r>
          </a:p>
          <a:p>
            <a:pPr algn="r" rtl="1" eaLnBrk="1" hangingPunct="1">
              <a:buFont typeface="Wingdings 2" pitchFamily="18" charset="2"/>
              <a:buNone/>
            </a:pPr>
            <a:r>
              <a:rPr lang="ar-SA" altLang="en-US" sz="2400" dirty="0">
                <a:solidFill>
                  <a:srgbClr val="0070C0"/>
                </a:solidFill>
              </a:rPr>
              <a:t>   		ج- الوحدات المشتقة  </a:t>
            </a:r>
            <a:r>
              <a:rPr lang="en-US" altLang="en-US" sz="2400" dirty="0">
                <a:solidFill>
                  <a:srgbClr val="0070C0"/>
                </a:solidFill>
              </a:rPr>
              <a:t>Derived Units</a:t>
            </a:r>
            <a:endParaRPr lang="ar-SA" altLang="en-US" sz="2400" dirty="0">
              <a:solidFill>
                <a:srgbClr val="0070C0"/>
              </a:solidFill>
            </a:endParaRPr>
          </a:p>
          <a:p>
            <a:pPr algn="r" rtl="1" eaLnBrk="1" hangingPunct="1">
              <a:buFont typeface="Wingdings 2" pitchFamily="18" charset="2"/>
              <a:buNone/>
            </a:pPr>
            <a:r>
              <a:rPr lang="ar-SA" altLang="en-US" sz="2400" dirty="0"/>
              <a:t>2- وحدات شائعة </a:t>
            </a:r>
            <a:r>
              <a:rPr lang="en-US" altLang="en-US" sz="2000" dirty="0">
                <a:latin typeface="Calibri" pitchFamily="34" charset="0"/>
                <a:ea typeface="Calibri" pitchFamily="34" charset="0"/>
                <a:cs typeface="AL-Mohanad" pitchFamily="2" charset="0"/>
              </a:rPr>
              <a:t>Common Units</a:t>
            </a:r>
            <a:r>
              <a:rPr lang="ar-SA" altLang="en-US" sz="2000" dirty="0">
                <a:latin typeface="Calibri" pitchFamily="34" charset="0"/>
                <a:ea typeface="Calibri" pitchFamily="34" charset="0"/>
                <a:cs typeface="AL-Mohanad" pitchFamily="2" charset="0"/>
              </a:rPr>
              <a:t> </a:t>
            </a:r>
            <a:r>
              <a:rPr lang="ar-SA" altLang="en-US" sz="2400" dirty="0">
                <a:solidFill>
                  <a:srgbClr val="000000"/>
                </a:solidFill>
              </a:rPr>
              <a:t>(خارج النظام الدولي)</a:t>
            </a:r>
            <a:endParaRPr lang="en-US" altLang="en-US" sz="2400" dirty="0"/>
          </a:p>
          <a:p>
            <a:pPr marL="0" indent="0" algn="r" rtl="1">
              <a:buNone/>
            </a:pPr>
            <a:r>
              <a:rPr lang="ar-SA" altLang="en-US" sz="2800" dirty="0">
                <a:sym typeface="Wingdings 2"/>
              </a:rPr>
              <a:t> </a:t>
            </a:r>
            <a:r>
              <a:rPr lang="ar-SA" altLang="en-US" sz="2800" dirty="0"/>
              <a:t>مفتاح الإجابة للتدريبات</a:t>
            </a:r>
            <a:endParaRPr lang="ar-SA" altLang="en-US" sz="2800" i="1" dirty="0">
              <a:solidFill>
                <a:srgbClr val="00B050"/>
              </a:solidFill>
            </a:endParaRPr>
          </a:p>
        </p:txBody>
      </p:sp>
      <p:sp>
        <p:nvSpPr>
          <p:cNvPr id="18125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93B124B-C17B-426C-97EE-3281AF6C51A1}"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grpSp>
        <p:nvGrpSpPr>
          <p:cNvPr id="5" name="مجموعة 4"/>
          <p:cNvGrpSpPr/>
          <p:nvPr/>
        </p:nvGrpSpPr>
        <p:grpSpPr>
          <a:xfrm>
            <a:off x="-50058" y="70884"/>
            <a:ext cx="12242058" cy="6842106"/>
            <a:chOff x="-50058" y="70884"/>
            <a:chExt cx="12242058" cy="6842106"/>
          </a:xfrm>
        </p:grpSpPr>
        <p:grpSp>
          <p:nvGrpSpPr>
            <p:cNvPr id="6" name="مجموعة 5"/>
            <p:cNvGrpSpPr/>
            <p:nvPr/>
          </p:nvGrpSpPr>
          <p:grpSpPr>
            <a:xfrm>
              <a:off x="-46829" y="6276749"/>
              <a:ext cx="12238829" cy="636241"/>
              <a:chOff x="-46829" y="6276745"/>
              <a:chExt cx="12238829" cy="636241"/>
            </a:xfrm>
          </p:grpSpPr>
          <p:sp>
            <p:nvSpPr>
              <p:cNvPr id="17"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8"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19"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1"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2"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3"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0"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7"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8"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2"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3"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9"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0"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1"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717968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1"/>
          <p:cNvSpPr>
            <a:spLocks noChangeArrowheads="1"/>
          </p:cNvSpPr>
          <p:nvPr/>
        </p:nvSpPr>
        <p:spPr bwMode="auto">
          <a:xfrm>
            <a:off x="2127219" y="2347912"/>
            <a:ext cx="888153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800" b="1"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وحدات القياس</a:t>
            </a:r>
            <a:r>
              <a:rPr kumimoji="0" lang="ar-SA" altLang="en-US" sz="2800" b="0"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 (</a:t>
            </a:r>
            <a:r>
              <a:rPr kumimoji="0" lang="en-US" altLang="en-US" sz="2800" b="0"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Measurement Unit</a:t>
            </a:r>
            <a:r>
              <a:rPr kumimoji="0" lang="ar-SA" altLang="en-US" sz="2800" b="0"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 </a:t>
            </a:r>
            <a:endParaRPr kumimoji="0" lang="ar-SA" altLang="en-US" sz="2000" b="0" i="0" u="none" strike="noStrike" kern="1200" cap="none" spc="0" normalizeH="0" baseline="0" noProof="0" dirty="0">
              <a:ln>
                <a:noFill/>
              </a:ln>
              <a:solidFill>
                <a:srgbClr val="FF0000"/>
              </a:solidFill>
              <a:effectLst/>
              <a:uLnTx/>
              <a:uFillTx/>
              <a:latin typeface="Calibri"/>
              <a:ea typeface="+mn-ea"/>
              <a:cs typeface="Arial" panose="020B0604020202020204" pitchFamily="34" charset="0"/>
            </a:endParaRPr>
          </a:p>
        </p:txBody>
      </p:sp>
      <p:sp>
        <p:nvSpPr>
          <p:cNvPr id="182275" name="Rectangle 2"/>
          <p:cNvSpPr>
            <a:spLocks noChangeArrowheads="1"/>
          </p:cNvSpPr>
          <p:nvPr/>
        </p:nvSpPr>
        <p:spPr bwMode="auto">
          <a:xfrm>
            <a:off x="2444372" y="3130434"/>
            <a:ext cx="7810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هو تعبير كمي عن أي صفة أو خاصية فيزيائية أو كيميائية.</a:t>
            </a:r>
            <a:endParaRPr kumimoji="0" lang="ar-SA" altLang="en-US" sz="18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p:txBody>
      </p:sp>
      <p:sp>
        <p:nvSpPr>
          <p:cNvPr id="18227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98D4BB4-DBDC-4875-93E2-DE0D0B158CB1}"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grpSp>
        <p:nvGrpSpPr>
          <p:cNvPr id="24" name="مجموعة 23"/>
          <p:cNvGrpSpPr/>
          <p:nvPr/>
        </p:nvGrpSpPr>
        <p:grpSpPr>
          <a:xfrm>
            <a:off x="-50058" y="70884"/>
            <a:ext cx="12242058" cy="6842106"/>
            <a:chOff x="-50058" y="70884"/>
            <a:chExt cx="12242058" cy="6842106"/>
          </a:xfrm>
        </p:grpSpPr>
        <p:grpSp>
          <p:nvGrpSpPr>
            <p:cNvPr id="25" name="مجموعة 24"/>
            <p:cNvGrpSpPr/>
            <p:nvPr/>
          </p:nvGrpSpPr>
          <p:grpSpPr>
            <a:xfrm>
              <a:off x="-46829" y="6276749"/>
              <a:ext cx="12238829" cy="636241"/>
              <a:chOff x="-46829" y="6276745"/>
              <a:chExt cx="12238829" cy="636241"/>
            </a:xfrm>
          </p:grpSpPr>
          <p:sp>
            <p:nvSpPr>
              <p:cNvPr id="36"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37"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38"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40"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41"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42"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39"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26"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27"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31"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2"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3"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4"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5"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28"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29"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30"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611466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618923" y="2078561"/>
            <a:ext cx="10972800" cy="1143000"/>
          </a:xfrm>
          <a:solidFill>
            <a:schemeClr val="accent6">
              <a:lumMod val="40000"/>
              <a:lumOff val="60000"/>
            </a:schemeClr>
          </a:solidFill>
        </p:spPr>
        <p:txBody>
          <a:bodyPr>
            <a:normAutofit fontScale="90000"/>
          </a:bodyPr>
          <a:lstStyle/>
          <a:p>
            <a:pPr eaLnBrk="1" hangingPunct="1">
              <a:defRPr/>
            </a:pPr>
            <a:r>
              <a:rPr lang="ar-SA" sz="4000" dirty="0"/>
              <a:t>1- النظام الدولي للوحدات</a:t>
            </a:r>
            <a:br>
              <a:rPr lang="ar-SA" sz="4000" dirty="0"/>
            </a:br>
            <a:r>
              <a:rPr lang="ar-SA" sz="4000" dirty="0">
                <a:solidFill>
                  <a:srgbClr val="CC3300"/>
                </a:solidFill>
              </a:rPr>
              <a:t> </a:t>
            </a:r>
            <a:r>
              <a:rPr lang="en-US" sz="3600" dirty="0"/>
              <a:t>International System of Units (SI)</a:t>
            </a:r>
          </a:p>
        </p:txBody>
      </p:sp>
      <p:sp>
        <p:nvSpPr>
          <p:cNvPr id="183298" name="Rectangle 3"/>
          <p:cNvSpPr>
            <a:spLocks noGrp="1"/>
          </p:cNvSpPr>
          <p:nvPr>
            <p:ph idx="1"/>
          </p:nvPr>
        </p:nvSpPr>
        <p:spPr>
          <a:xfrm>
            <a:off x="809496" y="3589366"/>
            <a:ext cx="10972800" cy="2688609"/>
          </a:xfrm>
        </p:spPr>
        <p:txBody>
          <a:bodyPr/>
          <a:lstStyle/>
          <a:p>
            <a:pPr marL="514350" indent="-514350" algn="r" rtl="1" eaLnBrk="1" hangingPunct="1">
              <a:buFont typeface="+mj-cs"/>
              <a:buAutoNum type="arabic2Minus"/>
            </a:pPr>
            <a:r>
              <a:rPr lang="ar-SA" altLang="en-US" dirty="0">
                <a:solidFill>
                  <a:srgbClr val="0070C0"/>
                </a:solidFill>
              </a:rPr>
              <a:t>الوحدات الأساسية  </a:t>
            </a:r>
            <a:r>
              <a:rPr lang="en-US" altLang="en-US" dirty="0">
                <a:solidFill>
                  <a:srgbClr val="0070C0"/>
                </a:solidFill>
                <a:cs typeface="Arial" pitchFamily="34" charset="0"/>
              </a:rPr>
              <a:t>SI Base Units</a:t>
            </a:r>
            <a:endParaRPr lang="en-US" altLang="en-US" dirty="0">
              <a:solidFill>
                <a:srgbClr val="0070C0"/>
              </a:solidFill>
            </a:endParaRPr>
          </a:p>
          <a:p>
            <a:pPr marL="514350" indent="-514350" algn="r" rtl="1" eaLnBrk="1" hangingPunct="1">
              <a:buFont typeface="+mj-cs"/>
              <a:buAutoNum type="arabic2Minus"/>
            </a:pPr>
            <a:r>
              <a:rPr lang="ar-SA" altLang="en-US" dirty="0">
                <a:solidFill>
                  <a:srgbClr val="0070C0"/>
                </a:solidFill>
              </a:rPr>
              <a:t>مضاعفات وأجزاء الوحدة الأساسية</a:t>
            </a:r>
          </a:p>
          <a:p>
            <a:pPr marL="514350" indent="-514350" algn="r" rtl="1" eaLnBrk="1" hangingPunct="1">
              <a:buFont typeface="+mj-cs"/>
              <a:buAutoNum type="arabic2Minus"/>
            </a:pPr>
            <a:r>
              <a:rPr lang="ar-SA" altLang="en-US" dirty="0">
                <a:solidFill>
                  <a:srgbClr val="0070C0"/>
                </a:solidFill>
              </a:rPr>
              <a:t>الوحدات المشتقة  </a:t>
            </a:r>
            <a:r>
              <a:rPr lang="en-US" altLang="en-US" dirty="0">
                <a:solidFill>
                  <a:srgbClr val="0070C0"/>
                </a:solidFill>
                <a:cs typeface="Arial" pitchFamily="34" charset="0"/>
              </a:rPr>
              <a:t>Derived Units</a:t>
            </a:r>
            <a:endParaRPr lang="en-US" altLang="en-US" dirty="0">
              <a:cs typeface="Arial" pitchFamily="34" charset="0"/>
            </a:endParaRPr>
          </a:p>
        </p:txBody>
      </p:sp>
      <p:sp>
        <p:nvSpPr>
          <p:cNvPr id="18330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2802462-93D2-43F2-8A0F-EBF5F7607917}" type="slidenum">
              <a:rPr kumimoji="0" lang="en-US" sz="1200" b="0" i="0" u="none" strike="noStrike" kern="1200" cap="none" spc="0" normalizeH="0" baseline="0" noProof="0" smtClean="0">
                <a:ln>
                  <a:noFill/>
                </a:ln>
                <a:solidFill>
                  <a:srgbClr val="898989"/>
                </a:solidFill>
                <a:effectLst/>
                <a:uLnTx/>
                <a:uFillTx/>
                <a:latin typeface="Calibri"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srgbClr val="898989"/>
              </a:solidFill>
              <a:effectLst/>
              <a:uLnTx/>
              <a:uFillTx/>
              <a:latin typeface="Calibri" pitchFamily="34" charset="0"/>
              <a:ea typeface="+mn-ea"/>
              <a:cs typeface="Arial" pitchFamily="34" charset="0"/>
            </a:endParaRPr>
          </a:p>
        </p:txBody>
      </p:sp>
      <p:sp>
        <p:nvSpPr>
          <p:cNvPr id="3" name="TextBox 2"/>
          <p:cNvSpPr txBox="1"/>
          <p:nvPr/>
        </p:nvSpPr>
        <p:spPr>
          <a:xfrm>
            <a:off x="2969839" y="1470040"/>
            <a:ext cx="5281084" cy="523875"/>
          </a:xfrm>
          <a:prstGeom prst="rect">
            <a:avLst/>
          </a:prstGeom>
          <a:solidFill>
            <a:schemeClr val="accent6">
              <a:lumMod val="20000"/>
              <a:lumOff val="80000"/>
            </a:schemeClr>
          </a:solidFill>
        </p:spPr>
        <p:txBody>
          <a:bodyPr>
            <a:spAutoFit/>
          </a:bodyPr>
          <a:lstStyle/>
          <a:p>
            <a:pPr marL="82550" marR="0" lvl="0" indent="0"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800" b="0" i="0" u="none" strike="noStrike" kern="1200" cap="none" spc="0" normalizeH="0" baseline="0" noProof="0" dirty="0">
                <a:ln>
                  <a:noFill/>
                </a:ln>
                <a:solidFill>
                  <a:prstClr val="black"/>
                </a:solidFill>
                <a:effectLst/>
                <a:uLnTx/>
                <a:uFillTx/>
                <a:latin typeface="Gill Sans MT"/>
                <a:ea typeface="+mn-ea"/>
                <a:cs typeface="Arial" panose="020B0604020202020204" pitchFamily="34" charset="0"/>
              </a:rPr>
              <a:t>أنواع وحدات القياس</a:t>
            </a:r>
          </a:p>
        </p:txBody>
      </p:sp>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865605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8096250" y="1140536"/>
            <a:ext cx="3793067" cy="461962"/>
          </a:xfrm>
          <a:prstGeom prst="rect">
            <a:avLst/>
          </a:prstGeom>
          <a:solidFill>
            <a:schemeClr val="accent2">
              <a:lumMod val="40000"/>
              <a:lumOff val="60000"/>
            </a:schemeClr>
          </a:solidFill>
          <a:ln>
            <a:noFill/>
          </a:ln>
        </p:spPr>
        <p:txBody>
          <a:bodyPr anchor="ctr">
            <a:spAutoFit/>
          </a:bodyPr>
          <a:lstStyle/>
          <a:p>
            <a:pPr marL="342900" marR="0" lvl="0" indent="-342900" algn="r" defTabSz="914400" rtl="1" eaLnBrk="1" fontAlgn="auto" latinLnBrk="0" hangingPunct="1">
              <a:lnSpc>
                <a:spcPct val="100000"/>
              </a:lnSpc>
              <a:spcBef>
                <a:spcPts val="0"/>
              </a:spcBef>
              <a:spcAft>
                <a:spcPts val="0"/>
              </a:spcAft>
              <a:buClrTx/>
              <a:buSzTx/>
              <a:buFont typeface="Arial" pitchFamily="34" charset="0"/>
              <a:buChar char="•"/>
              <a:tabLst/>
              <a:defRPr/>
            </a:pPr>
            <a:r>
              <a:rPr kumimoji="0" lang="ar-SA" sz="2400" b="1" i="0" u="none" strike="noStrike" kern="1200" cap="none" spc="0" normalizeH="0" baseline="0" noProof="0" dirty="0">
                <a:ln>
                  <a:noFill/>
                </a:ln>
                <a:solidFill>
                  <a:srgbClr val="FF0000"/>
                </a:solidFill>
                <a:effectLst/>
                <a:uLnTx/>
                <a:uFillTx/>
                <a:latin typeface="Times New Roman" pitchFamily="18" charset="0"/>
                <a:ea typeface="Calibri" pitchFamily="34" charset="0"/>
                <a:cs typeface="Times New Roman" pitchFamily="18" charset="0"/>
              </a:rPr>
              <a:t>أ- الوحدات الأساسية:</a:t>
            </a:r>
            <a:endParaRPr kumimoji="0" lang="ar-SA" sz="1800" b="1" i="0" u="none" strike="noStrike" kern="1200" cap="none" spc="0" normalizeH="0" baseline="0" noProof="0" dirty="0">
              <a:ln>
                <a:noFill/>
              </a:ln>
              <a:solidFill>
                <a:srgbClr val="FF0000"/>
              </a:solidFill>
              <a:effectLst/>
              <a:uLnTx/>
              <a:uFillTx/>
              <a:latin typeface="Times New Roman" pitchFamily="18" charset="0"/>
              <a:ea typeface="Calibri" pitchFamily="34" charset="0"/>
              <a:cs typeface="Times New Roman" pitchFamily="18" charset="0"/>
            </a:endParaRPr>
          </a:p>
        </p:txBody>
      </p:sp>
      <p:graphicFrame>
        <p:nvGraphicFramePr>
          <p:cNvPr id="3" name="جدول 2"/>
          <p:cNvGraphicFramePr>
            <a:graphicFrameLocks noGrp="1"/>
          </p:cNvGraphicFramePr>
          <p:nvPr>
            <p:extLst>
              <p:ext uri="{D42A27DB-BD31-4B8C-83A1-F6EECF244321}">
                <p14:modId xmlns:p14="http://schemas.microsoft.com/office/powerpoint/2010/main" val="87734035"/>
              </p:ext>
            </p:extLst>
          </p:nvPr>
        </p:nvGraphicFramePr>
        <p:xfrm>
          <a:off x="3068097" y="1689370"/>
          <a:ext cx="8821220" cy="4756984"/>
        </p:xfrm>
        <a:graphic>
          <a:graphicData uri="http://schemas.openxmlformats.org/drawingml/2006/table">
            <a:tbl>
              <a:tblPr rtl="1"/>
              <a:tblGrid>
                <a:gridCol w="4030054">
                  <a:extLst>
                    <a:ext uri="{9D8B030D-6E8A-4147-A177-3AD203B41FA5}">
                      <a16:colId xmlns:a16="http://schemas.microsoft.com/office/drawing/2014/main" val="20000"/>
                    </a:ext>
                  </a:extLst>
                </a:gridCol>
                <a:gridCol w="2423782">
                  <a:extLst>
                    <a:ext uri="{9D8B030D-6E8A-4147-A177-3AD203B41FA5}">
                      <a16:colId xmlns:a16="http://schemas.microsoft.com/office/drawing/2014/main" val="20001"/>
                    </a:ext>
                  </a:extLst>
                </a:gridCol>
                <a:gridCol w="2367384">
                  <a:extLst>
                    <a:ext uri="{9D8B030D-6E8A-4147-A177-3AD203B41FA5}">
                      <a16:colId xmlns:a16="http://schemas.microsoft.com/office/drawing/2014/main" val="20002"/>
                    </a:ext>
                  </a:extLst>
                </a:gridCol>
              </a:tblGrid>
              <a:tr h="440385">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b="1" dirty="0">
                          <a:latin typeface="Calibri"/>
                          <a:ea typeface="Calibri"/>
                          <a:cs typeface="AL-Mohanad"/>
                        </a:rPr>
                        <a:t>الكمية                        </a:t>
                      </a:r>
                      <a:r>
                        <a:rPr kumimoji="0" lang="en-US" sz="1900" b="1" i="0" u="none" strike="noStrike" kern="1200" cap="none" spc="0" normalizeH="0" baseline="0" noProof="0" dirty="0">
                          <a:ln>
                            <a:noFill/>
                          </a:ln>
                          <a:solidFill>
                            <a:srgbClr val="00B050"/>
                          </a:solidFill>
                          <a:effectLst/>
                          <a:uLnTx/>
                          <a:uFillTx/>
                          <a:latin typeface="Calibri"/>
                          <a:ea typeface="Calibri"/>
                          <a:cs typeface="AL-Mohanad"/>
                        </a:rPr>
                        <a:t>QUANTITY</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ctr" rtl="1">
                        <a:lnSpc>
                          <a:spcPct val="115000"/>
                        </a:lnSpc>
                        <a:spcAft>
                          <a:spcPts val="0"/>
                        </a:spcAft>
                      </a:pP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b="1" dirty="0">
                          <a:latin typeface="Calibri"/>
                          <a:ea typeface="Calibri"/>
                          <a:cs typeface="AL-Mohanad"/>
                        </a:rPr>
                        <a:t>الوحدة       </a:t>
                      </a:r>
                      <a:r>
                        <a:rPr lang="en-US" sz="1900" b="1" dirty="0">
                          <a:latin typeface="Calibri"/>
                          <a:ea typeface="Calibri"/>
                          <a:cs typeface="AL-Mohanad"/>
                        </a:rPr>
                        <a:t>   </a:t>
                      </a:r>
                      <a:r>
                        <a:rPr lang="ar-SA" sz="1900" b="1" dirty="0">
                          <a:latin typeface="Calibri"/>
                          <a:ea typeface="Calibri"/>
                          <a:cs typeface="AL-Mohanad"/>
                        </a:rPr>
                        <a:t> </a:t>
                      </a:r>
                      <a:r>
                        <a:rPr lang="ar-SA" sz="1900" b="1" dirty="0">
                          <a:solidFill>
                            <a:srgbClr val="00B050"/>
                          </a:solidFill>
                          <a:latin typeface="Calibri"/>
                          <a:ea typeface="Calibri"/>
                          <a:cs typeface="AL-Mohanad"/>
                        </a:rPr>
                        <a:t> </a:t>
                      </a:r>
                      <a:r>
                        <a:rPr kumimoji="0" lang="en-US" sz="1900" b="1" i="0" u="none" strike="noStrike" kern="1200" cap="none" spc="0" normalizeH="0" baseline="0" noProof="0" dirty="0">
                          <a:ln>
                            <a:noFill/>
                          </a:ln>
                          <a:solidFill>
                            <a:srgbClr val="00B050"/>
                          </a:solidFill>
                          <a:effectLst/>
                          <a:uLnTx/>
                          <a:uFillTx/>
                          <a:latin typeface="Calibri"/>
                          <a:ea typeface="Calibri"/>
                          <a:cs typeface="AL-Mohanad"/>
                        </a:rPr>
                        <a:t>UNIT</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ar-SA" sz="1900" b="1" dirty="0">
                          <a:latin typeface="Calibri"/>
                          <a:ea typeface="Calibri"/>
                          <a:cs typeface="AL-Mohanad"/>
                        </a:rPr>
                        <a:t>رمز الوحدة  </a:t>
                      </a:r>
                      <a:r>
                        <a:rPr lang="en-US" sz="1900" b="1" dirty="0">
                          <a:solidFill>
                            <a:srgbClr val="00B050"/>
                          </a:solidFill>
                          <a:latin typeface="Calibri"/>
                          <a:ea typeface="Calibri"/>
                          <a:cs typeface="AL-Mohanad"/>
                        </a:rPr>
                        <a:t>SYMBOL</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737021">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الكتلة                              </a:t>
                      </a:r>
                      <a:r>
                        <a:rPr lang="ar-SA" sz="1900" dirty="0">
                          <a:solidFill>
                            <a:srgbClr val="00B050"/>
                          </a:solidFill>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Mass</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كيلو جرام </a:t>
                      </a:r>
                      <a:r>
                        <a:rPr lang="en-US" sz="1900" dirty="0">
                          <a:latin typeface="Calibri"/>
                          <a:ea typeface="Calibri"/>
                          <a:cs typeface="AL-Mohanad"/>
                        </a:rPr>
                        <a:t>  </a:t>
                      </a:r>
                      <a:r>
                        <a:rPr lang="ar-SA" sz="1900" dirty="0">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Kilogram</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كجم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kg</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500302">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الطول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Length</a:t>
                      </a:r>
                      <a:r>
                        <a:rPr kumimoji="0" lang="ar-SA" sz="1900" b="0" i="0" u="none" strike="noStrike" kern="1200" cap="none" spc="0" normalizeH="0" baseline="0" noProof="0" dirty="0">
                          <a:ln>
                            <a:noFill/>
                          </a:ln>
                          <a:solidFill>
                            <a:prstClr val="black"/>
                          </a:solidFill>
                          <a:effectLst/>
                          <a:uLnTx/>
                          <a:uFillTx/>
                          <a:latin typeface="Calibri"/>
                          <a:ea typeface="Calibri"/>
                          <a:cs typeface="AL-Mohanad"/>
                        </a:rPr>
                        <a:t> </a:t>
                      </a:r>
                      <a:endParaRPr kumimoji="0" lang="en-US" sz="900" b="0" i="0" u="none" strike="noStrike" kern="1200" cap="none" spc="0" normalizeH="0" baseline="0" noProof="0" dirty="0">
                        <a:ln>
                          <a:noFill/>
                        </a:ln>
                        <a:solidFill>
                          <a:prstClr val="black"/>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متر      </a:t>
                      </a:r>
                      <a:r>
                        <a:rPr lang="en-US" sz="1900" dirty="0">
                          <a:latin typeface="Calibri"/>
                          <a:ea typeface="Calibri"/>
                          <a:cs typeface="AL-Mohanad"/>
                        </a:rPr>
                        <a:t>    </a:t>
                      </a:r>
                      <a:r>
                        <a:rPr lang="ar-SA" sz="1900" dirty="0">
                          <a:latin typeface="Calibri"/>
                          <a:ea typeface="Calibri"/>
                          <a:cs typeface="AL-Mohanad"/>
                        </a:rPr>
                        <a:t>    </a:t>
                      </a:r>
                      <a:r>
                        <a:rPr lang="ar-SA" sz="1900" dirty="0">
                          <a:solidFill>
                            <a:srgbClr val="00B050"/>
                          </a:solidFill>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Meter</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م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m</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500302">
                <a:tc>
                  <a:txBody>
                    <a:bodyPr/>
                    <a:lstStyle/>
                    <a:p>
                      <a:pPr algn="r" rtl="1">
                        <a:lnSpc>
                          <a:spcPct val="115000"/>
                        </a:lnSpc>
                        <a:spcAft>
                          <a:spcPts val="0"/>
                        </a:spcAft>
                      </a:pPr>
                      <a:r>
                        <a:rPr lang="ar-SA" sz="1900" dirty="0">
                          <a:latin typeface="Calibri"/>
                          <a:ea typeface="Calibri"/>
                          <a:cs typeface="AL-Mohanad"/>
                        </a:rPr>
                        <a:t>الزمن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Time</a:t>
                      </a:r>
                      <a:r>
                        <a:rPr kumimoji="0" lang="ar-SA" sz="1900" b="0" i="0" u="none" strike="noStrike" kern="1200" cap="none" spc="0" normalizeH="0" baseline="0" noProof="0" dirty="0">
                          <a:ln>
                            <a:noFill/>
                          </a:ln>
                          <a:solidFill>
                            <a:prstClr val="black"/>
                          </a:solidFill>
                          <a:effectLst/>
                          <a:uLnTx/>
                          <a:uFillTx/>
                          <a:latin typeface="Calibri"/>
                          <a:ea typeface="Calibri"/>
                          <a:cs typeface="AL-Mohanad"/>
                        </a:rPr>
                        <a:t>  </a:t>
                      </a: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ثانية     </a:t>
                      </a:r>
                      <a:r>
                        <a:rPr lang="en-US" sz="1900" dirty="0">
                          <a:latin typeface="Calibri"/>
                          <a:ea typeface="Calibri"/>
                          <a:cs typeface="AL-Mohanad"/>
                        </a:rPr>
                        <a:t>     </a:t>
                      </a:r>
                      <a:r>
                        <a:rPr lang="ar-SA" sz="1900" dirty="0">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Second</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ث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s</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3"/>
                  </a:ext>
                </a:extLst>
              </a:tr>
              <a:tr h="500302">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كمية المادة          </a:t>
                      </a:r>
                      <a:r>
                        <a:rPr kumimoji="0" lang="en-US" sz="1800" b="0" i="0" u="none" strike="noStrike" kern="1200" cap="none" spc="0" normalizeH="0" baseline="0" noProof="0" dirty="0">
                          <a:ln>
                            <a:noFill/>
                          </a:ln>
                          <a:solidFill>
                            <a:srgbClr val="00B050"/>
                          </a:solidFill>
                          <a:effectLst/>
                          <a:uLnTx/>
                          <a:uFillTx/>
                          <a:latin typeface="Calibri"/>
                          <a:ea typeface="Calibri"/>
                          <a:cs typeface="AL-Mohanad"/>
                        </a:rPr>
                        <a:t>Amount of matter</a:t>
                      </a:r>
                      <a:endParaRPr kumimoji="0" lang="en-US" sz="8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r" rtl="1">
                        <a:lnSpc>
                          <a:spcPct val="115000"/>
                        </a:lnSpc>
                        <a:spcAft>
                          <a:spcPts val="0"/>
                        </a:spcAft>
                      </a:pPr>
                      <a:r>
                        <a:rPr lang="ar-SA" sz="1900" dirty="0">
                          <a:latin typeface="Calibri"/>
                          <a:ea typeface="Calibri"/>
                          <a:cs typeface="AL-Mohanad"/>
                        </a:rPr>
                        <a:t>مول   </a:t>
                      </a:r>
                      <a:r>
                        <a:rPr lang="en-US" sz="1900" dirty="0">
                          <a:latin typeface="Calibri"/>
                          <a:ea typeface="Calibri"/>
                          <a:cs typeface="AL-Mohanad"/>
                        </a:rPr>
                        <a:t>     </a:t>
                      </a:r>
                      <a:r>
                        <a:rPr lang="ar-SA" sz="1900" dirty="0">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Mole</a:t>
                      </a:r>
                      <a:r>
                        <a:rPr kumimoji="0" lang="ar-SA" sz="1900" b="0" i="0" u="none" strike="noStrike" kern="1200" cap="none" spc="0" normalizeH="0" baseline="0" noProof="0" dirty="0">
                          <a:ln>
                            <a:noFill/>
                          </a:ln>
                          <a:solidFill>
                            <a:srgbClr val="00B050"/>
                          </a:solidFill>
                          <a:effectLst/>
                          <a:uLnTx/>
                          <a:uFillTx/>
                          <a:latin typeface="Calibri"/>
                          <a:ea typeface="Calibri"/>
                          <a:cs typeface="AL-Mohanad"/>
                        </a:rPr>
                        <a:t> </a:t>
                      </a:r>
                      <a:r>
                        <a:rPr kumimoji="0" lang="ar-SA" sz="1900" b="0" i="0" u="none" strike="noStrike" kern="1200" cap="none" spc="0" normalizeH="0" baseline="0" noProof="0" dirty="0">
                          <a:ln>
                            <a:noFill/>
                          </a:ln>
                          <a:solidFill>
                            <a:prstClr val="black"/>
                          </a:solidFill>
                          <a:effectLst/>
                          <a:uLnTx/>
                          <a:uFillTx/>
                          <a:latin typeface="Calibri"/>
                          <a:ea typeface="Calibri"/>
                          <a:cs typeface="AL-Mohanad"/>
                        </a:rPr>
                        <a:t>  </a:t>
                      </a: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مول </a:t>
                      </a:r>
                      <a:r>
                        <a:rPr lang="en-US" sz="1900" dirty="0">
                          <a:latin typeface="Calibri"/>
                          <a:ea typeface="Calibri"/>
                          <a:cs typeface="AL-Mohanad"/>
                        </a:rPr>
                        <a:t>             </a:t>
                      </a:r>
                      <a:r>
                        <a:rPr lang="ar-SA" sz="1900" dirty="0">
                          <a:latin typeface="Calibri"/>
                          <a:ea typeface="Calibri"/>
                          <a:cs typeface="AL-Mohanad"/>
                        </a:rPr>
                        <a:t> </a:t>
                      </a:r>
                      <a:r>
                        <a:rPr lang="en-US" sz="1900" dirty="0" err="1">
                          <a:solidFill>
                            <a:srgbClr val="00B050"/>
                          </a:solidFill>
                          <a:latin typeface="Calibri"/>
                          <a:ea typeface="Calibri"/>
                          <a:cs typeface="AL-Mohanad"/>
                        </a:rPr>
                        <a:t>mol</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4"/>
                  </a:ext>
                </a:extLst>
              </a:tr>
              <a:tr h="500302">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درجة الحرارة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Temperature</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كلفن    </a:t>
                      </a:r>
                      <a:r>
                        <a:rPr lang="en-US" sz="1900" dirty="0">
                          <a:latin typeface="Calibri"/>
                          <a:ea typeface="Calibri"/>
                          <a:cs typeface="AL-Mohanad"/>
                        </a:rPr>
                        <a:t>     </a:t>
                      </a:r>
                      <a:r>
                        <a:rPr lang="ar-SA" sz="1900" dirty="0">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Kelvin</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kumimoji="0" lang="ar-SA" sz="2700" b="0" i="0" u="none" strike="noStrike" kern="1200" cap="none" spc="0" normalizeH="0" baseline="0" noProof="0" dirty="0">
                          <a:ln>
                            <a:noFill/>
                          </a:ln>
                          <a:solidFill>
                            <a:schemeClr val="tx1"/>
                          </a:solidFill>
                          <a:effectLst>
                            <a:outerShdw blurRad="38100" dist="38100" dir="2700000" algn="tl">
                              <a:srgbClr val="000000"/>
                            </a:outerShdw>
                          </a:effectLst>
                          <a:uLnTx/>
                          <a:uFillTx/>
                          <a:latin typeface="Tahoma" pitchFamily="34" charset="0"/>
                          <a:ea typeface="+mn-ea"/>
                          <a:cs typeface="Arial" pitchFamily="34" charset="0"/>
                        </a:rPr>
                        <a:t>ﻛ</a:t>
                      </a:r>
                      <a:r>
                        <a:rPr kumimoji="0" lang="ar-SA" sz="27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ahoma" pitchFamily="34" charset="0"/>
                          <a:ea typeface="+mn-ea"/>
                          <a:cs typeface="Arial" pitchFamily="34" charset="0"/>
                        </a:rPr>
                        <a:t> </a:t>
                      </a:r>
                      <a:r>
                        <a:rPr lang="ar-SA" sz="1900" dirty="0">
                          <a:latin typeface="Calibri"/>
                          <a:ea typeface="Calibri"/>
                          <a:cs typeface="AL-Mohanad"/>
                        </a:rPr>
                        <a:t>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K</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5"/>
                  </a:ext>
                </a:extLst>
              </a:tr>
              <a:tr h="722847">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شدة التيار الكهربي  </a:t>
                      </a:r>
                      <a:r>
                        <a:rPr lang="ar-SA" sz="1900" dirty="0">
                          <a:solidFill>
                            <a:srgbClr val="00B050"/>
                          </a:solidFill>
                          <a:latin typeface="Calibri"/>
                          <a:ea typeface="Calibri"/>
                          <a:cs typeface="AL-Mohanad"/>
                        </a:rPr>
                        <a:t> </a:t>
                      </a:r>
                      <a:r>
                        <a:rPr kumimoji="0" lang="en-US" sz="1800" b="0" i="0" u="none" strike="noStrike" kern="1200" cap="none" spc="0" normalizeH="0" baseline="0" noProof="0" dirty="0">
                          <a:ln>
                            <a:noFill/>
                          </a:ln>
                          <a:solidFill>
                            <a:srgbClr val="00B050"/>
                          </a:solidFill>
                          <a:effectLst/>
                          <a:uLnTx/>
                          <a:uFillTx/>
                          <a:latin typeface="Calibri"/>
                          <a:ea typeface="Calibri"/>
                          <a:cs typeface="AL-Mohanad"/>
                        </a:rPr>
                        <a:t>Current intensity</a:t>
                      </a:r>
                      <a:endParaRPr kumimoji="0" lang="en-US" sz="8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أمبير   </a:t>
                      </a:r>
                      <a:r>
                        <a:rPr lang="en-US" sz="1900" dirty="0">
                          <a:latin typeface="Calibri"/>
                          <a:ea typeface="Calibri"/>
                          <a:cs typeface="AL-Mohanad"/>
                        </a:rPr>
                        <a:t>      </a:t>
                      </a:r>
                      <a:r>
                        <a:rPr lang="ar-SA" sz="1900" dirty="0">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Ampere</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أمبير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A</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6"/>
                  </a:ext>
                </a:extLst>
              </a:tr>
              <a:tr h="737042">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شدة الاستضاءة (الوميض) </a:t>
                      </a:r>
                    </a:p>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900" b="0" i="0" u="none" strike="noStrike" kern="1200" cap="none" spc="0" normalizeH="0" baseline="0" noProof="0" dirty="0">
                          <a:ln>
                            <a:noFill/>
                          </a:ln>
                          <a:solidFill>
                            <a:prstClr val="black"/>
                          </a:solidFill>
                          <a:effectLst/>
                          <a:uLnTx/>
                          <a:uFillTx/>
                          <a:latin typeface="Calibri"/>
                          <a:ea typeface="Calibri"/>
                          <a:cs typeface="AL-Mohanad"/>
                        </a:rPr>
                        <a:t>              </a:t>
                      </a:r>
                      <a:r>
                        <a:rPr kumimoji="0" lang="en-US" sz="1900" b="0" i="0" u="none" strike="noStrike" kern="1200" cap="none" spc="0" normalizeH="0" baseline="0" noProof="0" dirty="0">
                          <a:ln>
                            <a:noFill/>
                          </a:ln>
                          <a:solidFill>
                            <a:prstClr val="black"/>
                          </a:solidFill>
                          <a:effectLst/>
                          <a:uLnTx/>
                          <a:uFillTx/>
                          <a:latin typeface="Calibri"/>
                          <a:ea typeface="Calibri"/>
                          <a:cs typeface="AL-Mohanad"/>
                        </a:rPr>
                        <a:t> </a:t>
                      </a:r>
                      <a:r>
                        <a:rPr kumimoji="0" lang="en-US" sz="1800" b="0" i="0" u="none" strike="noStrike" kern="1200" cap="none" spc="0" normalizeH="0" baseline="0" noProof="0" dirty="0">
                          <a:ln>
                            <a:noFill/>
                          </a:ln>
                          <a:solidFill>
                            <a:srgbClr val="00B050"/>
                          </a:solidFill>
                          <a:effectLst/>
                          <a:uLnTx/>
                          <a:uFillTx/>
                          <a:latin typeface="Calibri"/>
                          <a:ea typeface="Calibri"/>
                          <a:cs typeface="AL-Mohanad"/>
                        </a:rPr>
                        <a:t>Luminescence intensity</a:t>
                      </a:r>
                      <a:endParaRPr kumimoji="0" lang="en-US" sz="8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900" b="0" i="0" u="none" strike="noStrike" kern="1200" cap="none" spc="0" normalizeH="0" baseline="0" noProof="0" dirty="0">
                          <a:ln>
                            <a:noFill/>
                          </a:ln>
                          <a:solidFill>
                            <a:prstClr val="black"/>
                          </a:solidFill>
                          <a:effectLst/>
                          <a:uLnTx/>
                          <a:uFillTx/>
                          <a:latin typeface="Calibri"/>
                          <a:ea typeface="Calibri"/>
                          <a:cs typeface="AL-Mohanad"/>
                        </a:rPr>
                        <a:t>شمعة </a:t>
                      </a:r>
                      <a:r>
                        <a:rPr lang="ar-SA" sz="1900" dirty="0">
                          <a:latin typeface="Calibri"/>
                          <a:ea typeface="Calibri"/>
                          <a:cs typeface="AL-Mohanad"/>
                        </a:rPr>
                        <a:t>  </a:t>
                      </a:r>
                      <a:r>
                        <a:rPr lang="en-US" sz="1900" dirty="0">
                          <a:latin typeface="Calibri"/>
                          <a:ea typeface="Calibri"/>
                          <a:cs typeface="AL-Mohanad"/>
                        </a:rPr>
                        <a:t>     </a:t>
                      </a:r>
                      <a:r>
                        <a:rPr lang="ar-SA" sz="1900" dirty="0">
                          <a:latin typeface="Calibri"/>
                          <a:ea typeface="Calibri"/>
                          <a:cs typeface="AL-Mohanad"/>
                        </a:rPr>
                        <a:t>    </a:t>
                      </a:r>
                      <a:r>
                        <a:rPr kumimoji="0" lang="en-US" sz="1900" b="0" i="0" u="none" strike="noStrike" kern="1200" cap="none" spc="0" normalizeH="0" baseline="0" noProof="0" dirty="0">
                          <a:ln>
                            <a:noFill/>
                          </a:ln>
                          <a:solidFill>
                            <a:srgbClr val="00B050"/>
                          </a:solidFill>
                          <a:effectLst/>
                          <a:uLnTx/>
                          <a:uFillTx/>
                          <a:latin typeface="Calibri"/>
                          <a:ea typeface="Calibri"/>
                          <a:cs typeface="AL-Mohanad"/>
                        </a:rPr>
                        <a:t>Candle</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r" rtl="1">
                        <a:lnSpc>
                          <a:spcPct val="115000"/>
                        </a:lnSpc>
                        <a:spcAft>
                          <a:spcPts val="0"/>
                        </a:spcAft>
                      </a:pPr>
                      <a:endParaRPr lang="en-US" sz="900" dirty="0">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شمعة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cd</a:t>
                      </a:r>
                      <a:endParaRPr lang="en-US" sz="900" dirty="0">
                        <a:solidFill>
                          <a:srgbClr val="00B050"/>
                        </a:solidFill>
                        <a:latin typeface="Calibri"/>
                        <a:ea typeface="Calibri"/>
                        <a:cs typeface="Arial"/>
                      </a:endParaRPr>
                    </a:p>
                  </a:txBody>
                  <a:tcPr marL="65456" marR="65456"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184361" name="Rectangle 2"/>
          <p:cNvSpPr>
            <a:spLocks noChangeArrowheads="1"/>
          </p:cNvSpPr>
          <p:nvPr/>
        </p:nvSpPr>
        <p:spPr bwMode="auto">
          <a:xfrm>
            <a:off x="3339367" y="465648"/>
            <a:ext cx="59055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جدول (1 – 1)</a:t>
            </a:r>
            <a:endParaRPr kumimoji="0" lang="en-US" altLang="en-US" sz="9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الوحدات الأساسية في النظام الدولي للقياس</a:t>
            </a:r>
            <a:endParaRPr kumimoji="0" lang="en-US" altLang="en-US" sz="900" b="0" i="0" u="none" strike="noStrike" kern="1200" cap="none" spc="0" normalizeH="0" baseline="0" noProof="0" dirty="0">
              <a:ln>
                <a:noFill/>
              </a:ln>
              <a:solidFill>
                <a:srgbClr val="000000"/>
              </a:solidFill>
              <a:effectLst/>
              <a:uLnTx/>
              <a:uFillTx/>
              <a:latin typeface="Calibri"/>
              <a:ea typeface="Majalla UI"/>
              <a:cs typeface="Majalla U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Calibri"/>
              <a:ea typeface="Majalla UI"/>
              <a:cs typeface="Majalla UI"/>
            </a:endParaRPr>
          </a:p>
        </p:txBody>
      </p:sp>
      <p:sp>
        <p:nvSpPr>
          <p:cNvPr id="5" name="Rectangle 3"/>
          <p:cNvSpPr>
            <a:spLocks noChangeArrowheads="1"/>
          </p:cNvSpPr>
          <p:nvPr/>
        </p:nvSpPr>
        <p:spPr bwMode="auto">
          <a:xfrm>
            <a:off x="-64825" y="2455383"/>
            <a:ext cx="3137212" cy="2200602"/>
          </a:xfrm>
          <a:prstGeom prst="rect">
            <a:avLst/>
          </a:prstGeom>
          <a:solidFill>
            <a:schemeClr val="accent1">
              <a:lumMod val="20000"/>
              <a:lumOff val="80000"/>
            </a:schemeClr>
          </a:solidFill>
          <a:ln w="9525">
            <a:noFill/>
            <a:miter lim="800000"/>
            <a:headEnd/>
            <a:tailEnd/>
          </a:ln>
          <a:effectLst/>
        </p:spPr>
        <p:txBody>
          <a:bodyPr wrap="square" anchor="ctr">
            <a:spAutoFit/>
          </a:bodyPr>
          <a:lstStyle/>
          <a:p>
            <a:pPr marL="0" marR="0" lvl="0" indent="0" algn="r" defTabSz="914400" rtl="1" eaLnBrk="1" fontAlgn="auto" latinLnBrk="0" hangingPunct="1">
              <a:lnSpc>
                <a:spcPct val="100000"/>
              </a:lnSpc>
              <a:spcBef>
                <a:spcPts val="0"/>
              </a:spcBef>
              <a:spcAft>
                <a:spcPts val="0"/>
              </a:spcAft>
              <a:buClrTx/>
              <a:buSzTx/>
              <a:buFontTx/>
              <a:buChar char="•"/>
              <a:tabLst/>
              <a:defRPr/>
            </a:pPr>
            <a:r>
              <a:rPr kumimoji="0" lang="ar-SA" sz="3300" b="0" i="0" u="none" strike="noStrike" kern="1200" cap="none" spc="0" normalizeH="0" baseline="0" noProof="0" dirty="0">
                <a:ln>
                  <a:noFill/>
                </a:ln>
                <a:solidFill>
                  <a:prstClr val="black"/>
                </a:solidFill>
                <a:effectLst/>
                <a:uLnTx/>
                <a:uFillTx/>
                <a:latin typeface="Calibri" pitchFamily="34" charset="0"/>
                <a:ea typeface="Calibri" pitchFamily="34" charset="0"/>
                <a:cs typeface="AL-Mohanad" pitchFamily="2" charset="-78"/>
              </a:rPr>
              <a:t>تم الاتفاق باستخدام النظام الدولي للوحدات</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3300" b="0" i="0" u="none" strike="noStrike" kern="1200" cap="none" spc="0" normalizeH="0" baseline="0" noProof="0" dirty="0">
                <a:ln>
                  <a:noFill/>
                </a:ln>
                <a:solidFill>
                  <a:prstClr val="black"/>
                </a:solidFill>
                <a:effectLst/>
                <a:uLnTx/>
                <a:uFillTx/>
                <a:latin typeface="Calibri" pitchFamily="34" charset="0"/>
                <a:ea typeface="Calibri" pitchFamily="34" charset="0"/>
                <a:cs typeface="AL-Mohanad" pitchFamily="2" charset="-78"/>
              </a:rPr>
              <a:t>ويطلق عليه اختصاراً </a:t>
            </a:r>
            <a:r>
              <a:rPr kumimoji="0" lang="ar-SA" sz="3800" b="0" i="0" u="none" strike="noStrike" kern="1200" cap="none" spc="0" normalizeH="0" baseline="0" noProof="0" dirty="0">
                <a:ln>
                  <a:noFill/>
                </a:ln>
                <a:solidFill>
                  <a:srgbClr val="C0504D">
                    <a:lumMod val="75000"/>
                  </a:srgbClr>
                </a:solidFill>
                <a:effectLst/>
                <a:uLnTx/>
                <a:uFillTx/>
                <a:latin typeface="Calibri" pitchFamily="34" charset="0"/>
                <a:ea typeface="Calibri" pitchFamily="34" charset="0"/>
                <a:cs typeface="AL-Mohanad" pitchFamily="2" charset="-78"/>
              </a:rPr>
              <a:t>نظام </a:t>
            </a:r>
            <a:r>
              <a:rPr kumimoji="0" lang="en-US" sz="3800" b="0" i="0" u="none" strike="noStrike" kern="1200" cap="none" spc="0" normalizeH="0" baseline="0" noProof="0" dirty="0">
                <a:ln>
                  <a:noFill/>
                </a:ln>
                <a:solidFill>
                  <a:srgbClr val="C0504D">
                    <a:lumMod val="75000"/>
                  </a:srgbClr>
                </a:solidFill>
                <a:effectLst/>
                <a:uLnTx/>
                <a:uFillTx/>
                <a:latin typeface="Calibri" pitchFamily="34" charset="0"/>
                <a:ea typeface="Calibri" pitchFamily="34" charset="0"/>
                <a:cs typeface="AL-Mohanad" pitchFamily="2" charset="-78"/>
              </a:rPr>
              <a:t>SI</a:t>
            </a:r>
            <a:endParaRPr kumimoji="0" lang="en-US" sz="3800" b="0" i="0" u="none" strike="noStrike" kern="1200" cap="none" spc="0" normalizeH="0" baseline="0" noProof="0" dirty="0">
              <a:ln>
                <a:noFill/>
              </a:ln>
              <a:solidFill>
                <a:srgbClr val="C0504D">
                  <a:lumMod val="75000"/>
                </a:srgbClr>
              </a:solidFill>
              <a:effectLst/>
              <a:uLnTx/>
              <a:uFillTx/>
              <a:latin typeface="Calibri"/>
              <a:ea typeface="+mn-ea"/>
              <a:cs typeface="AL-Mohanad" pitchFamily="2" charset="-78"/>
            </a:endParaRPr>
          </a:p>
        </p:txBody>
      </p:sp>
      <p:sp>
        <p:nvSpPr>
          <p:cNvPr id="18436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5AE2F46-0CB2-488A-AD22-4F54F0DB6CFF}"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grpSp>
        <p:nvGrpSpPr>
          <p:cNvPr id="7" name="مجموعة 6"/>
          <p:cNvGrpSpPr/>
          <p:nvPr/>
        </p:nvGrpSpPr>
        <p:grpSpPr>
          <a:xfrm>
            <a:off x="-50058" y="84532"/>
            <a:ext cx="12242058" cy="6842106"/>
            <a:chOff x="-50058" y="70884"/>
            <a:chExt cx="12242058" cy="6842106"/>
          </a:xfrm>
        </p:grpSpPr>
        <p:grpSp>
          <p:nvGrpSpPr>
            <p:cNvPr id="8" name="مجموعة 7"/>
            <p:cNvGrpSpPr/>
            <p:nvPr/>
          </p:nvGrpSpPr>
          <p:grpSpPr>
            <a:xfrm>
              <a:off x="-46829" y="6276749"/>
              <a:ext cx="12238829" cy="636241"/>
              <a:chOff x="-46829" y="6276745"/>
              <a:chExt cx="12238829" cy="636241"/>
            </a:xfrm>
          </p:grpSpPr>
          <p:sp>
            <p:nvSpPr>
              <p:cNvPr id="19"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0"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1"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3"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4"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5"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2"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9"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4"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1"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2"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3"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4062922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79427"/>
            <a:ext cx="10972800" cy="3546741"/>
          </a:xfrm>
        </p:spPr>
        <p:txBody>
          <a:bodyPr/>
          <a:lstStyle/>
          <a:p>
            <a:pPr algn="r" rtl="1">
              <a:defRPr/>
            </a:pPr>
            <a:r>
              <a:rPr lang="ar-SA" dirty="0">
                <a:cs typeface="+mn-cs"/>
              </a:rPr>
              <a:t>ماهي وحدة قياس الزمن في النظام الدولي؟</a:t>
            </a:r>
          </a:p>
          <a:p>
            <a:pPr marL="82550" indent="0" algn="r" rtl="1">
              <a:buFont typeface="Wingdings 2" pitchFamily="18" charset="2"/>
              <a:buNone/>
              <a:defRPr/>
            </a:pPr>
            <a:endParaRPr lang="ar-SA" dirty="0">
              <a:cs typeface="+mn-cs"/>
            </a:endParaRPr>
          </a:p>
          <a:p>
            <a:pPr marL="82550" indent="0" algn="r" rtl="1">
              <a:buFont typeface="Wingdings 2" pitchFamily="18" charset="2"/>
              <a:buNone/>
              <a:defRPr/>
            </a:pPr>
            <a:r>
              <a:rPr lang="ar-SA" dirty="0">
                <a:cs typeface="+mn-cs"/>
              </a:rPr>
              <a:t>أ- الساعة</a:t>
            </a:r>
          </a:p>
          <a:p>
            <a:pPr marL="82550" indent="0" algn="r" rtl="1">
              <a:buFont typeface="Wingdings 2" pitchFamily="18" charset="2"/>
              <a:buNone/>
              <a:defRPr/>
            </a:pPr>
            <a:r>
              <a:rPr lang="ar-SA" dirty="0">
                <a:cs typeface="+mn-cs"/>
              </a:rPr>
              <a:t>ب- الدقيقة</a:t>
            </a:r>
          </a:p>
          <a:p>
            <a:pPr marL="82550" indent="0" algn="r" rtl="1">
              <a:buFont typeface="Wingdings 2" pitchFamily="18" charset="2"/>
              <a:buNone/>
              <a:defRPr/>
            </a:pPr>
            <a:r>
              <a:rPr lang="ar-SA" dirty="0">
                <a:cs typeface="+mn-cs"/>
              </a:rPr>
              <a:t>ج- الثانية</a:t>
            </a:r>
            <a:endParaRPr lang="en-US" dirty="0">
              <a:cs typeface="+mn-cs"/>
            </a:endParaRPr>
          </a:p>
          <a:p>
            <a:pPr marL="82550" indent="0" algn="r" rtl="1">
              <a:buFont typeface="Wingdings 2" pitchFamily="18" charset="2"/>
              <a:buNone/>
              <a:defRPr/>
            </a:pPr>
            <a:endParaRPr lang="en-US" dirty="0">
              <a:cs typeface="+mn-cs"/>
            </a:endParaRPr>
          </a:p>
        </p:txBody>
      </p:sp>
      <p:sp>
        <p:nvSpPr>
          <p:cNvPr id="18534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0A7ECF3-6416-4134-913B-7B6E78C8615A}"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185348" name="TextBox 1"/>
          <p:cNvSpPr txBox="1">
            <a:spLocks noChangeArrowheads="1"/>
          </p:cNvSpPr>
          <p:nvPr/>
        </p:nvSpPr>
        <p:spPr bwMode="auto">
          <a:xfrm>
            <a:off x="4444989" y="1617652"/>
            <a:ext cx="3168649"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altLang="en-US" sz="3600" b="0" i="0" u="none" strike="noStrike" kern="1200" cap="none" spc="0" normalizeH="0" baseline="0" noProof="0" dirty="0">
                <a:ln>
                  <a:noFill/>
                </a:ln>
                <a:solidFill>
                  <a:srgbClr val="CC00FF"/>
                </a:solidFill>
                <a:effectLst/>
                <a:uLnTx/>
                <a:uFillTx/>
                <a:latin typeface="Arial" pitchFamily="34" charset="0"/>
                <a:ea typeface="Majalla UI"/>
                <a:cs typeface="Majalla UI"/>
              </a:rPr>
              <a:t>تدريب1</a:t>
            </a:r>
            <a:endParaRPr kumimoji="0" lang="en-US" altLang="en-US" sz="2800" b="0" i="0" u="none" strike="noStrike" kern="1200" cap="none" spc="0" normalizeH="0" baseline="0" noProof="0" dirty="0">
              <a:ln>
                <a:noFill/>
              </a:ln>
              <a:solidFill>
                <a:srgbClr val="CC00FF"/>
              </a:solidFill>
              <a:effectLst/>
              <a:uLnTx/>
              <a:uFillTx/>
              <a:latin typeface="Arial" pitchFamily="34" charset="0"/>
              <a:ea typeface="Majalla UI"/>
              <a:cs typeface="Majalla UI"/>
            </a:endParaRPr>
          </a:p>
        </p:txBody>
      </p:sp>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8839" y="2263764"/>
            <a:ext cx="1636032" cy="1636032"/>
          </a:xfrm>
          <a:prstGeom prst="rect">
            <a:avLst/>
          </a:prstGeom>
        </p:spPr>
      </p:pic>
    </p:spTree>
    <p:extLst>
      <p:ext uri="{BB962C8B-B14F-4D97-AF65-F5344CB8AC3E}">
        <p14:creationId xmlns:p14="http://schemas.microsoft.com/office/powerpoint/2010/main" val="590154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2950" y="1691696"/>
            <a:ext cx="7543800" cy="922337"/>
          </a:xfrm>
          <a:solidFill>
            <a:schemeClr val="accent2">
              <a:lumMod val="40000"/>
              <a:lumOff val="60000"/>
            </a:schemeClr>
          </a:solidFill>
        </p:spPr>
        <p:txBody>
          <a:bodyPr>
            <a:normAutofit/>
          </a:bodyPr>
          <a:lstStyle/>
          <a:p>
            <a:pPr marL="539750" indent="-457200" rtl="1">
              <a:spcBef>
                <a:spcPts val="600"/>
              </a:spcBef>
              <a:buFont typeface="Arial" pitchFamily="34" charset="0"/>
              <a:buChar char="•"/>
              <a:defRPr/>
            </a:pPr>
            <a:r>
              <a:rPr lang="ar-SA" sz="3200" dirty="0">
                <a:solidFill>
                  <a:srgbClr val="FF0000"/>
                </a:solidFill>
                <a:effectLst/>
                <a:cs typeface="+mj-cs"/>
              </a:rPr>
              <a:t>ب- مضاعفات وأجزاء الوحدة الأساسية</a:t>
            </a:r>
            <a:endParaRPr lang="en-US" dirty="0">
              <a:solidFill>
                <a:srgbClr val="FF0000"/>
              </a:solidFill>
              <a:cs typeface="+mj-cs"/>
            </a:endParaRPr>
          </a:p>
        </p:txBody>
      </p:sp>
      <p:pic>
        <p:nvPicPr>
          <p:cNvPr id="18637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00925" y="2917335"/>
            <a:ext cx="9931400" cy="1012825"/>
          </a:xfrm>
        </p:spPr>
      </p:pic>
      <p:sp>
        <p:nvSpPr>
          <p:cNvPr id="18637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CEBEE39-974C-4F9F-B7D3-B354E01979AD}"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6" name="Rectangle 2"/>
          <p:cNvSpPr>
            <a:spLocks noChangeArrowheads="1"/>
          </p:cNvSpPr>
          <p:nvPr/>
        </p:nvSpPr>
        <p:spPr bwMode="auto">
          <a:xfrm>
            <a:off x="7522261" y="4059408"/>
            <a:ext cx="4381500" cy="1200150"/>
          </a:xfrm>
          <a:prstGeom prst="rect">
            <a:avLst/>
          </a:prstGeom>
          <a:solidFill>
            <a:schemeClr val="accent4">
              <a:lumMod val="20000"/>
              <a:lumOff val="80000"/>
            </a:schemeClr>
          </a:solidFill>
          <a:ln w="9525">
            <a:noFill/>
            <a:miter lim="800000"/>
            <a:headEnd/>
            <a:tailEnd/>
          </a:ln>
          <a:effectLst/>
        </p:spPr>
        <p:txBody>
          <a:bodyPr anchor="ctr">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400" b="0" i="0" u="none" strike="noStrike" kern="1200" cap="none" spc="0" normalizeH="0" baseline="0" noProof="0">
                <a:ln>
                  <a:noFill/>
                </a:ln>
                <a:solidFill>
                  <a:srgbClr val="000000"/>
                </a:solidFill>
                <a:effectLst/>
                <a:uLnTx/>
                <a:uFillTx/>
                <a:latin typeface="Calibri" pitchFamily="34" charset="0"/>
                <a:ea typeface="Calibri" pitchFamily="34" charset="0"/>
                <a:cs typeface="AL-Mohanad" pitchFamily="2" charset="0"/>
              </a:rPr>
              <a:t>و هي نوعان:</a:t>
            </a:r>
            <a:endParaRPr kumimoji="0" lang="en-US" sz="900" b="0" i="0" u="none" strike="noStrike" kern="1200" cap="none" spc="0" normalizeH="0" baseline="0" noProof="0">
              <a:ln>
                <a:noFill/>
              </a:ln>
              <a:solidFill>
                <a:srgbClr val="000000"/>
              </a:solidFill>
              <a:effectLst/>
              <a:uLnTx/>
              <a:uFillTx/>
              <a:latin typeface="Calibri"/>
              <a:ea typeface="Calibri" pitchFamily="34" charset="0"/>
              <a:cs typeface="AL-Mohanad" pitchFamily="2" charset="0"/>
            </a:endParaRPr>
          </a:p>
          <a:p>
            <a:pPr marL="0" marR="0" lvl="0" indent="0" algn="r" defTabSz="914400" rtl="1" eaLnBrk="1" fontAlgn="auto" latinLnBrk="0" hangingPunct="1">
              <a:lnSpc>
                <a:spcPct val="100000"/>
              </a:lnSpc>
              <a:spcBef>
                <a:spcPts val="0"/>
              </a:spcBef>
              <a:spcAft>
                <a:spcPts val="0"/>
              </a:spcAft>
              <a:buClrTx/>
              <a:buSzTx/>
              <a:buFont typeface="Gill Sans MT" pitchFamily="34" charset="0"/>
              <a:buAutoNum type="arabicPeriod"/>
              <a:tabLst/>
              <a:defRPr/>
            </a:pPr>
            <a:r>
              <a:rPr kumimoji="0" lang="ar-SA" sz="2400" b="0" i="0" u="none" strike="noStrike" kern="1200" cap="none" spc="0" normalizeH="0" baseline="0" noProof="0">
                <a:ln>
                  <a:noFill/>
                </a:ln>
                <a:solidFill>
                  <a:srgbClr val="000000"/>
                </a:solidFill>
                <a:effectLst/>
                <a:uLnTx/>
                <a:uFillTx/>
                <a:latin typeface="Calibri" pitchFamily="34" charset="0"/>
                <a:ea typeface="Calibri" pitchFamily="34" charset="0"/>
                <a:cs typeface="AL-Mohanad" pitchFamily="2" charset="0"/>
              </a:rPr>
              <a:t>مضاعفات للوحدة.</a:t>
            </a:r>
            <a:endParaRPr kumimoji="0" lang="ar-SA" sz="900" b="0" i="0" u="none" strike="noStrike" kern="1200" cap="none" spc="0" normalizeH="0" baseline="0" noProof="0">
              <a:ln>
                <a:noFill/>
              </a:ln>
              <a:solidFill>
                <a:srgbClr val="000000"/>
              </a:solidFill>
              <a:effectLst/>
              <a:uLnTx/>
              <a:uFillTx/>
              <a:latin typeface="Calibri"/>
              <a:ea typeface="Calibri" pitchFamily="34" charset="0"/>
              <a:cs typeface="AL-Mohanad" pitchFamily="2" charset="0"/>
            </a:endParaRPr>
          </a:p>
          <a:p>
            <a:pPr marL="0" marR="0" lvl="0" indent="0" algn="r" defTabSz="914400" rtl="1" eaLnBrk="1" fontAlgn="auto" latinLnBrk="0" hangingPunct="1">
              <a:lnSpc>
                <a:spcPct val="100000"/>
              </a:lnSpc>
              <a:spcBef>
                <a:spcPts val="0"/>
              </a:spcBef>
              <a:spcAft>
                <a:spcPts val="0"/>
              </a:spcAft>
              <a:buClrTx/>
              <a:buSzTx/>
              <a:buFont typeface="Gill Sans MT" pitchFamily="34" charset="0"/>
              <a:buAutoNum type="arabicPeriod"/>
              <a:tabLst/>
              <a:defRPr/>
            </a:pPr>
            <a:r>
              <a:rPr kumimoji="0" lang="ar-SA" sz="2400" b="0" i="0" u="none" strike="noStrike" kern="1200" cap="none" spc="0" normalizeH="0" baseline="0" noProof="0">
                <a:ln>
                  <a:noFill/>
                </a:ln>
                <a:solidFill>
                  <a:srgbClr val="000000"/>
                </a:solidFill>
                <a:effectLst/>
                <a:uLnTx/>
                <a:uFillTx/>
                <a:latin typeface="Calibri" pitchFamily="34" charset="0"/>
                <a:ea typeface="+mn-ea"/>
                <a:cs typeface="Arial" panose="020B0604020202020204" pitchFamily="34" charset="0"/>
              </a:rPr>
              <a:t>أجزاء للوحدة.</a:t>
            </a:r>
            <a:endParaRPr kumimoji="0" lang="ar-SA" sz="1800" b="0" i="0" u="none" strike="noStrike" kern="1200" cap="none" spc="0" normalizeH="0" baseline="0" noProof="0">
              <a:ln>
                <a:noFill/>
              </a:ln>
              <a:solidFill>
                <a:srgbClr val="000000"/>
              </a:solidFill>
              <a:effectLst/>
              <a:uLnTx/>
              <a:uFillTx/>
              <a:latin typeface="Calibri"/>
              <a:ea typeface="+mn-ea"/>
              <a:cs typeface="Arial" panose="020B0604020202020204" pitchFamily="34" charset="0"/>
            </a:endParaRPr>
          </a:p>
        </p:txBody>
      </p:sp>
      <p:grpSp>
        <p:nvGrpSpPr>
          <p:cNvPr id="7" name="مجموعة 6"/>
          <p:cNvGrpSpPr/>
          <p:nvPr/>
        </p:nvGrpSpPr>
        <p:grpSpPr>
          <a:xfrm>
            <a:off x="-50058" y="70884"/>
            <a:ext cx="12242058" cy="6842106"/>
            <a:chOff x="-50058" y="70884"/>
            <a:chExt cx="12242058" cy="6842106"/>
          </a:xfrm>
        </p:grpSpPr>
        <p:grpSp>
          <p:nvGrpSpPr>
            <p:cNvPr id="8" name="مجموعة 7"/>
            <p:cNvGrpSpPr/>
            <p:nvPr/>
          </p:nvGrpSpPr>
          <p:grpSpPr>
            <a:xfrm>
              <a:off x="-46829" y="6276749"/>
              <a:ext cx="12238829" cy="636241"/>
              <a:chOff x="-46829" y="6276745"/>
              <a:chExt cx="12238829" cy="636241"/>
            </a:xfrm>
          </p:grpSpPr>
          <p:sp>
            <p:nvSpPr>
              <p:cNvPr id="19"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0"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1"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3"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4"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5"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2"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9"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4"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1"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2"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3"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122801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47172E-FFF7-4802-8FF9-52113E408930}"/>
              </a:ext>
            </a:extLst>
          </p:cNvPr>
          <p:cNvSpPr txBox="1"/>
          <p:nvPr/>
        </p:nvSpPr>
        <p:spPr>
          <a:xfrm rot="21393787">
            <a:off x="629357" y="472921"/>
            <a:ext cx="70658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9" name="TextBox 8">
            <a:extLst>
              <a:ext uri="{FF2B5EF4-FFF2-40B4-BE49-F238E27FC236}">
                <a16:creationId xmlns:a16="http://schemas.microsoft.com/office/drawing/2014/main" id="{F4BE7055-94AF-42D6-8AB9-F481CCD113C9}"/>
              </a:ext>
            </a:extLst>
          </p:cNvPr>
          <p:cNvSpPr txBox="1"/>
          <p:nvPr/>
        </p:nvSpPr>
        <p:spPr>
          <a:xfrm rot="21291467">
            <a:off x="-50061" y="983119"/>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grpSp>
        <p:nvGrpSpPr>
          <p:cNvPr id="3" name="مجموعة 2"/>
          <p:cNvGrpSpPr/>
          <p:nvPr/>
        </p:nvGrpSpPr>
        <p:grpSpPr>
          <a:xfrm>
            <a:off x="-46829" y="6276745"/>
            <a:ext cx="12238829" cy="636241"/>
            <a:chOff x="-46829" y="6276745"/>
            <a:chExt cx="12238829" cy="636241"/>
          </a:xfrm>
        </p:grpSpPr>
        <p:sp>
          <p:nvSpPr>
            <p:cNvPr id="13"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39"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38"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5"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16"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18"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19"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sp>
        <p:nvSpPr>
          <p:cNvPr id="20" name="Rectangle 19">
            <a:extLst>
              <a:ext uri="{FF2B5EF4-FFF2-40B4-BE49-F238E27FC236}">
                <a16:creationId xmlns:a16="http://schemas.microsoft.com/office/drawing/2014/main" id="{BE20B487-DBCC-4B2D-A018-CF3C98FBC042}"/>
              </a:ext>
            </a:extLst>
          </p:cNvPr>
          <p:cNvSpPr/>
          <p:nvPr/>
        </p:nvSpPr>
        <p:spPr>
          <a:xfrm rot="20280121">
            <a:off x="1289561" y="312257"/>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nvGrpSpPr>
          <p:cNvPr id="66"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4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1"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2"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3"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4"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5"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54"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55"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56"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sp>
        <p:nvSpPr>
          <p:cNvPr id="28" name="Title 1"/>
          <p:cNvSpPr>
            <a:spLocks noGrp="1"/>
          </p:cNvSpPr>
          <p:nvPr>
            <p:ph type="title"/>
          </p:nvPr>
        </p:nvSpPr>
        <p:spPr>
          <a:xfrm>
            <a:off x="9023927" y="1635026"/>
            <a:ext cx="2987618" cy="922337"/>
          </a:xfrm>
        </p:spPr>
        <p:style>
          <a:lnRef idx="1">
            <a:schemeClr val="accent3"/>
          </a:lnRef>
          <a:fillRef idx="2">
            <a:schemeClr val="accent3"/>
          </a:fillRef>
          <a:effectRef idx="1">
            <a:schemeClr val="accent3"/>
          </a:effectRef>
          <a:fontRef idx="minor">
            <a:schemeClr val="dk1"/>
          </a:fontRef>
        </p:style>
        <p:txBody>
          <a:bodyPr>
            <a:normAutofit/>
          </a:bodyPr>
          <a:lstStyle/>
          <a:p>
            <a:pPr marL="82550" rtl="1">
              <a:spcBef>
                <a:spcPts val="600"/>
              </a:spcBef>
              <a:defRPr/>
            </a:pPr>
            <a:r>
              <a:rPr lang="ar-SA" altLang="en-US" dirty="0">
                <a:latin typeface="Calibri" pitchFamily="34" charset="0"/>
                <a:cs typeface="Times New Roman" pitchFamily="18" charset="0"/>
              </a:rPr>
              <a:t>مخرجات التعلم</a:t>
            </a:r>
            <a:endParaRPr lang="en-US" dirty="0"/>
          </a:p>
        </p:txBody>
      </p:sp>
      <p:sp>
        <p:nvSpPr>
          <p:cNvPr id="2" name="Rectangle 1">
            <a:extLst>
              <a:ext uri="{FF2B5EF4-FFF2-40B4-BE49-F238E27FC236}">
                <a16:creationId xmlns:a16="http://schemas.microsoft.com/office/drawing/2014/main" id="{0C0EB49C-BAE6-48A2-8F8B-1FA9E9EEA7E4}"/>
              </a:ext>
            </a:extLst>
          </p:cNvPr>
          <p:cNvSpPr/>
          <p:nvPr/>
        </p:nvSpPr>
        <p:spPr>
          <a:xfrm>
            <a:off x="1662545" y="2557363"/>
            <a:ext cx="6920624" cy="2739211"/>
          </a:xfrm>
          <a:prstGeom prst="rect">
            <a:avLst/>
          </a:prstGeom>
        </p:spPr>
        <p:txBody>
          <a:bodyPr wrap="square">
            <a:spAutoFit/>
          </a:bodyPr>
          <a:lstStyle/>
          <a:p>
            <a:pPr marL="285750" lvl="0" indent="-285750" algn="r" rtl="1">
              <a:buFont typeface="Wingdings" panose="05000000000000000000" pitchFamily="2" charset="2"/>
              <a:buChar char="ü"/>
            </a:pPr>
            <a:r>
              <a:rPr lang="ar-SA" sz="2800" b="1" dirty="0">
                <a:solidFill>
                  <a:srgbClr val="FF0000"/>
                </a:solidFill>
              </a:rPr>
              <a:t>مع نهاية فصل الكيمياء سوف تكون الطالبة قادرة على</a:t>
            </a:r>
            <a:r>
              <a:rPr lang="ar-SA" sz="2400" dirty="0">
                <a:solidFill>
                  <a:prstClr val="black"/>
                </a:solidFill>
              </a:rPr>
              <a:t>:</a:t>
            </a:r>
          </a:p>
          <a:p>
            <a:pPr marL="285750" lvl="0" indent="-285750" algn="r" rtl="1">
              <a:buFont typeface="Wingdings" panose="05000000000000000000" pitchFamily="2" charset="2"/>
              <a:buChar char="Ø"/>
            </a:pPr>
            <a:r>
              <a:rPr lang="ar-SA" sz="2400" dirty="0">
                <a:solidFill>
                  <a:prstClr val="black"/>
                </a:solidFill>
              </a:rPr>
              <a:t>تعداد أهم علماء العرب وانجازاتهم</a:t>
            </a:r>
          </a:p>
          <a:p>
            <a:pPr marL="285750" lvl="0" indent="-285750" algn="r" rtl="1">
              <a:buFont typeface="Wingdings" panose="05000000000000000000" pitchFamily="2" charset="2"/>
              <a:buChar char="Ø"/>
            </a:pPr>
            <a:r>
              <a:rPr lang="ar-SA" sz="2400" dirty="0">
                <a:solidFill>
                  <a:prstClr val="black"/>
                </a:solidFill>
              </a:rPr>
              <a:t>ذكر الوحدات الأساسية في النظام الدولي للقياس</a:t>
            </a:r>
          </a:p>
          <a:p>
            <a:pPr marL="285750" lvl="0" indent="-285750" algn="r" rtl="1">
              <a:buFont typeface="Wingdings" panose="05000000000000000000" pitchFamily="2" charset="2"/>
              <a:buChar char="Ø"/>
            </a:pPr>
            <a:r>
              <a:rPr lang="ar-SA" sz="2400" dirty="0">
                <a:solidFill>
                  <a:prstClr val="black"/>
                </a:solidFill>
              </a:rPr>
              <a:t>تعداد مضاعفات وأجزاء الوحدة الأساسية</a:t>
            </a:r>
          </a:p>
          <a:p>
            <a:pPr marL="285750" lvl="0" indent="-285750" algn="r" rtl="1">
              <a:buFont typeface="Wingdings" panose="05000000000000000000" pitchFamily="2" charset="2"/>
              <a:buChar char="Ø"/>
            </a:pPr>
            <a:r>
              <a:rPr lang="ar-SA" sz="2400" dirty="0">
                <a:solidFill>
                  <a:prstClr val="black"/>
                </a:solidFill>
              </a:rPr>
              <a:t>التحويل بين مضاعفات وأجزاء الوحدات الأساسية</a:t>
            </a:r>
          </a:p>
          <a:p>
            <a:pPr marL="285750" lvl="0" indent="-285750" algn="r" rtl="1">
              <a:buFont typeface="Wingdings" panose="05000000000000000000" pitchFamily="2" charset="2"/>
              <a:buChar char="Ø"/>
            </a:pPr>
            <a:r>
              <a:rPr lang="ar-SA" sz="2400" dirty="0">
                <a:solidFill>
                  <a:prstClr val="black"/>
                </a:solidFill>
              </a:rPr>
              <a:t>ذكر الوحدات المشتقة من النظام الدولي للقياس</a:t>
            </a:r>
          </a:p>
          <a:p>
            <a:pPr marL="285750" lvl="0" indent="-285750" algn="r" rtl="1">
              <a:buFont typeface="Wingdings" panose="05000000000000000000" pitchFamily="2" charset="2"/>
              <a:buChar char="Ø"/>
            </a:pPr>
            <a:r>
              <a:rPr lang="ar-SA" sz="2400" dirty="0">
                <a:solidFill>
                  <a:prstClr val="black"/>
                </a:solidFill>
              </a:rPr>
              <a:t>تعداد الوحدات الشائعة خارج النظام الدولي للقياس</a:t>
            </a:r>
          </a:p>
        </p:txBody>
      </p:sp>
    </p:spTree>
    <p:extLst>
      <p:ext uri="{BB962C8B-B14F-4D97-AF65-F5344CB8AC3E}">
        <p14:creationId xmlns:p14="http://schemas.microsoft.com/office/powerpoint/2010/main" val="265692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321226" y="1391443"/>
            <a:ext cx="8449733" cy="739953"/>
          </a:xfrm>
          <a:solidFill>
            <a:schemeClr val="accent2">
              <a:lumMod val="40000"/>
              <a:lumOff val="60000"/>
            </a:schemeClr>
          </a:solidFill>
        </p:spPr>
        <p:txBody>
          <a:bodyPr/>
          <a:lstStyle/>
          <a:p>
            <a:pPr marL="571500" indent="-571500" algn="r" rtl="1">
              <a:buFont typeface="Arial" pitchFamily="34" charset="0"/>
              <a:buChar char="•"/>
              <a:defRPr/>
            </a:pPr>
            <a:r>
              <a:rPr lang="ar-SA" sz="3200" dirty="0">
                <a:solidFill>
                  <a:srgbClr val="FF0000"/>
                </a:solidFill>
                <a:cs typeface="+mj-cs"/>
              </a:rPr>
              <a:t>ب- مضاعفات وأجزاء الوحدة الأساسية</a:t>
            </a:r>
            <a:endParaRPr lang="en-US" sz="3200" dirty="0">
              <a:solidFill>
                <a:srgbClr val="FF0000"/>
              </a:solidFill>
              <a:cs typeface="+mj-cs"/>
            </a:endParaRPr>
          </a:p>
        </p:txBody>
      </p:sp>
      <p:graphicFrame>
        <p:nvGraphicFramePr>
          <p:cNvPr id="24626" name="Group 50"/>
          <p:cNvGraphicFramePr>
            <a:graphicFrameLocks noGrp="1"/>
          </p:cNvGraphicFramePr>
          <p:nvPr>
            <p:ph type="tbl" idx="1"/>
          </p:nvPr>
        </p:nvGraphicFramePr>
        <p:xfrm>
          <a:off x="1494907" y="2630513"/>
          <a:ext cx="10362659" cy="3638527"/>
        </p:xfrm>
        <a:graphic>
          <a:graphicData uri="http://schemas.openxmlformats.org/drawingml/2006/table">
            <a:tbl>
              <a:tblPr rtl="1"/>
              <a:tblGrid>
                <a:gridCol w="5180300">
                  <a:extLst>
                    <a:ext uri="{9D8B030D-6E8A-4147-A177-3AD203B41FA5}">
                      <a16:colId xmlns:a16="http://schemas.microsoft.com/office/drawing/2014/main" val="20000"/>
                    </a:ext>
                  </a:extLst>
                </a:gridCol>
                <a:gridCol w="5182359">
                  <a:extLst>
                    <a:ext uri="{9D8B030D-6E8A-4147-A177-3AD203B41FA5}">
                      <a16:colId xmlns:a16="http://schemas.microsoft.com/office/drawing/2014/main" val="20001"/>
                    </a:ext>
                  </a:extLst>
                </a:gridCol>
              </a:tblGrid>
              <a:tr h="529567">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rPr>
                        <a:t>المضاعفات</a:t>
                      </a:r>
                      <a:endParaRPr kumimoji="0" lang="en-US"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endParaRP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rPr>
                        <a:t>الأجزاء</a:t>
                      </a:r>
                      <a:endParaRPr kumimoji="0" lang="en-US"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107">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800" b="0" i="0" u="none" strike="noStrike" cap="none" normalizeH="0" baseline="0" dirty="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ar-SA"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rPr>
                        <a:t>الاسم          الرمز        القيمة</a:t>
                      </a:r>
                      <a:endParaRPr kumimoji="0" lang="en-US"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endParaRP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800" b="0" i="0" u="none" strike="noStrike" cap="none" normalizeH="0" baseline="0" dirty="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ar-SA"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rPr>
                        <a:t>الاسم         الرمز       القيمة</a:t>
                      </a:r>
                      <a:r>
                        <a:rPr kumimoji="0" lang="en-US" sz="2800" b="0" i="0" u="none" strike="noStrike" cap="none" normalizeH="0" baseline="0" dirty="0">
                          <a:ln>
                            <a:noFill/>
                          </a:ln>
                          <a:solidFill>
                            <a:srgbClr val="FF0000"/>
                          </a:solidFill>
                          <a:effectLst>
                            <a:outerShdw blurRad="38100" dist="38100" dir="2700000" algn="tl">
                              <a:srgbClr val="000000"/>
                            </a:outerShdw>
                          </a:effectLst>
                          <a:latin typeface="Tahoma" pitchFamily="34" charset="0"/>
                          <a:cs typeface="Arial" pitchFamily="34" charset="0"/>
                        </a:rPr>
                        <a:t>  </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9313">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a:ln>
                            <a:noFill/>
                          </a:ln>
                          <a:solidFill>
                            <a:schemeClr val="tx1"/>
                          </a:solidFill>
                          <a:effectLst>
                            <a:outerShdw blurRad="38100" dist="38100" dir="2700000" algn="tl">
                              <a:srgbClr val="000000"/>
                            </a:outerShdw>
                          </a:effectLst>
                          <a:latin typeface="Tahoma" pitchFamily="34" charset="0"/>
                          <a:cs typeface="Arial" pitchFamily="34" charset="0"/>
                        </a:rPr>
                        <a:t>12</a:t>
                      </a: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         T         Tera</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a:ln>
                            <a:noFill/>
                          </a:ln>
                          <a:solidFill>
                            <a:schemeClr val="tx1"/>
                          </a:solidFill>
                          <a:effectLst>
                            <a:outerShdw blurRad="38100" dist="38100" dir="2700000" algn="tl">
                              <a:srgbClr val="000000"/>
                            </a:outerShdw>
                          </a:effectLst>
                          <a:latin typeface="Tahoma" pitchFamily="34" charset="0"/>
                          <a:cs typeface="Arial" pitchFamily="34" charset="0"/>
                        </a:rPr>
                        <a:t>-2</a:t>
                      </a: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         c         Centi</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8210">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a:ln>
                            <a:noFill/>
                          </a:ln>
                          <a:solidFill>
                            <a:schemeClr val="tx1"/>
                          </a:solidFill>
                          <a:effectLst>
                            <a:outerShdw blurRad="38100" dist="38100" dir="2700000" algn="tl">
                              <a:srgbClr val="000000"/>
                            </a:outerShdw>
                          </a:effectLst>
                          <a:latin typeface="Tahoma" pitchFamily="34" charset="0"/>
                          <a:cs typeface="Arial" pitchFamily="34" charset="0"/>
                        </a:rPr>
                        <a:t>9</a:t>
                      </a: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          G         Giga</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a:ln>
                            <a:noFill/>
                          </a:ln>
                          <a:solidFill>
                            <a:schemeClr val="tx1"/>
                          </a:solidFill>
                          <a:effectLst>
                            <a:outerShdw blurRad="38100" dist="38100" dir="2700000" algn="tl">
                              <a:srgbClr val="000000"/>
                            </a:outerShdw>
                          </a:effectLst>
                          <a:latin typeface="Tahoma" pitchFamily="34" charset="0"/>
                          <a:cs typeface="Arial" pitchFamily="34" charset="0"/>
                        </a:rPr>
                        <a:t>-3</a:t>
                      </a: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         m        Milli</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9313">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a:ln>
                            <a:noFill/>
                          </a:ln>
                          <a:solidFill>
                            <a:schemeClr val="tx1"/>
                          </a:solidFill>
                          <a:effectLst>
                            <a:outerShdw blurRad="38100" dist="38100" dir="2700000" algn="tl">
                              <a:srgbClr val="000000"/>
                            </a:outerShdw>
                          </a:effectLst>
                          <a:latin typeface="Tahoma" pitchFamily="34" charset="0"/>
                          <a:cs typeface="Arial" pitchFamily="34" charset="0"/>
                        </a:rPr>
                        <a:t>6</a:t>
                      </a: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          M        Mega</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a:ln>
                            <a:noFill/>
                          </a:ln>
                          <a:solidFill>
                            <a:schemeClr val="tx1"/>
                          </a:solidFill>
                          <a:effectLst>
                            <a:outerShdw blurRad="38100" dist="38100" dir="2700000" algn="tl">
                              <a:srgbClr val="000000"/>
                            </a:outerShdw>
                          </a:effectLst>
                          <a:latin typeface="Tahoma" pitchFamily="34" charset="0"/>
                          <a:cs typeface="Arial" pitchFamily="34" charset="0"/>
                        </a:rPr>
                        <a:t>-6</a:t>
                      </a: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el-GR" sz="2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μ</a:t>
                      </a:r>
                      <a:r>
                        <a:rPr kumimoji="0" lang="en-US" sz="2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         Micro</a:t>
                      </a:r>
                      <a:endParaRPr kumimoji="0" lang="el-GR" sz="2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endParaRP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107">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a:ln>
                            <a:noFill/>
                          </a:ln>
                          <a:solidFill>
                            <a:schemeClr val="tx1"/>
                          </a:solidFill>
                          <a:effectLst>
                            <a:outerShdw blurRad="38100" dist="38100" dir="2700000" algn="tl">
                              <a:srgbClr val="000000"/>
                            </a:outerShdw>
                          </a:effectLst>
                          <a:latin typeface="Tahoma" pitchFamily="34" charset="0"/>
                          <a:cs typeface="Arial" pitchFamily="34" charset="0"/>
                        </a:rPr>
                        <a:t>3</a:t>
                      </a:r>
                      <a:r>
                        <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rPr>
                        <a:t>          K          Kilo</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dirty="0">
                          <a:ln>
                            <a:noFill/>
                          </a:ln>
                          <a:solidFill>
                            <a:schemeClr val="tx1"/>
                          </a:solidFill>
                          <a:effectLst>
                            <a:outerShdw blurRad="38100" dist="38100" dir="2700000" algn="tl">
                              <a:srgbClr val="000000"/>
                            </a:outerShdw>
                          </a:effectLst>
                          <a:latin typeface="Tahoma" pitchFamily="34" charset="0"/>
                          <a:cs typeface="Arial" pitchFamily="34" charset="0"/>
                        </a:rPr>
                        <a:t>-9</a:t>
                      </a:r>
                      <a:r>
                        <a:rPr kumimoji="0" lang="en-US" sz="2800" b="0" i="0" u="none" strike="noStrike" cap="none" normalizeH="0" baseline="0" dirty="0">
                          <a:ln>
                            <a:noFill/>
                          </a:ln>
                          <a:solidFill>
                            <a:schemeClr val="tx1"/>
                          </a:solidFill>
                          <a:effectLst>
                            <a:outerShdw blurRad="38100" dist="38100" dir="2700000" algn="tl">
                              <a:srgbClr val="000000"/>
                            </a:outerShdw>
                          </a:effectLst>
                          <a:latin typeface="Tahoma" pitchFamily="34" charset="0"/>
                          <a:cs typeface="Arial" pitchFamily="34" charset="0"/>
                        </a:rPr>
                        <a:t>         n        Nano</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9313">
                <a:tc>
                  <a:txBody>
                    <a:bodyPr/>
                    <a:lstStyle/>
                    <a:p>
                      <a:pPr marL="0" marR="0" lvl="0" indent="0" algn="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Tahoma" pitchFamily="34" charset="0"/>
                          <a:cs typeface="Arial" pitchFamily="34" charset="0"/>
                        </a:rPr>
                        <a:t>10</a:t>
                      </a:r>
                      <a:r>
                        <a:rPr kumimoji="0" lang="en-GB" sz="2800" b="0" i="0" u="none" strike="noStrike" cap="none" normalizeH="0" baseline="30000" dirty="0">
                          <a:ln>
                            <a:noFill/>
                          </a:ln>
                          <a:solidFill>
                            <a:schemeClr val="tx1"/>
                          </a:solidFill>
                          <a:effectLst>
                            <a:outerShdw blurRad="38100" dist="38100" dir="2700000" algn="tl">
                              <a:srgbClr val="000000"/>
                            </a:outerShdw>
                          </a:effectLst>
                          <a:latin typeface="Tahoma" pitchFamily="34" charset="0"/>
                          <a:cs typeface="Arial" pitchFamily="34" charset="0"/>
                        </a:rPr>
                        <a:t>-12</a:t>
                      </a:r>
                      <a:r>
                        <a:rPr kumimoji="0" lang="en-US" sz="2800" b="0" i="0" u="none" strike="noStrike" cap="none" normalizeH="0" baseline="0" dirty="0">
                          <a:ln>
                            <a:noFill/>
                          </a:ln>
                          <a:solidFill>
                            <a:schemeClr val="tx1"/>
                          </a:solidFill>
                          <a:effectLst>
                            <a:outerShdw blurRad="38100" dist="38100" dir="2700000" algn="tl">
                              <a:srgbClr val="000000"/>
                            </a:outerShdw>
                          </a:effectLst>
                          <a:latin typeface="Tahoma" pitchFamily="34" charset="0"/>
                          <a:cs typeface="Arial" pitchFamily="34" charset="0"/>
                        </a:rPr>
                        <a:t>        p        Pico</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8742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B1548170-AC1A-4ED1-8CEC-C382C4364BF9}" type="slidenum">
              <a:rPr kumimoji="0" lang="ar-SA" altLang="en-US" sz="1200" b="0" i="0" u="none" strike="noStrike" kern="1200" cap="none" spc="0" normalizeH="0" baseline="0" noProof="0" smtClean="0">
                <a:ln>
                  <a:noFill/>
                </a:ln>
                <a:solidFill>
                  <a:srgbClr val="FFFFFF"/>
                </a:solidFill>
                <a:effectLst/>
                <a:uLnTx/>
                <a:uFillTx/>
                <a:latin typeface="Gill Sans MT" pitchFamily="34" charset="0"/>
                <a:ea typeface="+mn-ea"/>
                <a:cs typeface="Arial" pitchFamily="34" charset="0"/>
              </a:rPr>
              <a:pPr marL="0" marR="0" lvl="0" indent="0" algn="r" defTabSz="914400" rtl="0" eaLnBrk="0" fontAlgn="auto" latinLnBrk="0" hangingPunct="0">
                <a:lnSpc>
                  <a:spcPct val="100000"/>
                </a:lnSpc>
                <a:spcBef>
                  <a:spcPts val="0"/>
                </a:spcBef>
                <a:spcAft>
                  <a:spcPts val="0"/>
                </a:spcAft>
                <a:buClrTx/>
                <a:buSzTx/>
                <a:buFontTx/>
                <a:buNone/>
                <a:tabLst/>
                <a:defRPr/>
              </a:pPr>
              <a:t>20</a:t>
            </a:fld>
            <a:endParaRPr kumimoji="0" lang="en-US" altLang="en-US" sz="1200" b="0" i="0" u="none" strike="noStrike" kern="1200" cap="none" spc="0" normalizeH="0" baseline="0" noProof="0">
              <a:ln>
                <a:noFill/>
              </a:ln>
              <a:solidFill>
                <a:srgbClr val="FFFFFF"/>
              </a:solidFill>
              <a:effectLst/>
              <a:uLnTx/>
              <a:uFillTx/>
              <a:latin typeface="Gill Sans MT" pitchFamily="34" charset="0"/>
              <a:ea typeface="+mn-ea"/>
              <a:cs typeface="Arial" pitchFamily="34" charset="0"/>
            </a:endParaRPr>
          </a:p>
        </p:txBody>
      </p:sp>
      <p:pic>
        <p:nvPicPr>
          <p:cNvPr id="18742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3567" y="2131066"/>
            <a:ext cx="79502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3070460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0444" y="1104646"/>
            <a:ext cx="6637867" cy="922337"/>
          </a:xfrm>
          <a:solidFill>
            <a:schemeClr val="accent2">
              <a:lumMod val="40000"/>
              <a:lumOff val="60000"/>
            </a:schemeClr>
          </a:solidFill>
        </p:spPr>
        <p:txBody>
          <a:bodyPr>
            <a:normAutofit/>
          </a:bodyPr>
          <a:lstStyle/>
          <a:p>
            <a:pPr marL="457200" indent="-457200" algn="r" rtl="1">
              <a:buFont typeface="Arial" pitchFamily="34" charset="0"/>
              <a:buChar char="•"/>
              <a:defRPr/>
            </a:pPr>
            <a:r>
              <a:rPr lang="ar-SA" sz="2800"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rPr>
              <a:t>ب- مضاعفات وأجزاء الوحدة الأساسية</a:t>
            </a:r>
            <a:br>
              <a:rPr lang="ar-SA" sz="2800" kern="0" dirty="0">
                <a:solidFill>
                  <a:schemeClr val="tx1"/>
                </a:solidFill>
                <a:effectLst>
                  <a:outerShdw blurRad="38100" dist="38100" dir="2700000" algn="tl">
                    <a:srgbClr val="000000"/>
                  </a:outerShdw>
                </a:effectLst>
                <a:latin typeface="Times New Roman" pitchFamily="18" charset="0"/>
                <a:ea typeface="+mj-ea"/>
                <a:cs typeface="Times New Roman" pitchFamily="18" charset="0"/>
              </a:rPr>
            </a:br>
            <a:r>
              <a:rPr lang="ar-SA" sz="2800" kern="0" dirty="0">
                <a:solidFill>
                  <a:schemeClr val="tx1"/>
                </a:solidFill>
                <a:effectLst>
                  <a:outerShdw blurRad="38100" dist="38100" dir="2700000" algn="tl">
                    <a:srgbClr val="000000"/>
                  </a:outerShdw>
                </a:effectLst>
                <a:latin typeface="Times New Roman" pitchFamily="18" charset="0"/>
                <a:ea typeface="+mj-ea"/>
                <a:cs typeface="Times New Roman" pitchFamily="18" charset="0"/>
              </a:rPr>
              <a:t>(وحدة الطول)</a:t>
            </a:r>
            <a:endParaRPr lang="en-US" sz="2800" dirty="0">
              <a:solidFill>
                <a:schemeClr val="tx1"/>
              </a:solidFill>
              <a:latin typeface="Times New Roman" pitchFamily="18" charset="0"/>
              <a:cs typeface="Times New Roman" pitchFamily="18" charset="0"/>
            </a:endParaRPr>
          </a:p>
        </p:txBody>
      </p:sp>
      <p:pic>
        <p:nvPicPr>
          <p:cNvPr id="18841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4286454" y="1825625"/>
            <a:ext cx="3619091" cy="4351338"/>
          </a:xfrm>
        </p:spPr>
      </p:pic>
      <p:sp>
        <p:nvSpPr>
          <p:cNvPr id="188437" name="Slide Number Placeholder 2"/>
          <p:cNvSpPr>
            <a:spLocks noGrp="1"/>
          </p:cNvSpPr>
          <p:nvPr>
            <p:ph type="sldNum" sz="quarter" idx="12"/>
          </p:nvPr>
        </p:nvSpPr>
        <p:spPr bwMode="auto">
          <a:xfrm>
            <a:off x="8750827" y="6696371"/>
            <a:ext cx="2844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CB165CA-E343-4EA4-BAA0-2A32BBD13E50}"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188420" name="TextBox 7"/>
          <p:cNvSpPr txBox="1">
            <a:spLocks noChangeArrowheads="1"/>
          </p:cNvSpPr>
          <p:nvPr/>
        </p:nvSpPr>
        <p:spPr bwMode="auto">
          <a:xfrm>
            <a:off x="2735238" y="2765980"/>
            <a:ext cx="1450005" cy="40011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000000"/>
                </a:solidFill>
                <a:effectLst/>
                <a:uLnTx/>
                <a:uFillTx/>
                <a:latin typeface="Arial" pitchFamily="34" charset="0"/>
                <a:ea typeface="Majalla UI"/>
                <a:cs typeface="Majalla UI"/>
              </a:rPr>
              <a:t>المضاعفات</a:t>
            </a:r>
            <a:endParaRPr kumimoji="0" lang="en-US" altLang="en-US" sz="2000" b="0" i="0" u="none" strike="noStrike" kern="1200" cap="none" spc="0" normalizeH="0" baseline="0" noProof="0" dirty="0">
              <a:ln>
                <a:noFill/>
              </a:ln>
              <a:solidFill>
                <a:srgbClr val="000000"/>
              </a:solidFill>
              <a:effectLst/>
              <a:uLnTx/>
              <a:uFillTx/>
              <a:latin typeface="Arial" pitchFamily="34" charset="0"/>
              <a:ea typeface="Majalla UI"/>
              <a:cs typeface="Majalla UI"/>
            </a:endParaRPr>
          </a:p>
        </p:txBody>
      </p:sp>
      <p:sp>
        <p:nvSpPr>
          <p:cNvPr id="188421" name="TextBox 8"/>
          <p:cNvSpPr txBox="1">
            <a:spLocks noChangeArrowheads="1"/>
          </p:cNvSpPr>
          <p:nvPr/>
        </p:nvSpPr>
        <p:spPr bwMode="auto">
          <a:xfrm>
            <a:off x="2942563" y="4959664"/>
            <a:ext cx="1246717" cy="40005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000000"/>
                </a:solidFill>
                <a:effectLst/>
                <a:uLnTx/>
                <a:uFillTx/>
                <a:latin typeface="Arial" pitchFamily="34" charset="0"/>
                <a:ea typeface="Majalla UI"/>
                <a:cs typeface="Majalla UI"/>
              </a:rPr>
              <a:t>الأجزاء</a:t>
            </a:r>
            <a:endParaRPr kumimoji="0" lang="en-US" altLang="en-US" sz="2000" b="0" i="0" u="none" strike="noStrike" kern="1200" cap="none" spc="0" normalizeH="0" baseline="0" noProof="0" dirty="0">
              <a:ln>
                <a:noFill/>
              </a:ln>
              <a:solidFill>
                <a:srgbClr val="000000"/>
              </a:solidFill>
              <a:effectLst/>
              <a:uLnTx/>
              <a:uFillTx/>
              <a:latin typeface="Arial" pitchFamily="34" charset="0"/>
              <a:ea typeface="Majalla UI"/>
              <a:cs typeface="Majalla UI"/>
            </a:endParaRPr>
          </a:p>
        </p:txBody>
      </p:sp>
      <p:sp>
        <p:nvSpPr>
          <p:cNvPr id="10" name="Left Brace 9"/>
          <p:cNvSpPr/>
          <p:nvPr/>
        </p:nvSpPr>
        <p:spPr>
          <a:xfrm>
            <a:off x="4255820" y="2033834"/>
            <a:ext cx="192616" cy="1871662"/>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Left Brace 10"/>
          <p:cNvSpPr/>
          <p:nvPr/>
        </p:nvSpPr>
        <p:spPr>
          <a:xfrm>
            <a:off x="4339256" y="4155007"/>
            <a:ext cx="95249" cy="1873250"/>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8424" name="Rectangle 11"/>
          <p:cNvSpPr>
            <a:spLocks noChangeArrowheads="1"/>
          </p:cNvSpPr>
          <p:nvPr/>
        </p:nvSpPr>
        <p:spPr bwMode="auto">
          <a:xfrm>
            <a:off x="9404881" y="3490662"/>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1 km= 10</a:t>
            </a:r>
            <a:r>
              <a:rPr kumimoji="0" lang="en-US" altLang="en-US" sz="2400" b="0" i="0" u="none" strike="noStrike" kern="1200" cap="none" spc="0" normalizeH="0" baseline="30000" noProof="0" dirty="0">
                <a:ln>
                  <a:noFill/>
                </a:ln>
                <a:solidFill>
                  <a:srgbClr val="000000"/>
                </a:solidFill>
                <a:effectLst/>
                <a:uLnTx/>
                <a:uFillTx/>
                <a:latin typeface="Calibri" pitchFamily="34" charset="0"/>
                <a:ea typeface="Calibri" pitchFamily="34" charset="0"/>
                <a:cs typeface="AL-Mohanad" pitchFamily="2" charset="0"/>
              </a:rPr>
              <a:t>3 </a:t>
            </a: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p:txBody>
      </p:sp>
      <p:sp>
        <p:nvSpPr>
          <p:cNvPr id="188425" name="Rectangle 22"/>
          <p:cNvSpPr>
            <a:spLocks noChangeArrowheads="1"/>
          </p:cNvSpPr>
          <p:nvPr/>
        </p:nvSpPr>
        <p:spPr bwMode="auto">
          <a:xfrm>
            <a:off x="9375248" y="2026983"/>
            <a:ext cx="1819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a:ln>
                  <a:noFill/>
                </a:ln>
                <a:solidFill>
                  <a:srgbClr val="000000"/>
                </a:solidFill>
                <a:effectLst/>
                <a:uLnTx/>
                <a:uFillTx/>
                <a:latin typeface="Calibri" pitchFamily="34" charset="0"/>
                <a:ea typeface="Calibri" pitchFamily="34" charset="0"/>
                <a:cs typeface="AL-Mohanad" pitchFamily="2" charset="0"/>
              </a:rPr>
              <a:t>1 Tm= 10</a:t>
            </a:r>
            <a:r>
              <a:rPr kumimoji="0" lang="en-US" altLang="en-US" sz="2400" b="0" i="0" u="none" strike="noStrike" kern="1200" cap="none" spc="0" normalizeH="0" baseline="30000" noProof="0">
                <a:ln>
                  <a:noFill/>
                </a:ln>
                <a:solidFill>
                  <a:srgbClr val="000000"/>
                </a:solidFill>
                <a:effectLst/>
                <a:uLnTx/>
                <a:uFillTx/>
                <a:latin typeface="Calibri" pitchFamily="34" charset="0"/>
                <a:ea typeface="Calibri" pitchFamily="34" charset="0"/>
                <a:cs typeface="AL-Mohanad" pitchFamily="2" charset="0"/>
              </a:rPr>
              <a:t>12 </a:t>
            </a:r>
            <a:r>
              <a:rPr kumimoji="0" lang="en-US" altLang="en-US" sz="2400" b="0" i="0" u="none" strike="noStrike" kern="1200" cap="none" spc="0" normalizeH="0" baseline="0" noProof="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a:ln>
                <a:noFill/>
              </a:ln>
              <a:solidFill>
                <a:srgbClr val="000000"/>
              </a:solidFill>
              <a:effectLst/>
              <a:uLnTx/>
              <a:uFillTx/>
              <a:latin typeface="Calibri"/>
              <a:ea typeface="Calibri" pitchFamily="34" charset="0"/>
              <a:cs typeface="AL-Mohanad" pitchFamily="2" charset="0"/>
            </a:endParaRPr>
          </a:p>
        </p:txBody>
      </p:sp>
      <p:sp>
        <p:nvSpPr>
          <p:cNvPr id="188426" name="Rectangle 23"/>
          <p:cNvSpPr>
            <a:spLocks noChangeArrowheads="1"/>
          </p:cNvSpPr>
          <p:nvPr/>
        </p:nvSpPr>
        <p:spPr bwMode="auto">
          <a:xfrm>
            <a:off x="9430281" y="2508000"/>
            <a:ext cx="17780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a:ln>
                  <a:noFill/>
                </a:ln>
                <a:solidFill>
                  <a:srgbClr val="000000"/>
                </a:solidFill>
                <a:effectLst/>
                <a:uLnTx/>
                <a:uFillTx/>
                <a:latin typeface="Calibri" pitchFamily="34" charset="0"/>
                <a:ea typeface="Calibri" pitchFamily="34" charset="0"/>
                <a:cs typeface="AL-Mohanad" pitchFamily="2" charset="0"/>
              </a:rPr>
              <a:t>1 Gm= 10</a:t>
            </a:r>
            <a:r>
              <a:rPr kumimoji="0" lang="en-US" altLang="en-US" sz="2400" b="0" i="0" u="none" strike="noStrike" kern="1200" cap="none" spc="0" normalizeH="0" baseline="30000" noProof="0">
                <a:ln>
                  <a:noFill/>
                </a:ln>
                <a:solidFill>
                  <a:srgbClr val="000000"/>
                </a:solidFill>
                <a:effectLst/>
                <a:uLnTx/>
                <a:uFillTx/>
                <a:latin typeface="Calibri" pitchFamily="34" charset="0"/>
                <a:ea typeface="Calibri" pitchFamily="34" charset="0"/>
                <a:cs typeface="AL-Mohanad" pitchFamily="2" charset="0"/>
              </a:rPr>
              <a:t>9 </a:t>
            </a:r>
            <a:r>
              <a:rPr kumimoji="0" lang="en-US" altLang="en-US" sz="2400" b="0" i="0" u="none" strike="noStrike" kern="1200" cap="none" spc="0" normalizeH="0" baseline="0" noProof="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a:ln>
                <a:noFill/>
              </a:ln>
              <a:solidFill>
                <a:srgbClr val="000000"/>
              </a:solidFill>
              <a:effectLst/>
              <a:uLnTx/>
              <a:uFillTx/>
              <a:latin typeface="Calibri"/>
              <a:ea typeface="Calibri" pitchFamily="34" charset="0"/>
              <a:cs typeface="AL-Mohanad" pitchFamily="2" charset="0"/>
            </a:endParaRPr>
          </a:p>
        </p:txBody>
      </p:sp>
      <p:sp>
        <p:nvSpPr>
          <p:cNvPr id="188427" name="Rectangle 24"/>
          <p:cNvSpPr>
            <a:spLocks noChangeArrowheads="1"/>
          </p:cNvSpPr>
          <p:nvPr/>
        </p:nvSpPr>
        <p:spPr bwMode="auto">
          <a:xfrm>
            <a:off x="9404878" y="3036637"/>
            <a:ext cx="18469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1 Mm= 10</a:t>
            </a:r>
            <a:r>
              <a:rPr kumimoji="0" lang="en-US" altLang="en-US" sz="2400" b="0" i="0" u="none" strike="noStrike" kern="1200" cap="none" spc="0" normalizeH="0" baseline="30000" noProof="0" dirty="0">
                <a:ln>
                  <a:noFill/>
                </a:ln>
                <a:solidFill>
                  <a:srgbClr val="000000"/>
                </a:solidFill>
                <a:effectLst/>
                <a:uLnTx/>
                <a:uFillTx/>
                <a:latin typeface="Calibri" pitchFamily="34" charset="0"/>
                <a:ea typeface="Calibri" pitchFamily="34" charset="0"/>
                <a:cs typeface="AL-Mohanad" pitchFamily="2" charset="0"/>
              </a:rPr>
              <a:t>6 </a:t>
            </a: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p:txBody>
      </p:sp>
      <p:sp>
        <p:nvSpPr>
          <p:cNvPr id="188428" name="Rectangle 25"/>
          <p:cNvSpPr>
            <a:spLocks noChangeArrowheads="1"/>
          </p:cNvSpPr>
          <p:nvPr/>
        </p:nvSpPr>
        <p:spPr bwMode="auto">
          <a:xfrm>
            <a:off x="9404881" y="4131960"/>
            <a:ext cx="18918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1 mm= 10</a:t>
            </a:r>
            <a:r>
              <a:rPr kumimoji="0" lang="en-US" altLang="en-US" sz="2400" b="0" i="0" u="none" strike="noStrike" kern="1200" cap="none" spc="0" normalizeH="0" baseline="30000" noProof="0" dirty="0">
                <a:ln>
                  <a:noFill/>
                </a:ln>
                <a:solidFill>
                  <a:srgbClr val="000000"/>
                </a:solidFill>
                <a:effectLst/>
                <a:uLnTx/>
                <a:uFillTx/>
                <a:latin typeface="Calibri" pitchFamily="34" charset="0"/>
                <a:ea typeface="Calibri" pitchFamily="34" charset="0"/>
                <a:cs typeface="AL-Mohanad" pitchFamily="2" charset="0"/>
              </a:rPr>
              <a:t>-3 </a:t>
            </a: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p:txBody>
      </p:sp>
      <p:sp>
        <p:nvSpPr>
          <p:cNvPr id="188429" name="Rectangle 26"/>
          <p:cNvSpPr>
            <a:spLocks noChangeArrowheads="1"/>
          </p:cNvSpPr>
          <p:nvPr/>
        </p:nvSpPr>
        <p:spPr bwMode="auto">
          <a:xfrm>
            <a:off x="9430281" y="4518163"/>
            <a:ext cx="18854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1 µm = 10</a:t>
            </a:r>
            <a:r>
              <a:rPr kumimoji="0" lang="en-US" altLang="en-US" sz="2400" b="0" i="0" u="none" strike="noStrike" kern="1200" cap="none" spc="0" normalizeH="0" baseline="30000" noProof="0" dirty="0">
                <a:ln>
                  <a:noFill/>
                </a:ln>
                <a:solidFill>
                  <a:srgbClr val="000000"/>
                </a:solidFill>
                <a:effectLst/>
                <a:uLnTx/>
                <a:uFillTx/>
                <a:latin typeface="Calibri" pitchFamily="34" charset="0"/>
                <a:ea typeface="Calibri" pitchFamily="34" charset="0"/>
                <a:cs typeface="AL-Mohanad" pitchFamily="2" charset="0"/>
              </a:rPr>
              <a:t>-6 </a:t>
            </a: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p:txBody>
      </p:sp>
      <p:sp>
        <p:nvSpPr>
          <p:cNvPr id="188430" name="Rectangle 27"/>
          <p:cNvSpPr>
            <a:spLocks noChangeArrowheads="1"/>
          </p:cNvSpPr>
          <p:nvPr/>
        </p:nvSpPr>
        <p:spPr bwMode="auto">
          <a:xfrm>
            <a:off x="9454073" y="4891424"/>
            <a:ext cx="18085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1 nm= 10</a:t>
            </a:r>
            <a:r>
              <a:rPr kumimoji="0" lang="en-US" altLang="en-US" sz="2400" b="0" i="0" u="none" strike="noStrike" kern="1200" cap="none" spc="0" normalizeH="0" baseline="30000" noProof="0" dirty="0">
                <a:ln>
                  <a:noFill/>
                </a:ln>
                <a:solidFill>
                  <a:srgbClr val="000000"/>
                </a:solidFill>
                <a:effectLst/>
                <a:uLnTx/>
                <a:uFillTx/>
                <a:latin typeface="Calibri" pitchFamily="34" charset="0"/>
                <a:ea typeface="Calibri" pitchFamily="34" charset="0"/>
                <a:cs typeface="AL-Mohanad" pitchFamily="2" charset="0"/>
              </a:rPr>
              <a:t>-9 </a:t>
            </a: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p:txBody>
      </p:sp>
      <p:sp>
        <p:nvSpPr>
          <p:cNvPr id="188431" name="Rectangle 28"/>
          <p:cNvSpPr>
            <a:spLocks noChangeArrowheads="1"/>
          </p:cNvSpPr>
          <p:nvPr/>
        </p:nvSpPr>
        <p:spPr bwMode="auto">
          <a:xfrm>
            <a:off x="9467443" y="5312397"/>
            <a:ext cx="19127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1 pm= 10</a:t>
            </a:r>
            <a:r>
              <a:rPr kumimoji="0" lang="en-US" altLang="en-US" sz="2400" b="0" i="0" u="none" strike="noStrike" kern="1200" cap="none" spc="0" normalizeH="0" baseline="30000" noProof="0" dirty="0">
                <a:ln>
                  <a:noFill/>
                </a:ln>
                <a:solidFill>
                  <a:srgbClr val="000000"/>
                </a:solidFill>
                <a:effectLst/>
                <a:uLnTx/>
                <a:uFillTx/>
                <a:latin typeface="Calibri" pitchFamily="34" charset="0"/>
                <a:ea typeface="Calibri" pitchFamily="34" charset="0"/>
                <a:cs typeface="AL-Mohanad" pitchFamily="2" charset="0"/>
              </a:rPr>
              <a:t>-12 </a:t>
            </a:r>
            <a:r>
              <a:rPr kumimoji="0" lang="en-US" altLang="en-US" sz="24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m</a:t>
            </a:r>
            <a:endParaRPr kumimoji="0" lang="en-US" altLang="en-US" sz="1800" b="0" i="0" u="none" strike="noStrike" kern="1200" cap="none" spc="0" normalizeH="0" baseline="0" noProof="0" dirty="0">
              <a:ln>
                <a:noFill/>
              </a:ln>
              <a:solidFill>
                <a:srgbClr val="000000"/>
              </a:solidFill>
              <a:effectLst/>
              <a:uLnTx/>
              <a:uFillTx/>
              <a:latin typeface="Calibri"/>
              <a:ea typeface="Calibri" pitchFamily="34" charset="0"/>
              <a:cs typeface="AL-Mohanad" pitchFamily="2" charset="0"/>
            </a:endParaRPr>
          </a:p>
        </p:txBody>
      </p:sp>
      <p:sp>
        <p:nvSpPr>
          <p:cNvPr id="188432" name="Rectangle 3"/>
          <p:cNvSpPr>
            <a:spLocks noChangeArrowheads="1"/>
          </p:cNvSpPr>
          <p:nvPr/>
        </p:nvSpPr>
        <p:spPr bwMode="auto">
          <a:xfrm>
            <a:off x="2735238" y="5953692"/>
            <a:ext cx="914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18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وهناك بعض الأجزاء لوحدة الطول مثل:     </a:t>
            </a:r>
            <a:r>
              <a:rPr kumimoji="0" lang="pt-BR" altLang="en-US" sz="18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Decimeter (dm) = </a:t>
            </a:r>
            <a:r>
              <a:rPr kumimoji="0" lang="en-US" altLang="en-US" sz="18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10</a:t>
            </a:r>
            <a:r>
              <a:rPr kumimoji="0" lang="en-US" altLang="en-US" sz="1800" b="0" i="0" u="none" strike="noStrike" kern="1200" cap="none" spc="0" normalizeH="0" baseline="30000" noProof="0" dirty="0">
                <a:ln>
                  <a:noFill/>
                </a:ln>
                <a:solidFill>
                  <a:srgbClr val="000000"/>
                </a:solidFill>
                <a:effectLst/>
                <a:uLnTx/>
                <a:uFillTx/>
                <a:latin typeface="Calibri" pitchFamily="34" charset="0"/>
                <a:ea typeface="Calibri" pitchFamily="34" charset="0"/>
                <a:cs typeface="AL-Mohanad" pitchFamily="2" charset="0"/>
              </a:rPr>
              <a:t>-1</a:t>
            </a:r>
            <a:r>
              <a:rPr kumimoji="0" lang="pt-BR" altLang="en-US" sz="1800" b="0" i="0" u="none" strike="noStrike" kern="1200" cap="none" spc="0" normalizeH="0" baseline="0" noProof="0" dirty="0">
                <a:ln>
                  <a:noFill/>
                </a:ln>
                <a:solidFill>
                  <a:srgbClr val="000000"/>
                </a:solidFill>
                <a:effectLst/>
                <a:uLnTx/>
                <a:uFillTx/>
                <a:latin typeface="Calibri" pitchFamily="34" charset="0"/>
                <a:ea typeface="Calibri" pitchFamily="34" charset="0"/>
                <a:cs typeface="AL-Mohanad" pitchFamily="2" charset="0"/>
              </a:rPr>
              <a:t> m</a:t>
            </a:r>
            <a:endParaRPr kumimoji="0" lang="en-US" altLang="en-US" sz="700" b="0" i="0" u="none" strike="noStrike" kern="1200" cap="none" spc="0" normalizeH="0" baseline="0" noProof="0" dirty="0">
              <a:ln>
                <a:noFill/>
              </a:ln>
              <a:solidFill>
                <a:srgbClr val="000000"/>
              </a:solidFill>
              <a:effectLst/>
              <a:uLnTx/>
              <a:uFillTx/>
              <a:latin typeface="Calibri"/>
              <a:ea typeface="Majalla UI"/>
              <a:cs typeface="Majalla UI"/>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1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r>
              <a:rPr kumimoji="0" lang="pt-BR" altLang="en-US" sz="1800" b="0" i="0" u="none" strike="noStrike" kern="1200" cap="none" spc="0" normalizeH="0" baseline="0" noProof="0" dirty="0">
                <a:ln>
                  <a:noFill/>
                </a:ln>
                <a:solidFill>
                  <a:srgbClr val="000000"/>
                </a:solidFill>
                <a:effectLst/>
                <a:uLnTx/>
                <a:uFillTx/>
                <a:latin typeface="Calibri" pitchFamily="34" charset="0"/>
                <a:ea typeface="Majalla UI"/>
                <a:cs typeface="Majalla UI"/>
              </a:rPr>
              <a:t>Centimeter (cm) = 10</a:t>
            </a:r>
            <a:r>
              <a:rPr kumimoji="0" lang="pt-BR" altLang="en-US" sz="1800" b="0" i="0" u="none" strike="noStrike" kern="1200" cap="none" spc="0" normalizeH="0" baseline="30000" noProof="0" dirty="0">
                <a:ln>
                  <a:noFill/>
                </a:ln>
                <a:solidFill>
                  <a:srgbClr val="000000"/>
                </a:solidFill>
                <a:effectLst/>
                <a:uLnTx/>
                <a:uFillTx/>
                <a:latin typeface="Calibri" pitchFamily="34" charset="0"/>
                <a:ea typeface="Majalla UI"/>
                <a:cs typeface="Majalla UI"/>
              </a:rPr>
              <a:t>-2</a:t>
            </a:r>
            <a:r>
              <a:rPr kumimoji="0" lang="pt-BR" altLang="en-US" sz="1800" b="0" i="0" u="none" strike="noStrike" kern="1200" cap="none" spc="0" normalizeH="0" baseline="0" noProof="0" dirty="0">
                <a:ln>
                  <a:noFill/>
                </a:ln>
                <a:solidFill>
                  <a:srgbClr val="000000"/>
                </a:solidFill>
                <a:effectLst/>
                <a:uLnTx/>
                <a:uFillTx/>
                <a:latin typeface="Calibri" pitchFamily="34" charset="0"/>
                <a:ea typeface="Majalla UI"/>
                <a:cs typeface="Majalla UI"/>
              </a:rPr>
              <a:t> m</a:t>
            </a:r>
            <a:endParaRPr kumimoji="0" lang="pt-BR" altLang="en-US" sz="1400" b="0" i="0" u="none" strike="noStrike" kern="1200" cap="none" spc="0" normalizeH="0" baseline="0" noProof="0" dirty="0">
              <a:ln>
                <a:noFill/>
              </a:ln>
              <a:solidFill>
                <a:srgbClr val="000000"/>
              </a:solidFill>
              <a:effectLst/>
              <a:uLnTx/>
              <a:uFillTx/>
              <a:latin typeface="Calibri"/>
              <a:ea typeface="Majalla UI"/>
              <a:cs typeface="Majalla UI"/>
            </a:endParaRPr>
          </a:p>
        </p:txBody>
      </p:sp>
      <p:cxnSp>
        <p:nvCxnSpPr>
          <p:cNvPr id="188433" name="Straight Arrow Connector 30"/>
          <p:cNvCxnSpPr>
            <a:cxnSpLocks noChangeShapeType="1"/>
          </p:cNvCxnSpPr>
          <p:nvPr/>
        </p:nvCxnSpPr>
        <p:spPr bwMode="auto">
          <a:xfrm flipV="1">
            <a:off x="8902620" y="2074211"/>
            <a:ext cx="0" cy="3724857"/>
          </a:xfrm>
          <a:prstGeom prst="straightConnector1">
            <a:avLst/>
          </a:prstGeom>
          <a:ln>
            <a:headEnd/>
            <a:tailEnd type="arrow" w="med" len="med"/>
          </a:ln>
        </p:spPr>
        <p:style>
          <a:lnRef idx="2">
            <a:schemeClr val="accent1"/>
          </a:lnRef>
          <a:fillRef idx="0">
            <a:schemeClr val="accent1"/>
          </a:fillRef>
          <a:effectRef idx="1">
            <a:schemeClr val="accent1"/>
          </a:effectRef>
          <a:fontRef idx="minor">
            <a:schemeClr val="tx1"/>
          </a:fontRef>
        </p:style>
      </p:cxnSp>
      <p:grpSp>
        <p:nvGrpSpPr>
          <p:cNvPr id="22" name="مجموعة 21"/>
          <p:cNvGrpSpPr/>
          <p:nvPr/>
        </p:nvGrpSpPr>
        <p:grpSpPr>
          <a:xfrm>
            <a:off x="-50058" y="70884"/>
            <a:ext cx="12242058" cy="6842106"/>
            <a:chOff x="-50058" y="70884"/>
            <a:chExt cx="12242058" cy="6842106"/>
          </a:xfrm>
        </p:grpSpPr>
        <p:grpSp>
          <p:nvGrpSpPr>
            <p:cNvPr id="23" name="مجموعة 22"/>
            <p:cNvGrpSpPr/>
            <p:nvPr/>
          </p:nvGrpSpPr>
          <p:grpSpPr>
            <a:xfrm>
              <a:off x="-46829" y="6276749"/>
              <a:ext cx="12238829" cy="636241"/>
              <a:chOff x="-46829" y="6276745"/>
              <a:chExt cx="12238829" cy="636241"/>
            </a:xfrm>
          </p:grpSpPr>
          <p:sp>
            <p:nvSpPr>
              <p:cNvPr id="34"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35"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36"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38"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39"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40"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37"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24"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25"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9"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0"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1"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2"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3"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26"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27"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28"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
        <p:nvSpPr>
          <p:cNvPr id="44" name="TextBox 17"/>
          <p:cNvSpPr txBox="1"/>
          <p:nvPr/>
        </p:nvSpPr>
        <p:spPr>
          <a:xfrm>
            <a:off x="48378" y="2403154"/>
            <a:ext cx="2379663" cy="3140075"/>
          </a:xfrm>
          <a:prstGeom prst="rect">
            <a:avLst/>
          </a:prstGeom>
          <a:solidFill>
            <a:schemeClr val="accent1">
              <a:lumMod val="20000"/>
              <a:lumOff val="80000"/>
            </a:schemeClr>
          </a:solidFill>
        </p:spPr>
        <p:txBody>
          <a:bodyPr rtlCol="1">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a:ea typeface="+mn-ea"/>
                <a:cs typeface="+mn-cs"/>
              </a:rPr>
              <a:t>1 m = 1000 mm      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030A0"/>
                </a:solidFill>
                <a:effectLst/>
                <a:uLnTx/>
                <a:uFillTx/>
                <a:latin typeface="Calibri"/>
                <a:ea typeface="+mn-ea"/>
                <a:cs typeface="+mn-cs"/>
              </a:rPr>
              <a:t>1 m = 10</a:t>
            </a:r>
            <a:r>
              <a:rPr kumimoji="0" lang="en-US" sz="1800" b="0" i="0" u="none" strike="noStrike" kern="1200" cap="none" spc="0" normalizeH="0" baseline="30000" noProof="0" dirty="0">
                <a:ln>
                  <a:noFill/>
                </a:ln>
                <a:solidFill>
                  <a:srgbClr val="7030A0"/>
                </a:solidFill>
                <a:effectLst/>
                <a:uLnTx/>
                <a:uFillTx/>
                <a:latin typeface="Calibri"/>
                <a:ea typeface="+mn-ea"/>
                <a:cs typeface="+mn-cs"/>
              </a:rPr>
              <a:t>3</a:t>
            </a:r>
            <a:r>
              <a:rPr kumimoji="0" lang="en-US" sz="1800" b="0" i="0" u="none" strike="noStrike" kern="1200" cap="none" spc="0" normalizeH="0" baseline="0" noProof="0" dirty="0">
                <a:ln>
                  <a:noFill/>
                </a:ln>
                <a:solidFill>
                  <a:srgbClr val="7030A0"/>
                </a:solidFill>
                <a:effectLst/>
                <a:uLnTx/>
                <a:uFillTx/>
                <a:latin typeface="Calibri"/>
                <a:ea typeface="+mn-ea"/>
                <a:cs typeface="+mn-cs"/>
              </a:rPr>
              <a:t> mm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1 mm =               m      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1 mm =               m      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1 mm = 10</a:t>
            </a:r>
            <a:r>
              <a:rPr kumimoji="0" lang="en-US" sz="1800" b="0" i="0" u="none" strike="noStrike" kern="1200" cap="none" spc="0" normalizeH="0" baseline="30000" noProof="0" dirty="0">
                <a:ln>
                  <a:noFill/>
                </a:ln>
                <a:solidFill>
                  <a:prstClr val="black"/>
                </a:solidFill>
                <a:effectLst/>
                <a:uLnTx/>
                <a:uFillTx/>
                <a:latin typeface="Calibri"/>
                <a:ea typeface="+mn-ea"/>
                <a:cs typeface="+mn-cs"/>
              </a:rPr>
              <a:t>-3</a:t>
            </a:r>
            <a:r>
              <a:rPr kumimoji="0" lang="en-US" sz="1800" b="0" i="0" u="none" strike="noStrike" kern="1200" cap="none" spc="0" normalizeH="0" baseline="0" noProof="0" dirty="0">
                <a:ln>
                  <a:noFill/>
                </a:ln>
                <a:solidFill>
                  <a:prstClr val="black"/>
                </a:solidFill>
                <a:effectLst/>
                <a:uLnTx/>
                <a:uFillTx/>
                <a:latin typeface="Calibri"/>
                <a:ea typeface="+mn-ea"/>
                <a:cs typeface="+mn-cs"/>
              </a:rPr>
              <a:t> 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graphicFrame>
        <p:nvGraphicFramePr>
          <p:cNvPr id="45" name="Object 18"/>
          <p:cNvGraphicFramePr>
            <a:graphicFrameLocks noChangeAspect="1"/>
          </p:cNvGraphicFramePr>
          <p:nvPr/>
        </p:nvGraphicFramePr>
        <p:xfrm>
          <a:off x="948491" y="3195317"/>
          <a:ext cx="536575" cy="484187"/>
        </p:xfrm>
        <a:graphic>
          <a:graphicData uri="http://schemas.openxmlformats.org/presentationml/2006/ole">
            <mc:AlternateContent xmlns:mc="http://schemas.openxmlformats.org/markup-compatibility/2006">
              <mc:Choice xmlns:v="urn:schemas-microsoft-com:vml" Requires="v">
                <p:oleObj spid="_x0000_s1032" name="معادلة" r:id="rId4" imgW="355320" imgH="393480" progId="Equation.3">
                  <p:embed/>
                </p:oleObj>
              </mc:Choice>
              <mc:Fallback>
                <p:oleObj name="معادلة" r:id="rId4" imgW="355320" imgH="393480" progId="Equation.3">
                  <p:embed/>
                  <p:pic>
                    <p:nvPicPr>
                      <p:cNvPr id="45" name="Object 18"/>
                      <p:cNvPicPr>
                        <a:picLocks noChangeAspect="1" noChangeArrowheads="1"/>
                      </p:cNvPicPr>
                      <p:nvPr/>
                    </p:nvPicPr>
                    <p:blipFill>
                      <a:blip r:embed="rId5"/>
                      <a:srcRect/>
                      <a:stretch>
                        <a:fillRect/>
                      </a:stretch>
                    </p:blipFill>
                    <p:spPr bwMode="auto">
                      <a:xfrm>
                        <a:off x="948491" y="3195317"/>
                        <a:ext cx="536575"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6" name="Object 19"/>
          <p:cNvGraphicFramePr>
            <a:graphicFrameLocks noChangeAspect="1"/>
          </p:cNvGraphicFramePr>
          <p:nvPr/>
        </p:nvGraphicFramePr>
        <p:xfrm>
          <a:off x="948491" y="3698554"/>
          <a:ext cx="565150" cy="630238"/>
        </p:xfrm>
        <a:graphic>
          <a:graphicData uri="http://schemas.openxmlformats.org/presentationml/2006/ole">
            <mc:AlternateContent xmlns:mc="http://schemas.openxmlformats.org/markup-compatibility/2006">
              <mc:Choice xmlns:v="urn:schemas-microsoft-com:vml" Requires="v">
                <p:oleObj spid="_x0000_s1033" name="Equation" r:id="rId6" imgW="266469" imgH="393359" progId="Equation.3">
                  <p:embed/>
                </p:oleObj>
              </mc:Choice>
              <mc:Fallback>
                <p:oleObj name="Equation" r:id="rId6" imgW="266469" imgH="393359" progId="Equation.3">
                  <p:embed/>
                  <p:pic>
                    <p:nvPicPr>
                      <p:cNvPr id="46" name="Object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8491" y="3698554"/>
                        <a:ext cx="565150" cy="630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1758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a:spLocks noGrp="1"/>
          </p:cNvSpPr>
          <p:nvPr>
            <p:ph type="title"/>
          </p:nvPr>
        </p:nvSpPr>
        <p:spPr>
          <a:xfrm>
            <a:off x="6059607" y="1364144"/>
            <a:ext cx="6102806" cy="922337"/>
          </a:xfrm>
          <a:solidFill>
            <a:schemeClr val="accent2">
              <a:lumMod val="40000"/>
              <a:lumOff val="60000"/>
            </a:schemeClr>
          </a:solidFill>
        </p:spPr>
        <p:txBody>
          <a:bodyPr>
            <a:normAutofit/>
          </a:bodyPr>
          <a:lstStyle/>
          <a:p>
            <a:pPr marL="539750" indent="-457200" algn="r" rtl="1">
              <a:spcBef>
                <a:spcPts val="600"/>
              </a:spcBef>
              <a:buFont typeface="Arial" pitchFamily="34" charset="0"/>
              <a:buChar char="•"/>
              <a:defRPr/>
            </a:pPr>
            <a:r>
              <a:rPr lang="ar-SA" sz="3200" dirty="0">
                <a:solidFill>
                  <a:srgbClr val="FF0000"/>
                </a:solidFill>
                <a:effectLst/>
                <a:cs typeface="+mj-cs"/>
              </a:rPr>
              <a:t>ب- مضاعفات وأجزاء الوحدة الأساسية</a:t>
            </a:r>
            <a:endParaRPr lang="en-US" dirty="0">
              <a:solidFill>
                <a:srgbClr val="FF0000"/>
              </a:solidFill>
              <a:cs typeface="+mj-cs"/>
            </a:endParaRPr>
          </a:p>
        </p:txBody>
      </p:sp>
      <p:sp>
        <p:nvSpPr>
          <p:cNvPr id="189442" name="Content Placeholder 2"/>
          <p:cNvSpPr>
            <a:spLocks noGrp="1"/>
          </p:cNvSpPr>
          <p:nvPr>
            <p:ph idx="1"/>
          </p:nvPr>
        </p:nvSpPr>
        <p:spPr>
          <a:xfrm>
            <a:off x="2162418" y="2575193"/>
            <a:ext cx="9999133" cy="3483188"/>
          </a:xfrm>
        </p:spPr>
        <p:txBody>
          <a:bodyPr/>
          <a:lstStyle/>
          <a:p>
            <a:pPr algn="r" rtl="1">
              <a:lnSpc>
                <a:spcPct val="150000"/>
              </a:lnSpc>
              <a:buFont typeface="Wingdings" pitchFamily="2" charset="2"/>
              <a:buChar char="v"/>
            </a:pPr>
            <a:r>
              <a:rPr lang="ar-SA" altLang="en-US" sz="2400" dirty="0"/>
              <a:t>لكي تحويلي من الوحدة إلى المضاعفات أو الأجزاء قومي بالآتي:    </a:t>
            </a:r>
          </a:p>
          <a:p>
            <a:pPr algn="r" rtl="1">
              <a:lnSpc>
                <a:spcPct val="150000"/>
              </a:lnSpc>
              <a:buFont typeface="Wingdings" pitchFamily="2" charset="2"/>
              <a:buChar char="v"/>
            </a:pPr>
            <a:r>
              <a:rPr lang="ar-SA" altLang="en-US" sz="2400" dirty="0"/>
              <a:t>حددي الوحدة المعطاة و الوحدة المطلوبة</a:t>
            </a:r>
          </a:p>
          <a:p>
            <a:pPr algn="r" rtl="1">
              <a:lnSpc>
                <a:spcPct val="150000"/>
              </a:lnSpc>
              <a:buFont typeface="Wingdings" pitchFamily="2" charset="2"/>
              <a:buChar char="v"/>
            </a:pPr>
            <a:r>
              <a:rPr lang="ar-SA" altLang="en-US" sz="2400" dirty="0"/>
              <a:t>حددي من الوحدة الأكبر و من الأصغر</a:t>
            </a:r>
          </a:p>
          <a:p>
            <a:pPr algn="r" rtl="1">
              <a:lnSpc>
                <a:spcPct val="150000"/>
              </a:lnSpc>
              <a:buFont typeface="Wingdings" pitchFamily="2" charset="2"/>
              <a:buChar char="v"/>
            </a:pPr>
            <a:r>
              <a:rPr lang="ar-SA" altLang="en-US" sz="2400" dirty="0"/>
              <a:t>ستضربين في عشرة أس موجب اذا حولت من كبير الى صغير</a:t>
            </a:r>
          </a:p>
          <a:p>
            <a:pPr algn="r" rtl="1">
              <a:lnSpc>
                <a:spcPct val="150000"/>
              </a:lnSpc>
              <a:buFont typeface="Wingdings" pitchFamily="2" charset="2"/>
              <a:buChar char="v"/>
            </a:pPr>
            <a:r>
              <a:rPr lang="ar-SA" altLang="en-US" sz="2400" dirty="0"/>
              <a:t>ستضربين في عشرة أس سالب اذا حولت من صغير الى كبير </a:t>
            </a:r>
            <a:endParaRPr lang="en-US" altLang="en-US" sz="2400" dirty="0"/>
          </a:p>
        </p:txBody>
      </p:sp>
      <p:sp>
        <p:nvSpPr>
          <p:cNvPr id="1894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33B2888-81B0-4E09-967B-60B81AF53887}"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8" name="TextBox 7"/>
          <p:cNvSpPr txBox="1"/>
          <p:nvPr/>
        </p:nvSpPr>
        <p:spPr>
          <a:xfrm>
            <a:off x="3787081" y="1953569"/>
            <a:ext cx="2111014" cy="369887"/>
          </a:xfrm>
          <a:prstGeom prst="rect">
            <a:avLst/>
          </a:prstGeom>
          <a:solidFill>
            <a:schemeClr val="accent6">
              <a:lumMod val="20000"/>
              <a:lumOff val="80000"/>
            </a:schemeClr>
          </a:solidFill>
          <a:ln>
            <a:solidFill>
              <a:schemeClr val="tx2">
                <a:lumMod val="40000"/>
                <a:lumOff val="60000"/>
              </a:schemeClr>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الوحدة الكبيرة في الأعلى</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2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68478" y="2265445"/>
            <a:ext cx="4129617"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 name="Straight Arrow Connector 30"/>
          <p:cNvCxnSpPr>
            <a:cxnSpLocks noChangeShapeType="1"/>
          </p:cNvCxnSpPr>
          <p:nvPr/>
        </p:nvCxnSpPr>
        <p:spPr bwMode="auto">
          <a:xfrm flipV="1">
            <a:off x="5149485" y="2327781"/>
            <a:ext cx="0" cy="3724857"/>
          </a:xfrm>
          <a:prstGeom prst="straightConnector1">
            <a:avLst/>
          </a:prstGeom>
          <a:ln>
            <a:headEnd/>
            <a:tailEnd type="arrow" w="med" len="med"/>
          </a:ln>
        </p:spPr>
        <p:style>
          <a:lnRef idx="2">
            <a:schemeClr val="accent1"/>
          </a:lnRef>
          <a:fillRef idx="0">
            <a:schemeClr val="accent1"/>
          </a:fillRef>
          <a:effectRef idx="1">
            <a:schemeClr val="accent1"/>
          </a:effectRef>
          <a:fontRef idx="minor">
            <a:schemeClr val="tx1"/>
          </a:fontRef>
        </p:style>
      </p:cxnSp>
      <p:grpSp>
        <p:nvGrpSpPr>
          <p:cNvPr id="31" name="مجموعة 30"/>
          <p:cNvGrpSpPr/>
          <p:nvPr/>
        </p:nvGrpSpPr>
        <p:grpSpPr>
          <a:xfrm>
            <a:off x="-50058" y="70884"/>
            <a:ext cx="12242058" cy="6842106"/>
            <a:chOff x="-50058" y="70884"/>
            <a:chExt cx="12242058" cy="6842106"/>
          </a:xfrm>
        </p:grpSpPr>
        <p:grpSp>
          <p:nvGrpSpPr>
            <p:cNvPr id="32" name="مجموعة 31"/>
            <p:cNvGrpSpPr/>
            <p:nvPr/>
          </p:nvGrpSpPr>
          <p:grpSpPr>
            <a:xfrm>
              <a:off x="-46829" y="6276749"/>
              <a:ext cx="12238829" cy="636241"/>
              <a:chOff x="-46829" y="6276745"/>
              <a:chExt cx="12238829" cy="636241"/>
            </a:xfrm>
          </p:grpSpPr>
          <p:sp>
            <p:nvSpPr>
              <p:cNvPr id="43"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44"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45"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47"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48"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49"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46"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33"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34"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38"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9"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40"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41"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42"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35"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36"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37"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118243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5080" y="1154678"/>
            <a:ext cx="6788149" cy="922338"/>
          </a:xfrm>
          <a:solidFill>
            <a:schemeClr val="accent2">
              <a:lumMod val="40000"/>
              <a:lumOff val="60000"/>
            </a:schemeClr>
          </a:solidFill>
        </p:spPr>
        <p:txBody>
          <a:bodyPr>
            <a:normAutofit/>
          </a:bodyPr>
          <a:lstStyle/>
          <a:p>
            <a:pPr marL="457200" indent="-457200" algn="r" rtl="1">
              <a:buFont typeface="Arial" pitchFamily="34" charset="0"/>
              <a:buChar char="•"/>
              <a:defRPr/>
            </a:pPr>
            <a:r>
              <a:rPr lang="ar-SA" sz="2800"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rPr>
              <a:t>ب- مضاعفات وأجزاء الوحدة الأساسية</a:t>
            </a:r>
            <a:br>
              <a:rPr lang="ar-SA" sz="2800" kern="0" dirty="0">
                <a:solidFill>
                  <a:schemeClr val="tx1"/>
                </a:solidFill>
                <a:effectLst>
                  <a:outerShdw blurRad="38100" dist="38100" dir="2700000" algn="tl">
                    <a:srgbClr val="000000"/>
                  </a:outerShdw>
                </a:effectLst>
                <a:latin typeface="Times New Roman" pitchFamily="18" charset="0"/>
                <a:ea typeface="+mj-ea"/>
                <a:cs typeface="Times New Roman" pitchFamily="18" charset="0"/>
              </a:rPr>
            </a:br>
            <a:r>
              <a:rPr lang="ar-SA" sz="2800" kern="0" dirty="0">
                <a:solidFill>
                  <a:schemeClr val="tx1"/>
                </a:solidFill>
                <a:effectLst>
                  <a:outerShdw blurRad="38100" dist="38100" dir="2700000" algn="tl">
                    <a:srgbClr val="000000"/>
                  </a:outerShdw>
                </a:effectLst>
                <a:latin typeface="Times New Roman" pitchFamily="18" charset="0"/>
                <a:ea typeface="+mj-ea"/>
                <a:cs typeface="Times New Roman" pitchFamily="18" charset="0"/>
              </a:rPr>
              <a:t>(وحدة الطول)</a:t>
            </a:r>
            <a:endParaRPr lang="en-US" sz="2800" dirty="0">
              <a:solidFill>
                <a:schemeClr val="tx1"/>
              </a:solidFill>
              <a:latin typeface="Times New Roman" pitchFamily="18" charset="0"/>
              <a:cs typeface="Times New Roman" pitchFamily="18" charset="0"/>
            </a:endParaRPr>
          </a:p>
        </p:txBody>
      </p:sp>
      <p:sp>
        <p:nvSpPr>
          <p:cNvPr id="19047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E3822F0-53B5-43ED-BB7B-A849C2A7A33B}"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79885" name="Rectangle 3"/>
          <p:cNvSpPr>
            <a:spLocks noChangeArrowheads="1"/>
          </p:cNvSpPr>
          <p:nvPr/>
        </p:nvSpPr>
        <p:spPr bwMode="auto">
          <a:xfrm>
            <a:off x="5600611" y="2359282"/>
            <a:ext cx="6682316" cy="2939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282575" algn="r" rtl="1">
              <a:spcBef>
                <a:spcPts val="600"/>
              </a:spcBef>
              <a:buClr>
                <a:schemeClr val="accent1"/>
              </a:buClr>
              <a:buSzPct val="80000"/>
              <a:buFont typeface="Wingdings 2" panose="05020102010507070707" pitchFamily="18" charset="2"/>
              <a:buChar char=""/>
              <a:defRPr sz="3200">
                <a:solidFill>
                  <a:schemeClr val="tx1"/>
                </a:solidFill>
                <a:latin typeface="Gill Sans MT"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itchFamily="34" charset="0"/>
                <a:ea typeface="Majalla UI"/>
                <a:cs typeface="Majalla UI"/>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Gill Sans MT" pitchFamily="34" charset="0"/>
                <a:ea typeface="Majalla UI"/>
                <a:cs typeface="Majalla UI"/>
              </a:defRPr>
            </a:lvl3pPr>
            <a:lvl4pPr marL="1600200" indent="-228600" algn="r" rtl="1">
              <a:spcBef>
                <a:spcPct val="20000"/>
              </a:spcBef>
              <a:buClr>
                <a:srgbClr val="C32D2E"/>
              </a:buClr>
              <a:buFont typeface="Wingdings 2" panose="05020102010507070707" pitchFamily="18" charset="2"/>
              <a:buChar char=""/>
              <a:defRPr sz="2000">
                <a:solidFill>
                  <a:schemeClr val="tx1"/>
                </a:solidFill>
                <a:latin typeface="Gill Sans MT" pitchFamily="34" charset="0"/>
                <a:ea typeface="Majalla UI"/>
                <a:cs typeface="Majalla UI"/>
              </a:defRPr>
            </a:lvl4pPr>
            <a:lvl5pPr marL="2057400" indent="-228600" algn="r" rtl="1">
              <a:spcBef>
                <a:spcPct val="20000"/>
              </a:spcBef>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5pPr>
            <a:lvl6pPr marL="25146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6pPr>
            <a:lvl7pPr marL="29718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7pPr>
            <a:lvl8pPr marL="34290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8pPr>
            <a:lvl9pPr marL="38862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9pPr>
          </a:lstStyle>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800" b="1" i="0" u="sng"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مثال1:</a:t>
            </a:r>
            <a:r>
              <a:rPr kumimoji="0" lang="ar-SA" altLang="en-US" sz="28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حولي </a:t>
            </a:r>
            <a:r>
              <a:rPr kumimoji="0" lang="en-US" altLang="en-US" sz="28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0.0005 Mm</a:t>
            </a:r>
            <a:r>
              <a:rPr kumimoji="0" lang="ar-SA" altLang="en-US" sz="28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إلى </a:t>
            </a:r>
            <a:r>
              <a:rPr kumimoji="0" lang="en-US" altLang="en-US" sz="28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m</a:t>
            </a:r>
            <a:r>
              <a:rPr kumimoji="0" lang="ar-SA" altLang="en-US" sz="28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a:t>
            </a: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2800" b="1" i="0" u="sng"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2800" b="1" i="0" u="sng"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800" b="1" i="0" u="sng"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الحل:</a:t>
            </a:r>
          </a:p>
          <a:p>
            <a:pPr marL="365125" marR="0" lvl="0" indent="-282575" algn="l" defTabSz="914400" rtl="0" eaLnBrk="1" fontAlgn="auto" latinLnBrk="0" hangingPunct="1">
              <a:lnSpc>
                <a:spcPct val="100000"/>
              </a:lnSpc>
              <a:spcBef>
                <a:spcPts val="600"/>
              </a:spcBef>
              <a:spcAft>
                <a:spcPts val="0"/>
              </a:spcAft>
              <a:buClr>
                <a:srgbClr val="3891A7"/>
              </a:buClr>
              <a:buSzPct val="80000"/>
              <a:buFont typeface="Wingdings 2" panose="05020102010507070707" pitchFamily="18" charset="2"/>
              <a:buNone/>
              <a:tabLst/>
              <a:defRPr/>
            </a:pPr>
            <a:r>
              <a:rPr kumimoji="0" lang="ar-SA" altLang="en-US" sz="2000" b="1" i="0" u="none" strike="noStrike" kern="1200" cap="none" spc="0" normalizeH="0" baseline="0" noProof="0" dirty="0">
                <a:ln>
                  <a:noFill/>
                </a:ln>
                <a:solidFill>
                  <a:srgbClr val="00B050"/>
                </a:solidFill>
                <a:effectLst/>
                <a:uLnTx/>
                <a:uFillTx/>
                <a:latin typeface="Times New Roman" panose="02020603050405020304" pitchFamily="18" charset="0"/>
                <a:cs typeface="Times New Roman" panose="02020603050405020304" pitchFamily="18" charset="0"/>
              </a:rPr>
              <a:t>    </a:t>
            </a:r>
            <a:r>
              <a:rPr kumimoji="0" lang="en-US" altLang="en-US" sz="2000" b="1" i="0" u="none" strike="noStrike" kern="1200" cap="none" spc="0" normalizeH="0" baseline="0" noProof="0" dirty="0">
                <a:ln>
                  <a:noFill/>
                </a:ln>
                <a:solidFill>
                  <a:srgbClr val="00B050"/>
                </a:solidFill>
                <a:effectLst/>
                <a:uLnTx/>
                <a:uFillTx/>
                <a:latin typeface="Times New Roman" panose="02020603050405020304" pitchFamily="18" charset="0"/>
                <a:cs typeface="Times New Roman" panose="02020603050405020304" pitchFamily="18" charset="0"/>
              </a:rPr>
              <a:t>     </a:t>
            </a:r>
            <a:r>
              <a:rPr kumimoji="0" lang="ar-SA" altLang="en-US" sz="2000" b="0" i="0" u="none" strike="noStrike" kern="1200" cap="none" spc="0" normalizeH="0" baseline="0" noProof="0" dirty="0">
                <a:ln>
                  <a:noFill/>
                </a:ln>
                <a:solidFill>
                  <a:srgbClr val="00B050"/>
                </a:solidFill>
                <a:effectLst/>
                <a:uLnTx/>
                <a:uFillTx/>
                <a:latin typeface="Times New Roman" panose="02020603050405020304" pitchFamily="18" charset="0"/>
                <a:cs typeface="Times New Roman" panose="02020603050405020304" pitchFamily="18" charset="0"/>
              </a:rPr>
              <a:t> تحويل من كبير الى صغير نضرب في اس موجب </a:t>
            </a:r>
            <a:endParaRPr kumimoji="0" lang="en-US" altLang="en-US" sz="2000" b="0" i="0" u="none" strike="noStrike" kern="1200" cap="none" spc="0" normalizeH="0" baseline="0" noProof="0" dirty="0">
              <a:ln>
                <a:noFill/>
              </a:ln>
              <a:solidFill>
                <a:srgbClr val="00B050"/>
              </a:solidFill>
              <a:effectLst/>
              <a:uLnTx/>
              <a:uFillTx/>
              <a:latin typeface="Times New Roman" panose="02020603050405020304" pitchFamily="18" charset="0"/>
              <a:cs typeface="Times New Roman" panose="02020603050405020304" pitchFamily="18" charset="0"/>
            </a:endParaRPr>
          </a:p>
          <a:p>
            <a:pPr marL="365125" marR="0" lvl="0" indent="-282575" algn="ctr" defTabSz="914400" rtl="0" eaLnBrk="1" fontAlgn="auto" latinLnBrk="0" hangingPunct="1">
              <a:lnSpc>
                <a:spcPct val="100000"/>
              </a:lnSpc>
              <a:spcBef>
                <a:spcPts val="600"/>
              </a:spcBef>
              <a:spcAft>
                <a:spcPts val="0"/>
              </a:spcAft>
              <a:buClr>
                <a:srgbClr val="3891A7"/>
              </a:buClr>
              <a:buSzPct val="80000"/>
              <a:buFont typeface="Wingdings 2" panose="05020102010507070707" pitchFamily="18" charset="2"/>
              <a:buNone/>
              <a:tabLst/>
              <a:defRPr/>
            </a:pPr>
            <a:r>
              <a:rPr kumimoji="0" lang="en-US" altLang="en-US" sz="2000" b="0" i="0" u="none" strike="noStrike" kern="1200" cap="none" spc="0" normalizeH="0" baseline="0" noProof="0" dirty="0">
                <a:ln>
                  <a:noFill/>
                </a:ln>
                <a:solidFill>
                  <a:srgbClr val="00B050"/>
                </a:solidFill>
                <a:effectLst/>
                <a:uLnTx/>
                <a:uFillTx/>
                <a:latin typeface="Times New Roman" panose="02020603050405020304" pitchFamily="18" charset="0"/>
                <a:cs typeface="Times New Roman" panose="02020603050405020304" pitchFamily="18" charset="0"/>
              </a:rPr>
              <a:t>         </a:t>
            </a:r>
            <a:r>
              <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0.0005 x 10</a:t>
            </a:r>
            <a:r>
              <a:rPr kumimoji="0" lang="en-US" altLang="en-US" sz="2800" b="0" i="0" u="none" strike="noStrike" kern="1200" cap="none" spc="0" normalizeH="0" baseline="30000" noProof="0" dirty="0">
                <a:ln>
                  <a:noFill/>
                </a:ln>
                <a:solidFill>
                  <a:srgbClr val="000000"/>
                </a:solidFill>
                <a:effectLst/>
                <a:uLnTx/>
                <a:uFillTx/>
                <a:latin typeface="Times New Roman" panose="02020603050405020304" pitchFamily="18" charset="0"/>
                <a:cs typeface="Times New Roman" panose="02020603050405020304" pitchFamily="18" charset="0"/>
              </a:rPr>
              <a:t>6 </a:t>
            </a:r>
            <a:r>
              <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500 m</a:t>
            </a:r>
            <a:endParaRPr kumimoji="0" lang="ar-SA"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16" name="TextBox 15"/>
          <p:cNvSpPr txBox="1"/>
          <p:nvPr/>
        </p:nvSpPr>
        <p:spPr>
          <a:xfrm>
            <a:off x="8755330" y="3086648"/>
            <a:ext cx="3168649" cy="646113"/>
          </a:xfrm>
          <a:prstGeom prst="rect">
            <a:avLst/>
          </a:prstGeom>
          <a:solidFill>
            <a:schemeClr val="accent4">
              <a:lumMod val="20000"/>
              <a:lumOff val="80000"/>
            </a:schemeClr>
          </a:solidFill>
        </p:spPr>
        <p:txBody>
          <a:bodyPr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المعطيات:   </a:t>
            </a:r>
            <a:r>
              <a:rPr kumimoji="0" lang="en-US" sz="1800" b="0" i="0" u="none" strike="noStrike" kern="1200" cap="none" spc="0" normalizeH="0" baseline="0" noProof="0" dirty="0">
                <a:ln>
                  <a:noFill/>
                </a:ln>
                <a:solidFill>
                  <a:prstClr val="black"/>
                </a:solidFill>
                <a:effectLst/>
                <a:uLnTx/>
                <a:uFillTx/>
                <a:latin typeface="Calibri"/>
                <a:ea typeface="+mn-ea"/>
                <a:cs typeface="+mn-cs"/>
              </a:rPr>
              <a:t>0.0005 Mm</a:t>
            </a:r>
            <a:endPar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المطلوب:       </a:t>
            </a:r>
            <a:r>
              <a:rPr kumimoji="0" lang="en-US" sz="1800" b="0" i="0" u="none" strike="noStrike" kern="1200" cap="none" spc="0" normalizeH="0" baseline="0" noProof="0" dirty="0">
                <a:ln>
                  <a:noFill/>
                </a:ln>
                <a:solidFill>
                  <a:srgbClr val="FF0000"/>
                </a:solidFill>
                <a:effectLst/>
                <a:uLnTx/>
                <a:uFillTx/>
                <a:latin typeface="Calibri"/>
                <a:ea typeface="+mn-ea"/>
                <a:cs typeface="+mn-cs"/>
              </a:rPr>
              <a:t>m = ?</a:t>
            </a:r>
            <a:endParaRPr kumimoji="0" lang="ar-SA" sz="1800" b="0" i="0" u="none" strike="noStrike" kern="1200" cap="none" spc="0" normalizeH="0" baseline="0" noProof="0" dirty="0">
              <a:ln>
                <a:noFill/>
              </a:ln>
              <a:solidFill>
                <a:srgbClr val="FF0000"/>
              </a:solidFill>
              <a:effectLst/>
              <a:uLnTx/>
              <a:uFillTx/>
              <a:latin typeface="Calibri"/>
              <a:ea typeface="+mn-ea"/>
              <a:cs typeface="Arial" panose="020B0604020202020204" pitchFamily="34" charset="0"/>
            </a:endParaRPr>
          </a:p>
        </p:txBody>
      </p:sp>
      <p:sp>
        <p:nvSpPr>
          <p:cNvPr id="3" name="TextBox 2"/>
          <p:cNvSpPr txBox="1"/>
          <p:nvPr/>
        </p:nvSpPr>
        <p:spPr>
          <a:xfrm>
            <a:off x="7493793" y="3472411"/>
            <a:ext cx="1727200" cy="339725"/>
          </a:xfrm>
          <a:prstGeom prst="rect">
            <a:avLst/>
          </a:prstGeom>
          <a:solidFill>
            <a:schemeClr val="accent6">
              <a:lumMod val="20000"/>
              <a:lumOff val="80000"/>
            </a:schemeClr>
          </a:solid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الوحدة الصغيرة</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TextBox 12"/>
          <p:cNvSpPr txBox="1"/>
          <p:nvPr/>
        </p:nvSpPr>
        <p:spPr>
          <a:xfrm>
            <a:off x="6998493" y="3102518"/>
            <a:ext cx="1727200" cy="338138"/>
          </a:xfrm>
          <a:prstGeom prst="rect">
            <a:avLst/>
          </a:prstGeom>
          <a:solidFill>
            <a:schemeClr val="accent6">
              <a:lumMod val="20000"/>
              <a:lumOff val="80000"/>
            </a:schemeClr>
          </a:solid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الوحدة الكبيرة</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10" name="مجموعة 9"/>
          <p:cNvGrpSpPr/>
          <p:nvPr/>
        </p:nvGrpSpPr>
        <p:grpSpPr>
          <a:xfrm>
            <a:off x="-50058" y="70884"/>
            <a:ext cx="12242058" cy="6842106"/>
            <a:chOff x="-50058" y="70884"/>
            <a:chExt cx="12242058" cy="6842106"/>
          </a:xfrm>
        </p:grpSpPr>
        <p:grpSp>
          <p:nvGrpSpPr>
            <p:cNvPr id="11" name="مجموعة 10"/>
            <p:cNvGrpSpPr/>
            <p:nvPr/>
          </p:nvGrpSpPr>
          <p:grpSpPr>
            <a:xfrm>
              <a:off x="-46829" y="6276749"/>
              <a:ext cx="12238829" cy="636241"/>
              <a:chOff x="-46829" y="6276745"/>
              <a:chExt cx="12238829" cy="636241"/>
            </a:xfrm>
          </p:grpSpPr>
          <p:sp>
            <p:nvSpPr>
              <p:cNvPr id="24"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5"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6"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8"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9"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30"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7"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12"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4"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9"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0"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1"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2"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3"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5"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7"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8"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pic>
        <p:nvPicPr>
          <p:cNvPr id="37"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7131" y="1331560"/>
            <a:ext cx="4129617" cy="521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8" name="Straight Arrow Connector 30"/>
          <p:cNvCxnSpPr>
            <a:cxnSpLocks noChangeShapeType="1"/>
          </p:cNvCxnSpPr>
          <p:nvPr/>
        </p:nvCxnSpPr>
        <p:spPr bwMode="auto">
          <a:xfrm flipV="1">
            <a:off x="5153149" y="1331561"/>
            <a:ext cx="0" cy="4796287"/>
          </a:xfrm>
          <a:prstGeom prst="straightConnector1">
            <a:avLst/>
          </a:prstGeom>
          <a:ln>
            <a:headEn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0710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85">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8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98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7592" y="1386694"/>
            <a:ext cx="6112933" cy="922338"/>
          </a:xfrm>
          <a:solidFill>
            <a:schemeClr val="accent2">
              <a:lumMod val="40000"/>
              <a:lumOff val="60000"/>
            </a:schemeClr>
          </a:solidFill>
        </p:spPr>
        <p:txBody>
          <a:bodyPr>
            <a:normAutofit/>
          </a:bodyPr>
          <a:lstStyle/>
          <a:p>
            <a:pPr marL="457200" indent="-457200" algn="r" rtl="1">
              <a:buFont typeface="Arial" pitchFamily="34" charset="0"/>
              <a:buChar char="•"/>
              <a:defRPr/>
            </a:pPr>
            <a:r>
              <a:rPr lang="ar-SA" sz="2800"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rPr>
              <a:t>ب- مضاعفات وأجزاء الوحدة الأساسية</a:t>
            </a:r>
            <a:br>
              <a:rPr lang="ar-SA" sz="2800" kern="0" dirty="0">
                <a:solidFill>
                  <a:schemeClr val="tx1"/>
                </a:solidFill>
                <a:effectLst>
                  <a:outerShdw blurRad="38100" dist="38100" dir="2700000" algn="tl">
                    <a:srgbClr val="000000"/>
                  </a:outerShdw>
                </a:effectLst>
                <a:latin typeface="Times New Roman" pitchFamily="18" charset="0"/>
                <a:ea typeface="+mj-ea"/>
                <a:cs typeface="Times New Roman" pitchFamily="18" charset="0"/>
              </a:rPr>
            </a:br>
            <a:r>
              <a:rPr lang="ar-SA" sz="2800" kern="0" dirty="0">
                <a:solidFill>
                  <a:schemeClr val="tx1"/>
                </a:solidFill>
                <a:effectLst>
                  <a:outerShdw blurRad="38100" dist="38100" dir="2700000" algn="tl">
                    <a:srgbClr val="000000"/>
                  </a:outerShdw>
                </a:effectLst>
                <a:latin typeface="Times New Roman" pitchFamily="18" charset="0"/>
                <a:ea typeface="+mj-ea"/>
                <a:cs typeface="Times New Roman" pitchFamily="18" charset="0"/>
              </a:rPr>
              <a:t>(وحدة الطول)</a:t>
            </a:r>
            <a:endParaRPr lang="en-US" sz="2800" dirty="0">
              <a:solidFill>
                <a:schemeClr val="tx1"/>
              </a:solidFill>
              <a:latin typeface="Times New Roman" pitchFamily="18" charset="0"/>
              <a:cs typeface="Times New Roman" pitchFamily="18" charset="0"/>
            </a:endParaRPr>
          </a:p>
        </p:txBody>
      </p:sp>
      <p:pic>
        <p:nvPicPr>
          <p:cNvPr id="19149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0721" y="1567322"/>
            <a:ext cx="4616449" cy="4611688"/>
          </a:xfrm>
        </p:spPr>
      </p:pic>
      <p:sp>
        <p:nvSpPr>
          <p:cNvPr id="19149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226952D-16CF-4F88-A09C-FE9EAC00067E}"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cxnSp>
        <p:nvCxnSpPr>
          <p:cNvPr id="191492" name="Straight Arrow Connector 30"/>
          <p:cNvCxnSpPr>
            <a:cxnSpLocks noChangeShapeType="1"/>
          </p:cNvCxnSpPr>
          <p:nvPr/>
        </p:nvCxnSpPr>
        <p:spPr bwMode="auto">
          <a:xfrm flipV="1">
            <a:off x="4034367" y="1451435"/>
            <a:ext cx="50800" cy="4572000"/>
          </a:xfrm>
          <a:prstGeom prst="straightConnector1">
            <a:avLst/>
          </a:prstGeom>
          <a:ln>
            <a:headEnd/>
            <a:tailEnd type="arrow" w="med" len="med"/>
          </a:ln>
        </p:spPr>
        <p:style>
          <a:lnRef idx="2">
            <a:schemeClr val="accent1"/>
          </a:lnRef>
          <a:fillRef idx="0">
            <a:schemeClr val="accent1"/>
          </a:fillRef>
          <a:effectRef idx="1">
            <a:schemeClr val="accent1"/>
          </a:effectRef>
          <a:fontRef idx="minor">
            <a:schemeClr val="tx1"/>
          </a:fontRef>
        </p:style>
      </p:cxnSp>
      <p:sp>
        <p:nvSpPr>
          <p:cNvPr id="80909" name="Rectangle 3"/>
          <p:cNvSpPr>
            <a:spLocks noChangeArrowheads="1"/>
          </p:cNvSpPr>
          <p:nvPr/>
        </p:nvSpPr>
        <p:spPr bwMode="auto">
          <a:xfrm>
            <a:off x="4876293" y="2458257"/>
            <a:ext cx="7247467"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800" b="1" i="0" u="sng"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مثال2:</a:t>
            </a:r>
            <a:r>
              <a:rPr kumimoji="0" lang="ar-SA"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 حولي </a:t>
            </a:r>
            <a:r>
              <a:rPr kumimoji="0" lang="en-US"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60 pm</a:t>
            </a:r>
            <a:r>
              <a:rPr kumimoji="0" lang="ar-SA"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 الى نانومتر (</a:t>
            </a:r>
            <a:r>
              <a:rPr kumimoji="0" lang="en-US"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nm</a:t>
            </a:r>
            <a:r>
              <a:rPr kumimoji="0" lang="ar-SA"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a:t>
            </a:r>
            <a:endParaRPr kumimoji="0" lang="ar-SA" altLang="en-US" sz="32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28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8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الحل:</a:t>
            </a:r>
            <a:r>
              <a:rPr kumimoji="0" lang="ar-SA" altLang="en-US" sz="28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  </a:t>
            </a:r>
          </a:p>
        </p:txBody>
      </p:sp>
      <p:sp>
        <p:nvSpPr>
          <p:cNvPr id="17" name="TextBox 16"/>
          <p:cNvSpPr txBox="1"/>
          <p:nvPr/>
        </p:nvSpPr>
        <p:spPr>
          <a:xfrm>
            <a:off x="8523314" y="3105957"/>
            <a:ext cx="3168649" cy="647700"/>
          </a:xfrm>
          <a:prstGeom prst="rect">
            <a:avLst/>
          </a:prstGeom>
          <a:solidFill>
            <a:schemeClr val="accent4">
              <a:lumMod val="20000"/>
              <a:lumOff val="80000"/>
            </a:schemeClr>
          </a:solidFill>
        </p:spPr>
        <p:txBody>
          <a:bodyPr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المعطيات:  </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60 pm</a:t>
            </a:r>
            <a:endPar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المطلوب:       </a:t>
            </a:r>
            <a:r>
              <a:rPr kumimoji="0" lang="en-US" sz="1800" b="0" i="0" u="none" strike="noStrike" kern="1200" cap="none" spc="0" normalizeH="0" baseline="0" noProof="0" dirty="0">
                <a:ln>
                  <a:noFill/>
                </a:ln>
                <a:solidFill>
                  <a:srgbClr val="FF0000"/>
                </a:solidFill>
                <a:effectLst/>
                <a:uLnTx/>
                <a:uFillTx/>
                <a:latin typeface="Calibri"/>
                <a:ea typeface="+mn-ea"/>
                <a:cs typeface="+mn-cs"/>
              </a:rPr>
              <a:t>nm = ?</a:t>
            </a:r>
            <a:endParaRPr kumimoji="0" lang="ar-SA" sz="1800" b="0" i="0" u="none" strike="noStrike" kern="1200" cap="none" spc="0" normalizeH="0" baseline="0" noProof="0" dirty="0">
              <a:ln>
                <a:noFill/>
              </a:ln>
              <a:solidFill>
                <a:srgbClr val="FF0000"/>
              </a:solidFill>
              <a:effectLst/>
              <a:uLnTx/>
              <a:uFillTx/>
              <a:latin typeface="Calibri"/>
              <a:ea typeface="+mn-ea"/>
              <a:cs typeface="Arial" panose="020B0604020202020204" pitchFamily="34" charset="0"/>
            </a:endParaRPr>
          </a:p>
        </p:txBody>
      </p:sp>
      <p:sp>
        <p:nvSpPr>
          <p:cNvPr id="191496" name="Rectangle 2"/>
          <p:cNvSpPr>
            <a:spLocks noChangeArrowheads="1"/>
          </p:cNvSpPr>
          <p:nvPr/>
        </p:nvSpPr>
        <p:spPr bwMode="auto">
          <a:xfrm>
            <a:off x="7380416" y="4715682"/>
            <a:ext cx="4169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00B050"/>
                </a:solidFill>
                <a:effectLst/>
                <a:uLnTx/>
                <a:uFillTx/>
                <a:latin typeface="Calibri"/>
                <a:ea typeface="+mn-ea"/>
                <a:cs typeface="Arial" panose="020B0604020202020204" pitchFamily="34" charset="0"/>
              </a:rPr>
              <a:t>تحويل من صغير الى كبير نضرب في اس سالب </a:t>
            </a:r>
            <a:endParaRPr kumimoji="0" lang="en-US" altLang="en-US" sz="2000" b="0" i="0" u="none" strike="noStrike" kern="1200" cap="none" spc="0" normalizeH="0" baseline="0" noProof="0" dirty="0">
              <a:ln>
                <a:noFill/>
              </a:ln>
              <a:solidFill>
                <a:srgbClr val="00B050"/>
              </a:solidFill>
              <a:effectLst/>
              <a:uLnTx/>
              <a:uFillTx/>
              <a:latin typeface="Calibri"/>
              <a:ea typeface="+mn-ea"/>
              <a:cs typeface="+mn-cs"/>
            </a:endParaRPr>
          </a:p>
        </p:txBody>
      </p:sp>
      <p:sp>
        <p:nvSpPr>
          <p:cNvPr id="12" name="TextBox 11"/>
          <p:cNvSpPr txBox="1"/>
          <p:nvPr/>
        </p:nvSpPr>
        <p:spPr>
          <a:xfrm>
            <a:off x="7227911" y="3426637"/>
            <a:ext cx="1727200" cy="338137"/>
          </a:xfrm>
          <a:prstGeom prst="rect">
            <a:avLst/>
          </a:prstGeom>
          <a:solidFill>
            <a:schemeClr val="accent6">
              <a:lumMod val="20000"/>
              <a:lumOff val="80000"/>
            </a:schemeClr>
          </a:solid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الوحدة الكبيرة</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TextBox 12"/>
          <p:cNvSpPr txBox="1"/>
          <p:nvPr/>
        </p:nvSpPr>
        <p:spPr>
          <a:xfrm>
            <a:off x="7206744" y="3075796"/>
            <a:ext cx="1727200" cy="339725"/>
          </a:xfrm>
          <a:prstGeom prst="rect">
            <a:avLst/>
          </a:prstGeom>
          <a:solidFill>
            <a:schemeClr val="accent6">
              <a:lumMod val="20000"/>
              <a:lumOff val="80000"/>
            </a:schemeClr>
          </a:solid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الوحدة الصغيرة</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1499" name="TextBox 3"/>
          <p:cNvSpPr txBox="1">
            <a:spLocks noChangeArrowheads="1"/>
          </p:cNvSpPr>
          <p:nvPr/>
        </p:nvSpPr>
        <p:spPr bwMode="auto">
          <a:xfrm>
            <a:off x="7054344" y="5325282"/>
            <a:ext cx="4705349"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000" b="0" i="0" u="none" strike="noStrike" kern="1200" cap="none" spc="0" normalizeH="0" baseline="0" noProof="0">
                <a:ln>
                  <a:noFill/>
                </a:ln>
                <a:solidFill>
                  <a:prstClr val="black"/>
                </a:solidFill>
                <a:effectLst/>
                <a:uLnTx/>
                <a:uFillTx/>
                <a:latin typeface="Arial" pitchFamily="34" charset="0"/>
                <a:ea typeface="+mn-ea"/>
                <a:cs typeface="Arial" pitchFamily="34" charset="0"/>
              </a:rPr>
              <a:t>60 x 10</a:t>
            </a:r>
            <a:r>
              <a:rPr kumimoji="0" lang="en-US" altLang="en-US" sz="2000" b="0" i="0" u="none" strike="noStrike" kern="1200" cap="none" spc="0" normalizeH="0" baseline="30000" noProof="0">
                <a:ln>
                  <a:noFill/>
                </a:ln>
                <a:solidFill>
                  <a:prstClr val="black"/>
                </a:solidFill>
                <a:effectLst/>
                <a:uLnTx/>
                <a:uFillTx/>
                <a:latin typeface="Arial" pitchFamily="34" charset="0"/>
                <a:ea typeface="+mn-ea"/>
                <a:cs typeface="Arial" pitchFamily="34" charset="0"/>
              </a:rPr>
              <a:t>-3 </a:t>
            </a:r>
            <a:r>
              <a:rPr kumimoji="0" lang="en-US" altLang="en-US" sz="2000" b="0" i="0" u="none" strike="noStrike" kern="1200" cap="none" spc="0" normalizeH="0" baseline="0" noProof="0">
                <a:ln>
                  <a:noFill/>
                </a:ln>
                <a:solidFill>
                  <a:prstClr val="black"/>
                </a:solidFill>
                <a:effectLst/>
                <a:uLnTx/>
                <a:uFillTx/>
                <a:latin typeface="Arial" pitchFamily="34" charset="0"/>
                <a:ea typeface="+mn-ea"/>
                <a:cs typeface="Arial" pitchFamily="34" charset="0"/>
              </a:rPr>
              <a:t>= 0.06 nm</a:t>
            </a:r>
          </a:p>
        </p:txBody>
      </p:sp>
      <p:grpSp>
        <p:nvGrpSpPr>
          <p:cNvPr id="14" name="مجموعة 13"/>
          <p:cNvGrpSpPr/>
          <p:nvPr/>
        </p:nvGrpSpPr>
        <p:grpSpPr>
          <a:xfrm>
            <a:off x="-50058" y="70884"/>
            <a:ext cx="12242058" cy="6842106"/>
            <a:chOff x="-50058" y="70884"/>
            <a:chExt cx="12242058" cy="6842106"/>
          </a:xfrm>
        </p:grpSpPr>
        <p:grpSp>
          <p:nvGrpSpPr>
            <p:cNvPr id="15" name="مجموعة 14"/>
            <p:cNvGrpSpPr/>
            <p:nvPr/>
          </p:nvGrpSpPr>
          <p:grpSpPr>
            <a:xfrm>
              <a:off x="-46829" y="6276749"/>
              <a:ext cx="12238829" cy="636241"/>
              <a:chOff x="-46829" y="6276745"/>
              <a:chExt cx="12238829" cy="636241"/>
            </a:xfrm>
          </p:grpSpPr>
          <p:sp>
            <p:nvSpPr>
              <p:cNvPr id="27"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8"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9"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31"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32"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33"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30"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16"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8"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2"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3"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4"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5"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6"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9"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20"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21"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25194530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090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09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991" y="977254"/>
            <a:ext cx="6561293" cy="568325"/>
          </a:xfrm>
          <a:solidFill>
            <a:schemeClr val="accent2">
              <a:lumMod val="40000"/>
              <a:lumOff val="60000"/>
            </a:schemeClr>
          </a:solidFill>
        </p:spPr>
        <p:txBody>
          <a:bodyPr/>
          <a:lstStyle/>
          <a:p>
            <a:pPr marL="457200" indent="-457200" algn="r" rtl="1">
              <a:buFont typeface="Arial" pitchFamily="34" charset="0"/>
              <a:buChar char="•"/>
              <a:defRPr/>
            </a:pPr>
            <a:r>
              <a:rPr lang="ar-SA" sz="2800"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rPr>
              <a:t>ب- مضاعفات وأجزاء الوحدة الأساسية</a:t>
            </a:r>
            <a:endParaRPr lang="en-US" sz="2800" dirty="0">
              <a:solidFill>
                <a:schemeClr val="tx1"/>
              </a:solidFill>
              <a:latin typeface="Times New Roman" pitchFamily="18" charset="0"/>
              <a:cs typeface="Times New Roman" pitchFamily="18" charset="0"/>
            </a:endParaRPr>
          </a:p>
        </p:txBody>
      </p:sp>
      <p:sp>
        <p:nvSpPr>
          <p:cNvPr id="19255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D5FC0CA-619B-4776-8B60-D14AF8F6A037}"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192517" name="Rectangle 16"/>
          <p:cNvSpPr>
            <a:spLocks noChangeArrowheads="1"/>
          </p:cNvSpPr>
          <p:nvPr/>
        </p:nvSpPr>
        <p:spPr bwMode="auto">
          <a:xfrm>
            <a:off x="6145983" y="1516677"/>
            <a:ext cx="6096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400" b="1"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وللتعبير عن مضاعفات وأجزاء وحدات الكميات الأخرى في جدول 1.1 يتم استبدال المتر بوحدة الكمية المطلوبة ماعدا وحدة الكتلة فيستخدم الجرام بدلاً من الكيلوجرام.</a:t>
            </a:r>
            <a:endParaRPr kumimoji="0" lang="en-US" altLang="en-US" sz="24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p:txBody>
      </p:sp>
      <p:graphicFrame>
        <p:nvGraphicFramePr>
          <p:cNvPr id="19" name="جدول 2"/>
          <p:cNvGraphicFramePr>
            <a:graphicFrameLocks noGrp="1"/>
          </p:cNvGraphicFramePr>
          <p:nvPr/>
        </p:nvGraphicFramePr>
        <p:xfrm>
          <a:off x="5640917" y="2920620"/>
          <a:ext cx="6369051" cy="3748300"/>
        </p:xfrm>
        <a:graphic>
          <a:graphicData uri="http://schemas.openxmlformats.org/drawingml/2006/table">
            <a:tbl>
              <a:tblPr rtl="1"/>
              <a:tblGrid>
                <a:gridCol w="2688460">
                  <a:extLst>
                    <a:ext uri="{9D8B030D-6E8A-4147-A177-3AD203B41FA5}">
                      <a16:colId xmlns:a16="http://schemas.microsoft.com/office/drawing/2014/main" val="20000"/>
                    </a:ext>
                  </a:extLst>
                </a:gridCol>
                <a:gridCol w="1519488">
                  <a:extLst>
                    <a:ext uri="{9D8B030D-6E8A-4147-A177-3AD203B41FA5}">
                      <a16:colId xmlns:a16="http://schemas.microsoft.com/office/drawing/2014/main" val="20001"/>
                    </a:ext>
                  </a:extLst>
                </a:gridCol>
                <a:gridCol w="2161103">
                  <a:extLst>
                    <a:ext uri="{9D8B030D-6E8A-4147-A177-3AD203B41FA5}">
                      <a16:colId xmlns:a16="http://schemas.microsoft.com/office/drawing/2014/main" val="20002"/>
                    </a:ext>
                  </a:extLst>
                </a:gridCol>
              </a:tblGrid>
              <a:tr h="272073">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b="1" dirty="0">
                          <a:latin typeface="Calibri"/>
                          <a:ea typeface="Calibri"/>
                          <a:cs typeface="AL-Mohanad"/>
                        </a:rPr>
                        <a:t>الكمية</a:t>
                      </a:r>
                      <a:endParaRPr kumimoji="0" lang="en-US" sz="900" b="0" i="0" u="none" strike="noStrike" kern="1200" cap="none" spc="0" normalizeH="0" baseline="0" noProof="0" dirty="0">
                        <a:ln>
                          <a:noFill/>
                        </a:ln>
                        <a:solidFill>
                          <a:srgbClr val="00B050"/>
                        </a:solidFill>
                        <a:effectLst/>
                        <a:uLnTx/>
                        <a:uFillTx/>
                        <a:latin typeface="Calibri"/>
                        <a:ea typeface="Calibri"/>
                        <a:cs typeface="Arial"/>
                      </a:endParaRPr>
                    </a:p>
                    <a:p>
                      <a:pPr algn="ctr" rtl="1">
                        <a:lnSpc>
                          <a:spcPct val="115000"/>
                        </a:lnSpc>
                        <a:spcAft>
                          <a:spcPts val="0"/>
                        </a:spcAft>
                      </a:pPr>
                      <a:endParaRPr lang="en-US" sz="9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b="1" dirty="0">
                          <a:latin typeface="Calibri"/>
                          <a:ea typeface="Calibri"/>
                          <a:cs typeface="AL-Mohanad"/>
                        </a:rPr>
                        <a:t>الوحدة</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ar-SA" sz="1900" b="1" dirty="0">
                          <a:latin typeface="Calibri"/>
                          <a:ea typeface="Calibri"/>
                          <a:cs typeface="AL-Mohanad"/>
                        </a:rPr>
                        <a:t>رمز الوحدة</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498453">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700" dirty="0">
                          <a:latin typeface="Calibri"/>
                          <a:ea typeface="Calibri"/>
                          <a:cs typeface="AL-Mohanad"/>
                        </a:rPr>
                        <a:t>الكتلة</a:t>
                      </a:r>
                      <a:endParaRPr lang="en-US" sz="8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كيلو جرام</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كجم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kg</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353316">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700" dirty="0">
                          <a:latin typeface="Calibri"/>
                          <a:ea typeface="Calibri"/>
                          <a:cs typeface="AL-Mohanad"/>
                        </a:rPr>
                        <a:t>الطول</a:t>
                      </a:r>
                      <a:endParaRPr lang="en-US" sz="8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متر</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م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m</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333022">
                <a:tc>
                  <a:txBody>
                    <a:bodyPr/>
                    <a:lstStyle/>
                    <a:p>
                      <a:pPr algn="ctr" rtl="1">
                        <a:lnSpc>
                          <a:spcPct val="115000"/>
                        </a:lnSpc>
                        <a:spcAft>
                          <a:spcPts val="0"/>
                        </a:spcAft>
                      </a:pPr>
                      <a:r>
                        <a:rPr lang="ar-SA" sz="1700" dirty="0">
                          <a:latin typeface="Calibri"/>
                          <a:ea typeface="Calibri"/>
                          <a:cs typeface="AL-Mohanad"/>
                        </a:rPr>
                        <a:t>الزمن</a:t>
                      </a:r>
                      <a:endParaRPr lang="en-US" sz="8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ثانية</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ث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s</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3"/>
                  </a:ext>
                </a:extLst>
              </a:tr>
              <a:tr h="333022">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700" dirty="0">
                          <a:latin typeface="Calibri"/>
                          <a:ea typeface="Calibri"/>
                          <a:cs typeface="AL-Mohanad"/>
                        </a:rPr>
                        <a:t>كمية المادة</a:t>
                      </a:r>
                      <a:endParaRPr lang="en-US" sz="8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مول</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مول </a:t>
                      </a:r>
                      <a:r>
                        <a:rPr lang="en-US" sz="1900" dirty="0">
                          <a:latin typeface="Calibri"/>
                          <a:ea typeface="Calibri"/>
                          <a:cs typeface="AL-Mohanad"/>
                        </a:rPr>
                        <a:t>      </a:t>
                      </a:r>
                      <a:r>
                        <a:rPr lang="ar-SA" sz="1900" dirty="0">
                          <a:latin typeface="Calibri"/>
                          <a:ea typeface="Calibri"/>
                          <a:cs typeface="AL-Mohanad"/>
                        </a:rPr>
                        <a:t> </a:t>
                      </a:r>
                      <a:r>
                        <a:rPr lang="en-US" sz="1900" dirty="0" err="1">
                          <a:solidFill>
                            <a:srgbClr val="00B050"/>
                          </a:solidFill>
                          <a:latin typeface="Calibri"/>
                          <a:ea typeface="Calibri"/>
                          <a:cs typeface="AL-Mohanad"/>
                        </a:rPr>
                        <a:t>mol</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4"/>
                  </a:ext>
                </a:extLst>
              </a:tr>
              <a:tr h="455714">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700" dirty="0">
                          <a:latin typeface="Calibri"/>
                          <a:ea typeface="Calibri"/>
                          <a:cs typeface="AL-Mohanad"/>
                        </a:rPr>
                        <a:t>درجة الحرارة</a:t>
                      </a:r>
                      <a:endParaRPr lang="en-US" sz="8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كلفن</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kumimoji="0" lang="ar-SA" sz="26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ahoma" pitchFamily="34" charset="0"/>
                          <a:ea typeface="+mn-ea"/>
                          <a:cs typeface="Arial" pitchFamily="34" charset="0"/>
                        </a:rPr>
                        <a:t>ﻛ </a:t>
                      </a:r>
                      <a:r>
                        <a:rPr lang="ar-SA" sz="1900" dirty="0">
                          <a:latin typeface="Calibri"/>
                          <a:ea typeface="Calibri"/>
                          <a:cs typeface="AL-Mohanad"/>
                        </a:rPr>
                        <a:t>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K</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5"/>
                  </a:ext>
                </a:extLst>
              </a:tr>
              <a:tr h="438187">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700" dirty="0">
                          <a:latin typeface="Calibri"/>
                          <a:ea typeface="Calibri"/>
                          <a:cs typeface="AL-Mohanad"/>
                        </a:rPr>
                        <a:t>شدة التيار الكهربي</a:t>
                      </a:r>
                      <a:endParaRPr kumimoji="0" lang="en-US" sz="800" b="0" i="0" u="none" strike="noStrike" kern="1200" cap="none" spc="0" normalizeH="0" baseline="0" noProof="0" dirty="0">
                        <a:ln>
                          <a:noFill/>
                        </a:ln>
                        <a:solidFill>
                          <a:srgbClr val="00B050"/>
                        </a:solidFill>
                        <a:effectLst/>
                        <a:uLnTx/>
                        <a:uFillTx/>
                        <a:latin typeface="Calibri"/>
                        <a:ea typeface="Calibri"/>
                        <a:cs typeface="Arial"/>
                      </a:endParaRPr>
                    </a:p>
                    <a:p>
                      <a:pPr algn="ctr" rtl="1">
                        <a:lnSpc>
                          <a:spcPct val="115000"/>
                        </a:lnSpc>
                        <a:spcAft>
                          <a:spcPts val="0"/>
                        </a:spcAft>
                      </a:pPr>
                      <a:endParaRPr lang="en-US" sz="8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900" dirty="0">
                          <a:latin typeface="Calibri"/>
                          <a:ea typeface="Calibri"/>
                          <a:cs typeface="AL-Mohanad"/>
                        </a:rPr>
                        <a:t>أمبير</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أمبير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A</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6"/>
                  </a:ext>
                </a:extLst>
              </a:tr>
              <a:tr h="855129">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1700" dirty="0">
                          <a:latin typeface="Calibri"/>
                          <a:ea typeface="Calibri"/>
                          <a:cs typeface="AL-Mohanad"/>
                        </a:rPr>
                        <a:t>شدة الاستضاءة (الوميض) </a:t>
                      </a:r>
                    </a:p>
                    <a:p>
                      <a:pPr marL="0" marR="0" lvl="0" indent="0" algn="ctr" defTabSz="914400" rtl="1" eaLnBrk="1" fontAlgn="auto" latinLnBrk="0" hangingPunct="1">
                        <a:lnSpc>
                          <a:spcPct val="115000"/>
                        </a:lnSpc>
                        <a:spcBef>
                          <a:spcPts val="0"/>
                        </a:spcBef>
                        <a:spcAft>
                          <a:spcPts val="0"/>
                        </a:spcAft>
                        <a:buClrTx/>
                        <a:buSzTx/>
                        <a:buFontTx/>
                        <a:buNone/>
                        <a:tabLst/>
                        <a:defRPr/>
                      </a:pPr>
                      <a:r>
                        <a:rPr kumimoji="0" lang="ar-SA" sz="1700" b="0" i="0" u="none" strike="noStrike" kern="1200" cap="none" spc="0" normalizeH="0" baseline="0" noProof="0" dirty="0">
                          <a:ln>
                            <a:noFill/>
                          </a:ln>
                          <a:solidFill>
                            <a:prstClr val="black"/>
                          </a:solidFill>
                          <a:effectLst/>
                          <a:uLnTx/>
                          <a:uFillTx/>
                          <a:latin typeface="Calibri"/>
                          <a:ea typeface="Calibri"/>
                          <a:cs typeface="AL-Mohanad"/>
                        </a:rPr>
                        <a:t>              </a:t>
                      </a:r>
                      <a:endParaRPr lang="en-US" sz="800" dirty="0">
                        <a:latin typeface="Calibri"/>
                        <a:ea typeface="Calibri"/>
                        <a:cs typeface="Arial"/>
                      </a:endParaRPr>
                    </a:p>
                  </a:txBody>
                  <a:tcPr marL="65464" marR="65464"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kumimoji="0" lang="ar-SA" sz="1900" b="0" i="0" u="none" strike="noStrike" kern="1200" cap="none" spc="0" normalizeH="0" baseline="0" noProof="0" dirty="0">
                          <a:ln>
                            <a:noFill/>
                          </a:ln>
                          <a:solidFill>
                            <a:prstClr val="black"/>
                          </a:solidFill>
                          <a:effectLst/>
                          <a:uLnTx/>
                          <a:uFillTx/>
                          <a:latin typeface="Calibri"/>
                          <a:ea typeface="Calibri"/>
                          <a:cs typeface="AL-Mohanad"/>
                        </a:rPr>
                        <a:t>شمعة</a:t>
                      </a:r>
                      <a:endParaRPr lang="en-US" sz="900" dirty="0">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900" dirty="0">
                          <a:latin typeface="Calibri"/>
                          <a:ea typeface="Calibri"/>
                          <a:cs typeface="AL-Mohanad"/>
                        </a:rPr>
                        <a:t>شمعة  </a:t>
                      </a:r>
                      <a:r>
                        <a:rPr lang="en-US" sz="1900" dirty="0">
                          <a:latin typeface="Calibri"/>
                          <a:ea typeface="Calibri"/>
                          <a:cs typeface="AL-Mohanad"/>
                        </a:rPr>
                        <a:t>   </a:t>
                      </a:r>
                      <a:r>
                        <a:rPr lang="ar-SA" sz="1900" dirty="0">
                          <a:latin typeface="Calibri"/>
                          <a:ea typeface="Calibri"/>
                          <a:cs typeface="AL-Mohanad"/>
                        </a:rPr>
                        <a:t>  </a:t>
                      </a:r>
                      <a:r>
                        <a:rPr lang="en-US" sz="1900" dirty="0">
                          <a:solidFill>
                            <a:srgbClr val="00B050"/>
                          </a:solidFill>
                          <a:latin typeface="Calibri"/>
                          <a:ea typeface="Calibri"/>
                          <a:cs typeface="AL-Mohanad"/>
                        </a:rPr>
                        <a:t>cd</a:t>
                      </a:r>
                      <a:endParaRPr lang="en-US" sz="900" dirty="0">
                        <a:solidFill>
                          <a:srgbClr val="00B050"/>
                        </a:solidFill>
                        <a:latin typeface="Calibri"/>
                        <a:ea typeface="Calibri"/>
                        <a:cs typeface="Arial"/>
                      </a:endParaRPr>
                    </a:p>
                  </a:txBody>
                  <a:tcPr marL="65464" marR="65464"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192556" name="TextBox 2"/>
          <p:cNvSpPr txBox="1">
            <a:spLocks noChangeArrowheads="1"/>
          </p:cNvSpPr>
          <p:nvPr/>
        </p:nvSpPr>
        <p:spPr bwMode="auto">
          <a:xfrm>
            <a:off x="7945063" y="2557925"/>
            <a:ext cx="182456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a:ln>
                  <a:noFill/>
                </a:ln>
                <a:solidFill>
                  <a:srgbClr val="C00000"/>
                </a:solidFill>
                <a:effectLst/>
                <a:uLnTx/>
                <a:uFillTx/>
                <a:latin typeface="Arial" pitchFamily="34" charset="0"/>
                <a:ea typeface="Majalla UI"/>
                <a:cs typeface="Majalla UI"/>
              </a:rPr>
              <a:t>جدول 1.1</a:t>
            </a:r>
            <a:endParaRPr kumimoji="0" lang="en-US" altLang="en-US" sz="2000" b="0" i="0" u="none" strike="noStrike" kern="1200" cap="none" spc="0" normalizeH="0" baseline="0" noProof="0">
              <a:ln>
                <a:noFill/>
              </a:ln>
              <a:solidFill>
                <a:srgbClr val="C00000"/>
              </a:solidFill>
              <a:effectLst/>
              <a:uLnTx/>
              <a:uFillTx/>
              <a:latin typeface="Arial" pitchFamily="34" charset="0"/>
              <a:ea typeface="Majalla UI"/>
              <a:cs typeface="Majalla UI"/>
            </a:endParaRPr>
          </a:p>
        </p:txBody>
      </p:sp>
      <p:grpSp>
        <p:nvGrpSpPr>
          <p:cNvPr id="9" name="مجموعة 8"/>
          <p:cNvGrpSpPr/>
          <p:nvPr/>
        </p:nvGrpSpPr>
        <p:grpSpPr>
          <a:xfrm>
            <a:off x="-50058" y="84532"/>
            <a:ext cx="12242058" cy="6842106"/>
            <a:chOff x="-50058" y="70884"/>
            <a:chExt cx="12242058" cy="6842106"/>
          </a:xfrm>
        </p:grpSpPr>
        <p:grpSp>
          <p:nvGrpSpPr>
            <p:cNvPr id="10" name="مجموعة 9"/>
            <p:cNvGrpSpPr/>
            <p:nvPr/>
          </p:nvGrpSpPr>
          <p:grpSpPr>
            <a:xfrm>
              <a:off x="-46829" y="6276749"/>
              <a:ext cx="12238829" cy="636241"/>
              <a:chOff x="-46829" y="6276745"/>
              <a:chExt cx="12238829" cy="636241"/>
            </a:xfrm>
          </p:grpSpPr>
          <p:sp>
            <p:nvSpPr>
              <p:cNvPr id="22"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3"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4"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6"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7"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8"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5"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11"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2"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6"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0"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1"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3"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4"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5"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pic>
        <p:nvPicPr>
          <p:cNvPr id="2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7131" y="1405091"/>
            <a:ext cx="4129617" cy="5138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 name="Straight Arrow Connector 30"/>
          <p:cNvCxnSpPr>
            <a:cxnSpLocks noChangeShapeType="1"/>
          </p:cNvCxnSpPr>
          <p:nvPr/>
        </p:nvCxnSpPr>
        <p:spPr bwMode="auto">
          <a:xfrm flipV="1">
            <a:off x="5153149" y="1331561"/>
            <a:ext cx="0" cy="4796287"/>
          </a:xfrm>
          <a:prstGeom prst="straightConnector1">
            <a:avLst/>
          </a:prstGeom>
          <a:ln>
            <a:headEn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79409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5037" y="1304806"/>
            <a:ext cx="6735233" cy="922338"/>
          </a:xfrm>
          <a:solidFill>
            <a:schemeClr val="accent2">
              <a:lumMod val="40000"/>
              <a:lumOff val="60000"/>
            </a:schemeClr>
          </a:solidFill>
        </p:spPr>
        <p:txBody>
          <a:bodyPr/>
          <a:lstStyle/>
          <a:p>
            <a:pPr marL="457200" indent="-457200" algn="r" rtl="1">
              <a:buFont typeface="Arial" pitchFamily="34" charset="0"/>
              <a:buChar char="•"/>
              <a:defRPr/>
            </a:pPr>
            <a:r>
              <a:rPr lang="ar-SA" sz="2800"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rPr>
              <a:t>ب- مضاعفات وأجزاء الوحدة الأساسية</a:t>
            </a:r>
            <a:endParaRPr lang="en-US" sz="2800" dirty="0">
              <a:solidFill>
                <a:schemeClr val="tx1"/>
              </a:solidFill>
              <a:latin typeface="Times New Roman" pitchFamily="18" charset="0"/>
              <a:cs typeface="Times New Roman" pitchFamily="18" charset="0"/>
            </a:endParaRPr>
          </a:p>
        </p:txBody>
      </p:sp>
      <p:sp>
        <p:nvSpPr>
          <p:cNvPr id="19354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23C3EB5-4CA2-4AAC-93A2-B7F19A4EFC53}"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83979" name="Rectangle 3"/>
          <p:cNvSpPr>
            <a:spLocks noChangeArrowheads="1"/>
          </p:cNvSpPr>
          <p:nvPr/>
        </p:nvSpPr>
        <p:spPr bwMode="auto">
          <a:xfrm>
            <a:off x="3024721" y="2158886"/>
            <a:ext cx="8985249" cy="337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800" b="1" i="0" u="sng"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مثال3:</a:t>
            </a:r>
            <a:r>
              <a:rPr kumimoji="0" lang="ar-SA"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 حولي </a:t>
            </a:r>
            <a:r>
              <a:rPr kumimoji="0" lang="en-US"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0.016</a:t>
            </a:r>
            <a:r>
              <a:rPr kumimoji="0" lang="ar-SA"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 أمبير إلى ميللي أمبير (</a:t>
            </a:r>
            <a:r>
              <a:rPr kumimoji="0" lang="en-US"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mA</a:t>
            </a:r>
            <a:r>
              <a:rPr kumimoji="0" lang="ar-SA" altLang="en-US" sz="28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 </a:t>
            </a: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الحل: </a:t>
            </a:r>
            <a:r>
              <a:rPr kumimoji="0" lang="ar-SA" altLang="en-US" sz="32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ar-SA" altLang="en-US" sz="2400" b="0" i="0" u="none" strike="noStrike" kern="1200" cap="none" spc="0" normalizeH="0" baseline="0" noProof="0" dirty="0">
                <a:ln>
                  <a:noFill/>
                </a:ln>
                <a:solidFill>
                  <a:srgbClr val="00B050"/>
                </a:solidFill>
                <a:effectLst/>
                <a:uLnTx/>
                <a:uFillTx/>
                <a:latin typeface="Times New Roman" pitchFamily="18" charset="0"/>
                <a:ea typeface="+mn-ea"/>
                <a:cs typeface="Times New Roman" pitchFamily="18" charset="0"/>
              </a:rPr>
              <a:t>تحويل من كبير الى صغير نضرب في أس موجب </a:t>
            </a:r>
            <a:endParaRPr kumimoji="0" lang="en-US" altLang="en-US" sz="2400" b="1" i="0" u="sng" strike="noStrike" kern="1200" cap="none" spc="0" normalizeH="0" baseline="0" noProof="0" dirty="0">
              <a:ln>
                <a:noFill/>
              </a:ln>
              <a:solidFill>
                <a:srgbClr val="00B050"/>
              </a:solidFill>
              <a:effectLst/>
              <a:uLnTx/>
              <a:uFillTx/>
              <a:latin typeface="Times New Roman" pitchFamily="18" charset="0"/>
              <a:ea typeface="+mn-ea"/>
              <a:cs typeface="Times New Roman" pitchFamily="18" charset="0"/>
            </a:endParaRPr>
          </a:p>
          <a:p>
            <a:pPr marL="365125" marR="0" lvl="0" indent="-282575" algn="l" defTabSz="914400" rtl="0" eaLnBrk="1" fontAlgn="auto" latinLnBrk="0" hangingPunct="1">
              <a:lnSpc>
                <a:spcPct val="100000"/>
              </a:lnSpc>
              <a:spcBef>
                <a:spcPts val="600"/>
              </a:spcBef>
              <a:spcAft>
                <a:spcPts val="0"/>
              </a:spcAft>
              <a:buClr>
                <a:srgbClr val="3891A7"/>
              </a:buClr>
              <a:buSzPct val="80000"/>
              <a:buFontTx/>
              <a:buNone/>
              <a:tabLst/>
              <a:defRPr/>
            </a:pPr>
            <a:r>
              <a:rPr kumimoji="0" lang="ar-SA" altLang="en-US" sz="32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altLang="en-US" sz="32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r>
              <a:rPr kumimoji="0" lang="en-US" alt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0.016 x 10</a:t>
            </a:r>
            <a:r>
              <a:rPr kumimoji="0" lang="en-US" altLang="en-US" sz="2800" b="0" i="0" u="none" strike="noStrike" kern="1200" cap="none" spc="0" normalizeH="0" baseline="30000" noProof="0" dirty="0">
                <a:ln>
                  <a:noFill/>
                </a:ln>
                <a:solidFill>
                  <a:srgbClr val="000000"/>
                </a:solidFill>
                <a:effectLst/>
                <a:uLnTx/>
                <a:uFillTx/>
                <a:latin typeface="Times New Roman" pitchFamily="18" charset="0"/>
                <a:ea typeface="+mn-ea"/>
                <a:cs typeface="Times New Roman" pitchFamily="18" charset="0"/>
              </a:rPr>
              <a:t>3</a:t>
            </a:r>
            <a:r>
              <a:rPr kumimoji="0" lang="en-US" alt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 16 mA </a:t>
            </a:r>
            <a:r>
              <a:rPr kumimoji="0" lang="ar-SA" alt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a:t>
            </a:r>
            <a:endParaRPr kumimoji="0" lang="en-US" altLang="en-US" sz="2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 typeface="Wingdings 2" pitchFamily="18" charset="2"/>
              <a:buChar char=""/>
              <a:tabLst/>
              <a:defRPr/>
            </a:pPr>
            <a:endParaRPr kumimoji="0" lang="en-US" altLang="en-US" sz="3200" b="0" i="0" u="none" strike="noStrike" kern="1200" cap="none" spc="0" normalizeH="0" baseline="0" noProof="0" dirty="0">
              <a:ln>
                <a:noFill/>
              </a:ln>
              <a:solidFill>
                <a:srgbClr val="000000"/>
              </a:solidFill>
              <a:effectLst/>
              <a:uLnTx/>
              <a:uFillTx/>
              <a:latin typeface="Gill Sans MT" pitchFamily="34" charset="0"/>
              <a:ea typeface="Majalla UI"/>
              <a:cs typeface="Majalla UI"/>
            </a:endParaRPr>
          </a:p>
        </p:txBody>
      </p:sp>
      <p:cxnSp>
        <p:nvCxnSpPr>
          <p:cNvPr id="7" name="Straight Arrow Connector 6"/>
          <p:cNvCxnSpPr/>
          <p:nvPr/>
        </p:nvCxnSpPr>
        <p:spPr>
          <a:xfrm flipV="1">
            <a:off x="1650535" y="1696678"/>
            <a:ext cx="0" cy="426920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7344837" y="2894841"/>
            <a:ext cx="4415367" cy="708025"/>
          </a:xfrm>
          <a:prstGeom prst="rect">
            <a:avLst/>
          </a:prstGeom>
          <a:solidFill>
            <a:schemeClr val="accent4">
              <a:lumMod val="20000"/>
              <a:lumOff val="80000"/>
            </a:schemeClr>
          </a:solidFill>
        </p:spPr>
        <p:txBody>
          <a:bodyPr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المعطيات:       </a:t>
            </a:r>
            <a:r>
              <a:rPr kumimoji="0" lang="en-US" sz="2000" b="0" i="0" u="none" strike="noStrike" kern="1200" cap="none" spc="0" normalizeH="0" baseline="0" noProof="0" dirty="0">
                <a:ln>
                  <a:noFill/>
                </a:ln>
                <a:solidFill>
                  <a:prstClr val="black"/>
                </a:solidFill>
                <a:effectLst/>
                <a:uLnTx/>
                <a:uFillTx/>
                <a:latin typeface="Calibri"/>
                <a:ea typeface="+mn-ea"/>
                <a:cs typeface="+mn-cs"/>
              </a:rPr>
              <a:t>0.016 A</a:t>
            </a:r>
            <a:endParaRPr kumimoji="0" lang="ar-SA"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0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المطلوب:        </a:t>
            </a:r>
            <a:r>
              <a:rPr kumimoji="0" lang="en-US" sz="2000" b="0" i="0" u="none" strike="noStrike" kern="1200" cap="none" spc="0" normalizeH="0" baseline="0" noProof="0" dirty="0" err="1">
                <a:ln>
                  <a:noFill/>
                </a:ln>
                <a:solidFill>
                  <a:srgbClr val="FF0000"/>
                </a:solidFill>
                <a:effectLst/>
                <a:uLnTx/>
                <a:uFillTx/>
                <a:latin typeface="Calibri" pitchFamily="34" charset="0"/>
                <a:ea typeface="+mn-ea"/>
                <a:cs typeface="+mn-cs"/>
              </a:rPr>
              <a:t>mA</a:t>
            </a:r>
            <a:r>
              <a:rPr kumimoji="0" lang="en-US" sz="2000" b="0" i="0" u="none" strike="noStrike" kern="1200" cap="none" spc="0" normalizeH="0" baseline="0" noProof="0" dirty="0">
                <a:ln>
                  <a:noFill/>
                </a:ln>
                <a:solidFill>
                  <a:srgbClr val="FF0000"/>
                </a:solidFill>
                <a:effectLst/>
                <a:uLnTx/>
                <a:uFillTx/>
                <a:latin typeface="Calibri"/>
                <a:ea typeface="+mn-ea"/>
                <a:cs typeface="+mn-cs"/>
              </a:rPr>
              <a:t> = ?</a:t>
            </a:r>
            <a:endParaRPr kumimoji="0" lang="ar-SA" sz="2000" b="0" i="0" u="none" strike="noStrike" kern="1200" cap="none" spc="0" normalizeH="0" baseline="0" noProof="0" dirty="0">
              <a:ln>
                <a:noFill/>
              </a:ln>
              <a:solidFill>
                <a:srgbClr val="FF0000"/>
              </a:solidFill>
              <a:effectLst/>
              <a:uLnTx/>
              <a:uFillTx/>
              <a:latin typeface="Calibri"/>
              <a:ea typeface="+mn-ea"/>
              <a:cs typeface="Arial" panose="020B0604020202020204" pitchFamily="34" charset="0"/>
            </a:endParaRPr>
          </a:p>
        </p:txBody>
      </p:sp>
      <p:sp>
        <p:nvSpPr>
          <p:cNvPr id="193542" name="Content Placeholder 3"/>
          <p:cNvSpPr txBox="1">
            <a:spLocks/>
          </p:cNvSpPr>
          <p:nvPr/>
        </p:nvSpPr>
        <p:spPr bwMode="auto">
          <a:xfrm>
            <a:off x="580222" y="1460310"/>
            <a:ext cx="3187700" cy="444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Majalla UI"/>
              </a:rPr>
              <a:t>T</a:t>
            </a:r>
            <a:r>
              <a:rPr kumimoji="0" lang="en-US" altLang="en-US" sz="2800" b="0" i="0" u="none" strike="noStrike" kern="1200" cap="none" spc="0" normalizeH="0" baseline="0" noProof="0" dirty="0">
                <a:ln>
                  <a:noFill/>
                </a:ln>
                <a:solidFill>
                  <a:srgbClr val="0000CC"/>
                </a:solidFill>
                <a:effectLst/>
                <a:uLnTx/>
                <a:uFillTx/>
                <a:latin typeface="Calibri" pitchFamily="34" charset="0"/>
                <a:ea typeface="Majalla UI"/>
                <a:cs typeface="Majalla UI"/>
              </a:rPr>
              <a:t>A</a:t>
            </a:r>
            <a:r>
              <a:rPr kumimoji="0" lang="en-US" altLang="en-US" sz="2400" b="0" i="0" u="none" strike="noStrike" kern="1200" cap="none" spc="0" normalizeH="0" baseline="0" noProof="0" dirty="0">
                <a:ln>
                  <a:noFill/>
                </a:ln>
                <a:solidFill>
                  <a:srgbClr val="0000CC"/>
                </a:solidFill>
                <a:effectLst/>
                <a:uLnTx/>
                <a:uFillTx/>
                <a:latin typeface="Calibri" pitchFamily="34" charset="0"/>
                <a:ea typeface="Majalla UI"/>
                <a:cs typeface="Majalla UI"/>
              </a:rPr>
              <a:t> </a:t>
            </a:r>
            <a:r>
              <a:rPr kumimoji="0" lang="en-US" altLang="en-US" sz="24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Majalla UI"/>
              </a:rPr>
              <a:t>G</a:t>
            </a:r>
            <a:r>
              <a:rPr kumimoji="0" lang="en-US" altLang="en-US" sz="2800" b="0" i="0" u="none" strike="noStrike" kern="1200" cap="none" spc="0" normalizeH="0" baseline="0" noProof="0" dirty="0">
                <a:ln>
                  <a:noFill/>
                </a:ln>
                <a:solidFill>
                  <a:srgbClr val="0000CC"/>
                </a:solidFill>
                <a:effectLst/>
                <a:uLnTx/>
                <a:uFillTx/>
                <a:latin typeface="Calibri" pitchFamily="34" charset="0"/>
                <a:ea typeface="Majalla UI"/>
                <a:cs typeface="Majalla UI"/>
              </a:rPr>
              <a:t>A</a:t>
            </a:r>
            <a:r>
              <a:rPr kumimoji="0" lang="en-US" altLang="en-US" sz="20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Majalla UI"/>
              </a:rPr>
              <a:t>M</a:t>
            </a:r>
            <a:r>
              <a:rPr kumimoji="0" lang="en-US" altLang="en-US" sz="2800" b="0" i="0" u="none" strike="noStrike" kern="1200" cap="none" spc="0" normalizeH="0" baseline="0" noProof="0" dirty="0">
                <a:ln>
                  <a:noFill/>
                </a:ln>
                <a:solidFill>
                  <a:srgbClr val="0000CC"/>
                </a:solidFill>
                <a:effectLst/>
                <a:uLnTx/>
                <a:uFillTx/>
                <a:latin typeface="Calibri" pitchFamily="34" charset="0"/>
                <a:ea typeface="Majalla UI"/>
                <a:cs typeface="Majalla UI"/>
              </a:rPr>
              <a:t>A</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Majalla UI"/>
              </a:rPr>
              <a:t>k</a:t>
            </a:r>
            <a:r>
              <a:rPr kumimoji="0" lang="en-US" altLang="en-US" sz="2800" b="0" i="0" u="none" strike="noStrike" kern="1200" cap="none" spc="0" normalizeH="0" baseline="0" noProof="0" dirty="0">
                <a:ln>
                  <a:noFill/>
                </a:ln>
                <a:solidFill>
                  <a:srgbClr val="0000CC"/>
                </a:solidFill>
                <a:effectLst/>
                <a:uLnTx/>
                <a:uFillTx/>
                <a:latin typeface="Calibri" pitchFamily="34" charset="0"/>
                <a:ea typeface="Majalla UI"/>
                <a:cs typeface="Majalla UI"/>
              </a:rPr>
              <a:t>A </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 </a:t>
            </a:r>
            <a:r>
              <a:rPr kumimoji="0" lang="en-US" altLang="en-US" sz="20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Majalla UI"/>
              </a:rPr>
              <a:t>m</a:t>
            </a:r>
            <a:r>
              <a:rPr kumimoji="0" lang="en-US" altLang="en-US" sz="2800" b="0" i="0" u="none" strike="noStrike" kern="1200" cap="none" spc="0" normalizeH="0" baseline="0" noProof="0" dirty="0">
                <a:ln>
                  <a:noFill/>
                </a:ln>
                <a:solidFill>
                  <a:srgbClr val="0000CC"/>
                </a:solidFill>
                <a:effectLst/>
                <a:uLnTx/>
                <a:uFillTx/>
                <a:latin typeface="Calibri" pitchFamily="34" charset="0"/>
                <a:ea typeface="Majalla UI"/>
                <a:cs typeface="Majalla UI"/>
              </a:rPr>
              <a:t>A</a:t>
            </a:r>
            <a:r>
              <a:rPr kumimoji="0" lang="en-US" altLang="en-US" sz="1800" b="0" i="0" u="none" strike="noStrike" kern="1200" cap="none" spc="0" normalizeH="0" baseline="0" noProof="0" dirty="0">
                <a:ln>
                  <a:noFill/>
                </a:ln>
                <a:solidFill>
                  <a:srgbClr val="0000CC"/>
                </a:solidFill>
                <a:effectLst/>
                <a:uLnTx/>
                <a:uFillTx/>
                <a:latin typeface="Calibri" pitchFamily="34" charset="0"/>
                <a:ea typeface="Majalla UI"/>
                <a:cs typeface="Majalla UI"/>
              </a:rPr>
              <a:t> </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Majalla UI"/>
              </a:rPr>
              <a:t>µ</a:t>
            </a:r>
            <a:r>
              <a:rPr kumimoji="0" lang="en-US" altLang="en-US" sz="2800" b="0" i="0" u="none" strike="noStrike" kern="1200" cap="none" spc="0" normalizeH="0" baseline="0" noProof="0" dirty="0">
                <a:ln>
                  <a:noFill/>
                </a:ln>
                <a:solidFill>
                  <a:srgbClr val="0000CC"/>
                </a:solidFill>
                <a:effectLst/>
                <a:uLnTx/>
                <a:uFillTx/>
                <a:latin typeface="Calibri" pitchFamily="34" charset="0"/>
                <a:ea typeface="Majalla UI"/>
                <a:cs typeface="Majalla UI"/>
              </a:rPr>
              <a:t>A</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err="1">
                <a:ln>
                  <a:noFill/>
                </a:ln>
                <a:solidFill>
                  <a:srgbClr val="FF0000"/>
                </a:solidFill>
                <a:effectLst/>
                <a:uLnTx/>
                <a:uFillTx/>
                <a:latin typeface="Calibri" pitchFamily="34" charset="0"/>
                <a:ea typeface="Majalla UI"/>
                <a:cs typeface="Majalla UI"/>
              </a:rPr>
              <a:t>n</a:t>
            </a:r>
            <a:r>
              <a:rPr kumimoji="0" lang="en-US" altLang="en-US" sz="2800" b="0" i="0" u="none" strike="noStrike" kern="1200" cap="none" spc="0" normalizeH="0" baseline="0" noProof="0" dirty="0" err="1">
                <a:ln>
                  <a:noFill/>
                </a:ln>
                <a:solidFill>
                  <a:srgbClr val="0000CC"/>
                </a:solidFill>
                <a:effectLst/>
                <a:uLnTx/>
                <a:uFillTx/>
                <a:latin typeface="Calibri" pitchFamily="34" charset="0"/>
                <a:ea typeface="Majalla UI"/>
                <a:cs typeface="Majalla UI"/>
              </a:rPr>
              <a:t>A</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dirty="0" err="1">
                <a:ln>
                  <a:noFill/>
                </a:ln>
                <a:solidFill>
                  <a:srgbClr val="FF0000"/>
                </a:solidFill>
                <a:effectLst/>
                <a:uLnTx/>
                <a:uFillTx/>
                <a:latin typeface="Calibri" pitchFamily="34" charset="0"/>
                <a:ea typeface="Majalla UI"/>
                <a:cs typeface="Majalla UI"/>
              </a:rPr>
              <a:t>p</a:t>
            </a:r>
            <a:r>
              <a:rPr kumimoji="0" lang="en-US" altLang="en-US" sz="2800" b="0" i="0" u="none" strike="noStrike" kern="1200" cap="none" spc="0" normalizeH="0" baseline="0" noProof="0" dirty="0" err="1">
                <a:ln>
                  <a:noFill/>
                </a:ln>
                <a:solidFill>
                  <a:srgbClr val="0000CC"/>
                </a:solidFill>
                <a:effectLst/>
                <a:uLnTx/>
                <a:uFillTx/>
                <a:latin typeface="Calibri" pitchFamily="34" charset="0"/>
                <a:ea typeface="Majalla UI"/>
                <a:cs typeface="Majalla UI"/>
              </a:rPr>
              <a:t>A</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r>
              <a:rPr kumimoji="0" lang="en-US" altLang="en-US" sz="2000" b="0" i="0" u="none" strike="noStrike" kern="1200" cap="none" spc="0" normalizeH="0" baseline="0" noProof="0" dirty="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en-US" sz="2800" b="0" i="0" u="none" strike="noStrike" kern="1200" cap="none" spc="0" normalizeH="0" baseline="0" noProof="0" dirty="0">
              <a:ln>
                <a:noFill/>
              </a:ln>
              <a:solidFill>
                <a:srgbClr val="000000"/>
              </a:solidFill>
              <a:effectLst/>
              <a:uLnTx/>
              <a:uFillTx/>
              <a:latin typeface="Calibri" pitchFamily="34" charset="0"/>
              <a:ea typeface="Majalla UI"/>
              <a:cs typeface="Majalla UI"/>
            </a:endParaRPr>
          </a:p>
        </p:txBody>
      </p:sp>
      <p:grpSp>
        <p:nvGrpSpPr>
          <p:cNvPr id="8" name="مجموعة 7"/>
          <p:cNvGrpSpPr/>
          <p:nvPr/>
        </p:nvGrpSpPr>
        <p:grpSpPr>
          <a:xfrm>
            <a:off x="-50058" y="70884"/>
            <a:ext cx="12242058" cy="6842106"/>
            <a:chOff x="-50058" y="70884"/>
            <a:chExt cx="12242058" cy="6842106"/>
          </a:xfrm>
        </p:grpSpPr>
        <p:grpSp>
          <p:nvGrpSpPr>
            <p:cNvPr id="9" name="مجموعة 8"/>
            <p:cNvGrpSpPr/>
            <p:nvPr/>
          </p:nvGrpSpPr>
          <p:grpSpPr>
            <a:xfrm>
              <a:off x="-46829" y="6276749"/>
              <a:ext cx="12238829" cy="636241"/>
              <a:chOff x="-46829" y="6276745"/>
              <a:chExt cx="12238829" cy="636241"/>
            </a:xfrm>
          </p:grpSpPr>
          <p:sp>
            <p:nvSpPr>
              <p:cNvPr id="21"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2"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3"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5"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6"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7"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4"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10"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1"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5"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9"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0"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2"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3"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4"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2963513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39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9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2589" y="1236566"/>
            <a:ext cx="6735233" cy="922338"/>
          </a:xfrm>
          <a:solidFill>
            <a:schemeClr val="accent2">
              <a:lumMod val="40000"/>
              <a:lumOff val="60000"/>
            </a:schemeClr>
          </a:solidFill>
        </p:spPr>
        <p:txBody>
          <a:bodyPr/>
          <a:lstStyle/>
          <a:p>
            <a:pPr marL="457200" indent="-457200" algn="r" rtl="1">
              <a:buFont typeface="Arial" pitchFamily="34" charset="0"/>
              <a:buChar char="•"/>
              <a:defRPr/>
            </a:pPr>
            <a:r>
              <a:rPr lang="ar-SA" sz="2800"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rPr>
              <a:t>ب- مضاعفات وأجزاء الوحدة الأساسية</a:t>
            </a:r>
            <a:endParaRPr lang="en-US" sz="2800" dirty="0">
              <a:solidFill>
                <a:schemeClr val="tx1"/>
              </a:solidFill>
              <a:latin typeface="Times New Roman" pitchFamily="18" charset="0"/>
              <a:cs typeface="Times New Roman" pitchFamily="18" charset="0"/>
            </a:endParaRPr>
          </a:p>
        </p:txBody>
      </p:sp>
      <p:sp>
        <p:nvSpPr>
          <p:cNvPr id="19456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F6654CC-EA76-480D-991A-29CE26D4F549}"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83979" name="Rectangle 3"/>
          <p:cNvSpPr>
            <a:spLocks noChangeArrowheads="1"/>
          </p:cNvSpPr>
          <p:nvPr/>
        </p:nvSpPr>
        <p:spPr bwMode="auto">
          <a:xfrm>
            <a:off x="3256737" y="2090646"/>
            <a:ext cx="8985249"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2800" b="1" i="0" u="sng" strike="noStrike" kern="1200" cap="none" spc="0" normalizeH="0" baseline="0" noProof="0">
                <a:ln>
                  <a:noFill/>
                </a:ln>
                <a:solidFill>
                  <a:srgbClr val="FF0000"/>
                </a:solidFill>
                <a:effectLst/>
                <a:uLnTx/>
                <a:uFillTx/>
                <a:latin typeface="Times New Roman" pitchFamily="18" charset="0"/>
                <a:ea typeface="Majalla UI"/>
                <a:cs typeface="Times New Roman" pitchFamily="18" charset="0"/>
              </a:rPr>
              <a:t>مثال4:</a:t>
            </a:r>
            <a:r>
              <a:rPr kumimoji="0" lang="ar-SA" altLang="en-US" sz="2800" b="0" i="0" u="none" strike="noStrike" kern="1200" cap="none" spc="0" normalizeH="0" baseline="0" noProof="0">
                <a:ln>
                  <a:noFill/>
                </a:ln>
                <a:solidFill>
                  <a:srgbClr val="FF0000"/>
                </a:solidFill>
                <a:effectLst/>
                <a:uLnTx/>
                <a:uFillTx/>
                <a:latin typeface="Times New Roman" pitchFamily="18" charset="0"/>
                <a:ea typeface="Majalla UI"/>
                <a:cs typeface="Times New Roman" pitchFamily="18" charset="0"/>
              </a:rPr>
              <a:t> حولي </a:t>
            </a:r>
            <a:r>
              <a:rPr kumimoji="0" lang="en-US" altLang="en-US" sz="2800" b="0" i="0" u="none" strike="noStrike" kern="1200" cap="none" spc="0" normalizeH="0" baseline="0" noProof="0">
                <a:ln>
                  <a:noFill/>
                </a:ln>
                <a:solidFill>
                  <a:srgbClr val="FF0000"/>
                </a:solidFill>
                <a:effectLst/>
                <a:uLnTx/>
                <a:uFillTx/>
                <a:latin typeface="Times New Roman" pitchFamily="18" charset="0"/>
                <a:ea typeface="Majalla UI"/>
                <a:cs typeface="Times New Roman" pitchFamily="18" charset="0"/>
              </a:rPr>
              <a:t>4.7</a:t>
            </a:r>
            <a:r>
              <a:rPr kumimoji="0" lang="ar-SA" altLang="en-US" sz="2800" b="0" i="0" u="none" strike="noStrike" kern="1200" cap="none" spc="0" normalizeH="0" baseline="0" noProof="0">
                <a:ln>
                  <a:noFill/>
                </a:ln>
                <a:solidFill>
                  <a:srgbClr val="FF0000"/>
                </a:solidFill>
                <a:effectLst/>
                <a:uLnTx/>
                <a:uFillTx/>
                <a:latin typeface="Times New Roman" pitchFamily="18" charset="0"/>
                <a:ea typeface="Majalla UI"/>
                <a:cs typeface="Times New Roman" pitchFamily="18" charset="0"/>
              </a:rPr>
              <a:t> جرام إلى كيلوجرام (</a:t>
            </a: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Kg</a:t>
            </a:r>
            <a:r>
              <a:rPr kumimoji="0" lang="ar-SA" altLang="en-US" sz="2800" b="0" i="0" u="none" strike="noStrike" kern="1200" cap="none" spc="0" normalizeH="0" baseline="0" noProof="0">
                <a:ln>
                  <a:noFill/>
                </a:ln>
                <a:solidFill>
                  <a:srgbClr val="FF0000"/>
                </a:solidFill>
                <a:effectLst/>
                <a:uLnTx/>
                <a:uFillTx/>
                <a:latin typeface="Times New Roman" pitchFamily="18" charset="0"/>
                <a:ea typeface="+mn-ea"/>
                <a:cs typeface="Times New Roman" pitchFamily="18" charset="0"/>
              </a:rPr>
              <a:t>) </a:t>
            </a: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3200" b="1" i="0" u="sng" strike="noStrike" kern="1200" cap="none" spc="0" normalizeH="0" baseline="0" noProof="0">
              <a:ln>
                <a:noFill/>
              </a:ln>
              <a:solidFill>
                <a:srgbClr val="000000"/>
              </a:solidFill>
              <a:effectLst/>
              <a:uLnTx/>
              <a:uFillTx/>
              <a:latin typeface="Times New Roman" pitchFamily="18" charset="0"/>
              <a:ea typeface="+mn-ea"/>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3200" b="1" i="0" u="sng" strike="noStrike" kern="1200" cap="none" spc="0" normalizeH="0" baseline="0" noProof="0">
              <a:ln>
                <a:noFill/>
              </a:ln>
              <a:solidFill>
                <a:srgbClr val="000000"/>
              </a:solidFill>
              <a:effectLst/>
              <a:uLnTx/>
              <a:uFillTx/>
              <a:latin typeface="Times New Roman" pitchFamily="18" charset="0"/>
              <a:ea typeface="+mn-ea"/>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3200" b="1" i="0" u="sng"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الحل:</a:t>
            </a:r>
            <a:r>
              <a:rPr kumimoji="0" lang="en-US" altLang="en-US" sz="3200" b="1" i="0" u="sng"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p>
          <a:p>
            <a:pPr marL="365125" marR="0" lvl="0" indent="-282575" algn="ctr" defTabSz="914400" rtl="0" eaLnBrk="1" fontAlgn="auto" latinLnBrk="0" hangingPunct="1">
              <a:lnSpc>
                <a:spcPct val="100000"/>
              </a:lnSpc>
              <a:spcBef>
                <a:spcPts val="600"/>
              </a:spcBef>
              <a:spcAft>
                <a:spcPts val="0"/>
              </a:spcAft>
              <a:buClr>
                <a:srgbClr val="3891A7"/>
              </a:buClr>
              <a:buSzPct val="80000"/>
              <a:buFont typeface="Wingdings 2" pitchFamily="18" charset="2"/>
              <a:buNone/>
              <a:tabLst/>
              <a:defRPr/>
            </a:pPr>
            <a:r>
              <a:rPr kumimoji="0" lang="en-US" altLang="en-US" sz="32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p>
          <a:p>
            <a:pPr marL="365125" marR="0" lvl="0" indent="-282575" algn="ctr" defTabSz="914400" rtl="0" eaLnBrk="1" fontAlgn="auto" latinLnBrk="0" hangingPunct="1">
              <a:lnSpc>
                <a:spcPct val="100000"/>
              </a:lnSpc>
              <a:spcBef>
                <a:spcPts val="600"/>
              </a:spcBef>
              <a:spcAft>
                <a:spcPts val="0"/>
              </a:spcAft>
              <a:buClr>
                <a:srgbClr val="3891A7"/>
              </a:buClr>
              <a:buSzPct val="80000"/>
              <a:buFont typeface="Wingdings 2" pitchFamily="18" charset="2"/>
              <a:buNone/>
              <a:tabLst/>
              <a:defRPr/>
            </a:pPr>
            <a:r>
              <a:rPr kumimoji="0" lang="en-US" altLang="en-US" sz="32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4.7 x 10</a:t>
            </a:r>
            <a:r>
              <a:rPr kumimoji="0" lang="en-US" altLang="en-US" sz="3200" b="0" i="0" u="none" strike="noStrike" kern="1200" cap="none" spc="0" normalizeH="0" baseline="30000" noProof="0">
                <a:ln>
                  <a:noFill/>
                </a:ln>
                <a:solidFill>
                  <a:srgbClr val="000000"/>
                </a:solidFill>
                <a:effectLst/>
                <a:uLnTx/>
                <a:uFillTx/>
                <a:latin typeface="Times New Roman" pitchFamily="18" charset="0"/>
                <a:ea typeface="+mn-ea"/>
                <a:cs typeface="Times New Roman" pitchFamily="18" charset="0"/>
              </a:rPr>
              <a:t>-3</a:t>
            </a:r>
            <a:r>
              <a:rPr kumimoji="0" lang="en-US" altLang="en-US" sz="32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 0.0047 </a:t>
            </a:r>
            <a:r>
              <a:rPr kumimoji="0" lang="en-US" altLang="en-US" sz="3200" b="0" i="0" u="none" strike="noStrike" kern="1200" cap="none" spc="0" normalizeH="0" baseline="0" noProof="0">
                <a:ln>
                  <a:noFill/>
                </a:ln>
                <a:solidFill>
                  <a:srgbClr val="000000"/>
                </a:solidFill>
                <a:effectLst/>
                <a:uLnTx/>
                <a:uFillTx/>
                <a:latin typeface="Calibri" pitchFamily="34" charset="0"/>
                <a:ea typeface="+mn-ea"/>
                <a:cs typeface="Times New Roman" pitchFamily="18" charset="0"/>
              </a:rPr>
              <a:t>K</a:t>
            </a:r>
            <a:r>
              <a:rPr kumimoji="0" lang="en-US" altLang="en-US" sz="3200" b="0" i="0" u="none" strike="noStrike" kern="1200" cap="none" spc="0" normalizeH="0" baseline="0" noProof="0">
                <a:ln>
                  <a:noFill/>
                </a:ln>
                <a:solidFill>
                  <a:srgbClr val="000000"/>
                </a:solidFill>
                <a:effectLst/>
                <a:uLnTx/>
                <a:uFillTx/>
                <a:latin typeface="Calibri" pitchFamily="34" charset="0"/>
                <a:ea typeface="Majalla UI"/>
                <a:cs typeface="Majalla UI"/>
              </a:rPr>
              <a:t>g</a:t>
            </a:r>
            <a:r>
              <a:rPr kumimoji="0" lang="en-US" altLang="en-US" sz="32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r>
              <a:rPr kumimoji="0" lang="ar-SA" altLang="en-US" sz="32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rPr>
              <a:t> </a:t>
            </a:r>
            <a:endParaRPr kumimoji="0" lang="en-US" altLang="en-US" sz="3200" b="0" i="0" u="none" strike="noStrike" kern="1200" cap="none" spc="0" normalizeH="0" baseline="0" noProof="0">
              <a:ln>
                <a:noFill/>
              </a:ln>
              <a:solidFill>
                <a:srgbClr val="000000"/>
              </a:solidFill>
              <a:effectLst/>
              <a:uLnTx/>
              <a:uFillTx/>
              <a:latin typeface="Times New Roman" pitchFamily="18" charset="0"/>
              <a:ea typeface="+mn-ea"/>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 typeface="Wingdings 2" pitchFamily="18" charset="2"/>
              <a:buChar char=""/>
              <a:tabLst/>
              <a:defRPr/>
            </a:pPr>
            <a:endParaRPr kumimoji="0" lang="en-US" altLang="en-US" sz="3200" b="0" i="0" u="none" strike="noStrike" kern="1200" cap="none" spc="0" normalizeH="0" baseline="0" noProof="0">
              <a:ln>
                <a:noFill/>
              </a:ln>
              <a:solidFill>
                <a:srgbClr val="000000"/>
              </a:solidFill>
              <a:effectLst/>
              <a:uLnTx/>
              <a:uFillTx/>
              <a:latin typeface="Gill Sans MT" pitchFamily="34" charset="0"/>
              <a:ea typeface="Majalla UI"/>
              <a:cs typeface="Majalla UI"/>
            </a:endParaRPr>
          </a:p>
        </p:txBody>
      </p:sp>
      <p:sp>
        <p:nvSpPr>
          <p:cNvPr id="194564" name="Content Placeholder 3"/>
          <p:cNvSpPr txBox="1">
            <a:spLocks/>
          </p:cNvSpPr>
          <p:nvPr/>
        </p:nvSpPr>
        <p:spPr bwMode="auto">
          <a:xfrm>
            <a:off x="511991" y="1464662"/>
            <a:ext cx="3187700" cy="498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T</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a:t>
            </a:r>
            <a:r>
              <a:rPr kumimoji="0" lang="en-US" altLang="en-US" sz="2400" b="0" i="0" u="none" strike="noStrike" kern="1200" cap="none" spc="0" normalizeH="0" baseline="0" noProof="0">
                <a:ln>
                  <a:noFill/>
                </a:ln>
                <a:solidFill>
                  <a:srgbClr val="0000CC"/>
                </a:solidFill>
                <a:effectLst/>
                <a:uLnTx/>
                <a:uFillTx/>
                <a:latin typeface="Calibri" pitchFamily="34" charset="0"/>
                <a:ea typeface="Majalla UI"/>
                <a:cs typeface="Majalla UI"/>
              </a:rPr>
              <a:t> </a:t>
            </a:r>
            <a:r>
              <a:rPr kumimoji="0" lang="en-US" altLang="en-US" sz="24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G</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a:t>
            </a:r>
            <a:r>
              <a:rPr kumimoji="0" lang="en-US" altLang="en-US" sz="20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M</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k</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g </a:t>
            </a:r>
            <a:r>
              <a:rPr kumimoji="0" lang="en-US" altLang="en-US" sz="20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m</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a:t>
            </a:r>
            <a:r>
              <a:rPr kumimoji="0" lang="en-US" altLang="en-US" sz="1800" b="0" i="0" u="none" strike="noStrike" kern="1200" cap="none" spc="0" normalizeH="0" baseline="0" noProof="0">
                <a:ln>
                  <a:noFill/>
                </a:ln>
                <a:solidFill>
                  <a:srgbClr val="0000CC"/>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µ</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n</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p</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g</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0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endParaRPr>
          </a:p>
        </p:txBody>
      </p:sp>
      <p:cxnSp>
        <p:nvCxnSpPr>
          <p:cNvPr id="7" name="Straight Arrow Connector 6"/>
          <p:cNvCxnSpPr/>
          <p:nvPr/>
        </p:nvCxnSpPr>
        <p:spPr>
          <a:xfrm flipV="1">
            <a:off x="1623239" y="1464662"/>
            <a:ext cx="0" cy="45069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7576853" y="3085914"/>
            <a:ext cx="4415367" cy="677862"/>
          </a:xfrm>
          <a:prstGeom prst="rect">
            <a:avLst/>
          </a:prstGeom>
          <a:solidFill>
            <a:schemeClr val="accent4">
              <a:lumMod val="20000"/>
              <a:lumOff val="80000"/>
            </a:schemeClr>
          </a:solidFill>
        </p:spPr>
        <p:txBody>
          <a:bodyPr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المعطيات: </a:t>
            </a:r>
            <a:r>
              <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4.7</a:t>
            </a:r>
            <a:r>
              <a:rPr kumimoji="0" lang="en-US" sz="1800" b="0" i="0" u="none" strike="noStrike" kern="1200" cap="none" spc="0" normalizeH="0" baseline="0" noProof="0" dirty="0">
                <a:ln>
                  <a:noFill/>
                </a:ln>
                <a:solidFill>
                  <a:prstClr val="black"/>
                </a:solidFill>
                <a:effectLst/>
                <a:uLnTx/>
                <a:uFillTx/>
                <a:latin typeface="Calibri"/>
                <a:ea typeface="+mn-ea"/>
                <a:cs typeface="+mn-cs"/>
              </a:rPr>
              <a:t> g </a:t>
            </a:r>
            <a:endPar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المطلوب:        </a:t>
            </a:r>
            <a:r>
              <a:rPr kumimoji="0" lang="en-US" sz="1800" b="0" i="0" u="none" strike="noStrike" kern="1200" cap="none" spc="0" normalizeH="0" baseline="0" noProof="0" dirty="0">
                <a:ln>
                  <a:noFill/>
                </a:ln>
                <a:solidFill>
                  <a:srgbClr val="FF0000"/>
                </a:solidFill>
                <a:effectLst/>
                <a:uLnTx/>
                <a:uFillTx/>
                <a:latin typeface="Calibri" pitchFamily="34" charset="0"/>
                <a:ea typeface="+mn-ea"/>
                <a:cs typeface="+mn-cs"/>
              </a:rPr>
              <a:t>Kg</a:t>
            </a:r>
            <a:r>
              <a:rPr kumimoji="0" lang="en-US" sz="1800" b="0" i="0" u="none" strike="noStrike" kern="1200" cap="none" spc="0" normalizeH="0" baseline="0" noProof="0" dirty="0">
                <a:ln>
                  <a:noFill/>
                </a:ln>
                <a:solidFill>
                  <a:srgbClr val="FF0000"/>
                </a:solidFill>
                <a:effectLst/>
                <a:uLnTx/>
                <a:uFillTx/>
                <a:latin typeface="Calibri"/>
                <a:ea typeface="+mn-ea"/>
                <a:cs typeface="+mn-cs"/>
              </a:rPr>
              <a:t> = ?</a:t>
            </a:r>
            <a:endParaRPr kumimoji="0" lang="ar-SA" sz="1800" b="0" i="0" u="none" strike="noStrike" kern="1200" cap="none" spc="0" normalizeH="0" baseline="0" noProof="0" dirty="0">
              <a:ln>
                <a:noFill/>
              </a:ln>
              <a:solidFill>
                <a:srgbClr val="FF0000"/>
              </a:solidFill>
              <a:effectLst/>
              <a:uLnTx/>
              <a:uFillTx/>
              <a:latin typeface="Calibri"/>
              <a:ea typeface="+mn-ea"/>
              <a:cs typeface="Arial" panose="020B0604020202020204" pitchFamily="34" charset="0"/>
            </a:endParaRPr>
          </a:p>
        </p:txBody>
      </p:sp>
      <p:sp>
        <p:nvSpPr>
          <p:cNvPr id="194568" name="Rectangle 2"/>
          <p:cNvSpPr>
            <a:spLocks noChangeArrowheads="1"/>
          </p:cNvSpPr>
          <p:nvPr/>
        </p:nvSpPr>
        <p:spPr bwMode="auto">
          <a:xfrm>
            <a:off x="6333172" y="2668588"/>
            <a:ext cx="4169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a:ln>
                  <a:noFill/>
                </a:ln>
                <a:solidFill>
                  <a:srgbClr val="00B050"/>
                </a:solidFill>
                <a:effectLst/>
                <a:uLnTx/>
                <a:uFillTx/>
                <a:latin typeface="Calibri"/>
                <a:ea typeface="+mn-ea"/>
                <a:cs typeface="Arial" panose="020B0604020202020204" pitchFamily="34" charset="0"/>
              </a:rPr>
              <a:t>تحويل من صغير الى كبير نضرب في اس سالب </a:t>
            </a:r>
            <a:endParaRPr kumimoji="0" lang="en-US" altLang="en-US" sz="2000" b="0" i="0" u="none" strike="noStrike" kern="1200" cap="none" spc="0" normalizeH="0" baseline="0" noProof="0">
              <a:ln>
                <a:noFill/>
              </a:ln>
              <a:solidFill>
                <a:srgbClr val="00B050"/>
              </a:solidFill>
              <a:effectLst/>
              <a:uLnTx/>
              <a:uFillTx/>
              <a:latin typeface="Calibri"/>
              <a:ea typeface="+mn-ea"/>
              <a:cs typeface="+mn-cs"/>
            </a:endParaRPr>
          </a:p>
        </p:txBody>
      </p:sp>
      <p:grpSp>
        <p:nvGrpSpPr>
          <p:cNvPr id="9" name="مجموعة 8"/>
          <p:cNvGrpSpPr/>
          <p:nvPr/>
        </p:nvGrpSpPr>
        <p:grpSpPr>
          <a:xfrm>
            <a:off x="-50058" y="70884"/>
            <a:ext cx="12242058" cy="6842106"/>
            <a:chOff x="-50058" y="70884"/>
            <a:chExt cx="12242058" cy="6842106"/>
          </a:xfrm>
        </p:grpSpPr>
        <p:grpSp>
          <p:nvGrpSpPr>
            <p:cNvPr id="10" name="مجموعة 9"/>
            <p:cNvGrpSpPr/>
            <p:nvPr/>
          </p:nvGrpSpPr>
          <p:grpSpPr>
            <a:xfrm>
              <a:off x="-46829" y="6276749"/>
              <a:ext cx="12238829" cy="636241"/>
              <a:chOff x="-46829" y="6276745"/>
              <a:chExt cx="12238829" cy="636241"/>
            </a:xfrm>
          </p:grpSpPr>
          <p:sp>
            <p:nvSpPr>
              <p:cNvPr id="22"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3"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4"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6"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7"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8"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5"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11"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2"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7"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9"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0"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1"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3"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4"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5"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37578678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39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97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39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4752" y="1441286"/>
            <a:ext cx="7118349" cy="922338"/>
          </a:xfrm>
          <a:solidFill>
            <a:schemeClr val="accent2">
              <a:lumMod val="40000"/>
              <a:lumOff val="60000"/>
            </a:schemeClr>
          </a:solidFill>
        </p:spPr>
        <p:txBody>
          <a:bodyPr/>
          <a:lstStyle/>
          <a:p>
            <a:pPr marL="457200" indent="-457200" algn="r" rtl="1">
              <a:buFont typeface="Arial" pitchFamily="34" charset="0"/>
              <a:buChar char="•"/>
              <a:defRPr/>
            </a:pPr>
            <a:r>
              <a:rPr lang="ar-SA" sz="2800" kern="0" dirty="0">
                <a:solidFill>
                  <a:srgbClr val="FF0000"/>
                </a:solidFill>
                <a:effectLst>
                  <a:outerShdw blurRad="38100" dist="38100" dir="2700000" algn="tl">
                    <a:srgbClr val="000000"/>
                  </a:outerShdw>
                </a:effectLst>
                <a:latin typeface="Times New Roman" pitchFamily="18" charset="0"/>
                <a:ea typeface="+mj-ea"/>
                <a:cs typeface="Times New Roman" pitchFamily="18" charset="0"/>
              </a:rPr>
              <a:t>ب- مضاعفات وأجزاء الوحدة الأساسية</a:t>
            </a:r>
            <a:endParaRPr lang="en-US" sz="2800" dirty="0">
              <a:solidFill>
                <a:schemeClr val="tx1"/>
              </a:solidFill>
              <a:latin typeface="Times New Roman" pitchFamily="18" charset="0"/>
              <a:cs typeface="Times New Roman" pitchFamily="18" charset="0"/>
            </a:endParaRPr>
          </a:p>
        </p:txBody>
      </p:sp>
      <p:sp>
        <p:nvSpPr>
          <p:cNvPr id="19559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70CAA46-1DBE-40AC-879E-86E601D4ABF6}"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82955" name="Rectangle 3"/>
          <p:cNvSpPr>
            <a:spLocks noChangeArrowheads="1"/>
          </p:cNvSpPr>
          <p:nvPr/>
        </p:nvSpPr>
        <p:spPr bwMode="auto">
          <a:xfrm>
            <a:off x="4106399" y="2295366"/>
            <a:ext cx="8026400" cy="343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3200" b="1" i="0" u="sng"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مثال5:</a:t>
            </a:r>
            <a:r>
              <a:rPr kumimoji="0" lang="ar-SA" altLang="en-US" sz="3200" b="0" i="0" u="none" strike="noStrike" kern="1200" cap="none" spc="0" normalizeH="0" baseline="0" noProof="0" dirty="0">
                <a:ln>
                  <a:noFill/>
                </a:ln>
                <a:solidFill>
                  <a:srgbClr val="FF0000"/>
                </a:solidFill>
                <a:effectLst/>
                <a:uLnTx/>
                <a:uFillTx/>
                <a:latin typeface="Times New Roman" pitchFamily="18" charset="0"/>
                <a:ea typeface="Majalla UI"/>
                <a:cs typeface="Times New Roman" pitchFamily="18" charset="0"/>
              </a:rPr>
              <a:t> </a:t>
            </a:r>
            <a:r>
              <a:rPr kumimoji="0" lang="ar-SA" altLang="en-US" sz="2800" b="0" i="0" u="none" strike="noStrike" kern="1200" cap="none" spc="0" normalizeH="0" baseline="0" noProof="0" dirty="0">
                <a:ln>
                  <a:noFill/>
                </a:ln>
                <a:solidFill>
                  <a:srgbClr val="FF0000"/>
                </a:solidFill>
                <a:effectLst/>
                <a:uLnTx/>
                <a:uFillTx/>
                <a:latin typeface="Calibri" pitchFamily="34" charset="0"/>
                <a:ea typeface="Majalla UI"/>
                <a:cs typeface="Times New Roman" pitchFamily="18" charset="0"/>
              </a:rPr>
              <a:t>عبري عن </a:t>
            </a:r>
            <a:r>
              <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Times New Roman" pitchFamily="18" charset="0"/>
              </a:rPr>
              <a:t>26 </a:t>
            </a:r>
            <a:r>
              <a:rPr kumimoji="0" lang="en-US" altLang="en-US" sz="2800" b="0" i="0" u="none" strike="noStrike" kern="1200" cap="none" spc="0" normalizeH="0" baseline="0" noProof="0" dirty="0" err="1">
                <a:ln>
                  <a:noFill/>
                </a:ln>
                <a:solidFill>
                  <a:srgbClr val="FF0000"/>
                </a:solidFill>
                <a:effectLst/>
                <a:uLnTx/>
                <a:uFillTx/>
                <a:latin typeface="Calibri" pitchFamily="34" charset="0"/>
                <a:ea typeface="Majalla UI"/>
                <a:cs typeface="Times New Roman" pitchFamily="18" charset="0"/>
              </a:rPr>
              <a:t>ks</a:t>
            </a:r>
            <a:r>
              <a:rPr kumimoji="0" lang="ar-SA" altLang="en-US" sz="2800" b="0" i="0" u="none" strike="noStrike" kern="1200" cap="none" spc="0" normalizeH="0" baseline="0" noProof="0" dirty="0">
                <a:ln>
                  <a:noFill/>
                </a:ln>
                <a:solidFill>
                  <a:srgbClr val="FF0000"/>
                </a:solidFill>
                <a:effectLst/>
                <a:uLnTx/>
                <a:uFillTx/>
                <a:latin typeface="Calibri" pitchFamily="34" charset="0"/>
                <a:ea typeface="Majalla UI"/>
                <a:cs typeface="Times New Roman" pitchFamily="18" charset="0"/>
              </a:rPr>
              <a:t> بوحدة </a:t>
            </a:r>
            <a:r>
              <a:rPr kumimoji="0" lang="en-US" altLang="en-US" sz="2800" b="0" i="0" u="none" strike="noStrike" kern="1200" cap="none" spc="0" normalizeH="0" baseline="0" noProof="0" dirty="0" err="1">
                <a:ln>
                  <a:noFill/>
                </a:ln>
                <a:solidFill>
                  <a:srgbClr val="FF0000"/>
                </a:solidFill>
                <a:effectLst/>
                <a:uLnTx/>
                <a:uFillTx/>
                <a:latin typeface="Calibri" pitchFamily="34" charset="0"/>
                <a:ea typeface="Majalla UI"/>
                <a:cs typeface="Times New Roman" pitchFamily="18" charset="0"/>
              </a:rPr>
              <a:t>Ms</a:t>
            </a:r>
            <a:endParaRPr kumimoji="0" lang="en-US" altLang="en-US" sz="2800" b="0" i="0" u="none" strike="noStrike" kern="1200" cap="none" spc="0" normalizeH="0" baseline="0" noProof="0" dirty="0">
              <a:ln>
                <a:noFill/>
              </a:ln>
              <a:solidFill>
                <a:srgbClr val="FF0000"/>
              </a:solidFill>
              <a:effectLst/>
              <a:uLnTx/>
              <a:uFillTx/>
              <a:latin typeface="Calibri" pitchFamily="34"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endParaRPr kumimoji="0" lang="ar-SA"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Tx/>
              <a:buNone/>
              <a:tabLst/>
              <a:defRPr/>
            </a:pPr>
            <a:r>
              <a:rPr kumimoji="0" lang="ar-SA"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الحل:</a:t>
            </a:r>
            <a:endParaRPr kumimoji="0" lang="en-US" altLang="en-US" sz="3200" b="1" i="0" u="sng"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l" defTabSz="914400" rtl="0" eaLnBrk="1" fontAlgn="auto" latinLnBrk="0" hangingPunct="1">
              <a:lnSpc>
                <a:spcPct val="100000"/>
              </a:lnSpc>
              <a:spcBef>
                <a:spcPts val="600"/>
              </a:spcBef>
              <a:spcAft>
                <a:spcPts val="0"/>
              </a:spcAft>
              <a:buClr>
                <a:srgbClr val="3891A7"/>
              </a:buClr>
              <a:buSzPct val="80000"/>
              <a:buFontTx/>
              <a:buNone/>
              <a:tabLst/>
              <a:defRPr/>
            </a:pPr>
            <a:r>
              <a:rPr kumimoji="0" lang="ar-SA" altLang="en-US" sz="32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  </a:t>
            </a:r>
            <a:r>
              <a:rPr kumimoji="0" lang="en-US" altLang="en-US" sz="32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       </a:t>
            </a:r>
            <a:r>
              <a:rPr kumimoji="0" lang="en-US" altLang="en-US" sz="28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26 x 10</a:t>
            </a:r>
            <a:r>
              <a:rPr kumimoji="0" lang="en-US" altLang="en-US" sz="2800" b="0" i="0" u="none" strike="noStrike" kern="1200" cap="none" spc="0" normalizeH="0" baseline="30000" noProof="0" dirty="0">
                <a:ln>
                  <a:noFill/>
                </a:ln>
                <a:solidFill>
                  <a:srgbClr val="000000"/>
                </a:solidFill>
                <a:effectLst/>
                <a:uLnTx/>
                <a:uFillTx/>
                <a:latin typeface="Times New Roman" pitchFamily="18" charset="0"/>
                <a:ea typeface="Majalla UI"/>
                <a:cs typeface="Times New Roman" pitchFamily="18" charset="0"/>
              </a:rPr>
              <a:t>-3 </a:t>
            </a:r>
            <a:r>
              <a:rPr kumimoji="0" lang="en-US" altLang="en-US" sz="28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 0.026 </a:t>
            </a:r>
            <a:r>
              <a:rPr kumimoji="0" lang="en-US" altLang="en-US" sz="2800" b="0" i="0" u="none" strike="noStrike" kern="1200" cap="none" spc="0" normalizeH="0" baseline="0" noProof="0" dirty="0" err="1">
                <a:ln>
                  <a:noFill/>
                </a:ln>
                <a:solidFill>
                  <a:srgbClr val="000000"/>
                </a:solidFill>
                <a:effectLst/>
                <a:uLnTx/>
                <a:uFillTx/>
                <a:latin typeface="Times New Roman" pitchFamily="18" charset="0"/>
                <a:ea typeface="Majalla UI"/>
                <a:cs typeface="Times New Roman" pitchFamily="18" charset="0"/>
              </a:rPr>
              <a:t>Ms</a:t>
            </a:r>
            <a:r>
              <a:rPr kumimoji="0" lang="en-US" altLang="en-US" sz="28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 </a:t>
            </a:r>
            <a:r>
              <a:rPr kumimoji="0" lang="ar-SA" altLang="en-US" sz="28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rPr>
              <a:t> </a:t>
            </a:r>
            <a:endParaRPr kumimoji="0" lang="en-US" altLang="en-US" sz="2800" b="0" i="0" u="none" strike="noStrike" kern="1200" cap="none" spc="0" normalizeH="0" baseline="0" noProof="0" dirty="0">
              <a:ln>
                <a:noFill/>
              </a:ln>
              <a:solidFill>
                <a:srgbClr val="000000"/>
              </a:solidFill>
              <a:effectLst/>
              <a:uLnTx/>
              <a:uFillTx/>
              <a:latin typeface="Times New Roman" pitchFamily="18" charset="0"/>
              <a:ea typeface="Majalla UI"/>
              <a:cs typeface="Times New Roman" pitchFamily="18" charset="0"/>
            </a:endParaRPr>
          </a:p>
          <a:p>
            <a:pPr marL="365125" marR="0" lvl="0" indent="-282575" algn="r" defTabSz="914400" rtl="1" eaLnBrk="1" fontAlgn="auto" latinLnBrk="0" hangingPunct="1">
              <a:lnSpc>
                <a:spcPct val="100000"/>
              </a:lnSpc>
              <a:spcBef>
                <a:spcPts val="600"/>
              </a:spcBef>
              <a:spcAft>
                <a:spcPts val="0"/>
              </a:spcAft>
              <a:buClr>
                <a:srgbClr val="3891A7"/>
              </a:buClr>
              <a:buSzPct val="80000"/>
              <a:buFont typeface="Wingdings 2" pitchFamily="18" charset="2"/>
              <a:buChar char=""/>
              <a:tabLst/>
              <a:defRPr/>
            </a:pPr>
            <a:endParaRPr kumimoji="0" lang="en-US" altLang="en-US" sz="3200" b="0" i="0" u="none" strike="noStrike" kern="1200" cap="none" spc="0" normalizeH="0" baseline="0" noProof="0" dirty="0">
              <a:ln>
                <a:noFill/>
              </a:ln>
              <a:solidFill>
                <a:srgbClr val="000000"/>
              </a:solidFill>
              <a:effectLst/>
              <a:uLnTx/>
              <a:uFillTx/>
              <a:latin typeface="Gill Sans MT" pitchFamily="34" charset="0"/>
              <a:ea typeface="Majalla UI"/>
              <a:cs typeface="Majalla UI"/>
            </a:endParaRPr>
          </a:p>
        </p:txBody>
      </p:sp>
      <p:sp>
        <p:nvSpPr>
          <p:cNvPr id="195588" name="Content Placeholder 3"/>
          <p:cNvSpPr txBox="1">
            <a:spLocks/>
          </p:cNvSpPr>
          <p:nvPr/>
        </p:nvSpPr>
        <p:spPr bwMode="auto">
          <a:xfrm>
            <a:off x="636155" y="1421894"/>
            <a:ext cx="31877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T</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a:t>
            </a:r>
            <a:r>
              <a:rPr kumimoji="0" lang="en-US" altLang="en-US" sz="2400" b="0" i="0" u="none" strike="noStrike" kern="1200" cap="none" spc="0" normalizeH="0" baseline="0" noProof="0">
                <a:ln>
                  <a:noFill/>
                </a:ln>
                <a:solidFill>
                  <a:srgbClr val="0000CC"/>
                </a:solidFill>
                <a:effectLst/>
                <a:uLnTx/>
                <a:uFillTx/>
                <a:latin typeface="Calibri" pitchFamily="34" charset="0"/>
                <a:ea typeface="Majalla UI"/>
                <a:cs typeface="Majalla UI"/>
              </a:rPr>
              <a:t> </a:t>
            </a:r>
            <a:r>
              <a:rPr kumimoji="0" lang="en-US" altLang="en-US" sz="24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G</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a:t>
            </a:r>
            <a:r>
              <a:rPr kumimoji="0" lang="en-US" altLang="en-US" sz="20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M</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k</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s </a:t>
            </a:r>
            <a:r>
              <a:rPr kumimoji="0" lang="en-US" altLang="en-US" sz="20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m</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a:t>
            </a:r>
            <a:r>
              <a:rPr kumimoji="0" lang="en-US" altLang="en-US" sz="1800" b="0" i="0" u="none" strike="noStrike" kern="1200" cap="none" spc="0" normalizeH="0" baseline="0" noProof="0">
                <a:ln>
                  <a:noFill/>
                </a:ln>
                <a:solidFill>
                  <a:srgbClr val="0000CC"/>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µ</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n</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en-US" sz="2800" b="0" i="0" u="none" strike="noStrike" kern="1200" cap="none" spc="0" normalizeH="0" baseline="0" noProof="0">
                <a:ln>
                  <a:noFill/>
                </a:ln>
                <a:solidFill>
                  <a:srgbClr val="FF0000"/>
                </a:solidFill>
                <a:effectLst/>
                <a:uLnTx/>
                <a:uFillTx/>
                <a:latin typeface="Calibri" pitchFamily="34" charset="0"/>
                <a:ea typeface="Majalla UI"/>
                <a:cs typeface="Majalla UI"/>
              </a:rPr>
              <a:t>p</a:t>
            </a:r>
            <a:r>
              <a:rPr kumimoji="0" lang="en-US" altLang="en-US" sz="2800" b="0" i="0" u="none" strike="noStrike" kern="1200" cap="none" spc="0" normalizeH="0" baseline="0" noProof="0">
                <a:ln>
                  <a:noFill/>
                </a:ln>
                <a:solidFill>
                  <a:srgbClr val="0000CC"/>
                </a:solidFill>
                <a:effectLst/>
                <a:uLnTx/>
                <a:uFillTx/>
                <a:latin typeface="Calibri" pitchFamily="34" charset="0"/>
                <a:ea typeface="Majalla UI"/>
                <a:cs typeface="Majalla UI"/>
              </a:rPr>
              <a:t>s</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000" b="0" i="0" u="none" strike="noStrike" kern="1200" cap="none" spc="0" normalizeH="0" baseline="0" noProof="0">
                <a:ln>
                  <a:noFill/>
                </a:ln>
                <a:solidFill>
                  <a:srgbClr val="000000"/>
                </a:solidFill>
                <a:effectLst/>
                <a:uLnTx/>
                <a:uFillTx/>
                <a:latin typeface="Calibri" pitchFamily="34" charset="0"/>
                <a:ea typeface="Majalla UI"/>
                <a:cs typeface="Majalla UI"/>
              </a:rPr>
              <a:t> </a:t>
            </a:r>
            <a:r>
              <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en-US" sz="2800" b="0" i="0" u="none" strike="noStrike" kern="1200" cap="none" spc="0" normalizeH="0" baseline="0" noProof="0">
              <a:ln>
                <a:noFill/>
              </a:ln>
              <a:solidFill>
                <a:srgbClr val="000000"/>
              </a:solidFill>
              <a:effectLst/>
              <a:uLnTx/>
              <a:uFillTx/>
              <a:latin typeface="Calibri" pitchFamily="34" charset="0"/>
              <a:ea typeface="Majalla UI"/>
              <a:cs typeface="Majalla UI"/>
            </a:endParaRPr>
          </a:p>
        </p:txBody>
      </p:sp>
      <p:cxnSp>
        <p:nvCxnSpPr>
          <p:cNvPr id="7" name="Straight Arrow Connector 6"/>
          <p:cNvCxnSpPr/>
          <p:nvPr/>
        </p:nvCxnSpPr>
        <p:spPr>
          <a:xfrm flipV="1">
            <a:off x="1616169" y="1421894"/>
            <a:ext cx="0" cy="45069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7467669" y="3160549"/>
            <a:ext cx="4415367" cy="647700"/>
          </a:xfrm>
          <a:prstGeom prst="rect">
            <a:avLst/>
          </a:prstGeom>
          <a:solidFill>
            <a:schemeClr val="accent4">
              <a:lumMod val="20000"/>
              <a:lumOff val="80000"/>
            </a:schemeClr>
          </a:solidFill>
        </p:spPr>
        <p:txBody>
          <a:bodyPr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المعطيات:   </a:t>
            </a:r>
            <a:r>
              <a:rPr kumimoji="0" lang="en-US" sz="1800" b="0" i="0" u="none" strike="noStrike" kern="1200" cap="none" spc="0" normalizeH="0" baseline="0" noProof="0" dirty="0">
                <a:ln>
                  <a:noFill/>
                </a:ln>
                <a:solidFill>
                  <a:prstClr val="black"/>
                </a:solidFill>
                <a:effectLst/>
                <a:uLnTx/>
                <a:uFillTx/>
                <a:latin typeface="Calibri"/>
                <a:ea typeface="+mn-ea"/>
                <a:cs typeface="+mn-cs"/>
              </a:rPr>
              <a:t>26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ks</a:t>
            </a:r>
            <a:endPar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المطلوب:       </a:t>
            </a:r>
            <a:r>
              <a:rPr kumimoji="0" lang="en-US" sz="1800" b="0" i="0" u="none" strike="noStrike" kern="1200" cap="none" spc="0" normalizeH="0" baseline="0" noProof="0" dirty="0" err="1">
                <a:ln>
                  <a:noFill/>
                </a:ln>
                <a:solidFill>
                  <a:srgbClr val="FF0000"/>
                </a:solidFill>
                <a:effectLst/>
                <a:uLnTx/>
                <a:uFillTx/>
                <a:latin typeface="Calibri"/>
                <a:ea typeface="+mn-ea"/>
                <a:cs typeface="+mn-cs"/>
              </a:rPr>
              <a:t>Ms</a:t>
            </a:r>
            <a:r>
              <a:rPr kumimoji="0" lang="en-US" sz="1800" b="0" i="0" u="none" strike="noStrike" kern="1200" cap="none" spc="0" normalizeH="0" baseline="0" noProof="0" dirty="0">
                <a:ln>
                  <a:noFill/>
                </a:ln>
                <a:solidFill>
                  <a:srgbClr val="FF0000"/>
                </a:solidFill>
                <a:effectLst/>
                <a:uLnTx/>
                <a:uFillTx/>
                <a:latin typeface="Calibri"/>
                <a:ea typeface="+mn-ea"/>
                <a:cs typeface="+mn-cs"/>
              </a:rPr>
              <a:t> = ?</a:t>
            </a:r>
            <a:endParaRPr kumimoji="0" lang="ar-SA" sz="1800" b="0" i="0" u="none" strike="noStrike" kern="1200" cap="none" spc="0" normalizeH="0" baseline="0" noProof="0" dirty="0">
              <a:ln>
                <a:noFill/>
              </a:ln>
              <a:solidFill>
                <a:srgbClr val="FF0000"/>
              </a:solidFill>
              <a:effectLst/>
              <a:uLnTx/>
              <a:uFillTx/>
              <a:latin typeface="Calibri"/>
              <a:ea typeface="+mn-ea"/>
              <a:cs typeface="Arial" panose="020B0604020202020204" pitchFamily="34" charset="0"/>
            </a:endParaRPr>
          </a:p>
        </p:txBody>
      </p:sp>
      <p:sp>
        <p:nvSpPr>
          <p:cNvPr id="195592" name="Rectangle 2"/>
          <p:cNvSpPr>
            <a:spLocks noChangeArrowheads="1"/>
          </p:cNvSpPr>
          <p:nvPr/>
        </p:nvSpPr>
        <p:spPr bwMode="auto">
          <a:xfrm>
            <a:off x="6456004" y="3924204"/>
            <a:ext cx="4169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00B050"/>
                </a:solidFill>
                <a:effectLst/>
                <a:uLnTx/>
                <a:uFillTx/>
                <a:latin typeface="Calibri"/>
                <a:ea typeface="+mn-ea"/>
                <a:cs typeface="Arial" panose="020B0604020202020204" pitchFamily="34" charset="0"/>
              </a:rPr>
              <a:t>تحويل من صغير الى كبير نضرب في اس سالب </a:t>
            </a:r>
            <a:endParaRPr kumimoji="0" lang="en-US" altLang="en-US" sz="2000" b="0" i="0" u="none" strike="noStrike" kern="1200" cap="none" spc="0" normalizeH="0" baseline="0" noProof="0" dirty="0">
              <a:ln>
                <a:noFill/>
              </a:ln>
              <a:solidFill>
                <a:srgbClr val="00B050"/>
              </a:solidFill>
              <a:effectLst/>
              <a:uLnTx/>
              <a:uFillTx/>
              <a:latin typeface="Calibri"/>
              <a:ea typeface="+mn-ea"/>
              <a:cs typeface="+mn-cs"/>
            </a:endParaRPr>
          </a:p>
        </p:txBody>
      </p:sp>
      <p:grpSp>
        <p:nvGrpSpPr>
          <p:cNvPr id="9" name="مجموعة 8"/>
          <p:cNvGrpSpPr/>
          <p:nvPr/>
        </p:nvGrpSpPr>
        <p:grpSpPr>
          <a:xfrm>
            <a:off x="-50058" y="70884"/>
            <a:ext cx="12242058" cy="6842106"/>
            <a:chOff x="-50058" y="70884"/>
            <a:chExt cx="12242058" cy="6842106"/>
          </a:xfrm>
        </p:grpSpPr>
        <p:grpSp>
          <p:nvGrpSpPr>
            <p:cNvPr id="10" name="مجموعة 9"/>
            <p:cNvGrpSpPr/>
            <p:nvPr/>
          </p:nvGrpSpPr>
          <p:grpSpPr>
            <a:xfrm>
              <a:off x="-46829" y="6276749"/>
              <a:ext cx="12238829" cy="636241"/>
              <a:chOff x="-46829" y="6276745"/>
              <a:chExt cx="12238829" cy="636241"/>
            </a:xfrm>
          </p:grpSpPr>
          <p:sp>
            <p:nvSpPr>
              <p:cNvPr id="22"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3"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4"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6"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7"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8"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5"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11"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2"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7"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9"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0"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21"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3"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4"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5"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18453648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2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29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29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620385"/>
            <a:ext cx="10972800" cy="4351959"/>
          </a:xfrm>
        </p:spPr>
        <p:txBody>
          <a:bodyPr/>
          <a:lstStyle/>
          <a:p>
            <a:pPr algn="r" rtl="1">
              <a:defRPr/>
            </a:pPr>
            <a:r>
              <a:rPr lang="ar-SA" dirty="0">
                <a:cs typeface="+mn-cs"/>
              </a:rPr>
              <a:t> 6 كيلومتر (</a:t>
            </a:r>
            <a:r>
              <a:rPr lang="en-US" dirty="0">
                <a:cs typeface="+mn-cs"/>
              </a:rPr>
              <a:t>km</a:t>
            </a:r>
            <a:r>
              <a:rPr lang="ar-SA" dirty="0">
                <a:cs typeface="+mn-cs"/>
              </a:rPr>
              <a:t>) = </a:t>
            </a:r>
            <a:r>
              <a:rPr lang="en-US" dirty="0">
                <a:cs typeface="+mn-cs"/>
              </a:rPr>
              <a:t>----------</a:t>
            </a:r>
            <a:r>
              <a:rPr lang="ar-SA" dirty="0">
                <a:cs typeface="+mn-cs"/>
              </a:rPr>
              <a:t> </a:t>
            </a:r>
            <a:r>
              <a:rPr lang="en-US" dirty="0">
                <a:solidFill>
                  <a:prstClr val="black"/>
                </a:solidFill>
                <a:latin typeface="Calibri"/>
                <a:ea typeface="+mn-ea"/>
                <a:cs typeface="+mn-cs"/>
              </a:rPr>
              <a:t>µm</a:t>
            </a:r>
            <a:endParaRPr lang="ar-SA" dirty="0">
              <a:cs typeface="+mn-cs"/>
            </a:endParaRPr>
          </a:p>
          <a:p>
            <a:pPr marL="342900" indent="-342900" algn="r" rtl="1">
              <a:spcBef>
                <a:spcPct val="20000"/>
              </a:spcBef>
              <a:buClrTx/>
              <a:buSzTx/>
              <a:buFont typeface="Wingdings 2" pitchFamily="18" charset="2"/>
              <a:buNone/>
              <a:defRPr/>
            </a:pPr>
            <a:r>
              <a:rPr lang="ar-SA" dirty="0">
                <a:solidFill>
                  <a:prstClr val="black"/>
                </a:solidFill>
                <a:latin typeface="Calibri"/>
                <a:ea typeface="+mn-ea"/>
                <a:cs typeface="+mn-cs"/>
              </a:rPr>
              <a:t>أ</a:t>
            </a:r>
            <a:r>
              <a:rPr lang="en-US" dirty="0">
                <a:solidFill>
                  <a:prstClr val="black"/>
                </a:solidFill>
                <a:latin typeface="Calibri"/>
                <a:ea typeface="+mn-ea"/>
                <a:cs typeface="+mn-cs"/>
              </a:rPr>
              <a:t>. </a:t>
            </a:r>
            <a:r>
              <a:rPr lang="ar-SA" dirty="0">
                <a:solidFill>
                  <a:prstClr val="black"/>
                </a:solidFill>
                <a:latin typeface="Calibri"/>
                <a:ea typeface="+mn-ea"/>
                <a:cs typeface="+mn-cs"/>
              </a:rPr>
              <a:t>      </a:t>
            </a:r>
            <a:r>
              <a:rPr lang="en-US" dirty="0">
                <a:solidFill>
                  <a:prstClr val="black"/>
                </a:solidFill>
                <a:latin typeface="Calibri"/>
                <a:ea typeface="+mn-ea"/>
                <a:cs typeface="+mn-cs"/>
              </a:rPr>
              <a:t>6 </a:t>
            </a:r>
            <a:r>
              <a:rPr lang="en-US" dirty="0">
                <a:solidFill>
                  <a:prstClr val="black"/>
                </a:solidFill>
                <a:latin typeface="Calibri"/>
                <a:ea typeface="+mn-ea"/>
                <a:cs typeface="+mn-cs"/>
                <a:sym typeface="Symbol" pitchFamily="18" charset="2"/>
              </a:rPr>
              <a:t></a:t>
            </a:r>
            <a:r>
              <a:rPr lang="en-US" dirty="0">
                <a:solidFill>
                  <a:prstClr val="black"/>
                </a:solidFill>
                <a:latin typeface="Calibri"/>
                <a:ea typeface="+mn-ea"/>
                <a:cs typeface="+mn-cs"/>
              </a:rPr>
              <a:t> 10</a:t>
            </a:r>
            <a:r>
              <a:rPr lang="en-US" baseline="30000" dirty="0">
                <a:solidFill>
                  <a:prstClr val="black"/>
                </a:solidFill>
                <a:latin typeface="Calibri"/>
                <a:ea typeface="+mn-ea"/>
                <a:cs typeface="+mn-cs"/>
              </a:rPr>
              <a:t>6</a:t>
            </a:r>
            <a:r>
              <a:rPr lang="en-US" dirty="0">
                <a:solidFill>
                  <a:prstClr val="black"/>
                </a:solidFill>
                <a:latin typeface="Calibri"/>
                <a:ea typeface="+mn-ea"/>
                <a:cs typeface="+mn-cs"/>
              </a:rPr>
              <a:t> µm</a:t>
            </a:r>
          </a:p>
          <a:p>
            <a:pPr marL="342900" indent="-342900" algn="r" rtl="1">
              <a:spcBef>
                <a:spcPct val="20000"/>
              </a:spcBef>
              <a:buClrTx/>
              <a:buSzTx/>
              <a:buFont typeface="Wingdings 2" pitchFamily="18" charset="2"/>
              <a:buNone/>
              <a:defRPr/>
            </a:pPr>
            <a:r>
              <a:rPr lang="ar-SA" dirty="0">
                <a:solidFill>
                  <a:prstClr val="black"/>
                </a:solidFill>
                <a:latin typeface="Calibri"/>
                <a:ea typeface="+mn-ea"/>
                <a:cs typeface="+mn-cs"/>
              </a:rPr>
              <a:t>ب</a:t>
            </a:r>
            <a:r>
              <a:rPr lang="en-US" dirty="0">
                <a:solidFill>
                  <a:prstClr val="black"/>
                </a:solidFill>
                <a:latin typeface="Calibri"/>
                <a:ea typeface="+mn-ea"/>
                <a:cs typeface="+mn-cs"/>
              </a:rPr>
              <a:t>.	 6 </a:t>
            </a:r>
            <a:r>
              <a:rPr lang="en-US" dirty="0">
                <a:solidFill>
                  <a:prstClr val="black"/>
                </a:solidFill>
                <a:latin typeface="Calibri"/>
                <a:ea typeface="+mn-ea"/>
                <a:cs typeface="+mn-cs"/>
                <a:sym typeface="Symbol" pitchFamily="18" charset="2"/>
              </a:rPr>
              <a:t></a:t>
            </a:r>
            <a:r>
              <a:rPr lang="en-US" dirty="0">
                <a:solidFill>
                  <a:prstClr val="black"/>
                </a:solidFill>
                <a:latin typeface="Calibri"/>
                <a:ea typeface="+mn-ea"/>
                <a:cs typeface="+mn-cs"/>
              </a:rPr>
              <a:t> 10</a:t>
            </a:r>
            <a:r>
              <a:rPr lang="en-US" baseline="30000" dirty="0">
                <a:solidFill>
                  <a:prstClr val="black"/>
                </a:solidFill>
                <a:latin typeface="Calibri"/>
                <a:ea typeface="+mn-ea"/>
                <a:cs typeface="+mn-cs"/>
              </a:rPr>
              <a:t>9</a:t>
            </a:r>
            <a:r>
              <a:rPr lang="en-US" dirty="0">
                <a:solidFill>
                  <a:prstClr val="black"/>
                </a:solidFill>
                <a:latin typeface="Calibri"/>
                <a:ea typeface="+mn-ea"/>
                <a:cs typeface="+mn-cs"/>
              </a:rPr>
              <a:t> µm</a:t>
            </a:r>
          </a:p>
          <a:p>
            <a:pPr marL="342900" indent="-342900" algn="r" rtl="1">
              <a:spcBef>
                <a:spcPct val="20000"/>
              </a:spcBef>
              <a:buClrTx/>
              <a:buSzTx/>
              <a:buFont typeface="Wingdings 2" pitchFamily="18" charset="2"/>
              <a:buNone/>
              <a:defRPr/>
            </a:pPr>
            <a:r>
              <a:rPr lang="ar-SA" dirty="0">
                <a:solidFill>
                  <a:prstClr val="black"/>
                </a:solidFill>
                <a:latin typeface="Calibri"/>
                <a:ea typeface="+mn-ea"/>
                <a:cs typeface="+mn-cs"/>
              </a:rPr>
              <a:t>ج</a:t>
            </a:r>
            <a:r>
              <a:rPr lang="en-US" dirty="0">
                <a:solidFill>
                  <a:prstClr val="black"/>
                </a:solidFill>
                <a:latin typeface="Calibri"/>
                <a:ea typeface="+mn-ea"/>
                <a:cs typeface="+mn-cs"/>
              </a:rPr>
              <a:t>.</a:t>
            </a:r>
            <a:r>
              <a:rPr lang="ar-SA" dirty="0">
                <a:solidFill>
                  <a:prstClr val="black"/>
                </a:solidFill>
                <a:latin typeface="Calibri"/>
                <a:ea typeface="+mn-ea"/>
                <a:cs typeface="+mn-cs"/>
              </a:rPr>
              <a:t> </a:t>
            </a:r>
            <a:r>
              <a:rPr lang="en-US" dirty="0">
                <a:solidFill>
                  <a:prstClr val="black"/>
                </a:solidFill>
                <a:latin typeface="Calibri"/>
                <a:ea typeface="+mn-ea"/>
                <a:cs typeface="+mn-cs"/>
              </a:rPr>
              <a:t>	 6 </a:t>
            </a:r>
            <a:r>
              <a:rPr lang="en-US" dirty="0">
                <a:solidFill>
                  <a:prstClr val="black"/>
                </a:solidFill>
                <a:latin typeface="Calibri"/>
                <a:ea typeface="+mn-ea"/>
                <a:cs typeface="+mn-cs"/>
                <a:sym typeface="Symbol" pitchFamily="18" charset="2"/>
              </a:rPr>
              <a:t></a:t>
            </a:r>
            <a:r>
              <a:rPr lang="en-US" dirty="0">
                <a:solidFill>
                  <a:prstClr val="black"/>
                </a:solidFill>
                <a:latin typeface="Calibri"/>
                <a:ea typeface="+mn-ea"/>
                <a:cs typeface="+mn-cs"/>
              </a:rPr>
              <a:t> 10</a:t>
            </a:r>
            <a:r>
              <a:rPr lang="en-US" baseline="30000" dirty="0">
                <a:solidFill>
                  <a:prstClr val="black"/>
                </a:solidFill>
                <a:latin typeface="Calibri"/>
                <a:ea typeface="+mn-ea"/>
                <a:cs typeface="+mn-cs"/>
              </a:rPr>
              <a:t>12</a:t>
            </a:r>
            <a:r>
              <a:rPr lang="en-US" dirty="0">
                <a:solidFill>
                  <a:prstClr val="black"/>
                </a:solidFill>
                <a:latin typeface="Calibri"/>
                <a:ea typeface="+mn-ea"/>
                <a:cs typeface="+mn-cs"/>
              </a:rPr>
              <a:t> µm</a:t>
            </a:r>
          </a:p>
          <a:p>
            <a:pPr marL="82550" indent="0" algn="r" rtl="1">
              <a:buFont typeface="Wingdings 2" pitchFamily="18" charset="2"/>
              <a:buNone/>
              <a:defRPr/>
            </a:pPr>
            <a:endParaRPr lang="en-US" dirty="0">
              <a:cs typeface="+mn-cs"/>
            </a:endParaRPr>
          </a:p>
          <a:p>
            <a:pPr marL="82550" indent="0" algn="r" rtl="1">
              <a:buFont typeface="Wingdings 2" pitchFamily="18" charset="2"/>
              <a:buNone/>
              <a:defRPr/>
            </a:pPr>
            <a:endParaRPr lang="en-US" dirty="0">
              <a:cs typeface="+mn-cs"/>
            </a:endParaRPr>
          </a:p>
        </p:txBody>
      </p:sp>
      <p:sp>
        <p:nvSpPr>
          <p:cNvPr id="19661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6700524-A811-4DD9-9A19-0054895BAFB7}"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196612" name="TextBox 1"/>
          <p:cNvSpPr txBox="1">
            <a:spLocks noChangeArrowheads="1"/>
          </p:cNvSpPr>
          <p:nvPr/>
        </p:nvSpPr>
        <p:spPr bwMode="auto">
          <a:xfrm>
            <a:off x="4660356" y="1225624"/>
            <a:ext cx="3168649"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3600" b="0" i="0" u="none" strike="noStrike" kern="1200" cap="none" spc="0" normalizeH="0" baseline="0" noProof="0" dirty="0">
                <a:ln>
                  <a:noFill/>
                </a:ln>
                <a:solidFill>
                  <a:srgbClr val="CC00FF"/>
                </a:solidFill>
                <a:effectLst/>
                <a:uLnTx/>
                <a:uFillTx/>
                <a:latin typeface="Arial" pitchFamily="34" charset="0"/>
                <a:ea typeface="Majalla UI"/>
                <a:cs typeface="Majalla UI"/>
              </a:rPr>
              <a:t>تدريب2</a:t>
            </a:r>
            <a:endParaRPr kumimoji="0" lang="en-US" altLang="en-US" sz="2800" b="0" i="0" u="none" strike="noStrike" kern="1200" cap="none" spc="0" normalizeH="0" baseline="0" noProof="0" dirty="0">
              <a:ln>
                <a:noFill/>
              </a:ln>
              <a:solidFill>
                <a:srgbClr val="CC00FF"/>
              </a:solidFill>
              <a:effectLst/>
              <a:uLnTx/>
              <a:uFillTx/>
              <a:latin typeface="Arial" pitchFamily="34" charset="0"/>
              <a:ea typeface="Majalla UI"/>
              <a:cs typeface="Majalla UI"/>
            </a:endParaRPr>
          </a:p>
        </p:txBody>
      </p:sp>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pic>
        <p:nvPicPr>
          <p:cNvPr id="25" name="صورة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1101" y="2237619"/>
            <a:ext cx="1636032" cy="1636032"/>
          </a:xfrm>
          <a:prstGeom prst="rect">
            <a:avLst/>
          </a:prstGeom>
        </p:spPr>
      </p:pic>
    </p:spTree>
    <p:extLst>
      <p:ext uri="{BB962C8B-B14F-4D97-AF65-F5344CB8AC3E}">
        <p14:creationId xmlns:p14="http://schemas.microsoft.com/office/powerpoint/2010/main" val="56205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Content Placeholder 2"/>
          <p:cNvSpPr>
            <a:spLocks noGrp="1"/>
          </p:cNvSpPr>
          <p:nvPr>
            <p:ph idx="1"/>
          </p:nvPr>
        </p:nvSpPr>
        <p:spPr>
          <a:xfrm>
            <a:off x="497418" y="1708151"/>
            <a:ext cx="11334749" cy="5572125"/>
          </a:xfrm>
        </p:spPr>
        <p:txBody>
          <a:bodyPr/>
          <a:lstStyle/>
          <a:p>
            <a:pPr algn="just" rtl="1" eaLnBrk="1" hangingPunct="1"/>
            <a:endParaRPr lang="ar-SA" altLang="en-US" sz="2400">
              <a:latin typeface="Times New Roman" pitchFamily="18" charset="0"/>
              <a:cs typeface="Times New Roman" pitchFamily="18" charset="0"/>
            </a:endParaRPr>
          </a:p>
          <a:p>
            <a:pPr algn="just" rtl="1" eaLnBrk="1" hangingPunct="1"/>
            <a:r>
              <a:rPr lang="ar-EG" altLang="en-US" sz="2000">
                <a:latin typeface="Times New Roman" pitchFamily="18" charset="0"/>
                <a:cs typeface="Times New Roman" pitchFamily="18" charset="0"/>
              </a:rPr>
              <a:t>يُعدّ علم الكيمياء علما إسلاميا عربيا فلم تُعرَف كلمة الكيمياء ولم يَردْ ذكرها في أي لغة أو حضارة قبل العرب سواء عند قدماء المصريين أو الإغريق. </a:t>
            </a:r>
          </a:p>
          <a:p>
            <a:pPr algn="just" rtl="1" eaLnBrk="1" hangingPunct="1"/>
            <a:r>
              <a:rPr lang="ar-EG" altLang="en-US" sz="2000">
                <a:latin typeface="Times New Roman" pitchFamily="18" charset="0"/>
                <a:cs typeface="Times New Roman" pitchFamily="18" charset="0"/>
              </a:rPr>
              <a:t>الكيمياء اسم مشتق من الكم أو الكمية  وذلك لأن علماء المسلمين كانوا يقولون: إذا أضفنا كمية من هذه المادة إلى كميتين أو ثلاثة من المادة الثانية نتج كذا وهذا الاسم في ذاته يدلنا على حقيقة مهمة وهي أن علماء المسلمين أول من اكتشفوا نظرية النسبة في اتحاد المواد وذلك قبل الكيميائي (براوست) بخمسة قرون</a:t>
            </a:r>
            <a:r>
              <a:rPr lang="en-US" altLang="en-US" sz="2000">
                <a:latin typeface="Times New Roman" pitchFamily="18" charset="0"/>
                <a:cs typeface="Times New Roman" pitchFamily="18" charset="0"/>
              </a:rPr>
              <a:t>.</a:t>
            </a:r>
          </a:p>
          <a:p>
            <a:pPr algn="just" rtl="1" eaLnBrk="1" hangingPunct="1"/>
            <a:r>
              <a:rPr lang="ar-EG" altLang="en-US" sz="2000">
                <a:latin typeface="Times New Roman" pitchFamily="18" charset="0"/>
                <a:cs typeface="Times New Roman" pitchFamily="18" charset="0"/>
              </a:rPr>
              <a:t>تدخل </a:t>
            </a:r>
            <a:r>
              <a:rPr lang="ar-SA" altLang="en-US" sz="2000">
                <a:latin typeface="Times New Roman" pitchFamily="18" charset="0"/>
                <a:cs typeface="Times New Roman" pitchFamily="18" charset="0"/>
              </a:rPr>
              <a:t>الكيمياء </a:t>
            </a:r>
            <a:r>
              <a:rPr lang="ar-EG" altLang="en-US" sz="2000">
                <a:latin typeface="Times New Roman" pitchFamily="18" charset="0"/>
                <a:cs typeface="Times New Roman" pitchFamily="18" charset="0"/>
              </a:rPr>
              <a:t>في جميع نشاطات الكائنات الحية فبواسط</a:t>
            </a:r>
            <a:r>
              <a:rPr lang="ar-SA" altLang="en-US" sz="2000">
                <a:latin typeface="Times New Roman" pitchFamily="18" charset="0"/>
                <a:cs typeface="Times New Roman" pitchFamily="18" charset="0"/>
              </a:rPr>
              <a:t>تها</a:t>
            </a:r>
            <a:r>
              <a:rPr lang="ar-EG" altLang="en-US" sz="2000">
                <a:latin typeface="Times New Roman" pitchFamily="18" charset="0"/>
                <a:cs typeface="Times New Roman" pitchFamily="18" charset="0"/>
              </a:rPr>
              <a:t> يتم تحويل المواد الطبيعية الخام إلى مواد تلبي احتياجات الإنسان</a:t>
            </a:r>
            <a:r>
              <a:rPr lang="ar-SA" altLang="en-US" sz="2000">
                <a:latin typeface="Times New Roman" pitchFamily="18" charset="0"/>
                <a:cs typeface="Times New Roman" pitchFamily="18" charset="0"/>
              </a:rPr>
              <a:t>.</a:t>
            </a:r>
            <a:endParaRPr lang="en-US" altLang="en-US" sz="2000">
              <a:latin typeface="Times New Roman" pitchFamily="18" charset="0"/>
              <a:cs typeface="Times New Roman" pitchFamily="18" charset="0"/>
            </a:endParaRPr>
          </a:p>
          <a:p>
            <a:pPr algn="just" rtl="1" eaLnBrk="1" hangingPunct="1"/>
            <a:r>
              <a:rPr lang="ar-EG" altLang="en-US" sz="2000">
                <a:latin typeface="Times New Roman" pitchFamily="18" charset="0"/>
                <a:cs typeface="Times New Roman" pitchFamily="18" charset="0"/>
              </a:rPr>
              <a:t>يستطيع الكيميائي أن ينتج من الفحم والنفط بعض المواد الجديدة كالأصباغ والعقاقير والعطور واللدائن (البلاستيك) والمطاط الصناعي</a:t>
            </a:r>
            <a:r>
              <a:rPr lang="en-US" altLang="en-US" sz="2000">
                <a:latin typeface="Times New Roman" pitchFamily="18" charset="0"/>
                <a:cs typeface="Times New Roman" pitchFamily="18" charset="0"/>
              </a:rPr>
              <a:t>.</a:t>
            </a:r>
          </a:p>
          <a:p>
            <a:pPr algn="just" rtl="1" eaLnBrk="1" hangingPunct="1"/>
            <a:r>
              <a:rPr lang="ar-EG" altLang="en-US" sz="2000">
                <a:latin typeface="Times New Roman" pitchFamily="18" charset="0"/>
                <a:cs typeface="Times New Roman" pitchFamily="18" charset="0"/>
              </a:rPr>
              <a:t>في المجال الزراعي أسهمت </a:t>
            </a:r>
            <a:r>
              <a:rPr lang="ar-SA" altLang="en-US" sz="2000">
                <a:latin typeface="Times New Roman" pitchFamily="18" charset="0"/>
                <a:cs typeface="Times New Roman" pitchFamily="18" charset="0"/>
              </a:rPr>
              <a:t>الكيمياء </a:t>
            </a:r>
            <a:r>
              <a:rPr lang="ar-EG" altLang="en-US" sz="2000">
                <a:latin typeface="Times New Roman" pitchFamily="18" charset="0"/>
                <a:cs typeface="Times New Roman" pitchFamily="18" charset="0"/>
              </a:rPr>
              <a:t>في إنتاج الأسمدة الكيميائية والمبيدات الحشرية</a:t>
            </a:r>
            <a:r>
              <a:rPr lang="ar-SA" altLang="en-US" sz="2000">
                <a:latin typeface="Times New Roman" pitchFamily="18" charset="0"/>
                <a:cs typeface="Times New Roman" pitchFamily="18" charset="0"/>
              </a:rPr>
              <a:t>.</a:t>
            </a:r>
            <a:endParaRPr lang="en-US" altLang="en-US" sz="2000">
              <a:latin typeface="Times New Roman" pitchFamily="18" charset="0"/>
              <a:cs typeface="Times New Roman" pitchFamily="18" charset="0"/>
            </a:endParaRPr>
          </a:p>
          <a:p>
            <a:pPr algn="just" rtl="1" eaLnBrk="1" hangingPunct="1"/>
            <a:r>
              <a:rPr lang="ar-EG" altLang="en-US" sz="2000">
                <a:latin typeface="Times New Roman" pitchFamily="18" charset="0"/>
                <a:cs typeface="Times New Roman" pitchFamily="18" charset="0"/>
              </a:rPr>
              <a:t>إنتاج الألياف الصناعية التي ساهمت في مجال الكساء والمنسوجات هذا وغيره من المجالات الأخرى الكثيرة التي تساهم بها الكيمياء في حياتنا اليومية.</a:t>
            </a:r>
            <a:endParaRPr lang="en-US" altLang="en-US" sz="2000">
              <a:latin typeface="Times New Roman" pitchFamily="18" charset="0"/>
              <a:cs typeface="Times New Roman" pitchFamily="18" charset="0"/>
            </a:endParaRPr>
          </a:p>
          <a:p>
            <a:pPr algn="just" rtl="1" eaLnBrk="1" hangingPunct="1"/>
            <a:endParaRPr lang="en-US" altLang="en-US" sz="2400">
              <a:latin typeface="Times New Roman" pitchFamily="18" charset="0"/>
              <a:cs typeface="Times New Roman" pitchFamily="18" charset="0"/>
            </a:endParaRPr>
          </a:p>
        </p:txBody>
      </p:sp>
      <p:sp>
        <p:nvSpPr>
          <p:cNvPr id="17101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742F3A91-D879-4062-9F79-DB5AB43AF434}" type="slidenum">
              <a:rPr lang="en-US" altLang="en-US" smtClean="0">
                <a:solidFill>
                  <a:srgbClr val="898989"/>
                </a:solidFill>
                <a:latin typeface="Calibri" pitchFamily="34" charset="0"/>
              </a:rPr>
              <a:pPr/>
              <a:t>3</a:t>
            </a:fld>
            <a:endParaRPr lang="en-US" altLang="en-US">
              <a:solidFill>
                <a:srgbClr val="898989"/>
              </a:solidFill>
              <a:latin typeface="Calibri" pitchFamily="34" charset="0"/>
            </a:endParaRPr>
          </a:p>
        </p:txBody>
      </p:sp>
      <p:sp>
        <p:nvSpPr>
          <p:cNvPr id="3" name="Rectangle 4"/>
          <p:cNvSpPr>
            <a:spLocks noChangeArrowheads="1"/>
          </p:cNvSpPr>
          <p:nvPr/>
        </p:nvSpPr>
        <p:spPr bwMode="auto">
          <a:xfrm>
            <a:off x="1521885" y="1693863"/>
            <a:ext cx="10382249" cy="461962"/>
          </a:xfrm>
          <a:prstGeom prst="rect">
            <a:avLst/>
          </a:prstGeom>
          <a:solidFill>
            <a:srgbClr val="4F271C">
              <a:lumMod val="20000"/>
              <a:lumOff val="80000"/>
            </a:srgbClr>
          </a:solidFill>
          <a:ln w="9525">
            <a:noFill/>
            <a:miter lim="800000"/>
            <a:headEnd/>
            <a:tailEnd/>
          </a:ln>
          <a:effectLst/>
        </p:spPr>
        <p:txBody>
          <a:bodyPr anchor="ctr">
            <a:spAutoFit/>
          </a:bodyPr>
          <a:lstStyle/>
          <a:p>
            <a:pPr algn="r" rtl="1" eaLnBrk="1" fontAlgn="auto" hangingPunct="1">
              <a:spcBef>
                <a:spcPts val="0"/>
              </a:spcBef>
              <a:spcAft>
                <a:spcPts val="0"/>
              </a:spcAft>
              <a:buFontTx/>
              <a:buChar char="•"/>
              <a:defRPr/>
            </a:pPr>
            <a:r>
              <a:rPr lang="ar-SA" sz="2400" b="1" kern="0" dirty="0">
                <a:solidFill>
                  <a:prstClr val="black"/>
                </a:solidFill>
                <a:latin typeface="Calibri" pitchFamily="34" charset="0"/>
                <a:ea typeface="Calibri" pitchFamily="34" charset="0"/>
                <a:cs typeface="AL-Mohanad" charset="-78"/>
              </a:rPr>
              <a:t>الكيمياء</a:t>
            </a:r>
            <a:r>
              <a:rPr lang="ar-SA" sz="2400" kern="0" dirty="0">
                <a:solidFill>
                  <a:prstClr val="black"/>
                </a:solidFill>
                <a:latin typeface="Calibri" pitchFamily="34" charset="0"/>
                <a:ea typeface="Calibri" pitchFamily="34" charset="0"/>
                <a:cs typeface="AL-Mohanad" charset="-78"/>
              </a:rPr>
              <a:t>: هو العلم الذي يهتم بدراسة المواد والتغيرات التي تحدث لهذه المواد.</a:t>
            </a:r>
            <a:endParaRPr lang="ar-SA" kern="0" dirty="0">
              <a:solidFill>
                <a:prstClr val="black"/>
              </a:solidFill>
              <a:latin typeface="Arial" charset="0"/>
              <a:ea typeface="Calibri" pitchFamily="34" charset="0"/>
              <a:cs typeface="AL-Mohanad" charset="-78"/>
            </a:endParaRPr>
          </a:p>
        </p:txBody>
      </p:sp>
      <p:sp>
        <p:nvSpPr>
          <p:cNvPr id="171012" name="TextBox 1"/>
          <p:cNvSpPr txBox="1">
            <a:spLocks noChangeArrowheads="1"/>
          </p:cNvSpPr>
          <p:nvPr/>
        </p:nvSpPr>
        <p:spPr bwMode="auto">
          <a:xfrm>
            <a:off x="3989976" y="1125538"/>
            <a:ext cx="349049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ar-SA" altLang="en-US" sz="3200" dirty="0">
                <a:solidFill>
                  <a:srgbClr val="FF0000"/>
                </a:solidFill>
              </a:rPr>
              <a:t>مقدمة في علم الكيمياء</a:t>
            </a:r>
            <a:endParaRPr lang="en-US" altLang="en-US" sz="3200" dirty="0">
              <a:solidFill>
                <a:srgbClr val="FF0000"/>
              </a:solidFill>
            </a:endParaRPr>
          </a:p>
        </p:txBody>
      </p:sp>
      <p:grpSp>
        <p:nvGrpSpPr>
          <p:cNvPr id="6" name="مجموعة 5"/>
          <p:cNvGrpSpPr/>
          <p:nvPr/>
        </p:nvGrpSpPr>
        <p:grpSpPr>
          <a:xfrm>
            <a:off x="-46829" y="6276745"/>
            <a:ext cx="12238829" cy="636241"/>
            <a:chOff x="-46829" y="6276745"/>
            <a:chExt cx="12238829" cy="636241"/>
          </a:xfrm>
        </p:grpSpPr>
        <p:sp>
          <p:nvSpPr>
            <p:cNvPr id="7"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8"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9"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1"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2"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3"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0"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4"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5"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9"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0"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6"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7"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8"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2531225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73165"/>
            <a:ext cx="10972800" cy="4525963"/>
          </a:xfrm>
        </p:spPr>
        <p:txBody>
          <a:bodyPr/>
          <a:lstStyle/>
          <a:p>
            <a:pPr algn="r" rtl="1">
              <a:defRPr/>
            </a:pPr>
            <a:r>
              <a:rPr lang="ar-SA" dirty="0">
                <a:cs typeface="+mn-cs"/>
              </a:rPr>
              <a:t> </a:t>
            </a:r>
            <a:r>
              <a:rPr lang="ar-SA" sz="2800" dirty="0">
                <a:cs typeface="+mn-cs"/>
              </a:rPr>
              <a:t>احسبي عدد البايتات </a:t>
            </a:r>
            <a:r>
              <a:rPr lang="en-US" sz="2800" dirty="0">
                <a:cs typeface="+mn-cs"/>
              </a:rPr>
              <a:t>B</a:t>
            </a:r>
            <a:r>
              <a:rPr lang="ar-SA" sz="2800" dirty="0">
                <a:cs typeface="+mn-cs"/>
              </a:rPr>
              <a:t> الموجودة في </a:t>
            </a:r>
            <a:r>
              <a:rPr lang="en-US" sz="2800" dirty="0">
                <a:cs typeface="+mn-cs"/>
              </a:rPr>
              <a:t>0.5</a:t>
            </a:r>
            <a:r>
              <a:rPr lang="ar-SA" sz="2800" dirty="0">
                <a:cs typeface="+mn-cs"/>
              </a:rPr>
              <a:t> جيجابايت </a:t>
            </a:r>
            <a:r>
              <a:rPr lang="en-US" sz="2800" dirty="0">
                <a:cs typeface="+mn-cs"/>
              </a:rPr>
              <a:t>GB</a:t>
            </a:r>
            <a:endParaRPr lang="ar-SA" dirty="0">
              <a:cs typeface="+mn-cs"/>
            </a:endParaRPr>
          </a:p>
          <a:p>
            <a:pPr marL="342900" indent="-342900" algn="r" rtl="1">
              <a:spcBef>
                <a:spcPct val="20000"/>
              </a:spcBef>
              <a:buClrTx/>
              <a:buSzTx/>
              <a:buFont typeface="Wingdings 2" pitchFamily="18" charset="2"/>
              <a:buNone/>
              <a:defRPr/>
            </a:pPr>
            <a:r>
              <a:rPr lang="ar-SA" dirty="0">
                <a:solidFill>
                  <a:prstClr val="black"/>
                </a:solidFill>
                <a:latin typeface="Calibri"/>
                <a:ea typeface="+mn-ea"/>
                <a:cs typeface="+mn-cs"/>
              </a:rPr>
              <a:t>أ</a:t>
            </a:r>
            <a:r>
              <a:rPr lang="en-US" dirty="0">
                <a:solidFill>
                  <a:prstClr val="black"/>
                </a:solidFill>
                <a:latin typeface="Calibri"/>
                <a:ea typeface="+mn-ea"/>
                <a:cs typeface="+mn-cs"/>
              </a:rPr>
              <a:t>. </a:t>
            </a:r>
            <a:r>
              <a:rPr lang="ar-SA" dirty="0">
                <a:solidFill>
                  <a:prstClr val="black"/>
                </a:solidFill>
                <a:latin typeface="Calibri"/>
                <a:ea typeface="+mn-ea"/>
                <a:cs typeface="+mn-cs"/>
              </a:rPr>
              <a:t>      </a:t>
            </a:r>
            <a:r>
              <a:rPr lang="en-US" dirty="0">
                <a:solidFill>
                  <a:prstClr val="black"/>
                </a:solidFill>
                <a:latin typeface="Calibri"/>
                <a:ea typeface="+mn-ea"/>
                <a:cs typeface="+mn-cs"/>
              </a:rPr>
              <a:t>5 </a:t>
            </a:r>
            <a:r>
              <a:rPr lang="en-US" dirty="0">
                <a:solidFill>
                  <a:prstClr val="black"/>
                </a:solidFill>
                <a:latin typeface="Calibri"/>
                <a:ea typeface="+mn-ea"/>
                <a:cs typeface="+mn-cs"/>
                <a:sym typeface="Symbol" pitchFamily="18" charset="2"/>
              </a:rPr>
              <a:t></a:t>
            </a:r>
            <a:r>
              <a:rPr lang="en-US" dirty="0">
                <a:solidFill>
                  <a:prstClr val="black"/>
                </a:solidFill>
                <a:latin typeface="Calibri"/>
                <a:ea typeface="+mn-ea"/>
                <a:cs typeface="+mn-cs"/>
              </a:rPr>
              <a:t> 10</a:t>
            </a:r>
            <a:r>
              <a:rPr lang="en-US" baseline="30000" dirty="0">
                <a:solidFill>
                  <a:prstClr val="black"/>
                </a:solidFill>
                <a:latin typeface="Calibri"/>
                <a:ea typeface="+mn-ea"/>
                <a:cs typeface="+mn-cs"/>
              </a:rPr>
              <a:t>8</a:t>
            </a:r>
            <a:r>
              <a:rPr lang="en-US" dirty="0">
                <a:solidFill>
                  <a:prstClr val="black"/>
                </a:solidFill>
                <a:latin typeface="Calibri"/>
                <a:ea typeface="+mn-ea"/>
                <a:cs typeface="+mn-cs"/>
              </a:rPr>
              <a:t> B</a:t>
            </a:r>
          </a:p>
          <a:p>
            <a:pPr marL="342900" indent="-342900" algn="r" rtl="1">
              <a:spcBef>
                <a:spcPct val="20000"/>
              </a:spcBef>
              <a:buClrTx/>
              <a:buSzTx/>
              <a:buFont typeface="Wingdings 2" pitchFamily="18" charset="2"/>
              <a:buNone/>
              <a:defRPr/>
            </a:pPr>
            <a:r>
              <a:rPr lang="ar-SA" dirty="0">
                <a:solidFill>
                  <a:prstClr val="black"/>
                </a:solidFill>
                <a:latin typeface="Calibri"/>
                <a:ea typeface="+mn-ea"/>
                <a:cs typeface="+mn-cs"/>
              </a:rPr>
              <a:t>ب</a:t>
            </a:r>
            <a:r>
              <a:rPr lang="en-US" dirty="0">
                <a:solidFill>
                  <a:prstClr val="black"/>
                </a:solidFill>
                <a:latin typeface="Calibri"/>
                <a:ea typeface="+mn-ea"/>
                <a:cs typeface="+mn-cs"/>
              </a:rPr>
              <a:t>.	 5 </a:t>
            </a:r>
            <a:r>
              <a:rPr lang="en-US" dirty="0">
                <a:solidFill>
                  <a:prstClr val="black"/>
                </a:solidFill>
                <a:latin typeface="Calibri"/>
                <a:ea typeface="+mn-ea"/>
                <a:cs typeface="+mn-cs"/>
                <a:sym typeface="Symbol" pitchFamily="18" charset="2"/>
              </a:rPr>
              <a:t></a:t>
            </a:r>
            <a:r>
              <a:rPr lang="en-US" dirty="0">
                <a:solidFill>
                  <a:prstClr val="black"/>
                </a:solidFill>
                <a:latin typeface="Calibri"/>
                <a:ea typeface="+mn-ea"/>
                <a:cs typeface="+mn-cs"/>
              </a:rPr>
              <a:t> 10</a:t>
            </a:r>
            <a:r>
              <a:rPr lang="en-US" baseline="30000" dirty="0">
                <a:solidFill>
                  <a:prstClr val="black"/>
                </a:solidFill>
                <a:latin typeface="Calibri"/>
                <a:ea typeface="+mn-ea"/>
                <a:cs typeface="+mn-cs"/>
              </a:rPr>
              <a:t>9</a:t>
            </a:r>
            <a:r>
              <a:rPr lang="en-US" dirty="0">
                <a:solidFill>
                  <a:prstClr val="black"/>
                </a:solidFill>
                <a:latin typeface="Calibri"/>
                <a:ea typeface="+mn-ea"/>
                <a:cs typeface="+mn-cs"/>
              </a:rPr>
              <a:t> B</a:t>
            </a:r>
          </a:p>
          <a:p>
            <a:pPr marL="342900" indent="-342900" algn="r" rtl="1">
              <a:spcBef>
                <a:spcPct val="20000"/>
              </a:spcBef>
              <a:buClrTx/>
              <a:buSzTx/>
              <a:buFont typeface="Wingdings 2" pitchFamily="18" charset="2"/>
              <a:buNone/>
              <a:defRPr/>
            </a:pPr>
            <a:r>
              <a:rPr lang="ar-SA" dirty="0">
                <a:solidFill>
                  <a:prstClr val="black"/>
                </a:solidFill>
                <a:latin typeface="Calibri"/>
                <a:ea typeface="+mn-ea"/>
                <a:cs typeface="+mn-cs"/>
              </a:rPr>
              <a:t>ج</a:t>
            </a:r>
            <a:r>
              <a:rPr lang="en-US" dirty="0">
                <a:solidFill>
                  <a:prstClr val="black"/>
                </a:solidFill>
                <a:latin typeface="Calibri"/>
                <a:ea typeface="+mn-ea"/>
                <a:cs typeface="+mn-cs"/>
              </a:rPr>
              <a:t>.</a:t>
            </a:r>
            <a:r>
              <a:rPr lang="ar-SA" dirty="0">
                <a:solidFill>
                  <a:prstClr val="black"/>
                </a:solidFill>
                <a:latin typeface="Calibri"/>
                <a:ea typeface="+mn-ea"/>
                <a:cs typeface="+mn-cs"/>
              </a:rPr>
              <a:t> </a:t>
            </a:r>
            <a:r>
              <a:rPr lang="en-US" dirty="0">
                <a:solidFill>
                  <a:prstClr val="black"/>
                </a:solidFill>
                <a:latin typeface="Calibri"/>
                <a:ea typeface="+mn-ea"/>
                <a:cs typeface="+mn-cs"/>
              </a:rPr>
              <a:t>	 5 </a:t>
            </a:r>
            <a:r>
              <a:rPr lang="en-US" dirty="0">
                <a:solidFill>
                  <a:prstClr val="black"/>
                </a:solidFill>
                <a:latin typeface="Calibri"/>
                <a:ea typeface="+mn-ea"/>
                <a:cs typeface="+mn-cs"/>
                <a:sym typeface="Symbol" pitchFamily="18" charset="2"/>
              </a:rPr>
              <a:t></a:t>
            </a:r>
            <a:r>
              <a:rPr lang="en-US" dirty="0">
                <a:solidFill>
                  <a:prstClr val="black"/>
                </a:solidFill>
                <a:latin typeface="Calibri"/>
                <a:ea typeface="+mn-ea"/>
                <a:cs typeface="+mn-cs"/>
              </a:rPr>
              <a:t> 10</a:t>
            </a:r>
            <a:r>
              <a:rPr lang="en-US" baseline="30000" dirty="0">
                <a:solidFill>
                  <a:prstClr val="black"/>
                </a:solidFill>
                <a:latin typeface="Calibri"/>
                <a:ea typeface="+mn-ea"/>
                <a:cs typeface="+mn-cs"/>
              </a:rPr>
              <a:t>12</a:t>
            </a:r>
            <a:r>
              <a:rPr lang="en-US" dirty="0">
                <a:solidFill>
                  <a:prstClr val="black"/>
                </a:solidFill>
                <a:latin typeface="Calibri"/>
                <a:ea typeface="+mn-ea"/>
                <a:cs typeface="+mn-cs"/>
              </a:rPr>
              <a:t> B</a:t>
            </a:r>
          </a:p>
          <a:p>
            <a:pPr marL="82550" indent="0" algn="r" rtl="1">
              <a:buFont typeface="Wingdings 2" pitchFamily="18" charset="2"/>
              <a:buNone/>
              <a:defRPr/>
            </a:pPr>
            <a:endParaRPr lang="en-US" dirty="0">
              <a:cs typeface="+mn-cs"/>
            </a:endParaRPr>
          </a:p>
          <a:p>
            <a:pPr marL="82550" indent="0" algn="r" rtl="1">
              <a:buFont typeface="Wingdings 2" pitchFamily="18" charset="2"/>
              <a:buNone/>
              <a:defRPr/>
            </a:pPr>
            <a:endParaRPr lang="en-US" dirty="0">
              <a:cs typeface="+mn-cs"/>
            </a:endParaRPr>
          </a:p>
        </p:txBody>
      </p:sp>
      <p:sp>
        <p:nvSpPr>
          <p:cNvPr id="19763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A1DAEAA-2AA7-44C1-AAE4-2A28C00C290C}"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197636" name="TextBox 1"/>
          <p:cNvSpPr txBox="1">
            <a:spLocks noChangeArrowheads="1"/>
          </p:cNvSpPr>
          <p:nvPr/>
        </p:nvSpPr>
        <p:spPr bwMode="auto">
          <a:xfrm>
            <a:off x="4565906" y="1119899"/>
            <a:ext cx="3168649"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3600" b="0" i="0" u="none" strike="noStrike" kern="1200" cap="none" spc="0" normalizeH="0" baseline="0" noProof="0" dirty="0">
                <a:ln>
                  <a:noFill/>
                </a:ln>
                <a:solidFill>
                  <a:srgbClr val="CC00FF"/>
                </a:solidFill>
                <a:effectLst/>
                <a:uLnTx/>
                <a:uFillTx/>
                <a:latin typeface="Arial" pitchFamily="34" charset="0"/>
                <a:ea typeface="Majalla UI"/>
                <a:cs typeface="Majalla UI"/>
              </a:rPr>
              <a:t>تدريب3</a:t>
            </a:r>
            <a:endParaRPr kumimoji="0" lang="en-US" altLang="en-US" sz="2800" b="0" i="0" u="none" strike="noStrike" kern="1200" cap="none" spc="0" normalizeH="0" baseline="0" noProof="0" dirty="0">
              <a:ln>
                <a:noFill/>
              </a:ln>
              <a:solidFill>
                <a:srgbClr val="CC00FF"/>
              </a:solidFill>
              <a:effectLst/>
              <a:uLnTx/>
              <a:uFillTx/>
              <a:latin typeface="Arial" pitchFamily="34" charset="0"/>
              <a:ea typeface="Majalla UI"/>
              <a:cs typeface="Majalla UI"/>
            </a:endParaRPr>
          </a:p>
        </p:txBody>
      </p:sp>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pic>
        <p:nvPicPr>
          <p:cNvPr id="25" name="صورة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9413" y="1664403"/>
            <a:ext cx="1636032" cy="1636032"/>
          </a:xfrm>
          <a:prstGeom prst="rect">
            <a:avLst/>
          </a:prstGeom>
        </p:spPr>
      </p:pic>
    </p:spTree>
    <p:extLst>
      <p:ext uri="{BB962C8B-B14F-4D97-AF65-F5344CB8AC3E}">
        <p14:creationId xmlns:p14="http://schemas.microsoft.com/office/powerpoint/2010/main" val="1105270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923" y="1262439"/>
            <a:ext cx="10972800" cy="1143000"/>
          </a:xfrm>
        </p:spPr>
        <p:txBody>
          <a:bodyPr>
            <a:noAutofit/>
          </a:bodyPr>
          <a:lstStyle/>
          <a:p>
            <a:pPr algn="ctr">
              <a:defRPr/>
            </a:pPr>
            <a:r>
              <a:rPr lang="ar-SA" sz="3200" dirty="0">
                <a:solidFill>
                  <a:srgbClr val="FF0000"/>
                </a:solidFill>
                <a:cs typeface="+mj-cs"/>
              </a:rPr>
              <a:t>تدريبات على التحويل بين وحدات القياس</a:t>
            </a:r>
            <a:endParaRPr lang="en-US" sz="3200" dirty="0">
              <a:solidFill>
                <a:srgbClr val="FF0000"/>
              </a:solidFill>
              <a:cs typeface="+mj-cs"/>
            </a:endParaRPr>
          </a:p>
        </p:txBody>
      </p:sp>
      <p:sp>
        <p:nvSpPr>
          <p:cNvPr id="198659" name="Content Placeholder 2"/>
          <p:cNvSpPr>
            <a:spLocks noGrp="1"/>
          </p:cNvSpPr>
          <p:nvPr>
            <p:ph idx="1"/>
          </p:nvPr>
        </p:nvSpPr>
        <p:spPr>
          <a:xfrm>
            <a:off x="1684867" y="2606992"/>
            <a:ext cx="10507133" cy="3566402"/>
          </a:xfrm>
        </p:spPr>
        <p:txBody>
          <a:bodyPr/>
          <a:lstStyle/>
          <a:p>
            <a:pPr algn="r" rtl="1"/>
            <a:r>
              <a:rPr lang="ar-SA" altLang="en-US" sz="2400" dirty="0"/>
              <a:t>كم </a:t>
            </a:r>
            <a:r>
              <a:rPr lang="en-US" altLang="en-US" sz="2400" dirty="0"/>
              <a:t>nm </a:t>
            </a:r>
            <a:r>
              <a:rPr lang="ar-SA" altLang="en-US" sz="2400" dirty="0"/>
              <a:t> توجد في 6 </a:t>
            </a:r>
            <a:r>
              <a:rPr lang="el-GR" altLang="en-US" sz="2400" dirty="0"/>
              <a:t>μ</a:t>
            </a:r>
            <a:r>
              <a:rPr lang="en-US" altLang="en-US" sz="2400" dirty="0"/>
              <a:t>m؟</a:t>
            </a:r>
            <a:r>
              <a:rPr lang="ar-SA" altLang="en-US" sz="2400" dirty="0"/>
              <a:t>                                      </a:t>
            </a:r>
            <a:r>
              <a:rPr lang="ar-SA" altLang="en-US" sz="2000" dirty="0"/>
              <a:t>(</a:t>
            </a:r>
            <a:r>
              <a:rPr lang="en-US" altLang="en-US" sz="2000" dirty="0">
                <a:solidFill>
                  <a:srgbClr val="0070C0"/>
                </a:solidFill>
              </a:rPr>
              <a:t>6000 nm</a:t>
            </a:r>
            <a:r>
              <a:rPr lang="ar-SA" altLang="en-US" sz="2000" dirty="0"/>
              <a:t>)                                   </a:t>
            </a:r>
            <a:endParaRPr lang="ar-SA" altLang="en-US" sz="2400" dirty="0"/>
          </a:p>
          <a:p>
            <a:pPr algn="r" rtl="1"/>
            <a:r>
              <a:rPr lang="ar-SA" altLang="en-US" sz="2400" dirty="0"/>
              <a:t>أحسبي عدد الأمتار الموجودة في 2 كيلومتر.                </a:t>
            </a:r>
            <a:r>
              <a:rPr lang="ar-SA" altLang="en-US" sz="2000" dirty="0"/>
              <a:t>(</a:t>
            </a:r>
            <a:r>
              <a:rPr lang="en-US" altLang="en-US" sz="2000" dirty="0">
                <a:solidFill>
                  <a:srgbClr val="0070C0"/>
                </a:solidFill>
              </a:rPr>
              <a:t>2000 m</a:t>
            </a:r>
            <a:r>
              <a:rPr lang="ar-SA" altLang="en-US" sz="2400" dirty="0"/>
              <a:t>)</a:t>
            </a:r>
          </a:p>
          <a:p>
            <a:pPr algn="r" rtl="1"/>
            <a:r>
              <a:rPr lang="ar-SA" altLang="en-US" sz="2400" dirty="0"/>
              <a:t>أحسب عدد الجرامات الموجودة في 0.001 </a:t>
            </a:r>
            <a:r>
              <a:rPr lang="ar-SA" altLang="en-US" sz="2400" dirty="0" err="1"/>
              <a:t>ميقاجرام</a:t>
            </a:r>
            <a:r>
              <a:rPr lang="ar-SA" altLang="en-US" sz="2400" dirty="0"/>
              <a:t>.       (</a:t>
            </a:r>
            <a:r>
              <a:rPr lang="en-US" altLang="en-US" sz="2000" dirty="0">
                <a:solidFill>
                  <a:srgbClr val="0070C0"/>
                </a:solidFill>
              </a:rPr>
              <a:t>1000 g</a:t>
            </a:r>
            <a:r>
              <a:rPr lang="ar-SA" altLang="en-US" sz="2400" dirty="0"/>
              <a:t>)</a:t>
            </a:r>
          </a:p>
          <a:p>
            <a:pPr algn="r" rtl="1"/>
            <a:r>
              <a:rPr lang="ar-SA" altLang="en-US" sz="2400" dirty="0"/>
              <a:t>أحسب عدد الجرامات الموجودة في </a:t>
            </a:r>
            <a:r>
              <a:rPr lang="en-US" altLang="en-US" sz="2400" dirty="0"/>
              <a:t>10</a:t>
            </a:r>
            <a:r>
              <a:rPr lang="ar-SA" altLang="en-US" sz="2400" dirty="0"/>
              <a:t> </a:t>
            </a:r>
            <a:r>
              <a:rPr lang="ar-SA" altLang="en-US" sz="2400" dirty="0" err="1"/>
              <a:t>سنتيجرام</a:t>
            </a:r>
            <a:r>
              <a:rPr lang="ar-SA" altLang="en-US" sz="2400" dirty="0"/>
              <a:t>.            (</a:t>
            </a:r>
            <a:r>
              <a:rPr lang="en-US" altLang="en-US" sz="2000" dirty="0">
                <a:solidFill>
                  <a:srgbClr val="0070C0"/>
                </a:solidFill>
              </a:rPr>
              <a:t>0.1 g</a:t>
            </a:r>
            <a:r>
              <a:rPr lang="ar-SA" altLang="en-US" sz="2400" dirty="0"/>
              <a:t>)</a:t>
            </a:r>
          </a:p>
          <a:p>
            <a:pPr algn="r" rtl="1"/>
            <a:endParaRPr lang="ar-SA" altLang="en-US" sz="2400" dirty="0"/>
          </a:p>
          <a:p>
            <a:pPr algn="r" rtl="1"/>
            <a:endParaRPr lang="en-US" altLang="en-US" sz="2400" dirty="0"/>
          </a:p>
          <a:p>
            <a:pPr algn="r" rtl="1"/>
            <a:endParaRPr lang="en-US" altLang="en-US" dirty="0"/>
          </a:p>
        </p:txBody>
      </p:sp>
      <p:sp>
        <p:nvSpPr>
          <p:cNvPr id="19866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F1D806EB-BFB7-4806-980C-1FF1170407C0}"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
        <p:nvSpPr>
          <p:cNvPr id="25" name="TextBox 2"/>
          <p:cNvSpPr txBox="1">
            <a:spLocks noChangeArrowheads="1"/>
          </p:cNvSpPr>
          <p:nvPr/>
        </p:nvSpPr>
        <p:spPr bwMode="auto">
          <a:xfrm>
            <a:off x="9328132" y="2084744"/>
            <a:ext cx="1873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اختبري نفسك</a:t>
            </a:r>
            <a:endParaRPr kumimoji="0" lang="en-US" altLang="en-US"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200526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733" y="1153508"/>
            <a:ext cx="10972800" cy="1143000"/>
          </a:xfrm>
        </p:spPr>
        <p:txBody>
          <a:bodyPr/>
          <a:lstStyle/>
          <a:p>
            <a:pPr algn="ctr">
              <a:defRPr/>
            </a:pPr>
            <a:r>
              <a:rPr lang="ar-SA" dirty="0">
                <a:solidFill>
                  <a:srgbClr val="7030A0"/>
                </a:solidFill>
              </a:rPr>
              <a:t>تدريب 4</a:t>
            </a:r>
            <a:endParaRPr lang="en-US" dirty="0">
              <a:solidFill>
                <a:srgbClr val="7030A0"/>
              </a:solidFill>
            </a:endParaRPr>
          </a:p>
        </p:txBody>
      </p:sp>
      <p:sp>
        <p:nvSpPr>
          <p:cNvPr id="199683" name="Content Placeholder 2"/>
          <p:cNvSpPr>
            <a:spLocks noGrp="1"/>
          </p:cNvSpPr>
          <p:nvPr>
            <p:ph idx="1"/>
          </p:nvPr>
        </p:nvSpPr>
        <p:spPr>
          <a:xfrm>
            <a:off x="2048936" y="2402006"/>
            <a:ext cx="9999133" cy="4259144"/>
          </a:xfrm>
        </p:spPr>
        <p:txBody>
          <a:bodyPr/>
          <a:lstStyle/>
          <a:p>
            <a:pPr algn="r" rtl="1"/>
            <a:r>
              <a:rPr lang="ar-SA" altLang="en-US" dirty="0"/>
              <a:t>حولي 400 جرام (</a:t>
            </a:r>
            <a:r>
              <a:rPr lang="en-US" altLang="en-US" dirty="0"/>
              <a:t>g</a:t>
            </a:r>
            <a:r>
              <a:rPr lang="ar-SA" altLang="en-US" dirty="0"/>
              <a:t>) إلى كيلوجرام (</a:t>
            </a:r>
            <a:r>
              <a:rPr lang="en-US" altLang="en-US" dirty="0"/>
              <a:t>kg</a:t>
            </a:r>
            <a:r>
              <a:rPr lang="ar-SA" altLang="en-US" dirty="0"/>
              <a:t>)</a:t>
            </a:r>
          </a:p>
          <a:p>
            <a:pPr algn="r" rtl="1"/>
            <a:r>
              <a:rPr lang="ar-SA" altLang="en-US" dirty="0"/>
              <a:t>أ- 4 كيلوجرام</a:t>
            </a:r>
          </a:p>
          <a:p>
            <a:pPr algn="r" rtl="1"/>
            <a:r>
              <a:rPr lang="ar-SA" altLang="en-US" dirty="0"/>
              <a:t>ب- 40 </a:t>
            </a:r>
            <a:r>
              <a:rPr lang="en-US" altLang="en-US" dirty="0"/>
              <a:t>kg</a:t>
            </a:r>
            <a:r>
              <a:rPr lang="ar-SA" altLang="en-US" dirty="0"/>
              <a:t> </a:t>
            </a:r>
          </a:p>
          <a:p>
            <a:pPr algn="r" rtl="1"/>
            <a:r>
              <a:rPr lang="ar-SA" altLang="en-US" dirty="0"/>
              <a:t>ج- </a:t>
            </a:r>
            <a:r>
              <a:rPr lang="en-US" altLang="en-US" dirty="0"/>
              <a:t>0.4</a:t>
            </a:r>
            <a:r>
              <a:rPr lang="ar-SA" altLang="en-US" dirty="0"/>
              <a:t>  </a:t>
            </a:r>
            <a:endParaRPr lang="en-US" altLang="en-US" dirty="0"/>
          </a:p>
        </p:txBody>
      </p:sp>
      <p:sp>
        <p:nvSpPr>
          <p:cNvPr id="19968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BE9B4C-1101-4F76-999A-628F77398BC1}"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pic>
        <p:nvPicPr>
          <p:cNvPr id="25" name="صورة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1101" y="2360434"/>
            <a:ext cx="1636032" cy="1636032"/>
          </a:xfrm>
          <a:prstGeom prst="rect">
            <a:avLst/>
          </a:prstGeom>
        </p:spPr>
      </p:pic>
    </p:spTree>
    <p:extLst>
      <p:ext uri="{BB962C8B-B14F-4D97-AF65-F5344CB8AC3E}">
        <p14:creationId xmlns:p14="http://schemas.microsoft.com/office/powerpoint/2010/main" val="4221299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6905767" y="1521923"/>
            <a:ext cx="5000487" cy="457200"/>
          </a:xfrm>
          <a:prstGeom prst="rect">
            <a:avLst/>
          </a:prstGeom>
          <a:solidFill>
            <a:schemeClr val="accent2">
              <a:lumMod val="40000"/>
              <a:lumOff val="60000"/>
            </a:schemeClr>
          </a:solidFill>
          <a:ln w="9525">
            <a:noFill/>
            <a:miter lim="800000"/>
            <a:headEnd/>
            <a:tailEnd/>
          </a:ln>
          <a:effectLst/>
        </p:spPr>
        <p:txBody>
          <a:bodyPr wrap="square" anchor="ctr">
            <a:spAutoFit/>
          </a:bodyPr>
          <a:lstStyle/>
          <a:p>
            <a:pPr marL="0" marR="0" lvl="0" indent="0" algn="r" defTabSz="914400" rtl="1" eaLnBrk="1" fontAlgn="auto" latinLnBrk="0" hangingPunct="1">
              <a:lnSpc>
                <a:spcPct val="100000"/>
              </a:lnSpc>
              <a:spcBef>
                <a:spcPts val="0"/>
              </a:spcBef>
              <a:spcAft>
                <a:spcPts val="0"/>
              </a:spcAft>
              <a:buClrTx/>
              <a:buSzTx/>
              <a:buFontTx/>
              <a:buChar char="•"/>
              <a:tabLst/>
              <a:defRPr/>
            </a:pPr>
            <a:r>
              <a:rPr kumimoji="0" lang="ar-SA" sz="2400" b="1" i="0" u="none" strike="noStrike" kern="1200" cap="none" spc="0" normalizeH="0" baseline="0" noProof="0" dirty="0">
                <a:ln>
                  <a:noFill/>
                </a:ln>
                <a:solidFill>
                  <a:srgbClr val="FF0000"/>
                </a:solidFill>
                <a:effectLst/>
                <a:uLnTx/>
                <a:uFillTx/>
                <a:latin typeface="Calibri" pitchFamily="34" charset="0"/>
                <a:ea typeface="Calibri" pitchFamily="34" charset="0"/>
                <a:cs typeface="Times New Roman" panose="02020603050405020304" pitchFamily="18" charset="0"/>
              </a:rPr>
              <a:t>ج- الوحدات المشتقة:</a:t>
            </a:r>
            <a:endParaRPr kumimoji="0" lang="ar-SA" sz="1800" b="1" i="0" u="none" strike="noStrike" kern="1200" cap="none" spc="0" normalizeH="0" baseline="0" noProof="0" dirty="0">
              <a:ln>
                <a:noFill/>
              </a:ln>
              <a:solidFill>
                <a:srgbClr val="FF0000"/>
              </a:solidFill>
              <a:effectLst/>
              <a:uLnTx/>
              <a:uFillTx/>
              <a:latin typeface="Calibri"/>
              <a:ea typeface="Calibri" pitchFamily="34" charset="0"/>
              <a:cs typeface="Times New Roman" panose="02020603050405020304" pitchFamily="18" charset="0"/>
            </a:endParaRPr>
          </a:p>
        </p:txBody>
      </p:sp>
      <p:sp>
        <p:nvSpPr>
          <p:cNvPr id="200707" name="Rectangle 2"/>
          <p:cNvSpPr>
            <a:spLocks noChangeArrowheads="1"/>
          </p:cNvSpPr>
          <p:nvPr/>
        </p:nvSpPr>
        <p:spPr bwMode="auto">
          <a:xfrm>
            <a:off x="2296867" y="1559451"/>
            <a:ext cx="6477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جدول (2 – 1)</a:t>
            </a:r>
            <a:endParaRPr kumimoji="0" lang="en-US" altLang="en-US" sz="900" b="0" i="0" u="none" strike="noStrike" kern="1200" cap="none" spc="0" normalizeH="0" baseline="0" noProof="0" dirty="0">
              <a:ln>
                <a:noFill/>
              </a:ln>
              <a:solidFill>
                <a:srgbClr val="FF0000"/>
              </a:solidFill>
              <a:effectLst/>
              <a:uLnTx/>
              <a:uFillTx/>
              <a:latin typeface="Calibri"/>
              <a:ea typeface="Calibri" pitchFamily="34" charset="0"/>
              <a:cs typeface="AL-Mohanad" pitchFamily="2"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وحدات مشتقة من النظام الدولي</a:t>
            </a:r>
            <a:endParaRPr kumimoji="0" lang="ar-SA" altLang="en-US" sz="1800" b="0" i="0" u="none" strike="noStrike" kern="1200" cap="none" spc="0" normalizeH="0" baseline="0" noProof="0" dirty="0">
              <a:ln>
                <a:noFill/>
              </a:ln>
              <a:solidFill>
                <a:srgbClr val="FF0000"/>
              </a:solidFill>
              <a:effectLst/>
              <a:uLnTx/>
              <a:uFillTx/>
              <a:latin typeface="Calibri"/>
              <a:ea typeface="Majalla UI"/>
              <a:cs typeface="Majalla UI"/>
            </a:endParaRPr>
          </a:p>
        </p:txBody>
      </p:sp>
      <p:graphicFrame>
        <p:nvGraphicFramePr>
          <p:cNvPr id="4" name="جدول 3"/>
          <p:cNvGraphicFramePr>
            <a:graphicFrameLocks noGrp="1"/>
          </p:cNvGraphicFramePr>
          <p:nvPr/>
        </p:nvGraphicFramePr>
        <p:xfrm>
          <a:off x="1760241" y="2257823"/>
          <a:ext cx="10146013" cy="3857924"/>
        </p:xfrm>
        <a:graphic>
          <a:graphicData uri="http://schemas.openxmlformats.org/drawingml/2006/table">
            <a:tbl>
              <a:tblPr rtl="1"/>
              <a:tblGrid>
                <a:gridCol w="1449332">
                  <a:extLst>
                    <a:ext uri="{9D8B030D-6E8A-4147-A177-3AD203B41FA5}">
                      <a16:colId xmlns:a16="http://schemas.microsoft.com/office/drawing/2014/main" val="20000"/>
                    </a:ext>
                  </a:extLst>
                </a:gridCol>
                <a:gridCol w="2240415">
                  <a:extLst>
                    <a:ext uri="{9D8B030D-6E8A-4147-A177-3AD203B41FA5}">
                      <a16:colId xmlns:a16="http://schemas.microsoft.com/office/drawing/2014/main" val="20001"/>
                    </a:ext>
                  </a:extLst>
                </a:gridCol>
                <a:gridCol w="1209866">
                  <a:extLst>
                    <a:ext uri="{9D8B030D-6E8A-4147-A177-3AD203B41FA5}">
                      <a16:colId xmlns:a16="http://schemas.microsoft.com/office/drawing/2014/main" val="20002"/>
                    </a:ext>
                  </a:extLst>
                </a:gridCol>
                <a:gridCol w="1507872">
                  <a:extLst>
                    <a:ext uri="{9D8B030D-6E8A-4147-A177-3AD203B41FA5}">
                      <a16:colId xmlns:a16="http://schemas.microsoft.com/office/drawing/2014/main" val="20003"/>
                    </a:ext>
                  </a:extLst>
                </a:gridCol>
                <a:gridCol w="1687241">
                  <a:extLst>
                    <a:ext uri="{9D8B030D-6E8A-4147-A177-3AD203B41FA5}">
                      <a16:colId xmlns:a16="http://schemas.microsoft.com/office/drawing/2014/main" val="20004"/>
                    </a:ext>
                  </a:extLst>
                </a:gridCol>
                <a:gridCol w="2051287">
                  <a:extLst>
                    <a:ext uri="{9D8B030D-6E8A-4147-A177-3AD203B41FA5}">
                      <a16:colId xmlns:a16="http://schemas.microsoft.com/office/drawing/2014/main" val="20005"/>
                    </a:ext>
                  </a:extLst>
                </a:gridCol>
              </a:tblGrid>
              <a:tr h="593583">
                <a:tc>
                  <a:txBody>
                    <a:bodyPr/>
                    <a:lstStyle/>
                    <a:p>
                      <a:pPr algn="ctr" rtl="1">
                        <a:lnSpc>
                          <a:spcPct val="115000"/>
                        </a:lnSpc>
                        <a:spcAft>
                          <a:spcPts val="0"/>
                        </a:spcAft>
                      </a:pPr>
                      <a:r>
                        <a:rPr lang="ar-SA" sz="1900" b="1" dirty="0">
                          <a:latin typeface="Calibri"/>
                          <a:ea typeface="Calibri"/>
                          <a:cs typeface="AL-Mohanad"/>
                        </a:rPr>
                        <a:t>الكمية</a:t>
                      </a:r>
                      <a:endParaRPr lang="en-US" sz="1900" dirty="0">
                        <a:latin typeface="Calibri"/>
                        <a:ea typeface="Calibri"/>
                        <a:cs typeface="Arial"/>
                      </a:endParaRPr>
                    </a:p>
                  </a:txBody>
                  <a:tcPr marL="91459" marR="9145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en-US" sz="1900" b="1" dirty="0">
                          <a:latin typeface="Calibri"/>
                          <a:ea typeface="Calibri"/>
                          <a:cs typeface="AL-Mohanad"/>
                        </a:rPr>
                        <a:t>QUANTITY</a:t>
                      </a:r>
                      <a:endParaRPr lang="en-US" sz="19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ar-SA" sz="1900" b="1" dirty="0">
                          <a:latin typeface="Calibri"/>
                          <a:ea typeface="Calibri"/>
                          <a:cs typeface="AL-Mohanad"/>
                        </a:rPr>
                        <a:t>الوحدة</a:t>
                      </a:r>
                      <a:endParaRPr lang="en-US" sz="19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en-US" sz="1900" b="1" dirty="0">
                          <a:latin typeface="Calibri"/>
                          <a:ea typeface="Calibri"/>
                          <a:cs typeface="AL-Mohanad"/>
                        </a:rPr>
                        <a:t>UNIT</a:t>
                      </a:r>
                      <a:endParaRPr lang="en-US" sz="19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ar-SA" sz="1900" b="1" dirty="0">
                          <a:latin typeface="Calibri"/>
                          <a:ea typeface="Calibri"/>
                          <a:cs typeface="AL-Mohanad"/>
                        </a:rPr>
                        <a:t>رمز الوحدة</a:t>
                      </a:r>
                      <a:endParaRPr lang="en-US" sz="19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ar-SA" sz="1900" b="1" dirty="0">
                          <a:latin typeface="Calibri"/>
                          <a:ea typeface="Calibri"/>
                          <a:cs typeface="AL-Mohanad"/>
                        </a:rPr>
                        <a:t>الاشتقاق</a:t>
                      </a:r>
                      <a:endParaRPr lang="en-US" sz="1900" dirty="0">
                        <a:latin typeface="Calibri"/>
                        <a:ea typeface="Calibri"/>
                        <a:cs typeface="Arial"/>
                      </a:endParaRPr>
                    </a:p>
                  </a:txBody>
                  <a:tcPr marL="91449" marR="9144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371234">
                <a:tc>
                  <a:txBody>
                    <a:bodyPr/>
                    <a:lstStyle/>
                    <a:p>
                      <a:pPr algn="ctr" rtl="1">
                        <a:lnSpc>
                          <a:spcPct val="115000"/>
                        </a:lnSpc>
                        <a:spcAft>
                          <a:spcPts val="0"/>
                        </a:spcAft>
                      </a:pPr>
                      <a:r>
                        <a:rPr lang="ar-SA" sz="2300" dirty="0">
                          <a:latin typeface="Calibri"/>
                          <a:ea typeface="Calibri"/>
                          <a:cs typeface="AL-Mohanad"/>
                        </a:rPr>
                        <a:t>الطاقة</a:t>
                      </a:r>
                      <a:endParaRPr lang="en-US" sz="1100" dirty="0">
                        <a:latin typeface="Calibri"/>
                        <a:ea typeface="Calibri"/>
                        <a:cs typeface="Arial"/>
                      </a:endParaRPr>
                    </a:p>
                  </a:txBody>
                  <a:tcPr marL="91459" marR="9145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0">
                        <a:lnSpc>
                          <a:spcPct val="115000"/>
                        </a:lnSpc>
                        <a:spcAft>
                          <a:spcPts val="0"/>
                        </a:spcAft>
                      </a:pPr>
                      <a:r>
                        <a:rPr lang="en-US" sz="2300" dirty="0">
                          <a:latin typeface="Calibri"/>
                          <a:ea typeface="Calibri"/>
                          <a:cs typeface="AL-Mohanad"/>
                        </a:rPr>
                        <a:t>Energy (E)</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2300" dirty="0">
                          <a:latin typeface="Calibri"/>
                          <a:ea typeface="Calibri"/>
                          <a:cs typeface="AL-Mohanad"/>
                        </a:rPr>
                        <a:t>جول</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Joule</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J</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kgm</a:t>
                      </a:r>
                      <a:r>
                        <a:rPr lang="en-US" sz="2300" baseline="30000" dirty="0">
                          <a:latin typeface="Calibri"/>
                          <a:ea typeface="Calibri"/>
                          <a:cs typeface="AL-Mohanad"/>
                        </a:rPr>
                        <a:t>2</a:t>
                      </a:r>
                      <a:r>
                        <a:rPr lang="en-US" sz="2300" dirty="0">
                          <a:latin typeface="Calibri"/>
                          <a:ea typeface="Calibri"/>
                          <a:cs typeface="AL-Mohanad"/>
                        </a:rPr>
                        <a:t>/s</a:t>
                      </a:r>
                      <a:r>
                        <a:rPr lang="en-US" sz="2300" baseline="30000" dirty="0">
                          <a:latin typeface="Calibri"/>
                          <a:ea typeface="Calibri"/>
                          <a:cs typeface="AL-Mohanad"/>
                        </a:rPr>
                        <a:t>2</a:t>
                      </a:r>
                      <a:endParaRPr lang="en-US" sz="1100" dirty="0">
                        <a:latin typeface="Calibri"/>
                        <a:ea typeface="Calibri"/>
                        <a:cs typeface="Arial"/>
                      </a:endParaRPr>
                    </a:p>
                  </a:txBody>
                  <a:tcPr marL="91449" marR="9144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1"/>
                  </a:ext>
                </a:extLst>
              </a:tr>
              <a:tr h="601124">
                <a:tc>
                  <a:txBody>
                    <a:bodyPr/>
                    <a:lstStyle/>
                    <a:p>
                      <a:pPr algn="ctr" rtl="1">
                        <a:lnSpc>
                          <a:spcPct val="115000"/>
                        </a:lnSpc>
                        <a:spcAft>
                          <a:spcPts val="0"/>
                        </a:spcAft>
                      </a:pPr>
                      <a:r>
                        <a:rPr lang="ar-SA" sz="2300">
                          <a:latin typeface="Calibri"/>
                          <a:ea typeface="Calibri"/>
                          <a:cs typeface="AL-Mohanad"/>
                        </a:rPr>
                        <a:t>الضغط</a:t>
                      </a:r>
                      <a:endParaRPr lang="en-US" sz="1100">
                        <a:latin typeface="Calibri"/>
                        <a:ea typeface="Calibri"/>
                        <a:cs typeface="Arial"/>
                      </a:endParaRPr>
                    </a:p>
                  </a:txBody>
                  <a:tcPr marL="91459" marR="9145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Pressure (P)</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2300" dirty="0">
                          <a:latin typeface="Calibri"/>
                          <a:ea typeface="Calibri"/>
                          <a:cs typeface="AL-Mohanad"/>
                        </a:rPr>
                        <a:t>باسكال</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Pascal</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Pa</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kg/ms</a:t>
                      </a:r>
                      <a:r>
                        <a:rPr lang="en-US" sz="2300" baseline="30000" dirty="0">
                          <a:latin typeface="Calibri"/>
                          <a:ea typeface="Calibri"/>
                          <a:cs typeface="AL-Mohanad"/>
                        </a:rPr>
                        <a:t>2</a:t>
                      </a:r>
                      <a:endParaRPr lang="en-US" sz="1100" dirty="0">
                        <a:latin typeface="Calibri"/>
                        <a:ea typeface="Calibri"/>
                        <a:cs typeface="Arial"/>
                      </a:endParaRPr>
                    </a:p>
                  </a:txBody>
                  <a:tcPr marL="91449" marR="9144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2"/>
                  </a:ext>
                </a:extLst>
              </a:tr>
              <a:tr h="742467">
                <a:tc>
                  <a:txBody>
                    <a:bodyPr/>
                    <a:lstStyle/>
                    <a:p>
                      <a:pPr algn="ctr" rtl="1">
                        <a:lnSpc>
                          <a:spcPct val="115000"/>
                        </a:lnSpc>
                        <a:spcAft>
                          <a:spcPts val="0"/>
                        </a:spcAft>
                      </a:pPr>
                      <a:r>
                        <a:rPr lang="ar-SA" sz="2300">
                          <a:latin typeface="Calibri"/>
                          <a:ea typeface="Calibri"/>
                          <a:cs typeface="AL-Mohanad"/>
                        </a:rPr>
                        <a:t>القوة</a:t>
                      </a:r>
                      <a:endParaRPr lang="en-US" sz="1100">
                        <a:latin typeface="Calibri"/>
                        <a:ea typeface="Calibri"/>
                        <a:cs typeface="Arial"/>
                      </a:endParaRPr>
                    </a:p>
                  </a:txBody>
                  <a:tcPr marL="91459" marR="9145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Force (F)</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2300" dirty="0">
                          <a:latin typeface="Calibri"/>
                          <a:ea typeface="Calibri"/>
                          <a:cs typeface="AL-Mohanad"/>
                        </a:rPr>
                        <a:t>نيوتن</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Newton</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N</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err="1">
                          <a:latin typeface="Calibri"/>
                          <a:ea typeface="Calibri"/>
                          <a:cs typeface="AL-Mohanad"/>
                        </a:rPr>
                        <a:t>kgm</a:t>
                      </a:r>
                      <a:r>
                        <a:rPr lang="en-US" sz="2300" dirty="0">
                          <a:latin typeface="Calibri"/>
                          <a:ea typeface="Calibri"/>
                          <a:cs typeface="AL-Mohanad"/>
                        </a:rPr>
                        <a:t>/s</a:t>
                      </a:r>
                      <a:r>
                        <a:rPr lang="en-US" sz="2300" baseline="30000" dirty="0">
                          <a:latin typeface="Calibri"/>
                          <a:ea typeface="Calibri"/>
                          <a:cs typeface="AL-Mohanad"/>
                        </a:rPr>
                        <a:t>2</a:t>
                      </a:r>
                      <a:endParaRPr lang="en-US" sz="1100" dirty="0">
                        <a:latin typeface="Calibri"/>
                        <a:ea typeface="Calibri"/>
                        <a:cs typeface="Arial"/>
                      </a:endParaRPr>
                    </a:p>
                  </a:txBody>
                  <a:tcPr marL="91449" marR="9144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3"/>
                  </a:ext>
                </a:extLst>
              </a:tr>
              <a:tr h="371234">
                <a:tc>
                  <a:txBody>
                    <a:bodyPr/>
                    <a:lstStyle/>
                    <a:p>
                      <a:pPr algn="ctr" rtl="1">
                        <a:lnSpc>
                          <a:spcPct val="115000"/>
                        </a:lnSpc>
                        <a:spcAft>
                          <a:spcPts val="0"/>
                        </a:spcAft>
                      </a:pPr>
                      <a:r>
                        <a:rPr lang="ar-SA" sz="2300">
                          <a:latin typeface="Calibri"/>
                          <a:ea typeface="Calibri"/>
                          <a:cs typeface="AL-Mohanad"/>
                        </a:rPr>
                        <a:t>القدرة</a:t>
                      </a:r>
                      <a:endParaRPr lang="en-US" sz="1100">
                        <a:latin typeface="Calibri"/>
                        <a:ea typeface="Calibri"/>
                        <a:cs typeface="Arial"/>
                      </a:endParaRPr>
                    </a:p>
                  </a:txBody>
                  <a:tcPr marL="91459" marR="9145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a:latin typeface="Calibri"/>
                          <a:ea typeface="Calibri"/>
                          <a:cs typeface="AL-Mohanad"/>
                        </a:rPr>
                        <a:t>Power</a:t>
                      </a:r>
                      <a:endParaRPr lang="en-US" sz="110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2300" dirty="0">
                          <a:latin typeface="Calibri"/>
                          <a:ea typeface="Calibri"/>
                          <a:cs typeface="AL-Mohanad"/>
                        </a:rPr>
                        <a:t>وات</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Watt</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W</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J/s</a:t>
                      </a:r>
                      <a:endParaRPr lang="en-US" sz="1100" dirty="0">
                        <a:latin typeface="Calibri"/>
                        <a:ea typeface="Calibri"/>
                        <a:cs typeface="Arial"/>
                      </a:endParaRPr>
                    </a:p>
                  </a:txBody>
                  <a:tcPr marL="91449" marR="9144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4"/>
                  </a:ext>
                </a:extLst>
              </a:tr>
              <a:tr h="742467">
                <a:tc>
                  <a:txBody>
                    <a:bodyPr/>
                    <a:lstStyle/>
                    <a:p>
                      <a:pPr algn="ctr" rtl="1">
                        <a:lnSpc>
                          <a:spcPct val="115000"/>
                        </a:lnSpc>
                        <a:spcAft>
                          <a:spcPts val="0"/>
                        </a:spcAft>
                      </a:pPr>
                      <a:r>
                        <a:rPr lang="ar-SA" sz="2300" dirty="0">
                          <a:latin typeface="Calibri"/>
                          <a:ea typeface="Calibri"/>
                          <a:cs typeface="AL-Mohanad"/>
                        </a:rPr>
                        <a:t>الجهد الكهربي</a:t>
                      </a:r>
                      <a:endParaRPr lang="en-US" sz="1100" dirty="0">
                        <a:latin typeface="Calibri"/>
                        <a:ea typeface="Calibri"/>
                        <a:cs typeface="Arial"/>
                      </a:endParaRPr>
                    </a:p>
                  </a:txBody>
                  <a:tcPr marL="91459" marR="9145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Potential</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ar-SA" sz="2300" dirty="0">
                          <a:latin typeface="Calibri"/>
                          <a:ea typeface="Calibri"/>
                          <a:cs typeface="AL-Mohanad"/>
                        </a:rPr>
                        <a:t>فولت</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Volt</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V</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J/C</a:t>
                      </a:r>
                      <a:endParaRPr lang="en-US" sz="1100" dirty="0">
                        <a:latin typeface="Calibri"/>
                        <a:ea typeface="Calibri"/>
                        <a:cs typeface="Arial"/>
                      </a:endParaRPr>
                    </a:p>
                  </a:txBody>
                  <a:tcPr marL="91449" marR="9144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10005"/>
                  </a:ext>
                </a:extLst>
              </a:tr>
              <a:tr h="371234">
                <a:tc>
                  <a:txBody>
                    <a:bodyPr/>
                    <a:lstStyle/>
                    <a:p>
                      <a:pPr algn="ctr" rtl="1">
                        <a:lnSpc>
                          <a:spcPct val="115000"/>
                        </a:lnSpc>
                        <a:spcAft>
                          <a:spcPts val="0"/>
                        </a:spcAft>
                      </a:pPr>
                      <a:r>
                        <a:rPr lang="ar-SA" sz="2300" dirty="0">
                          <a:latin typeface="Calibri"/>
                          <a:ea typeface="Calibri"/>
                          <a:cs typeface="AL-Mohanad"/>
                        </a:rPr>
                        <a:t>الحجم</a:t>
                      </a:r>
                      <a:endParaRPr lang="en-US" sz="1100" dirty="0">
                        <a:latin typeface="Calibri"/>
                        <a:ea typeface="Calibri"/>
                        <a:cs typeface="Arial"/>
                      </a:endParaRPr>
                    </a:p>
                  </a:txBody>
                  <a:tcPr marL="91459" marR="9145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300" dirty="0">
                          <a:latin typeface="Calibri"/>
                          <a:ea typeface="Calibri"/>
                          <a:cs typeface="AL-Mohanad"/>
                        </a:rPr>
                        <a:t>Volume (V)</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300" dirty="0">
                          <a:latin typeface="Calibri"/>
                          <a:ea typeface="Calibri"/>
                          <a:cs typeface="AL-Mohanad"/>
                        </a:rPr>
                        <a:t>متر</a:t>
                      </a:r>
                      <a:r>
                        <a:rPr lang="ar-SA" sz="2300" baseline="30000" dirty="0">
                          <a:latin typeface="Times New Roman"/>
                          <a:ea typeface="Calibri"/>
                          <a:cs typeface="Times New Roman"/>
                        </a:rPr>
                        <a:t>٣</a:t>
                      </a:r>
                      <a:endParaRPr lang="en-US" sz="1100" baseline="300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300" dirty="0">
                          <a:latin typeface="Calibri"/>
                          <a:ea typeface="Calibri"/>
                          <a:cs typeface="AL-Mohanad"/>
                        </a:rPr>
                        <a:t>-</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m</a:t>
                      </a:r>
                      <a:r>
                        <a:rPr lang="en-US" sz="2300" baseline="30000" dirty="0">
                          <a:latin typeface="Calibri"/>
                          <a:ea typeface="Calibri"/>
                          <a:cs typeface="AL-Mohanad"/>
                        </a:rPr>
                        <a:t>3</a:t>
                      </a:r>
                      <a:endParaRPr lang="en-US" sz="1100" dirty="0">
                        <a:latin typeface="Calibri"/>
                        <a:ea typeface="Calibri"/>
                        <a:cs typeface="Arial"/>
                      </a:endParaRPr>
                    </a:p>
                  </a:txBody>
                  <a:tcPr marL="91459" marR="9145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2300" dirty="0">
                          <a:latin typeface="Calibri"/>
                          <a:ea typeface="Calibri"/>
                          <a:cs typeface="AL-Mohanad"/>
                        </a:rPr>
                        <a:t>m</a:t>
                      </a:r>
                      <a:r>
                        <a:rPr lang="en-US" sz="2300" baseline="30000" dirty="0">
                          <a:latin typeface="Calibri"/>
                          <a:ea typeface="Calibri"/>
                          <a:cs typeface="AL-Mohanad"/>
                        </a:rPr>
                        <a:t>3</a:t>
                      </a:r>
                      <a:endParaRPr lang="en-US" sz="1100" dirty="0">
                        <a:latin typeface="Calibri"/>
                        <a:ea typeface="Calibri"/>
                        <a:cs typeface="Arial"/>
                      </a:endParaRPr>
                    </a:p>
                  </a:txBody>
                  <a:tcPr marL="91449" marR="91449"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0076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C3A9842-F828-475A-9264-B3FA108CDD56}"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grpSp>
        <p:nvGrpSpPr>
          <p:cNvPr id="7" name="مجموعة 6"/>
          <p:cNvGrpSpPr/>
          <p:nvPr/>
        </p:nvGrpSpPr>
        <p:grpSpPr>
          <a:xfrm>
            <a:off x="-50058" y="70884"/>
            <a:ext cx="12242058" cy="6842106"/>
            <a:chOff x="-50058" y="70884"/>
            <a:chExt cx="12242058" cy="6842106"/>
          </a:xfrm>
        </p:grpSpPr>
        <p:grpSp>
          <p:nvGrpSpPr>
            <p:cNvPr id="8" name="مجموعة 7"/>
            <p:cNvGrpSpPr/>
            <p:nvPr/>
          </p:nvGrpSpPr>
          <p:grpSpPr>
            <a:xfrm>
              <a:off x="-46829" y="6276749"/>
              <a:ext cx="12238829" cy="636241"/>
              <a:chOff x="-46829" y="6276745"/>
              <a:chExt cx="12238829" cy="636241"/>
            </a:xfrm>
          </p:grpSpPr>
          <p:sp>
            <p:nvSpPr>
              <p:cNvPr id="19"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0"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1"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3"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4"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5"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2"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9"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4"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1"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2"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3"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2478512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404784" y="1945697"/>
            <a:ext cx="3384549" cy="563562"/>
          </a:xfrm>
          <a:solidFill>
            <a:schemeClr val="accent6">
              <a:lumMod val="20000"/>
              <a:lumOff val="80000"/>
            </a:schemeClr>
          </a:solidFill>
        </p:spPr>
        <p:txBody>
          <a:bodyPr>
            <a:normAutofit fontScale="90000"/>
          </a:bodyPr>
          <a:lstStyle/>
          <a:p>
            <a:pPr>
              <a:defRPr/>
            </a:pPr>
            <a:r>
              <a:rPr lang="ar-SA" dirty="0">
                <a:solidFill>
                  <a:srgbClr val="FF0000"/>
                </a:solidFill>
              </a:rPr>
              <a:t>الحجم</a:t>
            </a:r>
            <a:endParaRPr lang="en-US" dirty="0">
              <a:solidFill>
                <a:srgbClr val="FF0000"/>
              </a:solidFill>
            </a:endParaRPr>
          </a:p>
        </p:txBody>
      </p:sp>
      <p:sp>
        <p:nvSpPr>
          <p:cNvPr id="12291" name="Content Placeholder 2"/>
          <p:cNvSpPr>
            <a:spLocks noGrp="1"/>
          </p:cNvSpPr>
          <p:nvPr>
            <p:ph idx="1"/>
          </p:nvPr>
        </p:nvSpPr>
        <p:spPr>
          <a:xfrm>
            <a:off x="203200" y="2415649"/>
            <a:ext cx="11787717" cy="4094665"/>
          </a:xfrm>
        </p:spPr>
        <p:txBody>
          <a:bodyPr>
            <a:normAutofit lnSpcReduction="10000"/>
          </a:bodyPr>
          <a:lstStyle/>
          <a:p>
            <a:pPr algn="r" rtl="1">
              <a:defRPr/>
            </a:pPr>
            <a:r>
              <a:rPr lang="ar-SA" sz="2800" dirty="0"/>
              <a:t>الوحدة الأساسية لقياس الطول حسب النظام الدولي هي المتر، والوحدة المشتقة منها لقياس الحجم هي المتر المكعب </a:t>
            </a:r>
            <a:r>
              <a:rPr lang="en-US" sz="2800" dirty="0">
                <a:solidFill>
                  <a:prstClr val="black"/>
                </a:solidFill>
              </a:rPr>
              <a:t>(</a:t>
            </a:r>
            <a:r>
              <a:rPr lang="en-US" sz="2800" dirty="0">
                <a:solidFill>
                  <a:srgbClr val="00B050"/>
                </a:solidFill>
              </a:rPr>
              <a:t>m</a:t>
            </a:r>
            <a:r>
              <a:rPr lang="en-US" sz="2800" baseline="30000" dirty="0">
                <a:solidFill>
                  <a:srgbClr val="00B050"/>
                </a:solidFill>
              </a:rPr>
              <a:t>3</a:t>
            </a:r>
            <a:r>
              <a:rPr lang="en-US" sz="2800" dirty="0">
                <a:solidFill>
                  <a:prstClr val="black"/>
                </a:solidFill>
              </a:rPr>
              <a:t>)</a:t>
            </a:r>
            <a:r>
              <a:rPr lang="ar-SA" sz="2800" dirty="0">
                <a:solidFill>
                  <a:prstClr val="black"/>
                </a:solidFill>
              </a:rPr>
              <a:t>.</a:t>
            </a:r>
            <a:endParaRPr lang="ar-SA" sz="2800" dirty="0"/>
          </a:p>
          <a:p>
            <a:pPr algn="r" rtl="1">
              <a:defRPr/>
            </a:pPr>
            <a:r>
              <a:rPr lang="ar-SA" sz="2800" dirty="0"/>
              <a:t>هناك وحدات للحجم أصغروهي:</a:t>
            </a:r>
          </a:p>
          <a:p>
            <a:pPr marL="0" indent="0" algn="r" rtl="1">
              <a:buFont typeface="Arial" pitchFamily="34" charset="0"/>
              <a:buNone/>
              <a:defRPr/>
            </a:pPr>
            <a:r>
              <a:rPr lang="ar-SA" sz="2800" dirty="0"/>
              <a:t>                                    السنتيمتر المكعب </a:t>
            </a:r>
            <a:r>
              <a:rPr lang="en-US" sz="2800" dirty="0">
                <a:solidFill>
                  <a:prstClr val="black"/>
                </a:solidFill>
              </a:rPr>
              <a:t>(</a:t>
            </a:r>
            <a:r>
              <a:rPr lang="en-US" sz="2800" dirty="0">
                <a:solidFill>
                  <a:srgbClr val="00B050"/>
                </a:solidFill>
              </a:rPr>
              <a:t>cm</a:t>
            </a:r>
            <a:r>
              <a:rPr lang="en-US" sz="2800" baseline="30000" dirty="0">
                <a:solidFill>
                  <a:srgbClr val="00B050"/>
                </a:solidFill>
              </a:rPr>
              <a:t>3</a:t>
            </a:r>
            <a:r>
              <a:rPr lang="en-US" sz="2800" dirty="0">
                <a:solidFill>
                  <a:prstClr val="black"/>
                </a:solidFill>
              </a:rPr>
              <a:t>)</a:t>
            </a:r>
            <a:endParaRPr lang="ar-SA" sz="2800" dirty="0"/>
          </a:p>
          <a:p>
            <a:pPr algn="r" rtl="1">
              <a:buFont typeface="Arial" pitchFamily="34" charset="0"/>
              <a:buNone/>
              <a:defRPr/>
            </a:pPr>
            <a:r>
              <a:rPr lang="en-US" sz="2800" dirty="0"/>
              <a:t>      </a:t>
            </a:r>
            <a:r>
              <a:rPr lang="ar-SA" sz="2800" dirty="0"/>
              <a:t>                               الديسيمتر المكعب </a:t>
            </a:r>
            <a:r>
              <a:rPr lang="en-US" sz="2800" dirty="0"/>
              <a:t>(</a:t>
            </a:r>
            <a:r>
              <a:rPr lang="en-US" sz="2800" dirty="0">
                <a:solidFill>
                  <a:srgbClr val="00B050"/>
                </a:solidFill>
              </a:rPr>
              <a:t>dm</a:t>
            </a:r>
            <a:r>
              <a:rPr lang="en-US" sz="2800" baseline="30000" dirty="0">
                <a:solidFill>
                  <a:srgbClr val="00B050"/>
                </a:solidFill>
              </a:rPr>
              <a:t>3</a:t>
            </a:r>
            <a:r>
              <a:rPr lang="en-US" sz="2800" dirty="0"/>
              <a:t>)</a:t>
            </a:r>
            <a:endParaRPr lang="ar-SA" sz="2800" dirty="0"/>
          </a:p>
          <a:p>
            <a:pPr algn="r" rtl="1">
              <a:buFont typeface="Arial" pitchFamily="34" charset="0"/>
              <a:buNone/>
              <a:defRPr/>
            </a:pPr>
            <a:r>
              <a:rPr lang="ar-SA" sz="2800" dirty="0">
                <a:solidFill>
                  <a:prstClr val="black"/>
                </a:solidFill>
              </a:rPr>
              <a:t>هناك وحدات شائعة الاستخدام (خارج النظام الدولي) لقياس الحجم وهي:</a:t>
            </a:r>
          </a:p>
          <a:p>
            <a:pPr algn="r" rtl="1">
              <a:buFont typeface="Arial" pitchFamily="34" charset="0"/>
              <a:buNone/>
              <a:defRPr/>
            </a:pPr>
            <a:r>
              <a:rPr lang="ar-SA" sz="2800" dirty="0">
                <a:solidFill>
                  <a:prstClr val="black"/>
                </a:solidFill>
              </a:rPr>
              <a:t>                                                                    المليلتر </a:t>
            </a:r>
            <a:r>
              <a:rPr lang="en-US" dirty="0">
                <a:solidFill>
                  <a:prstClr val="black"/>
                </a:solidFill>
              </a:rPr>
              <a:t>(</a:t>
            </a:r>
            <a:r>
              <a:rPr lang="en-US" dirty="0">
                <a:solidFill>
                  <a:srgbClr val="00B050"/>
                </a:solidFill>
              </a:rPr>
              <a:t>mL</a:t>
            </a:r>
            <a:r>
              <a:rPr lang="en-US" dirty="0">
                <a:solidFill>
                  <a:prstClr val="black"/>
                </a:solidFill>
              </a:rPr>
              <a:t>)</a:t>
            </a:r>
            <a:endParaRPr lang="ar-SA" sz="2800" dirty="0">
              <a:solidFill>
                <a:prstClr val="black"/>
              </a:solidFill>
            </a:endParaRPr>
          </a:p>
          <a:p>
            <a:pPr algn="r" rtl="1">
              <a:buFont typeface="Arial" pitchFamily="34" charset="0"/>
              <a:buNone/>
              <a:defRPr/>
            </a:pPr>
            <a:r>
              <a:rPr lang="ar-SA" sz="2800" dirty="0">
                <a:solidFill>
                  <a:prstClr val="black"/>
                </a:solidFill>
              </a:rPr>
              <a:t>                                                                     اللتر </a:t>
            </a:r>
            <a:r>
              <a:rPr lang="en-US" dirty="0">
                <a:solidFill>
                  <a:prstClr val="black"/>
                </a:solidFill>
              </a:rPr>
              <a:t>(</a:t>
            </a:r>
            <a:r>
              <a:rPr lang="en-US" dirty="0">
                <a:solidFill>
                  <a:srgbClr val="00B050"/>
                </a:solidFill>
              </a:rPr>
              <a:t>L</a:t>
            </a:r>
            <a:r>
              <a:rPr lang="en-US" dirty="0">
                <a:solidFill>
                  <a:prstClr val="black"/>
                </a:solidFill>
              </a:rPr>
              <a:t>)</a:t>
            </a:r>
            <a:endParaRPr lang="en-US" sz="2800" dirty="0"/>
          </a:p>
          <a:p>
            <a:pPr marL="0" indent="0" algn="r" rtl="1">
              <a:buFont typeface="Arial" pitchFamily="34" charset="0"/>
              <a:buNone/>
              <a:defRPr/>
            </a:pPr>
            <a:r>
              <a:rPr lang="ar-SA" sz="2800" dirty="0"/>
              <a:t>  </a:t>
            </a:r>
          </a:p>
        </p:txBody>
      </p:sp>
      <p:sp>
        <p:nvSpPr>
          <p:cNvPr id="20173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D3B4C3F-293E-45F1-AC16-42F1AF7659D5}" type="slidenum">
              <a:rPr kumimoji="0" lang="en-US" sz="1200" b="0" i="0" u="none" strike="noStrike" kern="1200" cap="none" spc="0" normalizeH="0" baseline="0" noProof="0" smtClean="0">
                <a:ln>
                  <a:noFill/>
                </a:ln>
                <a:solidFill>
                  <a:srgbClr val="898989"/>
                </a:solidFill>
                <a:effectLst/>
                <a:uLnTx/>
                <a:uFillTx/>
                <a:latin typeface="Calibri"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srgbClr val="898989"/>
              </a:solidFill>
              <a:effectLst/>
              <a:uLnTx/>
              <a:uFillTx/>
              <a:latin typeface="Calibri" pitchFamily="34" charset="0"/>
              <a:ea typeface="+mn-ea"/>
              <a:cs typeface="Arial" pitchFamily="34" charset="0"/>
            </a:endParaRPr>
          </a:p>
        </p:txBody>
      </p:sp>
      <p:sp>
        <p:nvSpPr>
          <p:cNvPr id="7" name="Title 1"/>
          <p:cNvSpPr txBox="1">
            <a:spLocks/>
          </p:cNvSpPr>
          <p:nvPr/>
        </p:nvSpPr>
        <p:spPr bwMode="auto">
          <a:xfrm>
            <a:off x="7506270" y="1210112"/>
            <a:ext cx="4599148" cy="762000"/>
          </a:xfrm>
          <a:prstGeom prst="rect">
            <a:avLst/>
          </a:prstGeom>
          <a:solidFill>
            <a:schemeClr val="accent6">
              <a:lumMod val="40000"/>
              <a:lumOff val="60000"/>
            </a:schemeClr>
          </a:solidFill>
          <a:ln w="9525">
            <a:noFill/>
            <a:miter lim="800000"/>
            <a:headEnd/>
            <a:tailEnd/>
          </a:ln>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marR="0" lvl="0" indent="-342900" algn="ctr" defTabSz="914400" rtl="1" eaLnBrk="1" fontAlgn="auto" latinLnBrk="0" hangingPunct="1">
              <a:lnSpc>
                <a:spcPct val="100000"/>
              </a:lnSpc>
              <a:spcBef>
                <a:spcPct val="20000"/>
              </a:spcBef>
              <a:spcAft>
                <a:spcPts val="0"/>
              </a:spcAft>
              <a:buClrTx/>
              <a:buSzTx/>
              <a:buFontTx/>
              <a:buNone/>
              <a:tabLst/>
              <a:defRPr/>
            </a:pPr>
            <a:r>
              <a:rPr kumimoji="0" lang="ar-SA" sz="2800" b="0" i="0" u="none" strike="noStrike" kern="1200" cap="none" spc="0" normalizeH="0" baseline="0" noProof="0" dirty="0">
                <a:ln>
                  <a:noFill/>
                </a:ln>
                <a:solidFill>
                  <a:srgbClr val="0070C0"/>
                </a:solidFill>
                <a:effectLst/>
                <a:uLnTx/>
                <a:uFillTx/>
                <a:latin typeface="Calibri" panose="020F0502020204030204" pitchFamily="34" charset="0"/>
                <a:ea typeface="+mn-ea"/>
                <a:cs typeface="Majalla UI"/>
              </a:rPr>
              <a:t>ج- الوحدات المشتقة</a:t>
            </a:r>
            <a:endParaRPr kumimoji="0" lang="ar-SA" sz="4000" b="0" i="0" u="none" strike="noStrike" kern="1200" cap="none" spc="0" normalizeH="0" baseline="0" noProof="0" dirty="0">
              <a:ln>
                <a:noFill/>
              </a:ln>
              <a:solidFill>
                <a:srgbClr val="000000"/>
              </a:solidFill>
              <a:effectLst/>
              <a:uLnTx/>
              <a:uFillTx/>
              <a:latin typeface="Calibri" panose="020F0502020204030204" pitchFamily="34" charset="0"/>
              <a:ea typeface="+mn-ea"/>
              <a:cs typeface="Times New Roman" panose="02020603050405020304" pitchFamily="18" charset="0"/>
            </a:endParaRPr>
          </a:p>
        </p:txBody>
      </p:sp>
      <p:grpSp>
        <p:nvGrpSpPr>
          <p:cNvPr id="6" name="مجموعة 5"/>
          <p:cNvGrpSpPr/>
          <p:nvPr/>
        </p:nvGrpSpPr>
        <p:grpSpPr>
          <a:xfrm>
            <a:off x="-50058" y="70884"/>
            <a:ext cx="12242058" cy="6842106"/>
            <a:chOff x="-50058" y="70884"/>
            <a:chExt cx="12242058" cy="6842106"/>
          </a:xfrm>
        </p:grpSpPr>
        <p:grpSp>
          <p:nvGrpSpPr>
            <p:cNvPr id="8" name="مجموعة 7"/>
            <p:cNvGrpSpPr/>
            <p:nvPr/>
          </p:nvGrpSpPr>
          <p:grpSpPr>
            <a:xfrm>
              <a:off x="-46829" y="6276749"/>
              <a:ext cx="12238829" cy="636241"/>
              <a:chOff x="-46829" y="6276745"/>
              <a:chExt cx="12238829" cy="636241"/>
            </a:xfrm>
          </p:grpSpPr>
          <p:sp>
            <p:nvSpPr>
              <p:cNvPr id="19"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20"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1"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3"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4"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5"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2"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9"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1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4"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8"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1"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2"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3"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36067276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heckerboard(across)">
                                      <p:cBhvr>
                                        <p:cTn id="7" dur="5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12291">
                                            <p:txEl>
                                              <p:pRg st="2" end="2"/>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2291">
                                            <p:txEl>
                                              <p:pRg st="4" end="4"/>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2291">
                                            <p:txEl>
                                              <p:pRg st="5" end="5"/>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2291">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1488017" y="2270080"/>
          <a:ext cx="10538883" cy="4069266"/>
        </p:xfrm>
        <a:graphic>
          <a:graphicData uri="http://schemas.openxmlformats.org/drawingml/2006/table">
            <a:tbl>
              <a:tblPr rtl="1"/>
              <a:tblGrid>
                <a:gridCol w="1293283">
                  <a:extLst>
                    <a:ext uri="{9D8B030D-6E8A-4147-A177-3AD203B41FA5}">
                      <a16:colId xmlns:a16="http://schemas.microsoft.com/office/drawing/2014/main" val="20000"/>
                    </a:ext>
                  </a:extLst>
                </a:gridCol>
                <a:gridCol w="2476500">
                  <a:extLst>
                    <a:ext uri="{9D8B030D-6E8A-4147-A177-3AD203B41FA5}">
                      <a16:colId xmlns:a16="http://schemas.microsoft.com/office/drawing/2014/main" val="20001"/>
                    </a:ext>
                  </a:extLst>
                </a:gridCol>
                <a:gridCol w="1907117">
                  <a:extLst>
                    <a:ext uri="{9D8B030D-6E8A-4147-A177-3AD203B41FA5}">
                      <a16:colId xmlns:a16="http://schemas.microsoft.com/office/drawing/2014/main" val="20002"/>
                    </a:ext>
                  </a:extLst>
                </a:gridCol>
                <a:gridCol w="2802467">
                  <a:extLst>
                    <a:ext uri="{9D8B030D-6E8A-4147-A177-3AD203B41FA5}">
                      <a16:colId xmlns:a16="http://schemas.microsoft.com/office/drawing/2014/main" val="20003"/>
                    </a:ext>
                  </a:extLst>
                </a:gridCol>
                <a:gridCol w="2059516">
                  <a:extLst>
                    <a:ext uri="{9D8B030D-6E8A-4147-A177-3AD203B41FA5}">
                      <a16:colId xmlns:a16="http://schemas.microsoft.com/office/drawing/2014/main" val="20004"/>
                    </a:ext>
                  </a:extLst>
                </a:gridCol>
              </a:tblGrid>
              <a:tr h="438903">
                <a:tc>
                  <a:txBody>
                    <a:bodyPr/>
                    <a:lstStyle/>
                    <a:p>
                      <a:pPr marL="0" marR="0" lvl="0" indent="0" algn="ctr" defTabSz="914400" rtl="1" eaLnBrk="1" fontAlgn="base" latinLnBrk="0" hangingPunct="1">
                        <a:lnSpc>
                          <a:spcPct val="120000"/>
                        </a:lnSpc>
                        <a:spcBef>
                          <a:spcPct val="0"/>
                        </a:spcBef>
                        <a:spcAft>
                          <a:spcPct val="0"/>
                        </a:spcAft>
                        <a:buClrTx/>
                        <a:buSzTx/>
                        <a:buFontTx/>
                        <a:buNone/>
                        <a:tabLst/>
                      </a:pPr>
                      <a:r>
                        <a:rPr kumimoji="0" lang="ar-SA" sz="2400" b="1" i="0" u="none" strike="noStrike" cap="none" normalizeH="0" baseline="0">
                          <a:ln>
                            <a:noFill/>
                          </a:ln>
                          <a:solidFill>
                            <a:schemeClr val="tx1"/>
                          </a:solidFill>
                          <a:effectLst/>
                          <a:latin typeface="Calibri" pitchFamily="34" charset="0"/>
                          <a:ea typeface="Calibri" pitchFamily="34" charset="0"/>
                          <a:cs typeface="AL-Mohanad" pitchFamily="2" charset="0"/>
                        </a:rPr>
                        <a:t>الكمية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1" i="0" u="none" strike="noStrike" cap="none" normalizeH="0" baseline="0">
                          <a:ln>
                            <a:noFill/>
                          </a:ln>
                          <a:solidFill>
                            <a:schemeClr val="tx1"/>
                          </a:solidFill>
                          <a:effectLst/>
                          <a:latin typeface="Calibri" pitchFamily="34" charset="0"/>
                          <a:ea typeface="Calibri" pitchFamily="34" charset="0"/>
                          <a:cs typeface="AL-Mohanad" pitchFamily="2" charset="0"/>
                        </a:rPr>
                        <a:t>QUANTITY</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1" i="0" u="none" strike="noStrike" cap="none" normalizeH="0" baseline="0">
                          <a:ln>
                            <a:noFill/>
                          </a:ln>
                          <a:solidFill>
                            <a:schemeClr val="tx1"/>
                          </a:solidFill>
                          <a:effectLst/>
                          <a:latin typeface="Calibri" pitchFamily="34" charset="0"/>
                          <a:ea typeface="Calibri" pitchFamily="34" charset="0"/>
                          <a:cs typeface="AL-Mohanad" pitchFamily="2" charset="0"/>
                        </a:rPr>
                        <a:t>الوحدة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1" i="0" u="none" strike="noStrike" cap="none" normalizeH="0" baseline="0">
                          <a:ln>
                            <a:noFill/>
                          </a:ln>
                          <a:solidFill>
                            <a:schemeClr val="tx1"/>
                          </a:solidFill>
                          <a:effectLst/>
                          <a:latin typeface="Calibri" pitchFamily="34" charset="0"/>
                          <a:ea typeface="Calibri" pitchFamily="34" charset="0"/>
                          <a:cs typeface="AL-Mohanad" pitchFamily="2" charset="0"/>
                        </a:rPr>
                        <a:t>UNIT</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1" i="0" u="none" strike="noStrike" cap="none" normalizeH="0" baseline="0">
                          <a:ln>
                            <a:noFill/>
                          </a:ln>
                          <a:solidFill>
                            <a:schemeClr val="tx1"/>
                          </a:solidFill>
                          <a:effectLst/>
                          <a:latin typeface="Calibri" pitchFamily="34" charset="0"/>
                          <a:ea typeface="Calibri" pitchFamily="34" charset="0"/>
                          <a:cs typeface="AL-Mohanad" pitchFamily="2" charset="0"/>
                        </a:rPr>
                        <a:t>رمز الوحدة </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0"/>
                  </a:ext>
                </a:extLst>
              </a:tr>
              <a:tr h="592015">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الحجم</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Volume</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لتر</a:t>
                      </a:r>
                    </a:p>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ميلليلتر</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Liter</a:t>
                      </a: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milliliter</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L</a:t>
                      </a: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mL</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723">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درجة الحرارة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Temperature</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درجة مئوية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Celecius</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Majalla UI"/>
                          <a:cs typeface="Majalla UI"/>
                        </a:rPr>
                        <a:t>°</a:t>
                      </a: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C</a:t>
                      </a:r>
                      <a:endParaRPr kumimoji="0" lang="en-US" sz="1100" b="0" i="0" u="none" strike="noStrike" cap="none" normalizeH="0" baseline="0">
                        <a:ln>
                          <a:noFill/>
                        </a:ln>
                        <a:solidFill>
                          <a:schemeClr val="tx1"/>
                        </a:solidFill>
                        <a:effectLst/>
                        <a:latin typeface="Calibri" pitchFamily="34" charset="0"/>
                        <a:ea typeface="Majalla UI"/>
                        <a:cs typeface="Majalla UI"/>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41159">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الزمن</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Time</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دقيقة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ساعة</a:t>
                      </a:r>
                      <a:endParaRPr kumimoji="0" lang="en-US" sz="1100" b="0" i="0" u="none" strike="noStrike" cap="none" normalizeH="0" baseline="0">
                        <a:ln>
                          <a:noFill/>
                        </a:ln>
                        <a:solidFill>
                          <a:schemeClr val="tx1"/>
                        </a:solidFill>
                        <a:effectLst/>
                        <a:latin typeface="Calibri" pitchFamily="34" charset="0"/>
                        <a:ea typeface="Majalla UI"/>
                        <a:cs typeface="Majalla UI"/>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cs typeface="Arial" pitchFamily="34" charset="0"/>
                        </a:rPr>
                        <a:t>يوم</a:t>
                      </a:r>
                      <a:endParaRPr kumimoji="0" lang="en-US" sz="1100" b="0" i="0" u="none" strike="noStrike" cap="none" normalizeH="0" baseline="0">
                        <a:ln>
                          <a:noFill/>
                        </a:ln>
                        <a:solidFill>
                          <a:schemeClr val="tx1"/>
                        </a:solidFill>
                        <a:effectLst/>
                        <a:latin typeface="Calibri" pitchFamily="34" charset="0"/>
                        <a:ea typeface="Majalla UI"/>
                        <a:cs typeface="Majalla UI"/>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cs typeface="Arial" pitchFamily="34" charset="0"/>
                        </a:rPr>
                        <a:t>سنة</a:t>
                      </a:r>
                      <a:endParaRPr kumimoji="0" lang="en-US" sz="1100" b="0" i="0" u="none" strike="noStrike" cap="none" normalizeH="0" baseline="0">
                        <a:ln>
                          <a:noFill/>
                        </a:ln>
                        <a:solidFill>
                          <a:schemeClr val="tx1"/>
                        </a:solidFill>
                        <a:effectLst/>
                        <a:latin typeface="Calibri" pitchFamily="34" charset="0"/>
                        <a:ea typeface="Majalla UI"/>
                        <a:cs typeface="Majalla UI"/>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Minute</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Hour</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Day</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Year</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min</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h</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d</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y</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9654">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الكثافة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Density</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جرام/سم</a:t>
                      </a:r>
                      <a:r>
                        <a:rPr kumimoji="0" lang="ar-SA" sz="2400" b="0" i="0" u="none" strike="noStrike" cap="none" normalizeH="0" baseline="30000">
                          <a:ln>
                            <a:noFill/>
                          </a:ln>
                          <a:solidFill>
                            <a:schemeClr val="tx1"/>
                          </a:solidFill>
                          <a:effectLst/>
                          <a:latin typeface="Times New Roman" pitchFamily="18" charset="0"/>
                          <a:ea typeface="Calibri" pitchFamily="34" charset="0"/>
                          <a:cs typeface="Times New Roman" pitchFamily="18" charset="0"/>
                        </a:rPr>
                        <a:t>٣</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g/cm</a:t>
                      </a:r>
                      <a:r>
                        <a:rPr kumimoji="0" lang="en-US" sz="2400" b="0" i="0" u="none" strike="noStrike" cap="none" normalizeH="0" baseline="30000">
                          <a:ln>
                            <a:noFill/>
                          </a:ln>
                          <a:solidFill>
                            <a:schemeClr val="tx1"/>
                          </a:solidFill>
                          <a:effectLst/>
                          <a:latin typeface="Calibri" pitchFamily="34" charset="0"/>
                          <a:ea typeface="Calibri" pitchFamily="34" charset="0"/>
                          <a:cs typeface="AL-Mohanad" pitchFamily="2" charset="0"/>
                        </a:rPr>
                        <a:t>3</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9654">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القوة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Force</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داين</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dyne</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Dyne</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9654">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الطاقة</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57150" cap="flat" cmpd="dbl"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Energy</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Calibri" pitchFamily="34" charset="0"/>
                          <a:ea typeface="Calibri" pitchFamily="34" charset="0"/>
                          <a:cs typeface="AL-Mohanad" pitchFamily="2" charset="0"/>
                        </a:rPr>
                        <a:t>ارج</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Calibri" pitchFamily="34" charset="0"/>
                          <a:ea typeface="Calibri" pitchFamily="34" charset="0"/>
                          <a:cs typeface="AL-Mohanad" pitchFamily="2" charset="0"/>
                        </a:rPr>
                        <a:t>erg</a:t>
                      </a:r>
                      <a:endParaRPr kumimoji="0" lang="en-US" sz="1100" b="0" i="0" u="none" strike="noStrike" cap="none" normalizeH="0" baseline="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Calibri" pitchFamily="34" charset="0"/>
                          <a:ea typeface="Calibri" pitchFamily="34" charset="0"/>
                          <a:cs typeface="AL-Mohanad" pitchFamily="2" charset="0"/>
                        </a:rPr>
                        <a:t>Erg</a:t>
                      </a:r>
                      <a:endParaRPr kumimoji="0" lang="en-US" sz="1100" b="0" i="0" u="none" strike="noStrike" cap="none" normalizeH="0" baseline="0" dirty="0">
                        <a:ln>
                          <a:noFill/>
                        </a:ln>
                        <a:solidFill>
                          <a:schemeClr val="tx1"/>
                        </a:solidFill>
                        <a:effectLst/>
                        <a:latin typeface="Calibri" pitchFamily="34" charset="0"/>
                        <a:ea typeface="Calibri" pitchFamily="34" charset="0"/>
                        <a:cs typeface="AL-Mohanad" pitchFamily="2" charset="0"/>
                      </a:endParaRPr>
                    </a:p>
                  </a:txBody>
                  <a:tcPr marL="72071" marR="72071"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57150" cap="flat" cmpd="dbl"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02804" name="Rectangle 1"/>
          <p:cNvSpPr>
            <a:spLocks noChangeArrowheads="1"/>
          </p:cNvSpPr>
          <p:nvPr/>
        </p:nvSpPr>
        <p:spPr bwMode="auto">
          <a:xfrm>
            <a:off x="2832103" y="1543273"/>
            <a:ext cx="74295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جدول (3 – 1)</a:t>
            </a:r>
            <a:endParaRPr kumimoji="0" lang="en-US" altLang="en-US" sz="900" b="0" i="0" u="none" strike="noStrike" kern="1200" cap="none" spc="0" normalizeH="0" baseline="0" noProof="0" dirty="0">
              <a:ln>
                <a:noFill/>
              </a:ln>
              <a:solidFill>
                <a:srgbClr val="FF0000"/>
              </a:solidFill>
              <a:effectLst/>
              <a:uLnTx/>
              <a:uFillTx/>
              <a:latin typeface="Calibri"/>
              <a:ea typeface="Calibri" pitchFamily="34" charset="0"/>
              <a:cs typeface="AL-Mohanad" pitchFamily="2"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2000" b="0"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pitchFamily="2" charset="0"/>
              </a:rPr>
              <a:t>وحدات شائعة خارج النظام الدولي</a:t>
            </a:r>
            <a:endParaRPr kumimoji="0" lang="en-US" altLang="en-US" sz="900" b="0" i="0" u="none" strike="noStrike" kern="1200" cap="none" spc="0" normalizeH="0" baseline="0" noProof="0" dirty="0">
              <a:ln>
                <a:noFill/>
              </a:ln>
              <a:solidFill>
                <a:srgbClr val="FF0000"/>
              </a:solidFill>
              <a:effectLst/>
              <a:uLnTx/>
              <a:uFillTx/>
              <a:latin typeface="Calibri"/>
              <a:ea typeface="Majalla UI"/>
              <a:cs typeface="Majalla UI"/>
            </a:endParaRPr>
          </a:p>
        </p:txBody>
      </p:sp>
      <p:sp>
        <p:nvSpPr>
          <p:cNvPr id="5" name="Rectangle 1"/>
          <p:cNvSpPr>
            <a:spLocks noChangeArrowheads="1"/>
          </p:cNvSpPr>
          <p:nvPr/>
        </p:nvSpPr>
        <p:spPr bwMode="auto">
          <a:xfrm>
            <a:off x="3406289" y="1174109"/>
            <a:ext cx="8737600" cy="461963"/>
          </a:xfrm>
          <a:prstGeom prst="rect">
            <a:avLst/>
          </a:prstGeom>
          <a:solidFill>
            <a:schemeClr val="accent2">
              <a:lumMod val="40000"/>
              <a:lumOff val="60000"/>
            </a:schemeClr>
          </a:solidFill>
          <a:ln w="9525">
            <a:noFill/>
            <a:miter lim="800000"/>
            <a:headEnd/>
            <a:tailEnd/>
          </a:ln>
          <a:effectLst/>
        </p:spPr>
        <p:txBody>
          <a:bodyPr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400" b="1" i="0" u="none" strike="noStrike" kern="1200" cap="none" spc="0" normalizeH="0" baseline="0" noProof="0" dirty="0">
                <a:ln>
                  <a:noFill/>
                </a:ln>
                <a:solidFill>
                  <a:srgbClr val="FF0000"/>
                </a:solidFill>
                <a:effectLst/>
                <a:uLnTx/>
                <a:uFillTx/>
                <a:latin typeface="Calibri" pitchFamily="34" charset="0"/>
                <a:ea typeface="Calibri" pitchFamily="34" charset="0"/>
                <a:cs typeface="AL-Mohanad"/>
              </a:rPr>
              <a:t>2- الوحدات شائعة الاستخدام</a:t>
            </a:r>
            <a:endParaRPr kumimoji="0" lang="ar-SA" sz="1800" b="1" i="0" u="none" strike="noStrike" kern="1200" cap="none" spc="0" normalizeH="0" baseline="0" noProof="0" dirty="0">
              <a:ln>
                <a:noFill/>
              </a:ln>
              <a:solidFill>
                <a:srgbClr val="FF0000"/>
              </a:solidFill>
              <a:effectLst/>
              <a:uLnTx/>
              <a:uFillTx/>
              <a:latin typeface="Calibri"/>
              <a:ea typeface="Calibri" pitchFamily="34" charset="0"/>
              <a:cs typeface="AL-Mohanad"/>
            </a:endParaRPr>
          </a:p>
        </p:txBody>
      </p:sp>
      <p:sp>
        <p:nvSpPr>
          <p:cNvPr id="20280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1DDA231-047D-48D0-9CE9-B921408430D6}"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grpSp>
        <p:nvGrpSpPr>
          <p:cNvPr id="6" name="مجموعة 5"/>
          <p:cNvGrpSpPr/>
          <p:nvPr/>
        </p:nvGrpSpPr>
        <p:grpSpPr>
          <a:xfrm>
            <a:off x="-50058" y="84532"/>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27590818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923" y="2250403"/>
            <a:ext cx="10972800" cy="3916709"/>
          </a:xfrm>
        </p:spPr>
        <p:txBody>
          <a:bodyPr/>
          <a:lstStyle/>
          <a:p>
            <a:pPr marL="457200" indent="-457200" algn="r" rtl="1">
              <a:lnSpc>
                <a:spcPct val="115000"/>
              </a:lnSpc>
              <a:spcAft>
                <a:spcPts val="1000"/>
              </a:spcAft>
              <a:tabLst>
                <a:tab pos="457200" algn="l"/>
              </a:tabLst>
              <a:defRPr/>
            </a:pPr>
            <a:r>
              <a:rPr lang="ar-SA" dirty="0">
                <a:latin typeface="Calibri"/>
                <a:ea typeface="Calibri"/>
                <a:cs typeface="Arial"/>
              </a:rPr>
              <a:t>الوحدة الدولية المشتقة لقياس القوة هي:</a:t>
            </a:r>
            <a:br>
              <a:rPr lang="ar-SA" dirty="0">
                <a:latin typeface="Calibri"/>
                <a:ea typeface="Calibri"/>
                <a:cs typeface="Arial"/>
              </a:rPr>
            </a:br>
            <a:r>
              <a:rPr lang="ar-SA" dirty="0">
                <a:latin typeface="Calibri"/>
                <a:ea typeface="Calibri"/>
                <a:cs typeface="Arial"/>
              </a:rPr>
              <a:t>أ- النيوتن</a:t>
            </a:r>
            <a:br>
              <a:rPr lang="ar-SA" dirty="0">
                <a:latin typeface="Calibri"/>
                <a:ea typeface="Calibri"/>
                <a:cs typeface="Arial"/>
              </a:rPr>
            </a:br>
            <a:r>
              <a:rPr lang="ar-SA" dirty="0">
                <a:latin typeface="Calibri"/>
                <a:ea typeface="Calibri"/>
                <a:cs typeface="Arial"/>
              </a:rPr>
              <a:t>ب- الأمبير </a:t>
            </a:r>
            <a:br>
              <a:rPr lang="ar-SA" dirty="0">
                <a:latin typeface="Calibri"/>
                <a:ea typeface="Calibri"/>
                <a:cs typeface="Arial"/>
              </a:rPr>
            </a:br>
            <a:r>
              <a:rPr lang="ar-SA" dirty="0">
                <a:latin typeface="Calibri"/>
                <a:ea typeface="Calibri"/>
                <a:cs typeface="Arial"/>
              </a:rPr>
              <a:t>ج- الفولت</a:t>
            </a:r>
            <a:br>
              <a:rPr lang="ar-SA" dirty="0">
                <a:latin typeface="Calibri"/>
                <a:ea typeface="Calibri"/>
                <a:cs typeface="Arial"/>
              </a:rPr>
            </a:br>
            <a:r>
              <a:rPr lang="ar-SA" dirty="0">
                <a:latin typeface="Calibri"/>
                <a:ea typeface="Calibri"/>
                <a:cs typeface="Arial"/>
              </a:rPr>
              <a:t> </a:t>
            </a:r>
            <a:endParaRPr lang="en-US" dirty="0">
              <a:latin typeface="Calibri"/>
              <a:ea typeface="Calibri"/>
              <a:cs typeface="Arial"/>
            </a:endParaRPr>
          </a:p>
          <a:p>
            <a:pPr marL="82550" indent="0" algn="r" rtl="1">
              <a:buFont typeface="Wingdings 2" pitchFamily="18" charset="2"/>
              <a:buNone/>
              <a:defRPr/>
            </a:pPr>
            <a:endParaRPr lang="en-US" dirty="0">
              <a:cs typeface="+mn-cs"/>
            </a:endParaRPr>
          </a:p>
        </p:txBody>
      </p:sp>
      <p:sp>
        <p:nvSpPr>
          <p:cNvPr id="20378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2968722-E122-44C3-A60C-613E9F4D7D2D}"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203780" name="TextBox 1"/>
          <p:cNvSpPr txBox="1">
            <a:spLocks noChangeArrowheads="1"/>
          </p:cNvSpPr>
          <p:nvPr/>
        </p:nvSpPr>
        <p:spPr bwMode="auto">
          <a:xfrm>
            <a:off x="4191957" y="1334794"/>
            <a:ext cx="3168649"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3600" b="0" i="0" u="none" strike="noStrike" kern="1200" cap="none" spc="0" normalizeH="0" baseline="0" noProof="0" dirty="0">
                <a:ln>
                  <a:noFill/>
                </a:ln>
                <a:solidFill>
                  <a:srgbClr val="CC00FF"/>
                </a:solidFill>
                <a:effectLst/>
                <a:uLnTx/>
                <a:uFillTx/>
                <a:latin typeface="Arial" pitchFamily="34" charset="0"/>
                <a:ea typeface="Majalla UI"/>
                <a:cs typeface="Majalla UI"/>
              </a:rPr>
              <a:t>تدريب 5</a:t>
            </a:r>
            <a:endParaRPr kumimoji="0" lang="en-US" altLang="en-US" sz="2800" b="0" i="0" u="none" strike="noStrike" kern="1200" cap="none" spc="0" normalizeH="0" baseline="0" noProof="0" dirty="0">
              <a:ln>
                <a:noFill/>
              </a:ln>
              <a:solidFill>
                <a:srgbClr val="CC00FF"/>
              </a:solidFill>
              <a:effectLst/>
              <a:uLnTx/>
              <a:uFillTx/>
              <a:latin typeface="Arial" pitchFamily="34" charset="0"/>
              <a:ea typeface="Majalla UI"/>
              <a:cs typeface="Majalla UI"/>
            </a:endParaRPr>
          </a:p>
        </p:txBody>
      </p:sp>
      <p:grpSp>
        <p:nvGrpSpPr>
          <p:cNvPr id="6" name="مجموعة 5"/>
          <p:cNvGrpSpPr/>
          <p:nvPr/>
        </p:nvGrpSpPr>
        <p:grpSpPr>
          <a:xfrm>
            <a:off x="-50058" y="70884"/>
            <a:ext cx="12242058" cy="6842106"/>
            <a:chOff x="-50058" y="70884"/>
            <a:chExt cx="12242058" cy="6842106"/>
          </a:xfrm>
        </p:grpSpPr>
        <p:grpSp>
          <p:nvGrpSpPr>
            <p:cNvPr id="7" name="مجموعة 6"/>
            <p:cNvGrpSpPr/>
            <p:nvPr/>
          </p:nvGrpSpPr>
          <p:grpSpPr>
            <a:xfrm>
              <a:off x="-46829" y="6276749"/>
              <a:ext cx="12238829" cy="636241"/>
              <a:chOff x="-46829" y="6276745"/>
              <a:chExt cx="12238829" cy="636241"/>
            </a:xfrm>
          </p:grpSpPr>
          <p:sp>
            <p:nvSpPr>
              <p:cNvPr id="1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2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1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pic>
        <p:nvPicPr>
          <p:cNvPr id="25" name="صورة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957" y="2360433"/>
            <a:ext cx="1636032" cy="1636032"/>
          </a:xfrm>
          <a:prstGeom prst="rect">
            <a:avLst/>
          </a:prstGeom>
        </p:spPr>
      </p:pic>
    </p:spTree>
    <p:extLst>
      <p:ext uri="{BB962C8B-B14F-4D97-AF65-F5344CB8AC3E}">
        <p14:creationId xmlns:p14="http://schemas.microsoft.com/office/powerpoint/2010/main" val="5544495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923" y="2209459"/>
            <a:ext cx="10972800" cy="4525963"/>
          </a:xfrm>
        </p:spPr>
        <p:txBody>
          <a:bodyPr/>
          <a:lstStyle/>
          <a:p>
            <a:pPr marL="457200" indent="-457200" algn="r" rtl="1">
              <a:lnSpc>
                <a:spcPct val="115000"/>
              </a:lnSpc>
              <a:spcAft>
                <a:spcPts val="1000"/>
              </a:spcAft>
              <a:tabLst>
                <a:tab pos="457200" algn="l"/>
              </a:tabLst>
              <a:defRPr/>
            </a:pPr>
            <a:r>
              <a:rPr lang="ar-SA" dirty="0">
                <a:latin typeface="Calibri"/>
                <a:ea typeface="Calibri"/>
                <a:cs typeface="Arial"/>
              </a:rPr>
              <a:t>من الوحدات الشائعة (خارج النظام الدولي):</a:t>
            </a:r>
            <a:br>
              <a:rPr lang="ar-SA" dirty="0">
                <a:latin typeface="Calibri"/>
                <a:ea typeface="Calibri"/>
                <a:cs typeface="Arial"/>
              </a:rPr>
            </a:br>
            <a:r>
              <a:rPr lang="ar-SA" dirty="0">
                <a:latin typeface="Calibri"/>
                <a:ea typeface="Calibri"/>
                <a:cs typeface="Arial"/>
              </a:rPr>
              <a:t>أ- الثانية</a:t>
            </a:r>
            <a:br>
              <a:rPr lang="ar-SA" dirty="0">
                <a:latin typeface="Calibri"/>
                <a:ea typeface="Calibri"/>
                <a:cs typeface="Arial"/>
              </a:rPr>
            </a:br>
            <a:r>
              <a:rPr lang="ar-SA" dirty="0">
                <a:latin typeface="Calibri"/>
                <a:ea typeface="Calibri"/>
                <a:cs typeface="Arial"/>
              </a:rPr>
              <a:t>ب- اللتر </a:t>
            </a:r>
            <a:br>
              <a:rPr lang="ar-SA" dirty="0">
                <a:latin typeface="Calibri"/>
                <a:ea typeface="Calibri"/>
                <a:cs typeface="Arial"/>
              </a:rPr>
            </a:br>
            <a:r>
              <a:rPr lang="ar-SA" dirty="0">
                <a:latin typeface="Calibri"/>
                <a:ea typeface="Calibri"/>
                <a:cs typeface="Arial"/>
              </a:rPr>
              <a:t>ج- المول</a:t>
            </a:r>
            <a:br>
              <a:rPr lang="ar-SA" dirty="0">
                <a:latin typeface="Calibri"/>
                <a:ea typeface="Calibri"/>
                <a:cs typeface="Arial"/>
              </a:rPr>
            </a:br>
            <a:r>
              <a:rPr lang="ar-SA" dirty="0">
                <a:latin typeface="Calibri"/>
                <a:ea typeface="Calibri"/>
                <a:cs typeface="Arial"/>
              </a:rPr>
              <a:t> </a:t>
            </a:r>
            <a:endParaRPr lang="en-US" dirty="0">
              <a:latin typeface="Calibri"/>
              <a:ea typeface="Calibri"/>
              <a:cs typeface="Arial"/>
            </a:endParaRPr>
          </a:p>
          <a:p>
            <a:pPr marL="82550" indent="0" algn="r" rtl="1">
              <a:buFont typeface="Wingdings 2" pitchFamily="18" charset="2"/>
              <a:buNone/>
              <a:defRPr/>
            </a:pPr>
            <a:endParaRPr lang="en-US" dirty="0">
              <a:cs typeface="+mn-cs"/>
            </a:endParaRPr>
          </a:p>
        </p:txBody>
      </p:sp>
      <p:sp>
        <p:nvSpPr>
          <p:cNvPr id="20480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24E6B20-EC39-4982-B84D-180E266F3CDC}" type="slidenum">
              <a:rPr kumimoji="0" lang="ar-SA" altLang="en-US" sz="1200" b="0" i="0" u="none" strike="noStrike" kern="1200" cap="none" spc="0" normalizeH="0" baseline="0" noProof="0" smtClean="0">
                <a:ln>
                  <a:noFill/>
                </a:ln>
                <a:solidFill>
                  <a:srgbClr val="B5A788"/>
                </a:solidFill>
                <a:effectLst/>
                <a:uLnTx/>
                <a:uFillTx/>
                <a:latin typeface="Gill Sans MT"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ar-SA" altLang="en-US" sz="1200" b="0" i="0" u="none" strike="noStrike" kern="1200" cap="none" spc="0" normalizeH="0" baseline="0" noProof="0">
              <a:ln>
                <a:noFill/>
              </a:ln>
              <a:solidFill>
                <a:srgbClr val="B5A788"/>
              </a:solidFill>
              <a:effectLst/>
              <a:uLnTx/>
              <a:uFillTx/>
              <a:latin typeface="Gill Sans MT" pitchFamily="34" charset="0"/>
              <a:ea typeface="+mn-ea"/>
              <a:cs typeface="Arial" pitchFamily="34" charset="0"/>
            </a:endParaRPr>
          </a:p>
        </p:txBody>
      </p:sp>
      <p:sp>
        <p:nvSpPr>
          <p:cNvPr id="204804" name="TextBox 1"/>
          <p:cNvSpPr txBox="1">
            <a:spLocks noChangeArrowheads="1"/>
          </p:cNvSpPr>
          <p:nvPr/>
        </p:nvSpPr>
        <p:spPr bwMode="auto">
          <a:xfrm>
            <a:off x="5286209" y="1587002"/>
            <a:ext cx="3168649"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altLang="en-US" sz="3600" b="0" i="0" u="none" strike="noStrike" kern="1200" cap="none" spc="0" normalizeH="0" baseline="0" noProof="0" dirty="0">
                <a:ln>
                  <a:noFill/>
                </a:ln>
                <a:solidFill>
                  <a:srgbClr val="CC00FF"/>
                </a:solidFill>
                <a:effectLst/>
                <a:uLnTx/>
                <a:uFillTx/>
                <a:latin typeface="Arial" pitchFamily="34" charset="0"/>
                <a:ea typeface="Majalla UI"/>
                <a:cs typeface="Majalla UI"/>
              </a:rPr>
              <a:t>تدريب 6</a:t>
            </a:r>
            <a:endParaRPr kumimoji="0" lang="en-US" altLang="en-US" sz="2800" b="0" i="0" u="none" strike="noStrike" kern="1200" cap="none" spc="0" normalizeH="0" baseline="0" noProof="0" dirty="0">
              <a:ln>
                <a:noFill/>
              </a:ln>
              <a:solidFill>
                <a:srgbClr val="CC00FF"/>
              </a:solidFill>
              <a:effectLst/>
              <a:uLnTx/>
              <a:uFillTx/>
              <a:latin typeface="Arial" pitchFamily="34" charset="0"/>
              <a:ea typeface="Majalla UI"/>
              <a:cs typeface="Majalla UI"/>
            </a:endParaRPr>
          </a:p>
        </p:txBody>
      </p:sp>
      <p:pic>
        <p:nvPicPr>
          <p:cNvPr id="25" name="صورة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0177" y="1910058"/>
            <a:ext cx="1636032" cy="1636032"/>
          </a:xfrm>
          <a:prstGeom prst="rect">
            <a:avLst/>
          </a:prstGeom>
        </p:spPr>
      </p:pic>
      <p:grpSp>
        <p:nvGrpSpPr>
          <p:cNvPr id="26" name="مجموعة 25"/>
          <p:cNvGrpSpPr/>
          <p:nvPr/>
        </p:nvGrpSpPr>
        <p:grpSpPr>
          <a:xfrm>
            <a:off x="-50058" y="70884"/>
            <a:ext cx="12242058" cy="6842106"/>
            <a:chOff x="-50058" y="70884"/>
            <a:chExt cx="12242058" cy="6842106"/>
          </a:xfrm>
        </p:grpSpPr>
        <p:grpSp>
          <p:nvGrpSpPr>
            <p:cNvPr id="27" name="مجموعة 26"/>
            <p:cNvGrpSpPr/>
            <p:nvPr/>
          </p:nvGrpSpPr>
          <p:grpSpPr>
            <a:xfrm>
              <a:off x="-46829" y="6276749"/>
              <a:ext cx="12238829" cy="636241"/>
              <a:chOff x="-46829" y="6276745"/>
              <a:chExt cx="12238829" cy="636241"/>
            </a:xfrm>
          </p:grpSpPr>
          <p:sp>
            <p:nvSpPr>
              <p:cNvPr id="3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39"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40"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4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4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44"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4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28"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29"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33"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4"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5"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6"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37"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30"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31"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32"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1332764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le 1"/>
          <p:cNvSpPr>
            <a:spLocks noGrp="1" noChangeArrowheads="1"/>
          </p:cNvSpPr>
          <p:nvPr>
            <p:ph type="title"/>
          </p:nvPr>
        </p:nvSpPr>
        <p:spPr>
          <a:xfrm>
            <a:off x="776974" y="1515945"/>
            <a:ext cx="10363200" cy="803275"/>
          </a:xfrm>
        </p:spPr>
        <p:txBody>
          <a:bodyPr/>
          <a:lstStyle/>
          <a:p>
            <a:r>
              <a:rPr lang="ar-SA" altLang="en-US" sz="4000" dirty="0">
                <a:solidFill>
                  <a:srgbClr val="FF0000"/>
                </a:solidFill>
              </a:rPr>
              <a:t>مفتاح الإجابة للتدريبات</a:t>
            </a:r>
            <a:endParaRPr lang="en-US" altLang="en-US" sz="4000" dirty="0">
              <a:solidFill>
                <a:srgbClr val="FF0000"/>
              </a:solidFill>
            </a:endParaRPr>
          </a:p>
        </p:txBody>
      </p:sp>
      <p:sp>
        <p:nvSpPr>
          <p:cNvPr id="232451" name="Content Placeholder 2"/>
          <p:cNvSpPr>
            <a:spLocks noGrp="1" noChangeArrowheads="1"/>
          </p:cNvSpPr>
          <p:nvPr>
            <p:ph idx="1"/>
          </p:nvPr>
        </p:nvSpPr>
        <p:spPr>
          <a:xfrm>
            <a:off x="951963" y="2197290"/>
            <a:ext cx="10363200" cy="4542431"/>
          </a:xfrm>
        </p:spPr>
        <p:txBody>
          <a:bodyPr/>
          <a:lstStyle/>
          <a:p>
            <a:pPr marL="0" indent="0" algn="r" rtl="1">
              <a:buFontTx/>
              <a:buNone/>
            </a:pPr>
            <a:r>
              <a:rPr lang="ar-SA" altLang="en-US" dirty="0"/>
              <a:t> </a:t>
            </a:r>
            <a:r>
              <a:rPr lang="ar-SA" altLang="en-US" sz="2400" u="sng" dirty="0"/>
              <a:t>رقم التدريب </a:t>
            </a:r>
            <a:r>
              <a:rPr lang="ar-SA" altLang="en-US" sz="2400" dirty="0"/>
              <a:t>      </a:t>
            </a:r>
            <a:r>
              <a:rPr lang="ar-SA" altLang="en-US" sz="2400" u="sng" dirty="0"/>
              <a:t>الإجابة الصحيحة</a:t>
            </a:r>
          </a:p>
          <a:p>
            <a:pPr marL="0" indent="0" algn="r" rtl="1">
              <a:buFontTx/>
              <a:buNone/>
            </a:pPr>
            <a:r>
              <a:rPr lang="ar-SA" altLang="en-US" sz="2400" dirty="0"/>
              <a:t>      1                     ج</a:t>
            </a:r>
          </a:p>
          <a:p>
            <a:pPr marL="0" indent="0" algn="r" rtl="1">
              <a:buFontTx/>
              <a:buNone/>
            </a:pPr>
            <a:r>
              <a:rPr lang="ar-SA" altLang="en-US" sz="2400" dirty="0"/>
              <a:t>      2                     ب</a:t>
            </a:r>
          </a:p>
          <a:p>
            <a:pPr marL="0" indent="0" algn="r" rtl="1">
              <a:buFontTx/>
              <a:buNone/>
            </a:pPr>
            <a:r>
              <a:rPr lang="ar-SA" altLang="en-US" sz="2400" dirty="0"/>
              <a:t>      3                     أ</a:t>
            </a:r>
          </a:p>
          <a:p>
            <a:pPr marL="0" indent="0" algn="r" rtl="1">
              <a:buFontTx/>
              <a:buNone/>
            </a:pPr>
            <a:r>
              <a:rPr lang="ar-SA" altLang="en-US" sz="2400" dirty="0"/>
              <a:t>      4                     ج</a:t>
            </a:r>
          </a:p>
          <a:p>
            <a:pPr marL="0" indent="0" algn="r" rtl="1">
              <a:buFontTx/>
              <a:buNone/>
            </a:pPr>
            <a:r>
              <a:rPr lang="ar-SA" altLang="en-US" sz="2400" dirty="0"/>
              <a:t>      5                     أ</a:t>
            </a:r>
          </a:p>
          <a:p>
            <a:pPr marL="0" indent="0" algn="r" rtl="1">
              <a:buFontTx/>
              <a:buNone/>
            </a:pPr>
            <a:r>
              <a:rPr lang="ar-SA" altLang="en-US" sz="2400" dirty="0"/>
              <a:t>      6                     ب</a:t>
            </a:r>
          </a:p>
        </p:txBody>
      </p:sp>
      <p:sp>
        <p:nvSpPr>
          <p:cNvPr id="2324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DB7E1368-FD88-4276-96B4-0A68763A5976}"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altLang="en-US" sz="1200" b="0" i="0" u="none" strike="noStrike" kern="1200" cap="none" spc="0" normalizeH="0" baseline="0" noProof="0">
              <a:ln>
                <a:noFill/>
              </a:ln>
              <a:solidFill>
                <a:srgbClr val="000000"/>
              </a:solidFill>
              <a:effectLst/>
              <a:uLnTx/>
              <a:uFillTx/>
              <a:latin typeface="Times New Roman" pitchFamily="18" charset="0"/>
              <a:ea typeface="+mn-ea"/>
              <a:cs typeface="Arial" pitchFamily="34" charset="0"/>
            </a:endParaRPr>
          </a:p>
        </p:txBody>
      </p:sp>
      <p:grpSp>
        <p:nvGrpSpPr>
          <p:cNvPr id="5" name="مجموعة 4"/>
          <p:cNvGrpSpPr/>
          <p:nvPr/>
        </p:nvGrpSpPr>
        <p:grpSpPr>
          <a:xfrm>
            <a:off x="-50058" y="70884"/>
            <a:ext cx="12242058" cy="6842106"/>
            <a:chOff x="-50058" y="70884"/>
            <a:chExt cx="12242058" cy="6842106"/>
          </a:xfrm>
        </p:grpSpPr>
        <p:grpSp>
          <p:nvGrpSpPr>
            <p:cNvPr id="6" name="مجموعة 5"/>
            <p:cNvGrpSpPr/>
            <p:nvPr/>
          </p:nvGrpSpPr>
          <p:grpSpPr>
            <a:xfrm>
              <a:off x="-46829" y="6276749"/>
              <a:ext cx="12238829" cy="636241"/>
              <a:chOff x="-46829" y="6276745"/>
              <a:chExt cx="12238829" cy="636241"/>
            </a:xfrm>
          </p:grpSpPr>
          <p:sp>
            <p:nvSpPr>
              <p:cNvPr id="17"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100" b="0" i="0" u="none" strike="noStrike" kern="1200" cap="none" spc="0" normalizeH="0" baseline="0" noProof="0" dirty="0">
                    <a:ln>
                      <a:noFill/>
                    </a:ln>
                    <a:solidFill>
                      <a:srgbClr val="9BBB59">
                        <a:lumMod val="75000"/>
                      </a:srgbClr>
                    </a:solidFill>
                    <a:effectLst/>
                    <a:uLnTx/>
                    <a:uFillTx/>
                    <a:latin typeface="Calibri"/>
                    <a:ea typeface="+mn-ea"/>
                    <a:cs typeface="Arial" panose="020B0604020202020204" pitchFamily="34" charset="0"/>
                  </a:rPr>
                  <a:t>مقرر مقدمة في العلوم الطبيعية – فصل الفيزياء – قسم الكيمياء – كلية العلوم - جامعة الملك عبدالعزيز – 2019 م</a:t>
                </a:r>
                <a:endParaRPr kumimoji="0" lang="en-US" sz="1100" b="0" i="0" u="none" strike="noStrike" kern="1200" cap="none" spc="0" normalizeH="0" baseline="0" noProof="0" dirty="0">
                  <a:ln>
                    <a:noFill/>
                  </a:ln>
                  <a:solidFill>
                    <a:srgbClr val="9BBB59">
                      <a:lumMod val="75000"/>
                    </a:srgbClr>
                  </a:solidFill>
                  <a:effectLst/>
                  <a:uLnTx/>
                  <a:uFillTx/>
                  <a:latin typeface="Calibri"/>
                  <a:ea typeface="+mn-ea"/>
                  <a:cs typeface="+mn-cs"/>
                </a:endParaRPr>
              </a:p>
            </p:txBody>
          </p:sp>
          <p:grpSp>
            <p:nvGrpSpPr>
              <p:cNvPr id="18" name="Group 38">
                <a:extLst>
                  <a:ext uri="{FF2B5EF4-FFF2-40B4-BE49-F238E27FC236}">
                    <a16:creationId xmlns:a16="http://schemas.microsoft.com/office/drawing/2014/main" id="{7AECDE4D-1849-406B-8FBB-F9C41410D5ED}"/>
                  </a:ext>
                </a:extLst>
              </p:cNvPr>
              <p:cNvGrpSpPr/>
              <p:nvPr/>
            </p:nvGrpSpPr>
            <p:grpSpPr>
              <a:xfrm>
                <a:off x="-46829" y="6276745"/>
                <a:ext cx="2209247" cy="636241"/>
                <a:chOff x="-46829" y="6276745"/>
                <a:chExt cx="2209247" cy="636241"/>
              </a:xfrm>
            </p:grpSpPr>
            <p:grpSp>
              <p:nvGrpSpPr>
                <p:cNvPr id="19" name="Group 37">
                  <a:extLst>
                    <a:ext uri="{FF2B5EF4-FFF2-40B4-BE49-F238E27FC236}">
                      <a16:creationId xmlns:a16="http://schemas.microsoft.com/office/drawing/2014/main" id="{29E13F30-7C38-4EF8-8FDE-A60875DF1610}"/>
                    </a:ext>
                  </a:extLst>
                </p:cNvPr>
                <p:cNvGrpSpPr/>
                <p:nvPr/>
              </p:nvGrpSpPr>
              <p:grpSpPr>
                <a:xfrm>
                  <a:off x="836728" y="6276745"/>
                  <a:ext cx="1325690" cy="636241"/>
                  <a:chOff x="836728" y="6276745"/>
                  <a:chExt cx="1325690" cy="636241"/>
                </a:xfrm>
              </p:grpSpPr>
              <p:sp>
                <p:nvSpPr>
                  <p:cNvPr id="21"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2</a:t>
                    </a:r>
                  </a:p>
                </p:txBody>
              </p:sp>
              <p:sp>
                <p:nvSpPr>
                  <p:cNvPr id="22"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0</a:t>
                    </a:r>
                  </a:p>
                </p:txBody>
              </p:sp>
              <p:sp>
                <p:nvSpPr>
                  <p:cNvPr id="23" name="Rectangle 17">
                    <a:extLst>
                      <a:ext uri="{FF2B5EF4-FFF2-40B4-BE49-F238E27FC236}">
                        <a16:creationId xmlns:a16="http://schemas.microsoft.com/office/drawing/2014/main" id="{140B63B1-4755-4AE6-9777-B08FDB0311AE}"/>
                      </a:ext>
                    </a:extLst>
                  </p:cNvPr>
                  <p:cNvSpPr/>
                  <p:nvPr/>
                </p:nvSpPr>
                <p:spPr>
                  <a:xfrm>
                    <a:off x="1795010" y="6389766"/>
                    <a:ext cx="367408" cy="5232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a:ea typeface="+mn-ea"/>
                        <a:cs typeface="+mn-cs"/>
                      </a:rPr>
                      <a:t>5</a:t>
                    </a:r>
                  </a:p>
                </p:txBody>
              </p:sp>
            </p:grpSp>
            <p:sp>
              <p:nvSpPr>
                <p:cNvPr id="20"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w="13462">
                        <a:solidFill>
                          <a:prstClr val="white"/>
                        </a:solidFill>
                        <a:prstDash val="solid"/>
                      </a:ln>
                      <a:solidFill>
                        <a:prstClr val="black">
                          <a:lumMod val="85000"/>
                          <a:lumOff val="15000"/>
                        </a:prstClr>
                      </a:solidFill>
                      <a:effectLst>
                        <a:outerShdw dist="38100" dir="2700000" algn="bl" rotWithShape="0">
                          <a:srgbClr val="4BACC6"/>
                        </a:outerShdw>
                      </a:effectLst>
                      <a:uLnTx/>
                      <a:uFillTx/>
                      <a:latin typeface="Calibri"/>
                      <a:ea typeface="+mn-ea"/>
                      <a:cs typeface="+mn-cs"/>
                    </a:rPr>
                    <a:t>Chem</a:t>
                  </a:r>
                </a:p>
              </p:txBody>
            </p:sp>
          </p:grpSp>
        </p:grpSp>
        <p:grpSp>
          <p:nvGrpSpPr>
            <p:cNvPr id="7" name="Group 65">
              <a:extLst>
                <a:ext uri="{FF2B5EF4-FFF2-40B4-BE49-F238E27FC236}">
                  <a16:creationId xmlns:a16="http://schemas.microsoft.com/office/drawing/2014/main" id="{19F31CE1-23BD-462D-BDB2-843E29F9B493}"/>
                </a:ext>
              </a:extLst>
            </p:cNvPr>
            <p:cNvGrpSpPr/>
            <p:nvPr/>
          </p:nvGrpSpPr>
          <p:grpSpPr>
            <a:xfrm>
              <a:off x="-50058" y="70884"/>
              <a:ext cx="4242015" cy="1281566"/>
              <a:chOff x="-50061" y="70884"/>
              <a:chExt cx="4242015" cy="1281566"/>
            </a:xfrm>
          </p:grpSpPr>
          <p:grpSp>
            <p:nvGrpSpPr>
              <p:cNvPr id="8"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2"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3"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ق</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4"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د</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5"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م</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sp>
              <p:nvSpPr>
                <p:cNvPr id="16"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Arial" panose="020B0604020202020204" pitchFamily="34" charset="0"/>
                    </a:rPr>
                    <a:t>ة</a:t>
                  </a:r>
                  <a:endParaRPr kumimoji="0" lang="en-US" sz="2800" b="1" i="0" u="none" strike="noStrike" kern="1200" cap="none" spc="0" normalizeH="0" baseline="0" noProof="0" dirty="0">
                    <a:ln w="6600">
                      <a:solidFill>
                        <a:srgbClr val="C0504D"/>
                      </a:solidFill>
                      <a:prstDash val="solid"/>
                    </a:ln>
                    <a:solidFill>
                      <a:srgbClr val="FFFFFF"/>
                    </a:solidFill>
                    <a:effectLst>
                      <a:outerShdw dist="38100" dir="2700000" algn="tl" rotWithShape="0">
                        <a:srgbClr val="C0504D"/>
                      </a:outerShdw>
                    </a:effectLst>
                    <a:uLnTx/>
                    <a:uFillTx/>
                    <a:latin typeface="Calibri"/>
                    <a:ea typeface="+mn-ea"/>
                    <a:cs typeface="+mn-cs"/>
                  </a:endParaRPr>
                </a:p>
              </p:txBody>
            </p:sp>
          </p:grpSp>
          <p:sp>
            <p:nvSpPr>
              <p:cNvPr id="9" name="TextBox 53">
                <a:extLst>
                  <a:ext uri="{FF2B5EF4-FFF2-40B4-BE49-F238E27FC236}">
                    <a16:creationId xmlns:a16="http://schemas.microsoft.com/office/drawing/2014/main" id="{B726699E-FF8D-410C-AB4F-64D5635C4E10}"/>
                  </a:ext>
                </a:extLst>
              </p:cNvPr>
              <p:cNvSpPr txBox="1"/>
              <p:nvPr/>
            </p:nvSpPr>
            <p:spPr>
              <a:xfrm rot="21393787">
                <a:off x="629356" y="472920"/>
                <a:ext cx="70658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Arial" panose="020B0604020202020204" pitchFamily="34" charset="0"/>
                  </a:rPr>
                  <a:t>العلوم</a:t>
                </a:r>
                <a:endParaRPr kumimoji="0" lang="en-US" sz="1800" b="1" i="0" u="none" strike="noStrike" kern="1200" cap="none" spc="0" normalizeH="0" baseline="0" noProof="0" dirty="0">
                  <a:ln w="6600">
                    <a:solidFill>
                      <a:srgbClr val="C0504D"/>
                    </a:solidFill>
                    <a:prstDash val="solid"/>
                  </a:ln>
                  <a:solidFill>
                    <a:srgbClr val="FFFF00"/>
                  </a:solidFill>
                  <a:effectLst>
                    <a:outerShdw dist="38100" dir="2700000" algn="tl" rotWithShape="0">
                      <a:srgbClr val="C0504D"/>
                    </a:outerShdw>
                  </a:effectLst>
                  <a:uLnTx/>
                  <a:uFillTx/>
                  <a:latin typeface="Calibri"/>
                  <a:ea typeface="+mn-ea"/>
                  <a:cs typeface="+mn-cs"/>
                </a:endParaRPr>
              </a:p>
            </p:txBody>
          </p:sp>
          <p:sp>
            <p:nvSpPr>
              <p:cNvPr id="10"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Arial" panose="020B0604020202020204" pitchFamily="34" charset="0"/>
                  </a:rPr>
                  <a:t>الطبيعية</a:t>
                </a:r>
                <a:endParaRPr kumimoji="0" lang="en-US" sz="1800" b="1" i="0" u="none" strike="noStrike" kern="1200" cap="none" spc="0" normalizeH="0" baseline="0" noProof="0" dirty="0">
                  <a:ln w="6600">
                    <a:solidFill>
                      <a:srgbClr val="C0504D"/>
                    </a:solidFill>
                    <a:prstDash val="solid"/>
                  </a:ln>
                  <a:solidFill>
                    <a:srgbClr val="F79646">
                      <a:lumMod val="20000"/>
                      <a:lumOff val="80000"/>
                    </a:srgbClr>
                  </a:solidFill>
                  <a:effectLst>
                    <a:outerShdw dist="38100" dir="2700000" algn="tl" rotWithShape="0">
                      <a:srgbClr val="C0504D"/>
                    </a:outerShdw>
                  </a:effectLst>
                  <a:uLnTx/>
                  <a:uFillTx/>
                  <a:latin typeface="Calibri"/>
                  <a:ea typeface="+mn-ea"/>
                  <a:cs typeface="+mn-cs"/>
                </a:endParaRPr>
              </a:p>
            </p:txBody>
          </p:sp>
          <p:sp>
            <p:nvSpPr>
              <p:cNvPr id="11" name="Rectangle 55">
                <a:extLst>
                  <a:ext uri="{FF2B5EF4-FFF2-40B4-BE49-F238E27FC236}">
                    <a16:creationId xmlns:a16="http://schemas.microsoft.com/office/drawing/2014/main" id="{836A2925-40BC-4A11-A1EC-A599E3E469C5}"/>
                  </a:ext>
                </a:extLst>
              </p:cNvPr>
              <p:cNvSpPr/>
              <p:nvPr/>
            </p:nvSpPr>
            <p:spPr>
              <a:xfrm rot="20280121">
                <a:off x="1289560" y="312256"/>
                <a:ext cx="410690"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Arial" panose="020B0604020202020204" pitchFamily="34" charset="0"/>
                  </a:rPr>
                  <a:t>في</a:t>
                </a:r>
                <a:endParaRPr kumimoji="0" lang="en-US" sz="2000" b="1" i="0" u="none" strike="noStrike" kern="1200" cap="none" spc="0" normalizeH="0" baseline="0" noProof="0" dirty="0">
                  <a:ln w="10160">
                    <a:solidFill>
                      <a:srgbClr val="4BACC6"/>
                    </a:solidFill>
                    <a:prstDash val="solid"/>
                  </a:ln>
                  <a:solidFill>
                    <a:srgbClr val="FFFFFF"/>
                  </a:solidFill>
                  <a:effectLst>
                    <a:outerShdw blurRad="38100" dist="22860" dir="5400000" algn="tl" rotWithShape="0">
                      <a:srgbClr val="000000">
                        <a:alpha val="30000"/>
                      </a:srgbClr>
                    </a:outerShdw>
                  </a:effectLst>
                  <a:uLnTx/>
                  <a:uFillTx/>
                  <a:latin typeface="Calibri"/>
                  <a:ea typeface="+mn-ea"/>
                  <a:cs typeface="+mn-cs"/>
                </a:endParaRPr>
              </a:p>
            </p:txBody>
          </p:sp>
        </p:grpSp>
      </p:grpSp>
    </p:spTree>
    <p:extLst>
      <p:ext uri="{BB962C8B-B14F-4D97-AF65-F5344CB8AC3E}">
        <p14:creationId xmlns:p14="http://schemas.microsoft.com/office/powerpoint/2010/main" val="292524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47172E-FFF7-4802-8FF9-52113E408930}"/>
              </a:ext>
            </a:extLst>
          </p:cNvPr>
          <p:cNvSpPr txBox="1"/>
          <p:nvPr/>
        </p:nvSpPr>
        <p:spPr>
          <a:xfrm rot="21393787">
            <a:off x="629357" y="472921"/>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9" name="TextBox 8">
            <a:extLst>
              <a:ext uri="{FF2B5EF4-FFF2-40B4-BE49-F238E27FC236}">
                <a16:creationId xmlns:a16="http://schemas.microsoft.com/office/drawing/2014/main" id="{F4BE7055-94AF-42D6-8AB9-F481CCD113C9}"/>
              </a:ext>
            </a:extLst>
          </p:cNvPr>
          <p:cNvSpPr txBox="1"/>
          <p:nvPr/>
        </p:nvSpPr>
        <p:spPr>
          <a:xfrm rot="21291467">
            <a:off x="-50061" y="983119"/>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3"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39"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38"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5"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6"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8"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9"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sp>
        <p:nvSpPr>
          <p:cNvPr id="20" name="Rectangle 19">
            <a:extLst>
              <a:ext uri="{FF2B5EF4-FFF2-40B4-BE49-F238E27FC236}">
                <a16:creationId xmlns:a16="http://schemas.microsoft.com/office/drawing/2014/main" id="{BE20B487-DBCC-4B2D-A018-CF3C98FBC042}"/>
              </a:ext>
            </a:extLst>
          </p:cNvPr>
          <p:cNvSpPr/>
          <p:nvPr/>
        </p:nvSpPr>
        <p:spPr>
          <a:xfrm rot="20280121">
            <a:off x="1289561" y="312257"/>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3" name="TextBox 32">
            <a:extLst>
              <a:ext uri="{FF2B5EF4-FFF2-40B4-BE49-F238E27FC236}">
                <a16:creationId xmlns:a16="http://schemas.microsoft.com/office/drawing/2014/main" id="{52ED53DB-B052-4364-A4FD-787DD479F125}"/>
              </a:ext>
            </a:extLst>
          </p:cNvPr>
          <p:cNvSpPr txBox="1"/>
          <p:nvPr/>
        </p:nvSpPr>
        <p:spPr>
          <a:xfrm>
            <a:off x="2403558" y="2604979"/>
            <a:ext cx="5836672" cy="2308324"/>
          </a:xfrm>
          <a:prstGeom prst="rect">
            <a:avLst/>
          </a:prstGeom>
          <a:noFill/>
        </p:spPr>
        <p:txBody>
          <a:bodyPr wrap="square" rtlCol="0">
            <a:spAutoFit/>
          </a:bodyPr>
          <a:lstStyle/>
          <a:p>
            <a:pPr lvl="0" algn="ctr" rtl="1" fontAlgn="base">
              <a:spcBef>
                <a:spcPct val="0"/>
              </a:spcBef>
              <a:spcAft>
                <a:spcPct val="0"/>
              </a:spcAft>
              <a:defRPr/>
            </a:pPr>
            <a:r>
              <a:rPr lang="ar-SA" sz="4000" b="1" dirty="0">
                <a:solidFill>
                  <a:prstClr val="black"/>
                </a:solidFill>
                <a:latin typeface="Arial" panose="020B0604020202020204" pitchFamily="34" charset="0"/>
              </a:rPr>
              <a:t>كتاب مبادئ العلوم العامة</a:t>
            </a:r>
          </a:p>
          <a:p>
            <a:pPr lvl="0" algn="ctr" rtl="1" fontAlgn="base">
              <a:spcBef>
                <a:spcPct val="0"/>
              </a:spcBef>
              <a:spcAft>
                <a:spcPct val="0"/>
              </a:spcAft>
              <a:defRPr/>
            </a:pPr>
            <a:endParaRPr lang="ar-SA" sz="4000" b="1" dirty="0">
              <a:solidFill>
                <a:prstClr val="black"/>
              </a:solidFill>
              <a:latin typeface="Arial" panose="020B0604020202020204" pitchFamily="34" charset="0"/>
            </a:endParaRPr>
          </a:p>
          <a:p>
            <a:pPr lvl="0" algn="ctr" rtl="1" fontAlgn="base">
              <a:spcBef>
                <a:spcPct val="0"/>
              </a:spcBef>
              <a:spcAft>
                <a:spcPct val="0"/>
              </a:spcAft>
              <a:defRPr/>
            </a:pPr>
            <a:r>
              <a:rPr lang="ar-SA" sz="3200" dirty="0">
                <a:solidFill>
                  <a:prstClr val="black"/>
                </a:solidFill>
                <a:latin typeface="Arial" panose="020B0604020202020204" pitchFamily="34" charset="0"/>
              </a:rPr>
              <a:t>إعداد أ.د/ عبدالله بن يوسف عبيد وأخرون</a:t>
            </a:r>
            <a:endParaRPr lang="en-US" sz="3200" dirty="0">
              <a:solidFill>
                <a:prstClr val="black"/>
              </a:solidFill>
              <a:latin typeface="Arial" panose="020B0604020202020204" pitchFamily="34" charset="0"/>
              <a:cs typeface="Arial" panose="020B0604020202020204" pitchFamily="34" charset="0"/>
            </a:endParaRPr>
          </a:p>
          <a:p>
            <a:pPr lvl="0" algn="ctr" rtl="1" fontAlgn="base">
              <a:spcBef>
                <a:spcPct val="0"/>
              </a:spcBef>
              <a:spcAft>
                <a:spcPct val="0"/>
              </a:spcAft>
              <a:defRPr/>
            </a:pPr>
            <a:r>
              <a:rPr lang="ar-SA" sz="3200" dirty="0">
                <a:solidFill>
                  <a:prstClr val="black"/>
                </a:solidFill>
                <a:latin typeface="Arial" panose="020B0604020202020204" pitchFamily="34" charset="0"/>
              </a:rPr>
              <a:t>الناشر: الخوارزم العلمية – الطبعة الأولى </a:t>
            </a:r>
            <a:endParaRPr lang="en-US" sz="3200" dirty="0">
              <a:solidFill>
                <a:prstClr val="black"/>
              </a:solidFill>
              <a:latin typeface="Arial" panose="020B0604020202020204" pitchFamily="34" charset="0"/>
              <a:cs typeface="Arial" panose="020B0604020202020204" pitchFamily="34" charset="0"/>
            </a:endParaRPr>
          </a:p>
        </p:txBody>
      </p:sp>
      <p:grpSp>
        <p:nvGrpSpPr>
          <p:cNvPr id="37" name="Group 36">
            <a:extLst>
              <a:ext uri="{FF2B5EF4-FFF2-40B4-BE49-F238E27FC236}">
                <a16:creationId xmlns:a16="http://schemas.microsoft.com/office/drawing/2014/main" id="{794C9C19-5797-4CF6-A7EE-E02B423D0DF7}"/>
              </a:ext>
            </a:extLst>
          </p:cNvPr>
          <p:cNvGrpSpPr/>
          <p:nvPr/>
        </p:nvGrpSpPr>
        <p:grpSpPr>
          <a:xfrm>
            <a:off x="8913412" y="2573931"/>
            <a:ext cx="2798859" cy="2636022"/>
            <a:chOff x="8913412" y="2573931"/>
            <a:chExt cx="2798859" cy="2636022"/>
          </a:xfrm>
        </p:grpSpPr>
        <p:pic>
          <p:nvPicPr>
            <p:cNvPr id="30" name="Graphic 29" descr="Books">
              <a:extLst>
                <a:ext uri="{FF2B5EF4-FFF2-40B4-BE49-F238E27FC236}">
                  <a16:creationId xmlns:a16="http://schemas.microsoft.com/office/drawing/2014/main" id="{3C25470D-B6DB-4F2F-8E46-C97F09D3D9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13412" y="2573931"/>
              <a:ext cx="2798859" cy="2636022"/>
            </a:xfrm>
            <a:prstGeom prst="rect">
              <a:avLst/>
            </a:prstGeom>
            <a:effectLst>
              <a:glow rad="228600">
                <a:schemeClr val="accent3">
                  <a:satMod val="175000"/>
                  <a:alpha val="40000"/>
                </a:schemeClr>
              </a:glow>
            </a:effectLst>
          </p:spPr>
        </p:pic>
        <p:sp>
          <p:nvSpPr>
            <p:cNvPr id="31" name="TextBox 30">
              <a:extLst>
                <a:ext uri="{FF2B5EF4-FFF2-40B4-BE49-F238E27FC236}">
                  <a16:creationId xmlns:a16="http://schemas.microsoft.com/office/drawing/2014/main" id="{CB32A3E0-6C96-443F-9CB1-AAA6E6EB4D70}"/>
                </a:ext>
              </a:extLst>
            </p:cNvPr>
            <p:cNvSpPr txBox="1"/>
            <p:nvPr/>
          </p:nvSpPr>
          <p:spPr>
            <a:xfrm rot="20362341">
              <a:off x="9702986" y="2841780"/>
              <a:ext cx="1404738" cy="646331"/>
            </a:xfrm>
            <a:prstGeom prst="rect">
              <a:avLst/>
            </a:prstGeom>
            <a:noFill/>
          </p:spPr>
          <p:txBody>
            <a:bodyPr wrap="square" rtlCol="0">
              <a:spAutoFit/>
            </a:bodyPr>
            <a:lstStyle/>
            <a:p>
              <a:r>
                <a:rPr lang="ar-SA" sz="3600" b="1" dirty="0">
                  <a:ln w="12700">
                    <a:solidFill>
                      <a:schemeClr val="accent5"/>
                    </a:solidFill>
                    <a:prstDash val="solid"/>
                  </a:ln>
                  <a:pattFill prst="ltDnDiag">
                    <a:fgClr>
                      <a:schemeClr val="accent5">
                        <a:lumMod val="60000"/>
                        <a:lumOff val="40000"/>
                      </a:schemeClr>
                    </a:fgClr>
                    <a:bgClr>
                      <a:schemeClr val="bg1"/>
                    </a:bgClr>
                  </a:pattFill>
                </a:rPr>
                <a:t>المرجع</a:t>
              </a:r>
              <a:endParaRPr lang="en-US" sz="3600"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34" name="TextBox 33">
              <a:extLst>
                <a:ext uri="{FF2B5EF4-FFF2-40B4-BE49-F238E27FC236}">
                  <a16:creationId xmlns:a16="http://schemas.microsoft.com/office/drawing/2014/main" id="{2215D1B1-E1E1-42E9-B95E-0356D5C886A0}"/>
                </a:ext>
              </a:extLst>
            </p:cNvPr>
            <p:cNvSpPr txBox="1"/>
            <p:nvPr/>
          </p:nvSpPr>
          <p:spPr>
            <a:xfrm rot="20477883">
              <a:off x="10334848" y="3327990"/>
              <a:ext cx="1275907" cy="369332"/>
            </a:xfrm>
            <a:prstGeom prst="rect">
              <a:avLst/>
            </a:prstGeom>
            <a:noFill/>
          </p:spPr>
          <p:txBody>
            <a:bodyPr wrap="square" rtlCol="0">
              <a:spAutoFit/>
            </a:bodyPr>
            <a:lstStyle/>
            <a:p>
              <a:r>
                <a:rPr lang="ar-SA" dirty="0">
                  <a:ln w="0"/>
                  <a:gradFill>
                    <a:gsLst>
                      <a:gs pos="21000">
                        <a:srgbClr val="53575C"/>
                      </a:gs>
                      <a:gs pos="88000">
                        <a:srgbClr val="C5C7CA"/>
                      </a:gs>
                    </a:gsLst>
                    <a:lin ang="5400000"/>
                  </a:gradFill>
                </a:rPr>
                <a:t>مبـــــــادئ</a:t>
              </a:r>
              <a:endParaRPr lang="en-US" dirty="0">
                <a:ln w="0"/>
                <a:gradFill>
                  <a:gsLst>
                    <a:gs pos="21000">
                      <a:srgbClr val="53575C"/>
                    </a:gs>
                    <a:gs pos="88000">
                      <a:srgbClr val="C5C7CA"/>
                    </a:gs>
                  </a:gsLst>
                  <a:lin ang="5400000"/>
                </a:gradFill>
              </a:endParaRPr>
            </a:p>
          </p:txBody>
        </p:sp>
        <p:sp>
          <p:nvSpPr>
            <p:cNvPr id="35" name="TextBox 34">
              <a:extLst>
                <a:ext uri="{FF2B5EF4-FFF2-40B4-BE49-F238E27FC236}">
                  <a16:creationId xmlns:a16="http://schemas.microsoft.com/office/drawing/2014/main" id="{389D8E1E-0A95-4E76-AA37-93405436613B}"/>
                </a:ext>
              </a:extLst>
            </p:cNvPr>
            <p:cNvSpPr txBox="1"/>
            <p:nvPr/>
          </p:nvSpPr>
          <p:spPr>
            <a:xfrm rot="20346046">
              <a:off x="10200167" y="3778106"/>
              <a:ext cx="1275907" cy="369332"/>
            </a:xfrm>
            <a:prstGeom prst="rect">
              <a:avLst/>
            </a:prstGeom>
            <a:noFill/>
          </p:spPr>
          <p:txBody>
            <a:bodyPr wrap="square" rtlCol="0">
              <a:spAutoFit/>
            </a:bodyPr>
            <a:lstStyle/>
            <a:p>
              <a:r>
                <a:rPr lang="ar-SA" dirty="0">
                  <a:ln w="0"/>
                  <a:gradFill>
                    <a:gsLst>
                      <a:gs pos="21000">
                        <a:srgbClr val="53575C"/>
                      </a:gs>
                      <a:gs pos="88000">
                        <a:srgbClr val="C5C7CA"/>
                      </a:gs>
                    </a:gsLst>
                    <a:lin ang="5400000"/>
                  </a:gradFill>
                </a:rPr>
                <a:t>العلــــــوم</a:t>
              </a:r>
              <a:endParaRPr lang="en-US" dirty="0">
                <a:ln w="0"/>
                <a:gradFill>
                  <a:gsLst>
                    <a:gs pos="21000">
                      <a:srgbClr val="53575C"/>
                    </a:gs>
                    <a:gs pos="88000">
                      <a:srgbClr val="C5C7CA"/>
                    </a:gs>
                  </a:gsLst>
                  <a:lin ang="5400000"/>
                </a:gradFill>
              </a:endParaRPr>
            </a:p>
          </p:txBody>
        </p:sp>
        <p:sp>
          <p:nvSpPr>
            <p:cNvPr id="36" name="TextBox 35">
              <a:extLst>
                <a:ext uri="{FF2B5EF4-FFF2-40B4-BE49-F238E27FC236}">
                  <a16:creationId xmlns:a16="http://schemas.microsoft.com/office/drawing/2014/main" id="{D451160B-682F-4CED-8053-4E8B5772CD50}"/>
                </a:ext>
              </a:extLst>
            </p:cNvPr>
            <p:cNvSpPr txBox="1"/>
            <p:nvPr/>
          </p:nvSpPr>
          <p:spPr>
            <a:xfrm rot="20214779">
              <a:off x="9998151" y="4309737"/>
              <a:ext cx="1275907" cy="369332"/>
            </a:xfrm>
            <a:prstGeom prst="rect">
              <a:avLst/>
            </a:prstGeom>
            <a:noFill/>
          </p:spPr>
          <p:txBody>
            <a:bodyPr wrap="square" rtlCol="0">
              <a:spAutoFit/>
            </a:bodyPr>
            <a:lstStyle/>
            <a:p>
              <a:r>
                <a:rPr lang="ar-SA" dirty="0">
                  <a:ln w="0"/>
                  <a:gradFill>
                    <a:gsLst>
                      <a:gs pos="21000">
                        <a:srgbClr val="53575C"/>
                      </a:gs>
                      <a:gs pos="88000">
                        <a:srgbClr val="C5C7CA"/>
                      </a:gs>
                    </a:gsLst>
                    <a:lin ang="5400000"/>
                  </a:gradFill>
                </a:rPr>
                <a:t>العـــــــامة</a:t>
              </a:r>
              <a:endParaRPr lang="en-US" dirty="0">
                <a:ln w="0"/>
                <a:gradFill>
                  <a:gsLst>
                    <a:gs pos="21000">
                      <a:srgbClr val="53575C"/>
                    </a:gs>
                    <a:gs pos="88000">
                      <a:srgbClr val="C5C7CA"/>
                    </a:gs>
                  </a:gsLst>
                  <a:lin ang="5400000"/>
                </a:gradFill>
              </a:endParaRPr>
            </a:p>
          </p:txBody>
        </p:sp>
      </p:grpSp>
      <p:grpSp>
        <p:nvGrpSpPr>
          <p:cNvPr id="66"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40"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1"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5"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54"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55"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56"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333099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Content Placeholder 2"/>
          <p:cNvSpPr>
            <a:spLocks noGrp="1"/>
          </p:cNvSpPr>
          <p:nvPr>
            <p:ph idx="1"/>
          </p:nvPr>
        </p:nvSpPr>
        <p:spPr>
          <a:xfrm>
            <a:off x="381001" y="2070914"/>
            <a:ext cx="11620500" cy="4924425"/>
          </a:xfrm>
        </p:spPr>
        <p:txBody>
          <a:bodyPr/>
          <a:lstStyle/>
          <a:p>
            <a:pPr algn="just" rtl="1" eaLnBrk="1" hangingPunct="1">
              <a:buFont typeface="Arial" pitchFamily="34" charset="0"/>
              <a:buNone/>
            </a:pPr>
            <a:r>
              <a:rPr lang="ar-EG" altLang="en-US" sz="2400" dirty="0">
                <a:latin typeface="Times New Roman" pitchFamily="18" charset="0"/>
                <a:cs typeface="Times New Roman" pitchFamily="18" charset="0"/>
              </a:rPr>
              <a:t>- ا</a:t>
            </a:r>
            <a:r>
              <a:rPr lang="ar-SA" altLang="en-US" sz="2400" dirty="0">
                <a:latin typeface="Times New Roman" pitchFamily="18" charset="0"/>
                <a:cs typeface="Times New Roman" pitchFamily="18" charset="0"/>
              </a:rPr>
              <a:t>لمسلمون</a:t>
            </a:r>
            <a:r>
              <a:rPr lang="ar-EG" altLang="en-US" sz="2400" dirty="0">
                <a:latin typeface="Times New Roman" pitchFamily="18" charset="0"/>
                <a:cs typeface="Times New Roman" pitchFamily="18" charset="0"/>
              </a:rPr>
              <a:t> أول من صنع الصابون من الصودا وصنعوا منه الملون والمعطر والسائل والصلب وتذكر بعض المراجع أنهم أول من صنع الورق.</a:t>
            </a:r>
          </a:p>
          <a:p>
            <a:pPr algn="just" rtl="1" eaLnBrk="1" hangingPunct="1">
              <a:buFontTx/>
              <a:buChar char="-"/>
            </a:pPr>
            <a:r>
              <a:rPr lang="ar-SA" altLang="en-US" sz="2400" dirty="0">
                <a:latin typeface="Times New Roman" pitchFamily="18" charset="0"/>
                <a:cs typeface="Times New Roman" pitchFamily="18" charset="0"/>
              </a:rPr>
              <a:t>ا</a:t>
            </a:r>
            <a:r>
              <a:rPr lang="ar-EG" altLang="en-US" sz="2400" dirty="0" err="1">
                <a:latin typeface="Times New Roman" pitchFamily="18" charset="0"/>
                <a:cs typeface="Times New Roman" pitchFamily="18" charset="0"/>
              </a:rPr>
              <a:t>خترع</a:t>
            </a:r>
            <a:r>
              <a:rPr lang="ar-EG" altLang="en-US" sz="2400" dirty="0">
                <a:latin typeface="Times New Roman" pitchFamily="18" charset="0"/>
                <a:cs typeface="Times New Roman" pitchFamily="18" charset="0"/>
              </a:rPr>
              <a:t> المسلمون عددا كبيرا من المواد الكيميائية فاخترعوا (الكحول) من التخمير واستخرجوا الزيوت الطيارة بالتقطير</a:t>
            </a:r>
            <a:r>
              <a:rPr lang="ar-SA" altLang="en-US" sz="2400" dirty="0">
                <a:latin typeface="Times New Roman" pitchFamily="18" charset="0"/>
                <a:cs typeface="Times New Roman" pitchFamily="18" charset="0"/>
              </a:rPr>
              <a:t> </a:t>
            </a:r>
            <a:r>
              <a:rPr lang="ar-EG" altLang="en-US" sz="2400" dirty="0">
                <a:latin typeface="Times New Roman" pitchFamily="18" charset="0"/>
                <a:cs typeface="Times New Roman" pitchFamily="18" charset="0"/>
              </a:rPr>
              <a:t>واكتشفوا الصودا واستخرجوا السكر من عصير الفاكهة بوساطة عقدها علي النار</a:t>
            </a:r>
            <a:r>
              <a:rPr lang="en-US" altLang="en-US" sz="2400" dirty="0">
                <a:latin typeface="Times New Roman" pitchFamily="18" charset="0"/>
                <a:cs typeface="Times New Roman" pitchFamily="18" charset="0"/>
              </a:rPr>
              <a:t> </a:t>
            </a:r>
            <a:r>
              <a:rPr lang="ar-EG" altLang="en-US" sz="2400" dirty="0">
                <a:latin typeface="Times New Roman" pitchFamily="18" charset="0"/>
                <a:cs typeface="Times New Roman" pitchFamily="18" charset="0"/>
              </a:rPr>
              <a:t>واستخرج</a:t>
            </a:r>
            <a:r>
              <a:rPr lang="ar-SA" altLang="en-US" sz="2400" dirty="0" err="1">
                <a:latin typeface="Times New Roman" pitchFamily="18" charset="0"/>
                <a:cs typeface="Times New Roman" pitchFamily="18" charset="0"/>
              </a:rPr>
              <a:t>وا</a:t>
            </a:r>
            <a:r>
              <a:rPr lang="ar-EG" altLang="en-US" sz="2400" dirty="0">
                <a:latin typeface="Times New Roman" pitchFamily="18" charset="0"/>
                <a:cs typeface="Times New Roman" pitchFamily="18" charset="0"/>
              </a:rPr>
              <a:t> الفلزات من المركبات الكيميائية وصنعوا السبائك من معادن مختلفة</a:t>
            </a:r>
            <a:r>
              <a:rPr lang="en-US" altLang="en-US" sz="2400" dirty="0">
                <a:latin typeface="Times New Roman" pitchFamily="18" charset="0"/>
                <a:cs typeface="Times New Roman" pitchFamily="18" charset="0"/>
              </a:rPr>
              <a:t>.</a:t>
            </a:r>
            <a:endParaRPr lang="ar-SA" altLang="en-US" sz="2400" dirty="0">
              <a:latin typeface="Times New Roman" pitchFamily="18" charset="0"/>
              <a:cs typeface="Times New Roman" pitchFamily="18" charset="0"/>
            </a:endParaRPr>
          </a:p>
          <a:p>
            <a:pPr marL="342900" lvl="1" indent="-342900" algn="just" rtl="1" eaLnBrk="1" hangingPunct="1">
              <a:buFontTx/>
              <a:buChar char="-"/>
            </a:pPr>
            <a:r>
              <a:rPr lang="ar-EG" altLang="en-US" sz="2400" dirty="0">
                <a:latin typeface="Times New Roman" pitchFamily="18" charset="0"/>
                <a:cs typeface="Times New Roman" pitchFamily="18" charset="0"/>
              </a:rPr>
              <a:t>أثر الكيميائيون المسلمون في الحضارة الغربية فقد استفاد الأوربيون من نظريات المسلمين وخبراتهم</a:t>
            </a:r>
            <a:r>
              <a:rPr lang="ar-SA" altLang="en-US" sz="2400" dirty="0">
                <a:latin typeface="Times New Roman" pitchFamily="18" charset="0"/>
                <a:cs typeface="Times New Roman" pitchFamily="18" charset="0"/>
              </a:rPr>
              <a:t> </a:t>
            </a:r>
            <a:r>
              <a:rPr lang="ar-EG" altLang="en-US" sz="2400" dirty="0">
                <a:latin typeface="Times New Roman" pitchFamily="18" charset="0"/>
                <a:cs typeface="Times New Roman" pitchFamily="18" charset="0"/>
              </a:rPr>
              <a:t>في الكيمياء </a:t>
            </a:r>
            <a:r>
              <a:rPr lang="ar-SA" altLang="en-US" sz="2400" dirty="0">
                <a:latin typeface="Times New Roman" pitchFamily="18" charset="0"/>
                <a:cs typeface="Times New Roman" pitchFamily="18" charset="0"/>
              </a:rPr>
              <a:t>ف</a:t>
            </a:r>
            <a:r>
              <a:rPr lang="ar-EG" altLang="en-US" sz="2400" dirty="0">
                <a:latin typeface="Times New Roman" pitchFamily="18" charset="0"/>
                <a:cs typeface="Times New Roman" pitchFamily="18" charset="0"/>
              </a:rPr>
              <a:t>قاموا بترجمة كل كتب الكيمياء العربية إلى اللاتينية</a:t>
            </a:r>
            <a:r>
              <a:rPr lang="en-US" altLang="en-US" sz="2400" dirty="0">
                <a:latin typeface="Times New Roman" pitchFamily="18" charset="0"/>
                <a:cs typeface="Times New Roman" pitchFamily="18" charset="0"/>
              </a:rPr>
              <a:t>.</a:t>
            </a:r>
            <a:endParaRPr lang="ar-SA" altLang="en-US" sz="2400" dirty="0">
              <a:latin typeface="Times New Roman" pitchFamily="18" charset="0"/>
              <a:cs typeface="Times New Roman" pitchFamily="18" charset="0"/>
            </a:endParaRPr>
          </a:p>
          <a:p>
            <a:pPr marL="342900" lvl="1" indent="-342900" algn="just" rtl="1" eaLnBrk="1" hangingPunct="1">
              <a:buFontTx/>
              <a:buChar char="-"/>
            </a:pPr>
            <a:r>
              <a:rPr lang="ar-EG" altLang="en-US" sz="2400" dirty="0">
                <a:latin typeface="Times New Roman" pitchFamily="18" charset="0"/>
                <a:cs typeface="Times New Roman" pitchFamily="18" charset="0"/>
              </a:rPr>
              <a:t>المسلم</a:t>
            </a:r>
            <a:r>
              <a:rPr lang="ar-SA" altLang="en-US" sz="2400" dirty="0">
                <a:latin typeface="Times New Roman" pitchFamily="18" charset="0"/>
                <a:cs typeface="Times New Roman" pitchFamily="18" charset="0"/>
              </a:rPr>
              <a:t>و</a:t>
            </a:r>
            <a:r>
              <a:rPr lang="ar-EG" altLang="en-US" sz="2400" dirty="0">
                <a:latin typeface="Times New Roman" pitchFamily="18" charset="0"/>
                <a:cs typeface="Times New Roman" pitchFamily="18" charset="0"/>
              </a:rPr>
              <a:t>ن هم أول من وضع الأسس العلمية للكيمياء المبنية على التجارب وكان لجابر بن حيان اليد في نشأة علم الكيمياء وهو الذي نظم كثيرا من طرق البحث والتحليل وركب عددا من المواد الكيماوية وكانت أبحاثه هي المراجع الأولى في أوربا حتى القرن الثامن عشر ونذكر في عرضنا التالي نبذة عن أهم علماء الكيمياء المسلمين </a:t>
            </a:r>
            <a:r>
              <a:rPr lang="ar-EG" altLang="en-US" sz="2400" dirty="0"/>
              <a:t>.</a:t>
            </a:r>
            <a:endParaRPr lang="en-US" altLang="en-US" sz="2400" dirty="0">
              <a:latin typeface="Times New Roman" pitchFamily="18" charset="0"/>
              <a:cs typeface="Times New Roman" pitchFamily="18" charset="0"/>
            </a:endParaRPr>
          </a:p>
        </p:txBody>
      </p:sp>
      <p:sp>
        <p:nvSpPr>
          <p:cNvPr id="1720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E1AF97AC-A26B-469C-BDE5-4AEEC950CE26}" type="slidenum">
              <a:rPr lang="en-US" altLang="en-US" smtClean="0">
                <a:solidFill>
                  <a:srgbClr val="898989"/>
                </a:solidFill>
                <a:latin typeface="Calibri" pitchFamily="34" charset="0"/>
              </a:rPr>
              <a:pPr/>
              <a:t>4</a:t>
            </a:fld>
            <a:endParaRPr lang="en-US" altLang="en-US">
              <a:solidFill>
                <a:srgbClr val="898989"/>
              </a:solidFill>
              <a:latin typeface="Calibri" pitchFamily="34" charset="0"/>
            </a:endParaRPr>
          </a:p>
        </p:txBody>
      </p:sp>
      <p:sp>
        <p:nvSpPr>
          <p:cNvPr id="172035" name="Rectangle 5"/>
          <p:cNvSpPr>
            <a:spLocks noChangeArrowheads="1"/>
          </p:cNvSpPr>
          <p:nvPr/>
        </p:nvSpPr>
        <p:spPr bwMode="auto">
          <a:xfrm>
            <a:off x="4013676" y="1278862"/>
            <a:ext cx="356083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eaLnBrk="1" hangingPunct="1"/>
            <a:r>
              <a:rPr lang="ar-EG" altLang="en-US" sz="3000" b="1" dirty="0">
                <a:solidFill>
                  <a:srgbClr val="000000"/>
                </a:solidFill>
              </a:rPr>
              <a:t>المسلمون والكيمياء</a:t>
            </a:r>
            <a:endParaRPr lang="ar-SA" altLang="en-US" sz="3000" dirty="0">
              <a:solidFill>
                <a:srgbClr val="000000"/>
              </a:solidFill>
            </a:endParaRPr>
          </a:p>
        </p:txBody>
      </p:sp>
      <p:grpSp>
        <p:nvGrpSpPr>
          <p:cNvPr id="5" name="مجموعة 4"/>
          <p:cNvGrpSpPr/>
          <p:nvPr/>
        </p:nvGrpSpPr>
        <p:grpSpPr>
          <a:xfrm>
            <a:off x="-46829" y="6276745"/>
            <a:ext cx="12238829" cy="636241"/>
            <a:chOff x="-46829" y="6276745"/>
            <a:chExt cx="12238829" cy="636241"/>
          </a:xfrm>
        </p:grpSpPr>
        <p:sp>
          <p:nvSpPr>
            <p:cNvPr id="6"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7"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8"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0"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1"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2"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9"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3"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4"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8"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9"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0"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5"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6"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7"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119519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le 1"/>
          <p:cNvSpPr txBox="1">
            <a:spLocks/>
          </p:cNvSpPr>
          <p:nvPr/>
        </p:nvSpPr>
        <p:spPr bwMode="auto">
          <a:xfrm>
            <a:off x="821267" y="2050809"/>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ar-EG" altLang="en-US" sz="4400" b="1" dirty="0">
                <a:solidFill>
                  <a:srgbClr val="000000"/>
                </a:solidFill>
                <a:latin typeface="Calibri" pitchFamily="34" charset="0"/>
                <a:cs typeface="Times New Roman" pitchFamily="18" charset="0"/>
              </a:rPr>
              <a:t>أ</a:t>
            </a:r>
            <a:r>
              <a:rPr lang="ar-SA" altLang="en-US" sz="4400" b="1" dirty="0">
                <a:solidFill>
                  <a:srgbClr val="000000"/>
                </a:solidFill>
                <a:latin typeface="Calibri" pitchFamily="34" charset="0"/>
                <a:cs typeface="Times New Roman" pitchFamily="18" charset="0"/>
              </a:rPr>
              <a:t>هم</a:t>
            </a:r>
            <a:r>
              <a:rPr lang="ar-EG" altLang="en-US" sz="4400" b="1" dirty="0">
                <a:solidFill>
                  <a:srgbClr val="000000"/>
                </a:solidFill>
                <a:latin typeface="Calibri" pitchFamily="34" charset="0"/>
                <a:cs typeface="Times New Roman" pitchFamily="18" charset="0"/>
              </a:rPr>
              <a:t> علماء الكيمياء العرب</a:t>
            </a:r>
            <a:r>
              <a:rPr lang="ar-SA" altLang="en-US" sz="4400" b="1" dirty="0">
                <a:solidFill>
                  <a:srgbClr val="000000"/>
                </a:solidFill>
                <a:latin typeface="Calibri" pitchFamily="34" charset="0"/>
                <a:cs typeface="Times New Roman" pitchFamily="18" charset="0"/>
              </a:rPr>
              <a:t> القدامى</a:t>
            </a:r>
            <a:r>
              <a:rPr lang="ar-EG" altLang="en-US" sz="4400" b="1" dirty="0">
                <a:solidFill>
                  <a:srgbClr val="000000"/>
                </a:solidFill>
                <a:latin typeface="Calibri" pitchFamily="34" charset="0"/>
                <a:cs typeface="Times New Roman" pitchFamily="18" charset="0"/>
              </a:rPr>
              <a:t> </a:t>
            </a:r>
            <a:endParaRPr lang="en-US" altLang="en-US" sz="4400" dirty="0">
              <a:solidFill>
                <a:srgbClr val="000000"/>
              </a:solidFill>
              <a:latin typeface="Calibri" pitchFamily="34" charset="0"/>
            </a:endParaRPr>
          </a:p>
        </p:txBody>
      </p:sp>
      <p:pic>
        <p:nvPicPr>
          <p:cNvPr id="173059" name="Picture 2" descr="C:\Users\man\Desktop\mama\chemistr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913" y="3684588"/>
            <a:ext cx="76454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3060" name="Picture 3" descr="C:\Users\man\Desktop\mama\42144364405964629882.jpg"/>
          <p:cNvPicPr>
            <a:picLocks noChangeAspect="1" noChangeArrowheads="1"/>
          </p:cNvPicPr>
          <p:nvPr/>
        </p:nvPicPr>
        <p:blipFill>
          <a:blip r:embed="rId3">
            <a:extLst>
              <a:ext uri="{28A0092B-C50C-407E-A947-70E740481C1C}">
                <a14:useLocalDpi xmlns:a14="http://schemas.microsoft.com/office/drawing/2010/main" val="0"/>
              </a:ext>
            </a:extLst>
          </a:blip>
          <a:srcRect t="9261"/>
          <a:stretch>
            <a:fillRect/>
          </a:stretch>
        </p:blipFill>
        <p:spPr bwMode="auto">
          <a:xfrm>
            <a:off x="1725246" y="3653327"/>
            <a:ext cx="249766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306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B64838D9-EE12-4023-AE16-D8C06CEAEA76}" type="slidenum">
              <a:rPr lang="en-US" altLang="en-US" smtClean="0">
                <a:solidFill>
                  <a:srgbClr val="898989"/>
                </a:solidFill>
                <a:latin typeface="Calibri" pitchFamily="34" charset="0"/>
              </a:rPr>
              <a:pPr/>
              <a:t>5</a:t>
            </a:fld>
            <a:endParaRPr lang="en-US" altLang="en-US">
              <a:solidFill>
                <a:srgbClr val="898989"/>
              </a:solidFill>
              <a:latin typeface="Calibri" pitchFamily="34" charset="0"/>
            </a:endParaRPr>
          </a:p>
        </p:txBody>
      </p:sp>
      <p:grpSp>
        <p:nvGrpSpPr>
          <p:cNvPr id="6" name="مجموعة 5"/>
          <p:cNvGrpSpPr/>
          <p:nvPr/>
        </p:nvGrpSpPr>
        <p:grpSpPr>
          <a:xfrm>
            <a:off x="-46829" y="6276745"/>
            <a:ext cx="12238829" cy="636241"/>
            <a:chOff x="-46829" y="6276745"/>
            <a:chExt cx="12238829" cy="636241"/>
          </a:xfrm>
        </p:grpSpPr>
        <p:sp>
          <p:nvSpPr>
            <p:cNvPr id="7"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8"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9"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1"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2"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3"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0"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4"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5"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19"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0"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6"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7"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8"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378214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le 1"/>
          <p:cNvSpPr>
            <a:spLocks noGrp="1"/>
          </p:cNvSpPr>
          <p:nvPr>
            <p:ph type="title"/>
          </p:nvPr>
        </p:nvSpPr>
        <p:spPr>
          <a:xfrm>
            <a:off x="594784" y="1459168"/>
            <a:ext cx="10972800" cy="998538"/>
          </a:xfrm>
        </p:spPr>
        <p:txBody>
          <a:bodyPr/>
          <a:lstStyle/>
          <a:p>
            <a:pPr algn="r" eaLnBrk="1" hangingPunct="1"/>
            <a:r>
              <a:rPr lang="ar-EG" altLang="en-US" sz="2800" b="1" dirty="0"/>
              <a:t>جابر بن حيان</a:t>
            </a:r>
            <a:r>
              <a:rPr lang="ar-SA" altLang="en-US" sz="2800" b="1" dirty="0"/>
              <a:t>            </a:t>
            </a:r>
            <a:r>
              <a:rPr lang="ar-EG" altLang="en-US" sz="2800" b="1" dirty="0"/>
              <a:t> </a:t>
            </a:r>
            <a:r>
              <a:rPr lang="ar-EG" altLang="en-US" sz="2800" dirty="0">
                <a:latin typeface="Times New Roman" pitchFamily="18" charset="0"/>
              </a:rPr>
              <a:t>(120-198هـ / 737 -813م)</a:t>
            </a:r>
            <a:endParaRPr lang="en-US" altLang="en-US" sz="2800" dirty="0"/>
          </a:p>
        </p:txBody>
      </p:sp>
      <p:sp>
        <p:nvSpPr>
          <p:cNvPr id="10245" name="Content Placeholder 2"/>
          <p:cNvSpPr>
            <a:spLocks noGrp="1"/>
          </p:cNvSpPr>
          <p:nvPr>
            <p:ph idx="1"/>
          </p:nvPr>
        </p:nvSpPr>
        <p:spPr>
          <a:xfrm>
            <a:off x="2470368" y="2418014"/>
            <a:ext cx="9429749" cy="4794250"/>
          </a:xfrm>
        </p:spPr>
        <p:txBody>
          <a:bodyPr/>
          <a:lstStyle/>
          <a:p>
            <a:pPr algn="just" rtl="1" eaLnBrk="1" hangingPunct="1">
              <a:buFont typeface="Arial" charset="0"/>
              <a:buChar char="•"/>
              <a:defRPr/>
            </a:pPr>
            <a:r>
              <a:rPr lang="ar-EG" sz="2400" b="1" u="sng" dirty="0">
                <a:latin typeface="Times New Roman" pitchFamily="18" charset="0"/>
                <a:cs typeface="Times New Roman" pitchFamily="18" charset="0"/>
              </a:rPr>
              <a:t>من أهم إنجازاته في علم الكيمياء :</a:t>
            </a:r>
            <a:endParaRPr lang="ar-SA" sz="2400" b="1" u="sng" dirty="0">
              <a:latin typeface="Times New Roman" pitchFamily="18" charset="0"/>
              <a:cs typeface="Times New Roman" pitchFamily="18" charset="0"/>
            </a:endParaRPr>
          </a:p>
          <a:p>
            <a:pPr marL="457200" indent="-457200" algn="just" rtl="1" eaLnBrk="1" hangingPunct="1">
              <a:buFont typeface="+mj-lt"/>
              <a:buAutoNum type="arabicPeriod"/>
              <a:defRPr/>
            </a:pPr>
            <a:r>
              <a:rPr lang="ar-EG" sz="2400" dirty="0">
                <a:latin typeface="Times New Roman" pitchFamily="18" charset="0"/>
                <a:cs typeface="Times New Roman" pitchFamily="18" charset="0"/>
              </a:rPr>
              <a:t>اكتشف أن الزئبق والكبريت عنصران مستقلان عن العناصر الأربعة التي قامت عليها فكرة السيمياء اليونانية القديمة</a:t>
            </a:r>
            <a:r>
              <a:rPr lang="ar-SA" sz="2400" dirty="0">
                <a:latin typeface="Times New Roman" pitchFamily="18" charset="0"/>
                <a:cs typeface="Times New Roman" pitchFamily="18" charset="0"/>
              </a:rPr>
              <a:t> (كل العناصر تتكون من الماء والهواء والتراب والنار)</a:t>
            </a:r>
            <a:r>
              <a:rPr lang="ar-EG" sz="2400" dirty="0">
                <a:latin typeface="Times New Roman" pitchFamily="18" charset="0"/>
                <a:cs typeface="Times New Roman" pitchFamily="18" charset="0"/>
              </a:rPr>
              <a:t> . </a:t>
            </a:r>
            <a:endParaRPr lang="ar-SA" sz="2400" dirty="0">
              <a:latin typeface="Times New Roman" pitchFamily="18" charset="0"/>
              <a:cs typeface="Times New Roman" pitchFamily="18" charset="0"/>
            </a:endParaRPr>
          </a:p>
          <a:p>
            <a:pPr marL="457200" indent="-457200" algn="just" rtl="1" eaLnBrk="1" hangingPunct="1">
              <a:buFont typeface="+mj-lt"/>
              <a:buAutoNum type="arabicPeriod"/>
              <a:defRPr/>
            </a:pPr>
            <a:r>
              <a:rPr lang="ar-EG" sz="2400" dirty="0">
                <a:latin typeface="Times New Roman" pitchFamily="18" charset="0"/>
                <a:cs typeface="Times New Roman" pitchFamily="18" charset="0"/>
              </a:rPr>
              <a:t>وصف التبخير والتقطير والتسامي و التكليس والتبلور كما ابتكر عددا من الأدوات والتجهيزات المتعلقة بهذه العمليات وأجرى عليها تحسينات</a:t>
            </a:r>
            <a:r>
              <a:rPr lang="ar-SA" sz="2400" dirty="0">
                <a:latin typeface="Times New Roman" pitchFamily="18" charset="0"/>
                <a:cs typeface="Times New Roman" pitchFamily="18" charset="0"/>
              </a:rPr>
              <a:t>.</a:t>
            </a:r>
          </a:p>
          <a:p>
            <a:pPr marL="457200" indent="-457200" algn="just" rtl="1" eaLnBrk="1" hangingPunct="1">
              <a:buFont typeface="+mj-lt"/>
              <a:buAutoNum type="arabicPeriod"/>
              <a:defRPr/>
            </a:pPr>
            <a:r>
              <a:rPr lang="ar-EG" sz="2400" dirty="0">
                <a:latin typeface="Times New Roman" pitchFamily="18" charset="0"/>
                <a:cs typeface="Times New Roman" pitchFamily="18" charset="0"/>
              </a:rPr>
              <a:t>حضر الفلزات وطور صناعة الفولاذ وصنع المشمعات</a:t>
            </a:r>
            <a:r>
              <a:rPr lang="ar-SA" sz="2400" dirty="0">
                <a:latin typeface="Times New Roman" pitchFamily="18" charset="0"/>
                <a:cs typeface="Times New Roman" pitchFamily="18" charset="0"/>
              </a:rPr>
              <a:t>.</a:t>
            </a:r>
            <a:r>
              <a:rPr lang="ar-EG" sz="2400" dirty="0">
                <a:latin typeface="Times New Roman" pitchFamily="18" charset="0"/>
                <a:cs typeface="Times New Roman" pitchFamily="18" charset="0"/>
              </a:rPr>
              <a:t> </a:t>
            </a:r>
            <a:endParaRPr lang="ar-SA" sz="2400" dirty="0">
              <a:latin typeface="Times New Roman" pitchFamily="18" charset="0"/>
              <a:cs typeface="Times New Roman" pitchFamily="18" charset="0"/>
            </a:endParaRPr>
          </a:p>
          <a:p>
            <a:pPr marL="457200" indent="-457200" algn="just" rtl="1" eaLnBrk="1" hangingPunct="1">
              <a:buFont typeface="+mj-lt"/>
              <a:buAutoNum type="arabicPeriod"/>
              <a:defRPr/>
            </a:pPr>
            <a:r>
              <a:rPr lang="ar-EG" sz="2400" dirty="0">
                <a:latin typeface="Times New Roman" pitchFamily="18" charset="0"/>
                <a:cs typeface="Times New Roman" pitchFamily="18" charset="0"/>
              </a:rPr>
              <a:t>استخدم أكسيد المنغنيز لتقويم الزجاج ومعالجة السطوح الفلزية لمنع الصدأ وتركيب الدهانات</a:t>
            </a:r>
            <a:r>
              <a:rPr lang="ar-SA" sz="2400" dirty="0">
                <a:latin typeface="Times New Roman" pitchFamily="18" charset="0"/>
                <a:cs typeface="Times New Roman" pitchFamily="18" charset="0"/>
              </a:rPr>
              <a:t>.</a:t>
            </a:r>
            <a:r>
              <a:rPr lang="ar-EG" sz="2400" dirty="0">
                <a:latin typeface="Times New Roman" pitchFamily="18" charset="0"/>
                <a:cs typeface="Times New Roman" pitchFamily="18" charset="0"/>
              </a:rPr>
              <a:t> </a:t>
            </a:r>
            <a:endParaRPr lang="ar-SA" sz="2400" dirty="0">
              <a:latin typeface="Times New Roman" pitchFamily="18" charset="0"/>
              <a:cs typeface="Times New Roman" pitchFamily="18" charset="0"/>
            </a:endParaRPr>
          </a:p>
          <a:p>
            <a:pPr marL="457200" indent="-457200" algn="just" rtl="1" eaLnBrk="1" hangingPunct="1">
              <a:buFont typeface="+mj-lt"/>
              <a:buAutoNum type="arabicPeriod"/>
              <a:defRPr/>
            </a:pPr>
            <a:r>
              <a:rPr lang="ar-EG" sz="2400" dirty="0">
                <a:latin typeface="Times New Roman" pitchFamily="18" charset="0"/>
                <a:cs typeface="Times New Roman" pitchFamily="18" charset="0"/>
              </a:rPr>
              <a:t>كشف الغش في الذهب باستخدام الماء الملكي</a:t>
            </a:r>
            <a:r>
              <a:rPr lang="ar-SA" sz="2400" dirty="0">
                <a:latin typeface="Times New Roman" pitchFamily="18" charset="0"/>
                <a:cs typeface="Times New Roman" pitchFamily="18" charset="0"/>
              </a:rPr>
              <a:t> </a:t>
            </a:r>
            <a:r>
              <a:rPr lang="ar-SA" sz="2400" dirty="0"/>
              <a:t>وهو مزيج من حمض النيتريك وحمض الهيدروكلوريك</a:t>
            </a:r>
            <a:r>
              <a:rPr lang="ar-SA" sz="2400" dirty="0">
                <a:latin typeface="Times New Roman" pitchFamily="18" charset="0"/>
                <a:cs typeface="Times New Roman" pitchFamily="18" charset="0"/>
              </a:rPr>
              <a:t>.</a:t>
            </a:r>
            <a:r>
              <a:rPr lang="ar-EG" sz="2400" dirty="0">
                <a:latin typeface="Times New Roman" pitchFamily="18" charset="0"/>
                <a:cs typeface="Times New Roman" pitchFamily="18" charset="0"/>
              </a:rPr>
              <a:t> </a:t>
            </a:r>
            <a:endParaRPr lang="ar-SA" sz="2400" dirty="0">
              <a:latin typeface="Times New Roman" pitchFamily="18" charset="0"/>
              <a:cs typeface="Times New Roman" pitchFamily="18" charset="0"/>
            </a:endParaRPr>
          </a:p>
        </p:txBody>
      </p:sp>
      <p:sp>
        <p:nvSpPr>
          <p:cNvPr id="17408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371C3ABA-B3E0-446B-A97D-073F97D62A4C}" type="slidenum">
              <a:rPr lang="en-US" altLang="en-US" smtClean="0">
                <a:solidFill>
                  <a:srgbClr val="898989"/>
                </a:solidFill>
                <a:latin typeface="Calibri" pitchFamily="34" charset="0"/>
              </a:rPr>
              <a:pPr/>
              <a:t>6</a:t>
            </a:fld>
            <a:endParaRPr lang="en-US" altLang="en-US">
              <a:solidFill>
                <a:srgbClr val="898989"/>
              </a:solidFill>
              <a:latin typeface="Calibri" pitchFamily="34" charset="0"/>
            </a:endParaRPr>
          </a:p>
        </p:txBody>
      </p:sp>
      <p:pic>
        <p:nvPicPr>
          <p:cNvPr id="174083" name="Picture 2" descr="C:\Users\man\Pictures\mama\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67" y="1700214"/>
            <a:ext cx="2292351"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084" name="Picture 3" descr="C:\Users\man\Pictures\mama\8227_639798815883_207035_36666759_1946123_n.jpg"/>
          <p:cNvPicPr>
            <a:picLocks noChangeAspect="1" noChangeArrowheads="1"/>
          </p:cNvPicPr>
          <p:nvPr/>
        </p:nvPicPr>
        <p:blipFill>
          <a:blip r:embed="rId3">
            <a:extLst>
              <a:ext uri="{28A0092B-C50C-407E-A947-70E740481C1C}">
                <a14:useLocalDpi xmlns:a14="http://schemas.microsoft.com/office/drawing/2010/main" val="0"/>
              </a:ext>
            </a:extLst>
          </a:blip>
          <a:srcRect r="13062"/>
          <a:stretch>
            <a:fillRect/>
          </a:stretch>
        </p:blipFill>
        <p:spPr bwMode="auto">
          <a:xfrm>
            <a:off x="46567" y="4076700"/>
            <a:ext cx="2209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مجموعة 6"/>
          <p:cNvGrpSpPr/>
          <p:nvPr/>
        </p:nvGrpSpPr>
        <p:grpSpPr>
          <a:xfrm>
            <a:off x="-46829" y="6276745"/>
            <a:ext cx="12238829" cy="636241"/>
            <a:chOff x="-46829" y="6276745"/>
            <a:chExt cx="12238829" cy="636241"/>
          </a:xfrm>
        </p:grpSpPr>
        <p:sp>
          <p:nvSpPr>
            <p:cNvPr id="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9"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10"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4"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5"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6"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0"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7"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8"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9"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1230924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le 1"/>
          <p:cNvSpPr>
            <a:spLocks noGrp="1"/>
          </p:cNvSpPr>
          <p:nvPr>
            <p:ph type="title"/>
          </p:nvPr>
        </p:nvSpPr>
        <p:spPr>
          <a:xfrm>
            <a:off x="594784" y="1544002"/>
            <a:ext cx="10972800" cy="998537"/>
          </a:xfrm>
        </p:spPr>
        <p:txBody>
          <a:bodyPr/>
          <a:lstStyle/>
          <a:p>
            <a:pPr algn="r" eaLnBrk="1" hangingPunct="1"/>
            <a:r>
              <a:rPr lang="ar-EG" altLang="en-US" sz="2800" b="1" dirty="0"/>
              <a:t>جابر بن حيان</a:t>
            </a:r>
            <a:r>
              <a:rPr lang="ar-SA" altLang="en-US" sz="2800" b="1" dirty="0"/>
              <a:t>            </a:t>
            </a:r>
            <a:r>
              <a:rPr lang="ar-EG" altLang="en-US" sz="2800" b="1" dirty="0"/>
              <a:t> </a:t>
            </a:r>
            <a:r>
              <a:rPr lang="ar-EG" altLang="en-US" sz="2800" dirty="0">
                <a:latin typeface="Times New Roman" pitchFamily="18" charset="0"/>
              </a:rPr>
              <a:t>(120-198هـ / 737 -813م)</a:t>
            </a:r>
            <a:endParaRPr lang="en-US" altLang="en-US" sz="2800" dirty="0"/>
          </a:p>
        </p:txBody>
      </p:sp>
      <p:sp>
        <p:nvSpPr>
          <p:cNvPr id="10245" name="Content Placeholder 2"/>
          <p:cNvSpPr>
            <a:spLocks noGrp="1"/>
          </p:cNvSpPr>
          <p:nvPr>
            <p:ph idx="1"/>
          </p:nvPr>
        </p:nvSpPr>
        <p:spPr>
          <a:xfrm>
            <a:off x="2996844" y="2429668"/>
            <a:ext cx="8953500" cy="3721749"/>
          </a:xfrm>
        </p:spPr>
        <p:txBody>
          <a:bodyPr/>
          <a:lstStyle/>
          <a:p>
            <a:pPr algn="just" rtl="1" eaLnBrk="1" hangingPunct="1">
              <a:buFont typeface="Arial" charset="0"/>
              <a:buChar char="•"/>
              <a:defRPr/>
            </a:pPr>
            <a:r>
              <a:rPr lang="ar-SA" sz="2400" b="1" u="sng" dirty="0">
                <a:latin typeface="Times New Roman" pitchFamily="18" charset="0"/>
                <a:cs typeface="Times New Roman" pitchFamily="18" charset="0"/>
              </a:rPr>
              <a:t>تابع </a:t>
            </a:r>
            <a:r>
              <a:rPr lang="ar-EG" sz="2400" b="1" u="sng" dirty="0">
                <a:latin typeface="Times New Roman" pitchFamily="18" charset="0"/>
                <a:cs typeface="Times New Roman" pitchFamily="18" charset="0"/>
              </a:rPr>
              <a:t>إنجازاته في علم الكيمياء :</a:t>
            </a:r>
            <a:endParaRPr lang="ar-SA" sz="2400" b="1" u="sng" dirty="0">
              <a:latin typeface="Times New Roman" pitchFamily="18" charset="0"/>
              <a:cs typeface="Times New Roman" pitchFamily="18" charset="0"/>
            </a:endParaRPr>
          </a:p>
          <a:p>
            <a:pPr marL="457200" indent="-457200" algn="just" rtl="1" eaLnBrk="1" hangingPunct="1">
              <a:buFont typeface="+mj-lt"/>
              <a:buAutoNum type="arabicPeriod" startAt="6"/>
              <a:defRPr/>
            </a:pPr>
            <a:r>
              <a:rPr lang="ar-EG" sz="2400" dirty="0">
                <a:latin typeface="Times New Roman" pitchFamily="18" charset="0"/>
                <a:cs typeface="Times New Roman" pitchFamily="18" charset="0"/>
              </a:rPr>
              <a:t>حضر الأحماض بتقطير أملاحها. </a:t>
            </a:r>
            <a:endParaRPr lang="ar-SA" sz="2400" dirty="0">
              <a:latin typeface="Times New Roman" pitchFamily="18" charset="0"/>
              <a:cs typeface="Times New Roman" pitchFamily="18" charset="0"/>
            </a:endParaRPr>
          </a:p>
          <a:p>
            <a:pPr marL="457200" indent="-457200" algn="just" rtl="1" eaLnBrk="1" hangingPunct="1">
              <a:buFont typeface="+mj-lt"/>
              <a:buAutoNum type="arabicPeriod" startAt="6"/>
              <a:defRPr/>
            </a:pPr>
            <a:r>
              <a:rPr lang="ar-EG" sz="2400" dirty="0">
                <a:latin typeface="Times New Roman" pitchFamily="18" charset="0"/>
                <a:cs typeface="Times New Roman" pitchFamily="18" charset="0"/>
              </a:rPr>
              <a:t>حضر كبريتيد الزئبق وأكسيد الزرنيخ وكبريتيد الحديد الكبريتيك وملح البارود. </a:t>
            </a:r>
            <a:endParaRPr lang="ar-SA" sz="2400" dirty="0">
              <a:latin typeface="Times New Roman" pitchFamily="18" charset="0"/>
              <a:cs typeface="Times New Roman" pitchFamily="18" charset="0"/>
            </a:endParaRPr>
          </a:p>
          <a:p>
            <a:pPr marL="457200" indent="-457200" algn="just" rtl="1" eaLnBrk="1" hangingPunct="1">
              <a:buFont typeface="+mj-lt"/>
              <a:buAutoNum type="arabicPeriod" startAt="6"/>
              <a:defRPr/>
            </a:pPr>
            <a:r>
              <a:rPr lang="ar-EG" sz="2400" dirty="0">
                <a:latin typeface="Times New Roman" pitchFamily="18" charset="0"/>
                <a:cs typeface="Times New Roman" pitchFamily="18" charset="0"/>
              </a:rPr>
              <a:t>أول من اكتشف الصودا الكاوية</a:t>
            </a:r>
            <a:r>
              <a:rPr lang="ar-SA" sz="2400" dirty="0">
                <a:latin typeface="Times New Roman" pitchFamily="18" charset="0"/>
                <a:cs typeface="Times New Roman" pitchFamily="18" charset="0"/>
              </a:rPr>
              <a:t>.</a:t>
            </a:r>
            <a:r>
              <a:rPr lang="ar-EG" sz="2400" dirty="0">
                <a:latin typeface="Times New Roman" pitchFamily="18" charset="0"/>
                <a:cs typeface="Times New Roman" pitchFamily="18" charset="0"/>
              </a:rPr>
              <a:t> </a:t>
            </a:r>
            <a:endParaRPr lang="ar-SA" sz="2400" dirty="0">
              <a:latin typeface="Times New Roman" pitchFamily="18" charset="0"/>
              <a:cs typeface="Times New Roman" pitchFamily="18" charset="0"/>
            </a:endParaRPr>
          </a:p>
          <a:p>
            <a:pPr marL="457200" indent="-457200" algn="just" rtl="1" eaLnBrk="1" hangingPunct="1">
              <a:buFont typeface="+mj-lt"/>
              <a:buAutoNum type="arabicPeriod" startAt="6"/>
              <a:defRPr/>
            </a:pPr>
            <a:r>
              <a:rPr lang="ar-EG" sz="2400" dirty="0">
                <a:latin typeface="Times New Roman" pitchFamily="18" charset="0"/>
                <a:cs typeface="Times New Roman" pitchFamily="18" charset="0"/>
              </a:rPr>
              <a:t>اخترع من الآلات</a:t>
            </a:r>
            <a:r>
              <a:rPr lang="ar-SA" sz="2400" dirty="0">
                <a:latin typeface="Times New Roman" pitchFamily="18" charset="0"/>
                <a:cs typeface="Times New Roman" pitchFamily="18" charset="0"/>
              </a:rPr>
              <a:t>:</a:t>
            </a:r>
            <a:r>
              <a:rPr lang="ar-EG" sz="2400" dirty="0">
                <a:latin typeface="Times New Roman" pitchFamily="18" charset="0"/>
                <a:cs typeface="Times New Roman" pitchFamily="18" charset="0"/>
              </a:rPr>
              <a:t> البواتق والمغاطس المائية والرملية.</a:t>
            </a:r>
            <a:endParaRPr lang="ar-SA" sz="2400" dirty="0">
              <a:latin typeface="Times New Roman" pitchFamily="18" charset="0"/>
              <a:cs typeface="Times New Roman" pitchFamily="18" charset="0"/>
            </a:endParaRPr>
          </a:p>
          <a:p>
            <a:pPr marL="457200" indent="-457200" algn="just" rtl="1" eaLnBrk="1" hangingPunct="1">
              <a:buFont typeface="+mj-lt"/>
              <a:buAutoNum type="arabicPeriod" startAt="6"/>
              <a:defRPr/>
            </a:pPr>
            <a:r>
              <a:rPr lang="ar-SA" sz="2400" dirty="0"/>
              <a:t>نجح في وضع أول طريقة للتقطير في العالم، فقد اخترع جهاز تقطير ويستخدم فيه جهاز زجاجي له قمع طويل لا يزال يعرف حتى اليوم في الغرب باسم "</a:t>
            </a:r>
            <a:r>
              <a:rPr lang="en-US" sz="2400" dirty="0"/>
              <a:t>Alembic" </a:t>
            </a:r>
            <a:r>
              <a:rPr lang="ar-SA" sz="2400" dirty="0"/>
              <a:t>من "الأمبيق" باللغة العربية،.وتمكن جابر بن حيان من تحسين نوعية زجاج هذه الأداة بمزجه بثاني أكسيد المنجنيز.</a:t>
            </a:r>
          </a:p>
          <a:p>
            <a:pPr marL="457200" indent="-457200" algn="just" rtl="1" eaLnBrk="1" hangingPunct="1">
              <a:buFont typeface="+mj-lt"/>
              <a:buAutoNum type="arabicPeriod" startAt="6"/>
              <a:defRPr/>
            </a:pPr>
            <a:endParaRPr lang="ar-SA" sz="2400" dirty="0">
              <a:latin typeface="Times New Roman" pitchFamily="18" charset="0"/>
              <a:cs typeface="Times New Roman" pitchFamily="18" charset="0"/>
            </a:endParaRPr>
          </a:p>
          <a:p>
            <a:pPr marL="457200" indent="-457200" algn="just" rtl="1" eaLnBrk="1" hangingPunct="1">
              <a:defRPr/>
            </a:pPr>
            <a:endParaRPr lang="ar-SA" sz="2400" dirty="0">
              <a:latin typeface="Times New Roman" pitchFamily="18" charset="0"/>
              <a:cs typeface="Times New Roman" pitchFamily="18" charset="0"/>
            </a:endParaRPr>
          </a:p>
          <a:p>
            <a:pPr marL="457200" indent="-457200" algn="just" rtl="1" eaLnBrk="1" hangingPunct="1">
              <a:buFont typeface="+mj-lt"/>
              <a:buAutoNum type="arabicPeriod" startAt="6"/>
              <a:defRPr/>
            </a:pPr>
            <a:endParaRPr lang="ar-SA" sz="2400" dirty="0">
              <a:latin typeface="Times New Roman" pitchFamily="18" charset="0"/>
              <a:cs typeface="Times New Roman" pitchFamily="18" charset="0"/>
            </a:endParaRPr>
          </a:p>
        </p:txBody>
      </p:sp>
      <p:sp>
        <p:nvSpPr>
          <p:cNvPr id="17511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A360B19D-A945-46B1-954A-843CD673F4FF}" type="slidenum">
              <a:rPr lang="en-US" altLang="en-US" smtClean="0">
                <a:solidFill>
                  <a:srgbClr val="898989"/>
                </a:solidFill>
                <a:latin typeface="Calibri" pitchFamily="34" charset="0"/>
              </a:rPr>
              <a:pPr/>
              <a:t>7</a:t>
            </a:fld>
            <a:endParaRPr lang="en-US" altLang="en-US">
              <a:solidFill>
                <a:srgbClr val="898989"/>
              </a:solidFill>
              <a:latin typeface="Calibri" pitchFamily="34" charset="0"/>
            </a:endParaRPr>
          </a:p>
        </p:txBody>
      </p:sp>
      <p:pic>
        <p:nvPicPr>
          <p:cNvPr id="175107" name="Picture 2" descr="C:\Users\man\Pictures\mama\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67" y="1700213"/>
            <a:ext cx="2292351"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109" name="Picture 8" descr="C:\Documents and Settings\eydanish\Desktop\جهاز التقطير.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76701"/>
            <a:ext cx="2351618"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مجموعة 6"/>
          <p:cNvGrpSpPr/>
          <p:nvPr/>
        </p:nvGrpSpPr>
        <p:grpSpPr>
          <a:xfrm>
            <a:off x="-46829" y="6276745"/>
            <a:ext cx="12238829" cy="636241"/>
            <a:chOff x="-46829" y="6276745"/>
            <a:chExt cx="12238829" cy="636241"/>
          </a:xfrm>
        </p:grpSpPr>
        <p:sp>
          <p:nvSpPr>
            <p:cNvPr id="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9"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10"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4"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5"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6"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0"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7"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8"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9"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3815416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itle 1"/>
          <p:cNvSpPr txBox="1">
            <a:spLocks/>
          </p:cNvSpPr>
          <p:nvPr/>
        </p:nvSpPr>
        <p:spPr bwMode="auto">
          <a:xfrm>
            <a:off x="499533" y="1971063"/>
            <a:ext cx="109728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EG" altLang="en-US" sz="2800" b="1" dirty="0">
                <a:solidFill>
                  <a:srgbClr val="000000"/>
                </a:solidFill>
                <a:latin typeface="Calibri" pitchFamily="34" charset="0"/>
                <a:cs typeface="Times New Roman" pitchFamily="18" charset="0"/>
              </a:rPr>
              <a:t>الرماح</a:t>
            </a:r>
            <a:r>
              <a:rPr lang="ar-SA" altLang="en-US" sz="2800" b="1" dirty="0">
                <a:solidFill>
                  <a:srgbClr val="000000"/>
                </a:solidFill>
                <a:latin typeface="Calibri" pitchFamily="34" charset="0"/>
                <a:cs typeface="Times New Roman" pitchFamily="18" charset="0"/>
              </a:rPr>
              <a:t>                      </a:t>
            </a:r>
            <a:r>
              <a:rPr lang="ar-EG" altLang="en-US" sz="2800" b="1" dirty="0">
                <a:solidFill>
                  <a:srgbClr val="000000"/>
                </a:solidFill>
                <a:latin typeface="Calibri" pitchFamily="34" charset="0"/>
                <a:cs typeface="Times New Roman" pitchFamily="18" charset="0"/>
              </a:rPr>
              <a:t> (672هـ /1273م)</a:t>
            </a:r>
          </a:p>
        </p:txBody>
      </p:sp>
      <p:sp>
        <p:nvSpPr>
          <p:cNvPr id="176131" name="Content Placeholder 2"/>
          <p:cNvSpPr txBox="1">
            <a:spLocks/>
          </p:cNvSpPr>
          <p:nvPr/>
        </p:nvSpPr>
        <p:spPr bwMode="auto">
          <a:xfrm>
            <a:off x="3451011" y="2833760"/>
            <a:ext cx="8591551"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spcBef>
                <a:spcPct val="20000"/>
              </a:spcBef>
              <a:buFont typeface="Arial" pitchFamily="34" charset="0"/>
              <a:buChar char="•"/>
            </a:pPr>
            <a:r>
              <a:rPr lang="ar-SA" altLang="en-US" sz="2400" dirty="0">
                <a:solidFill>
                  <a:srgbClr val="000000"/>
                </a:solidFill>
                <a:latin typeface="Calibri" pitchFamily="34" charset="0"/>
              </a:rPr>
              <a:t>محمد بن </a:t>
            </a:r>
            <a:r>
              <a:rPr lang="ar-SA" altLang="en-US" sz="2400" dirty="0" err="1">
                <a:solidFill>
                  <a:srgbClr val="000000"/>
                </a:solidFill>
                <a:latin typeface="Calibri" pitchFamily="34" charset="0"/>
              </a:rPr>
              <a:t>لاجين</a:t>
            </a:r>
            <a:r>
              <a:rPr lang="ar-SA" altLang="en-US" sz="2400" dirty="0">
                <a:solidFill>
                  <a:srgbClr val="000000"/>
                </a:solidFill>
                <a:latin typeface="Calibri" pitchFamily="34" charset="0"/>
              </a:rPr>
              <a:t> بن عبد الله، ويلقب بالرماح.</a:t>
            </a:r>
            <a:endParaRPr lang="ar-SA" altLang="en-US" sz="2400" b="1" u="sng" dirty="0">
              <a:solidFill>
                <a:srgbClr val="000000"/>
              </a:solidFill>
              <a:latin typeface="Times New Roman" pitchFamily="18" charset="0"/>
              <a:cs typeface="Times New Roman" pitchFamily="18" charset="0"/>
            </a:endParaRPr>
          </a:p>
          <a:p>
            <a:pPr algn="r" rtl="1" eaLnBrk="1" hangingPunct="1">
              <a:spcBef>
                <a:spcPct val="20000"/>
              </a:spcBef>
              <a:buFont typeface="Arial" pitchFamily="34" charset="0"/>
              <a:buChar char="•"/>
            </a:pPr>
            <a:r>
              <a:rPr lang="ar-SA" altLang="en-US" sz="2400" dirty="0">
                <a:solidFill>
                  <a:srgbClr val="000000"/>
                </a:solidFill>
                <a:latin typeface="Calibri" pitchFamily="34" charset="0"/>
              </a:rPr>
              <a:t>وكان الرماح مهتما اهتماما خاصا بفنون القتال، وبخاصة الحصون والقلاع ، فكان شغله دائما كيفية تدمير الحصون في المعارك الحربية، فهي العائق الأساسي أمام الفتوحات الإسلامية. ودرس الكيمياء واطلع على كتب العلماء السابقين عليه، وبذل حياته في دراسة التركيبات الكيميائية للعناصر المتفجرة التي تستخدم في ا</a:t>
            </a:r>
            <a:endParaRPr lang="ar-EG" altLang="en-US" sz="2400" dirty="0">
              <a:solidFill>
                <a:srgbClr val="000000"/>
              </a:solidFill>
              <a:latin typeface="Times New Roman" pitchFamily="18" charset="0"/>
              <a:cs typeface="Times New Roman" pitchFamily="18" charset="0"/>
            </a:endParaRPr>
          </a:p>
        </p:txBody>
      </p:sp>
      <p:pic>
        <p:nvPicPr>
          <p:cNvPr id="176132" name="Picture 2" descr="C:\Users\man\Pictures\jaber ben hayen.jpg"/>
          <p:cNvPicPr>
            <a:picLocks noChangeAspect="1" noChangeArrowheads="1"/>
          </p:cNvPicPr>
          <p:nvPr/>
        </p:nvPicPr>
        <p:blipFill>
          <a:blip r:embed="rId2">
            <a:extLst>
              <a:ext uri="{28A0092B-C50C-407E-A947-70E740481C1C}">
                <a14:useLocalDpi xmlns:a14="http://schemas.microsoft.com/office/drawing/2010/main" val="0"/>
              </a:ext>
            </a:extLst>
          </a:blip>
          <a:srcRect r="5779" b="4443"/>
          <a:stretch>
            <a:fillRect/>
          </a:stretch>
        </p:blipFill>
        <p:spPr bwMode="auto">
          <a:xfrm>
            <a:off x="1" y="1196977"/>
            <a:ext cx="3407833" cy="267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133" name="Picture 7" descr="C:\Documents and Settings\eydanish\Desktop\Chem.Images\الرمح.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29" y="3886257"/>
            <a:ext cx="3462662"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613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58497AEE-0CE5-4782-B3BC-3FDEBAA5DACD}" type="slidenum">
              <a:rPr lang="en-US" altLang="en-US" smtClean="0">
                <a:solidFill>
                  <a:srgbClr val="898989"/>
                </a:solidFill>
                <a:latin typeface="Calibri" pitchFamily="34" charset="0"/>
              </a:rPr>
              <a:pPr/>
              <a:t>8</a:t>
            </a:fld>
            <a:endParaRPr lang="en-US" altLang="en-US">
              <a:solidFill>
                <a:srgbClr val="898989"/>
              </a:solidFill>
              <a:latin typeface="Calibri" pitchFamily="34" charset="0"/>
            </a:endParaRPr>
          </a:p>
        </p:txBody>
      </p:sp>
      <p:grpSp>
        <p:nvGrpSpPr>
          <p:cNvPr id="7" name="مجموعة 6"/>
          <p:cNvGrpSpPr/>
          <p:nvPr/>
        </p:nvGrpSpPr>
        <p:grpSpPr>
          <a:xfrm>
            <a:off x="-46829" y="6276745"/>
            <a:ext cx="12238829" cy="636241"/>
            <a:chOff x="-46829" y="6276745"/>
            <a:chExt cx="12238829" cy="636241"/>
          </a:xfrm>
        </p:grpSpPr>
        <p:sp>
          <p:nvSpPr>
            <p:cNvPr id="8"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9"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10"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2"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3"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4"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1"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5"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6"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0"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1"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7"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8"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19"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857991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itle 1"/>
          <p:cNvSpPr txBox="1">
            <a:spLocks/>
          </p:cNvSpPr>
          <p:nvPr/>
        </p:nvSpPr>
        <p:spPr bwMode="auto">
          <a:xfrm>
            <a:off x="527051" y="1341439"/>
            <a:ext cx="109728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ar-EG" altLang="en-US" sz="2800" b="1" dirty="0">
                <a:solidFill>
                  <a:srgbClr val="000000"/>
                </a:solidFill>
                <a:latin typeface="Calibri" pitchFamily="34" charset="0"/>
                <a:cs typeface="Times New Roman" pitchFamily="18" charset="0"/>
              </a:rPr>
              <a:t>الرماح</a:t>
            </a:r>
            <a:r>
              <a:rPr lang="ar-SA" altLang="en-US" sz="2800" b="1" dirty="0">
                <a:solidFill>
                  <a:srgbClr val="000000"/>
                </a:solidFill>
                <a:latin typeface="Calibri" pitchFamily="34" charset="0"/>
                <a:cs typeface="Times New Roman" pitchFamily="18" charset="0"/>
              </a:rPr>
              <a:t>                   		   </a:t>
            </a:r>
            <a:r>
              <a:rPr lang="ar-EG" altLang="en-US" sz="2800" b="1" dirty="0">
                <a:solidFill>
                  <a:srgbClr val="000000"/>
                </a:solidFill>
                <a:latin typeface="Calibri" pitchFamily="34" charset="0"/>
                <a:cs typeface="Times New Roman" pitchFamily="18" charset="0"/>
              </a:rPr>
              <a:t> (672هـ /1273م)</a:t>
            </a:r>
          </a:p>
        </p:txBody>
      </p:sp>
      <p:sp>
        <p:nvSpPr>
          <p:cNvPr id="3" name="Content Placeholder 2"/>
          <p:cNvSpPr txBox="1">
            <a:spLocks/>
          </p:cNvSpPr>
          <p:nvPr/>
        </p:nvSpPr>
        <p:spPr>
          <a:xfrm>
            <a:off x="3407834" y="1773238"/>
            <a:ext cx="8591551" cy="508476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eaLnBrk="1" fontAlgn="auto" hangingPunct="1">
              <a:spcAft>
                <a:spcPts val="0"/>
              </a:spcAft>
              <a:defRPr/>
            </a:pPr>
            <a:r>
              <a:rPr lang="ar-EG" sz="2400" b="1" u="sng" dirty="0">
                <a:solidFill>
                  <a:prstClr val="black"/>
                </a:solidFill>
                <a:latin typeface="Times New Roman" pitchFamily="18" charset="0"/>
                <a:cs typeface="Times New Roman" pitchFamily="18" charset="0"/>
              </a:rPr>
              <a:t>من أهم إنجازاته في علم الكيمياء :</a:t>
            </a:r>
            <a:endParaRPr lang="ar-SA" sz="2400" b="1" u="sng" dirty="0">
              <a:solidFill>
                <a:prstClr val="black"/>
              </a:solidFill>
              <a:latin typeface="Times New Roman" pitchFamily="18" charset="0"/>
              <a:cs typeface="Times New Roman" pitchFamily="18" charset="0"/>
            </a:endParaRPr>
          </a:p>
          <a:p>
            <a:pPr marL="457200" indent="-457200" algn="r" rtl="1" eaLnBrk="1" fontAlgn="auto" hangingPunct="1">
              <a:spcAft>
                <a:spcPts val="0"/>
              </a:spcAft>
              <a:buFont typeface="+mj-lt"/>
              <a:buAutoNum type="arabicPeriod"/>
              <a:defRPr/>
            </a:pPr>
            <a:r>
              <a:rPr lang="ar-SA" sz="2400" dirty="0">
                <a:solidFill>
                  <a:prstClr val="black"/>
                </a:solidFill>
                <a:latin typeface="Times New Roman" pitchFamily="18" charset="0"/>
                <a:cs typeface="Times New Roman" pitchFamily="18" charset="0"/>
              </a:rPr>
              <a:t>اهتم بدراسة أدوات الحروب ومن أهمها الرماح، فقام بتأليف كتاب الرماح الذي تحدث فيه عن صنع الرمح وعن صفاته من حيث الطول وعن وزنه وتكوينه وأسنته المشعبة والعريضة والرفيعة والمعوجة والمستوية وغيرها وتحدث كذلك عن الغرض منها وكيفية استخدامها.</a:t>
            </a:r>
          </a:p>
          <a:p>
            <a:pPr marL="457200" indent="-457200" algn="r" rtl="1" eaLnBrk="1" fontAlgn="auto" hangingPunct="1">
              <a:spcAft>
                <a:spcPts val="0"/>
              </a:spcAft>
              <a:buFont typeface="+mj-lt"/>
              <a:buAutoNum type="arabicPeriod"/>
              <a:defRPr/>
            </a:pPr>
            <a:r>
              <a:rPr lang="ar-EG" sz="2400" dirty="0">
                <a:solidFill>
                  <a:prstClr val="black"/>
                </a:solidFill>
                <a:latin typeface="Times New Roman" pitchFamily="18" charset="0"/>
                <a:cs typeface="Times New Roman" pitchFamily="18" charset="0"/>
              </a:rPr>
              <a:t>ابتكاره لاستخدام البارود كمادة متفجرة في الحروب وتستخدم في المدافع. وصف التركيب الكيميائي للبارود محددا النسب الدقيقة لعناصره: البوتاسيم والكبريت والصوديوم والفحم.</a:t>
            </a:r>
            <a:endParaRPr lang="ar-SA" sz="2400" dirty="0">
              <a:solidFill>
                <a:prstClr val="black"/>
              </a:solidFill>
              <a:latin typeface="Times New Roman" pitchFamily="18" charset="0"/>
              <a:cs typeface="Times New Roman" pitchFamily="18" charset="0"/>
            </a:endParaRPr>
          </a:p>
          <a:p>
            <a:pPr marL="457200" indent="-457200" algn="r" rtl="1" eaLnBrk="1" fontAlgn="auto" hangingPunct="1">
              <a:spcAft>
                <a:spcPts val="0"/>
              </a:spcAft>
              <a:buFont typeface="+mj-lt"/>
              <a:buAutoNum type="arabicPeriod"/>
              <a:defRPr/>
            </a:pPr>
            <a:r>
              <a:rPr lang="ar-EG" sz="2400" dirty="0">
                <a:solidFill>
                  <a:prstClr val="black"/>
                </a:solidFill>
                <a:latin typeface="Times New Roman" pitchFamily="18" charset="0"/>
                <a:cs typeface="Times New Roman" pitchFamily="18" charset="0"/>
              </a:rPr>
              <a:t>وصف الذخيرة التي تدك في المدفع وبيّن نسبتها</a:t>
            </a:r>
            <a:r>
              <a:rPr lang="ar-SA" sz="2400" dirty="0">
                <a:solidFill>
                  <a:prstClr val="black"/>
                </a:solidFill>
                <a:latin typeface="Times New Roman" pitchFamily="18" charset="0"/>
                <a:cs typeface="Times New Roman" pitchFamily="18" charset="0"/>
              </a:rPr>
              <a:t> </a:t>
            </a:r>
            <a:r>
              <a:rPr lang="ar-EG" sz="2400" dirty="0">
                <a:solidFill>
                  <a:prstClr val="black"/>
                </a:solidFill>
                <a:latin typeface="Times New Roman" pitchFamily="18" charset="0"/>
                <a:cs typeface="Times New Roman" pitchFamily="18" charset="0"/>
              </a:rPr>
              <a:t>في كتابه:</a:t>
            </a:r>
            <a:br>
              <a:rPr lang="ar-EG" sz="2400" dirty="0">
                <a:solidFill>
                  <a:prstClr val="black"/>
                </a:solidFill>
                <a:latin typeface="Times New Roman" pitchFamily="18" charset="0"/>
                <a:cs typeface="Times New Roman" pitchFamily="18" charset="0"/>
              </a:rPr>
            </a:br>
            <a:r>
              <a:rPr lang="ar-EG" sz="2400" dirty="0">
                <a:solidFill>
                  <a:prstClr val="black"/>
                </a:solidFill>
                <a:latin typeface="Times New Roman" pitchFamily="18" charset="0"/>
                <a:cs typeface="Times New Roman" pitchFamily="18" charset="0"/>
              </a:rPr>
              <a:t>الفروسية والمناصب الحربية</a:t>
            </a:r>
            <a:r>
              <a:rPr lang="ar-SA" sz="2400" dirty="0">
                <a:solidFill>
                  <a:prstClr val="black"/>
                </a:solidFill>
                <a:latin typeface="Times New Roman" pitchFamily="18" charset="0"/>
                <a:cs typeface="Times New Roman" pitchFamily="18" charset="0"/>
              </a:rPr>
              <a:t>.</a:t>
            </a:r>
            <a:r>
              <a:rPr lang="ar-EG" sz="2400" dirty="0">
                <a:solidFill>
                  <a:prstClr val="black"/>
                </a:solidFill>
                <a:latin typeface="Times New Roman" pitchFamily="18" charset="0"/>
                <a:cs typeface="Times New Roman" pitchFamily="18" charset="0"/>
              </a:rPr>
              <a:t> </a:t>
            </a:r>
            <a:r>
              <a:rPr lang="ar-SA" sz="2400" dirty="0">
                <a:solidFill>
                  <a:prstClr val="black"/>
                </a:solidFill>
              </a:rPr>
              <a:t>وقد وصف في كتابه هذا العملية الجوهرية في صناعة البارود، وهي تنقية نترات البوتاسيم من الشوائب.</a:t>
            </a:r>
            <a:endParaRPr lang="ar-SA" sz="2400" dirty="0">
              <a:solidFill>
                <a:prstClr val="black"/>
              </a:solidFill>
              <a:latin typeface="Times New Roman" pitchFamily="18" charset="0"/>
              <a:cs typeface="Times New Roman" pitchFamily="18" charset="0"/>
            </a:endParaRPr>
          </a:p>
        </p:txBody>
      </p:sp>
      <p:pic>
        <p:nvPicPr>
          <p:cNvPr id="177156" name="Picture 2" descr="C:\Users\man\Pictures\jaber ben hayen.jpg"/>
          <p:cNvPicPr>
            <a:picLocks noChangeAspect="1" noChangeArrowheads="1"/>
          </p:cNvPicPr>
          <p:nvPr/>
        </p:nvPicPr>
        <p:blipFill>
          <a:blip r:embed="rId2">
            <a:extLst>
              <a:ext uri="{28A0092B-C50C-407E-A947-70E740481C1C}">
                <a14:useLocalDpi xmlns:a14="http://schemas.microsoft.com/office/drawing/2010/main" val="0"/>
              </a:ext>
            </a:extLst>
          </a:blip>
          <a:srcRect r="5779" b="4443"/>
          <a:stretch>
            <a:fillRect/>
          </a:stretch>
        </p:blipFill>
        <p:spPr bwMode="auto">
          <a:xfrm>
            <a:off x="1" y="1375100"/>
            <a:ext cx="2927351" cy="146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7157" name="Picture 5" descr="C:\Documents and Settings\eydanish\Desktop\Chem.Images\البارود.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62" y="2867421"/>
            <a:ext cx="2927351" cy="148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7158" name="Picture 6" descr="C:\Documents and Settings\eydanish\Desktop\Chem.Images\مدفع.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25" y="4293895"/>
            <a:ext cx="2927351" cy="170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715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fld id="{5839AC0D-AE0D-4F10-8EC1-40124A98BF56}" type="slidenum">
              <a:rPr lang="en-US" altLang="en-US" smtClean="0">
                <a:solidFill>
                  <a:srgbClr val="898989"/>
                </a:solidFill>
                <a:latin typeface="Calibri" pitchFamily="34" charset="0"/>
              </a:rPr>
              <a:pPr/>
              <a:t>9</a:t>
            </a:fld>
            <a:endParaRPr lang="en-US" altLang="en-US" dirty="0">
              <a:solidFill>
                <a:srgbClr val="898989"/>
              </a:solidFill>
              <a:latin typeface="Calibri" pitchFamily="34" charset="0"/>
            </a:endParaRPr>
          </a:p>
        </p:txBody>
      </p:sp>
      <p:grpSp>
        <p:nvGrpSpPr>
          <p:cNvPr id="8" name="مجموعة 7"/>
          <p:cNvGrpSpPr/>
          <p:nvPr/>
        </p:nvGrpSpPr>
        <p:grpSpPr>
          <a:xfrm>
            <a:off x="-46829" y="6276745"/>
            <a:ext cx="12238829" cy="636241"/>
            <a:chOff x="-46829" y="6276745"/>
            <a:chExt cx="12238829" cy="636241"/>
          </a:xfrm>
        </p:grpSpPr>
        <p:sp>
          <p:nvSpPr>
            <p:cNvPr id="9" name="TextBox 12">
              <a:extLst>
                <a:ext uri="{FF2B5EF4-FFF2-40B4-BE49-F238E27FC236}">
                  <a16:creationId xmlns:a16="http://schemas.microsoft.com/office/drawing/2014/main" id="{5263B5FD-53D7-4FF0-A7C8-D80077DE792C}"/>
                </a:ext>
              </a:extLst>
            </p:cNvPr>
            <p:cNvSpPr txBox="1"/>
            <p:nvPr/>
          </p:nvSpPr>
          <p:spPr>
            <a:xfrm>
              <a:off x="2200925" y="6570926"/>
              <a:ext cx="9991075" cy="261610"/>
            </a:xfrm>
            <a:prstGeom prst="rect">
              <a:avLst/>
            </a:prstGeom>
            <a:solidFill>
              <a:schemeClr val="accent6">
                <a:lumMod val="20000"/>
                <a:lumOff val="80000"/>
              </a:schemeClr>
            </a:solid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SA" sz="1100" dirty="0">
                  <a:solidFill>
                    <a:schemeClr val="accent3">
                      <a:lumMod val="75000"/>
                    </a:schemeClr>
                  </a:solidFill>
                </a:rPr>
                <a:t>مقرر مقدمة في العلوم الطبيعية – فصل الفيزياء – قسم الكيمياء – كلية العلوم - جامعة الملك عبدالعزيز – 2019 م</a:t>
              </a:r>
              <a:endParaRPr lang="en-US" sz="1100" dirty="0">
                <a:solidFill>
                  <a:schemeClr val="accent3">
                    <a:lumMod val="75000"/>
                  </a:schemeClr>
                </a:solidFill>
              </a:endParaRPr>
            </a:p>
          </p:txBody>
        </p:sp>
        <p:grpSp>
          <p:nvGrpSpPr>
            <p:cNvPr id="10" name="Group 38">
              <a:extLst>
                <a:ext uri="{FF2B5EF4-FFF2-40B4-BE49-F238E27FC236}">
                  <a16:creationId xmlns:a16="http://schemas.microsoft.com/office/drawing/2014/main" id="{7AECDE4D-1849-406B-8FBB-F9C41410D5ED}"/>
                </a:ext>
              </a:extLst>
            </p:cNvPr>
            <p:cNvGrpSpPr/>
            <p:nvPr/>
          </p:nvGrpSpPr>
          <p:grpSpPr>
            <a:xfrm>
              <a:off x="-46829" y="6276745"/>
              <a:ext cx="2209248" cy="636241"/>
              <a:chOff x="-46829" y="6276745"/>
              <a:chExt cx="2209248" cy="636241"/>
            </a:xfrm>
          </p:grpSpPr>
          <p:grpSp>
            <p:nvGrpSpPr>
              <p:cNvPr id="11" name="Group 37">
                <a:extLst>
                  <a:ext uri="{FF2B5EF4-FFF2-40B4-BE49-F238E27FC236}">
                    <a16:creationId xmlns:a16="http://schemas.microsoft.com/office/drawing/2014/main" id="{29E13F30-7C38-4EF8-8FDE-A60875DF1610}"/>
                  </a:ext>
                </a:extLst>
              </p:cNvPr>
              <p:cNvGrpSpPr/>
              <p:nvPr/>
            </p:nvGrpSpPr>
            <p:grpSpPr>
              <a:xfrm>
                <a:off x="836728" y="6276745"/>
                <a:ext cx="1325691" cy="636241"/>
                <a:chOff x="836728" y="6276745"/>
                <a:chExt cx="1325691" cy="636241"/>
              </a:xfrm>
            </p:grpSpPr>
            <p:sp>
              <p:nvSpPr>
                <p:cNvPr id="13" name="Rectangle 14">
                  <a:extLst>
                    <a:ext uri="{FF2B5EF4-FFF2-40B4-BE49-F238E27FC236}">
                      <a16:creationId xmlns:a16="http://schemas.microsoft.com/office/drawing/2014/main" id="{2BCF4F4A-2A1F-49E3-AE44-7FA5C3524AB3}"/>
                    </a:ext>
                  </a:extLst>
                </p:cNvPr>
                <p:cNvSpPr/>
                <p:nvPr/>
              </p:nvSpPr>
              <p:spPr>
                <a:xfrm>
                  <a:off x="836728" y="6379537"/>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2</a:t>
                  </a:r>
                </a:p>
              </p:txBody>
            </p:sp>
            <p:sp>
              <p:nvSpPr>
                <p:cNvPr id="14" name="Rectangle 15">
                  <a:extLst>
                    <a:ext uri="{FF2B5EF4-FFF2-40B4-BE49-F238E27FC236}">
                      <a16:creationId xmlns:a16="http://schemas.microsoft.com/office/drawing/2014/main" id="{65D5A948-2EFA-4484-9CD9-7A1E4BFA561D}"/>
                    </a:ext>
                  </a:extLst>
                </p:cNvPr>
                <p:cNvSpPr/>
                <p:nvPr/>
              </p:nvSpPr>
              <p:spPr>
                <a:xfrm>
                  <a:off x="1382535" y="6276745"/>
                  <a:ext cx="386015" cy="528134"/>
                </a:xfrm>
                <a:prstGeom prst="rect">
                  <a:avLst/>
                </a:prstGeom>
                <a:noFill/>
              </p:spPr>
              <p:txBody>
                <a:bodyPr wrap="squar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0</a:t>
                  </a:r>
                </a:p>
              </p:txBody>
            </p:sp>
            <p:sp>
              <p:nvSpPr>
                <p:cNvPr id="15" name="Rectangle 17">
                  <a:extLst>
                    <a:ext uri="{FF2B5EF4-FFF2-40B4-BE49-F238E27FC236}">
                      <a16:creationId xmlns:a16="http://schemas.microsoft.com/office/drawing/2014/main" id="{140B63B1-4755-4AE6-9777-B08FDB0311AE}"/>
                    </a:ext>
                  </a:extLst>
                </p:cNvPr>
                <p:cNvSpPr/>
                <p:nvPr/>
              </p:nvSpPr>
              <p:spPr>
                <a:xfrm>
                  <a:off x="1795011" y="6389766"/>
                  <a:ext cx="36740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5</a:t>
                  </a:r>
                </a:p>
              </p:txBody>
            </p:sp>
          </p:grpSp>
          <p:sp>
            <p:nvSpPr>
              <p:cNvPr id="12" name="Rectangle 18">
                <a:extLst>
                  <a:ext uri="{FF2B5EF4-FFF2-40B4-BE49-F238E27FC236}">
                    <a16:creationId xmlns:a16="http://schemas.microsoft.com/office/drawing/2014/main" id="{73610869-FFF4-4249-959D-FA8C250B2233}"/>
                  </a:ext>
                </a:extLst>
              </p:cNvPr>
              <p:cNvSpPr/>
              <p:nvPr/>
            </p:nvSpPr>
            <p:spPr>
              <a:xfrm>
                <a:off x="-46829" y="6432702"/>
                <a:ext cx="856325" cy="430887"/>
              </a:xfrm>
              <a:prstGeom prst="rect">
                <a:avLst/>
              </a:prstGeom>
              <a:noFill/>
            </p:spPr>
            <p:txBody>
              <a:bodyPr wrap="none" lIns="91440" tIns="45720" rIns="91440" bIns="45720">
                <a:spAutoFit/>
              </a:bodyPr>
              <a:lstStyle/>
              <a:p>
                <a:pPr algn="ctr"/>
                <a:r>
                  <a:rPr lang="en-US" sz="2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Chem</a:t>
                </a:r>
              </a:p>
            </p:txBody>
          </p:sp>
        </p:grpSp>
      </p:grpSp>
      <p:grpSp>
        <p:nvGrpSpPr>
          <p:cNvPr id="16" name="Group 65">
            <a:extLst>
              <a:ext uri="{FF2B5EF4-FFF2-40B4-BE49-F238E27FC236}">
                <a16:creationId xmlns:a16="http://schemas.microsoft.com/office/drawing/2014/main" id="{19F31CE1-23BD-462D-BDB2-843E29F9B493}"/>
              </a:ext>
            </a:extLst>
          </p:cNvPr>
          <p:cNvGrpSpPr/>
          <p:nvPr/>
        </p:nvGrpSpPr>
        <p:grpSpPr>
          <a:xfrm>
            <a:off x="-50061" y="70884"/>
            <a:ext cx="4242015" cy="1281566"/>
            <a:chOff x="-50061" y="70884"/>
            <a:chExt cx="4242015" cy="1281566"/>
          </a:xfrm>
        </p:grpSpPr>
        <p:grpSp>
          <p:nvGrpSpPr>
            <p:cNvPr id="17" name="Group 39">
              <a:extLst>
                <a:ext uri="{FF2B5EF4-FFF2-40B4-BE49-F238E27FC236}">
                  <a16:creationId xmlns:a16="http://schemas.microsoft.com/office/drawing/2014/main" id="{3FBA8D37-E86B-48BF-A914-2A1891C14DA7}"/>
                </a:ext>
              </a:extLst>
            </p:cNvPr>
            <p:cNvGrpSpPr/>
            <p:nvPr/>
          </p:nvGrpSpPr>
          <p:grpSpPr>
            <a:xfrm>
              <a:off x="2487169" y="70884"/>
              <a:ext cx="1704785" cy="918680"/>
              <a:chOff x="2487169" y="70884"/>
              <a:chExt cx="1704785" cy="918680"/>
            </a:xfrm>
          </p:grpSpPr>
          <p:sp>
            <p:nvSpPr>
              <p:cNvPr id="21" name="Rectangle 20">
                <a:extLst>
                  <a:ext uri="{FF2B5EF4-FFF2-40B4-BE49-F238E27FC236}">
                    <a16:creationId xmlns:a16="http://schemas.microsoft.com/office/drawing/2014/main" id="{23C83B79-08AF-47EE-97AD-8E9AE9291333}"/>
                  </a:ext>
                </a:extLst>
              </p:cNvPr>
              <p:cNvSpPr/>
              <p:nvPr/>
            </p:nvSpPr>
            <p:spPr>
              <a:xfrm>
                <a:off x="3816948" y="708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2" name="Rectangle 21">
                <a:extLst>
                  <a:ext uri="{FF2B5EF4-FFF2-40B4-BE49-F238E27FC236}">
                    <a16:creationId xmlns:a16="http://schemas.microsoft.com/office/drawing/2014/main" id="{474D89E4-13A4-4F86-8BB7-BC867366CD3D}"/>
                  </a:ext>
                </a:extLst>
              </p:cNvPr>
              <p:cNvSpPr/>
              <p:nvPr/>
            </p:nvSpPr>
            <p:spPr>
              <a:xfrm>
                <a:off x="3402420" y="223284"/>
                <a:ext cx="37500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ق</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3" name="Rectangle 22">
                <a:extLst>
                  <a:ext uri="{FF2B5EF4-FFF2-40B4-BE49-F238E27FC236}">
                    <a16:creationId xmlns:a16="http://schemas.microsoft.com/office/drawing/2014/main" id="{E30B3B8E-52C3-4C18-9B6C-C1F350B7AA0E}"/>
                  </a:ext>
                </a:extLst>
              </p:cNvPr>
              <p:cNvSpPr/>
              <p:nvPr/>
            </p:nvSpPr>
            <p:spPr>
              <a:xfrm>
                <a:off x="3072384" y="201168"/>
                <a:ext cx="306606" cy="520172"/>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د</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4" name="Rectangle 23">
                <a:extLst>
                  <a:ext uri="{FF2B5EF4-FFF2-40B4-BE49-F238E27FC236}">
                    <a16:creationId xmlns:a16="http://schemas.microsoft.com/office/drawing/2014/main" id="{941CBD46-B487-4DA2-89F3-1668C0313DE9}"/>
                  </a:ext>
                </a:extLst>
              </p:cNvPr>
              <p:cNvSpPr/>
              <p:nvPr/>
            </p:nvSpPr>
            <p:spPr>
              <a:xfrm>
                <a:off x="2758439" y="252984"/>
                <a:ext cx="309655"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م</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5" name="Rectangle 24">
                <a:extLst>
                  <a:ext uri="{FF2B5EF4-FFF2-40B4-BE49-F238E27FC236}">
                    <a16:creationId xmlns:a16="http://schemas.microsoft.com/office/drawing/2014/main" id="{BD768F26-7EBC-47AC-A309-152F2AD0A1AF}"/>
                  </a:ext>
                </a:extLst>
              </p:cNvPr>
              <p:cNvSpPr/>
              <p:nvPr/>
            </p:nvSpPr>
            <p:spPr>
              <a:xfrm>
                <a:off x="2487169" y="466344"/>
                <a:ext cx="352326" cy="523220"/>
              </a:xfrm>
              <a:prstGeom prst="rect">
                <a:avLst/>
              </a:prstGeom>
              <a:noFill/>
            </p:spPr>
            <p:txBody>
              <a:bodyPr wrap="square" lIns="91440" tIns="45720" rIns="91440" bIns="45720">
                <a:spAutoFit/>
              </a:bodyPr>
              <a:lstStyle/>
              <a:p>
                <a:pPr algn="ctr"/>
                <a:r>
                  <a:rPr lang="ar-SA" sz="2800" b="1" cap="none" spc="0" dirty="0">
                    <a:ln w="6600">
                      <a:solidFill>
                        <a:schemeClr val="accent2"/>
                      </a:solidFill>
                      <a:prstDash val="solid"/>
                    </a:ln>
                    <a:solidFill>
                      <a:srgbClr val="FFFFFF"/>
                    </a:solidFill>
                    <a:effectLst>
                      <a:outerShdw dist="38100" dir="2700000" algn="tl" rotWithShape="0">
                        <a:schemeClr val="accent2"/>
                      </a:outerShdw>
                    </a:effectLst>
                  </a:rPr>
                  <a:t>ة</a:t>
                </a:r>
                <a:endParaRPr lang="en-US" sz="2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grpSp>
        <p:sp>
          <p:nvSpPr>
            <p:cNvPr id="18" name="TextBox 53">
              <a:extLst>
                <a:ext uri="{FF2B5EF4-FFF2-40B4-BE49-F238E27FC236}">
                  <a16:creationId xmlns:a16="http://schemas.microsoft.com/office/drawing/2014/main" id="{B726699E-FF8D-410C-AB4F-64D5635C4E10}"/>
                </a:ext>
              </a:extLst>
            </p:cNvPr>
            <p:cNvSpPr txBox="1"/>
            <p:nvPr/>
          </p:nvSpPr>
          <p:spPr>
            <a:xfrm rot="21393787">
              <a:off x="629357" y="472920"/>
              <a:ext cx="706582" cy="369332"/>
            </a:xfrm>
            <a:prstGeom prst="rect">
              <a:avLst/>
            </a:prstGeom>
            <a:noFill/>
          </p:spPr>
          <p:txBody>
            <a:bodyPr wrap="square" rtlCol="0">
              <a:spAutoFit/>
            </a:bodyPr>
            <a:lstStyle/>
            <a:p>
              <a:r>
                <a:rPr lang="ar-SA" b="1" dirty="0">
                  <a:ln w="6600">
                    <a:solidFill>
                      <a:schemeClr val="accent2"/>
                    </a:solidFill>
                    <a:prstDash val="solid"/>
                  </a:ln>
                  <a:solidFill>
                    <a:srgbClr val="FFFF00"/>
                  </a:solidFill>
                  <a:effectLst>
                    <a:outerShdw dist="38100" dir="2700000" algn="tl" rotWithShape="0">
                      <a:schemeClr val="accent2"/>
                    </a:outerShdw>
                  </a:effectLst>
                </a:rPr>
                <a:t>العلوم</a:t>
              </a:r>
              <a:endParaRPr lang="en-US" b="1" dirty="0">
                <a:ln w="6600">
                  <a:solidFill>
                    <a:schemeClr val="accent2"/>
                  </a:solidFill>
                  <a:prstDash val="solid"/>
                </a:ln>
                <a:solidFill>
                  <a:srgbClr val="FFFF00"/>
                </a:solidFill>
                <a:effectLst>
                  <a:outerShdw dist="38100" dir="2700000" algn="tl" rotWithShape="0">
                    <a:schemeClr val="accent2"/>
                  </a:outerShdw>
                </a:effectLst>
              </a:endParaRPr>
            </a:p>
          </p:txBody>
        </p:sp>
        <p:sp>
          <p:nvSpPr>
            <p:cNvPr id="19" name="TextBox 54">
              <a:extLst>
                <a:ext uri="{FF2B5EF4-FFF2-40B4-BE49-F238E27FC236}">
                  <a16:creationId xmlns:a16="http://schemas.microsoft.com/office/drawing/2014/main" id="{C8879D97-677B-4DA2-B593-8D26303F0DD5}"/>
                </a:ext>
              </a:extLst>
            </p:cNvPr>
            <p:cNvSpPr txBox="1"/>
            <p:nvPr/>
          </p:nvSpPr>
          <p:spPr>
            <a:xfrm rot="21291467">
              <a:off x="-50061" y="983118"/>
              <a:ext cx="886689" cy="369332"/>
            </a:xfrm>
            <a:prstGeom prst="rect">
              <a:avLst/>
            </a:prstGeom>
            <a:noFill/>
          </p:spPr>
          <p:txBody>
            <a:bodyPr wrap="square" rtlCol="0">
              <a:spAutoFit/>
            </a:bodyPr>
            <a:lstStyle/>
            <a:p>
              <a:r>
                <a:rPr lang="ar-SA"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rPr>
                <a:t>الطبيعية</a:t>
              </a:r>
              <a:endParaRPr lang="en-US" b="1" dirty="0">
                <a:ln w="6600">
                  <a:solidFill>
                    <a:schemeClr val="accent2"/>
                  </a:solidFill>
                  <a:prstDash val="solid"/>
                </a:ln>
                <a:solidFill>
                  <a:schemeClr val="accent6">
                    <a:lumMod val="20000"/>
                    <a:lumOff val="80000"/>
                  </a:schemeClr>
                </a:solidFill>
                <a:effectLst>
                  <a:outerShdw dist="38100" dir="2700000" algn="tl" rotWithShape="0">
                    <a:schemeClr val="accent2"/>
                  </a:outerShdw>
                </a:effectLst>
              </a:endParaRPr>
            </a:p>
          </p:txBody>
        </p:sp>
        <p:sp>
          <p:nvSpPr>
            <p:cNvPr id="20" name="Rectangle 55">
              <a:extLst>
                <a:ext uri="{FF2B5EF4-FFF2-40B4-BE49-F238E27FC236}">
                  <a16:creationId xmlns:a16="http://schemas.microsoft.com/office/drawing/2014/main" id="{836A2925-40BC-4A11-A1EC-A599E3E469C5}"/>
                </a:ext>
              </a:extLst>
            </p:cNvPr>
            <p:cNvSpPr/>
            <p:nvPr/>
          </p:nvSpPr>
          <p:spPr>
            <a:xfrm rot="20280121">
              <a:off x="1289561" y="312256"/>
              <a:ext cx="410690" cy="400110"/>
            </a:xfrm>
            <a:prstGeom prst="rect">
              <a:avLst/>
            </a:prstGeom>
            <a:noFill/>
          </p:spPr>
          <p:txBody>
            <a:bodyPr wrap="none" lIns="91440" tIns="45720" rIns="91440" bIns="45720">
              <a:spAutoFit/>
            </a:bodyPr>
            <a:lstStyle/>
            <a:p>
              <a:pPr algn="ctr"/>
              <a:r>
                <a:rPr lang="ar-SA"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في</a:t>
              </a:r>
              <a:endParaRPr lang="en-US" sz="2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spTree>
    <p:extLst>
      <p:ext uri="{BB962C8B-B14F-4D97-AF65-F5344CB8AC3E}">
        <p14:creationId xmlns:p14="http://schemas.microsoft.com/office/powerpoint/2010/main" val="1261270075"/>
      </p:ext>
    </p:extLst>
  </p:cSld>
  <p:clrMapOvr>
    <a:masterClrMapping/>
  </p:clrMapOvr>
</p:sld>
</file>

<file path=ppt/theme/theme1.xml><?xml version="1.0" encoding="utf-8"?>
<a:theme xmlns:a="http://schemas.openxmlformats.org/drawingml/2006/main" name="نسق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TotalTime>
  <Words>3641</Words>
  <Application>Microsoft Office PowerPoint</Application>
  <PresentationFormat>شاشة عريضة</PresentationFormat>
  <Paragraphs>973</Paragraphs>
  <Slides>39</Slides>
  <Notes>2</Notes>
  <HiddenSlides>0</HiddenSlides>
  <MMClips>0</MMClips>
  <ScaleCrop>false</ScaleCrop>
  <HeadingPairs>
    <vt:vector size="8" baseType="variant">
      <vt:variant>
        <vt:lpstr>الخطوط المستخدمة</vt:lpstr>
      </vt:variant>
      <vt:variant>
        <vt:i4>8</vt:i4>
      </vt:variant>
      <vt:variant>
        <vt:lpstr>نسق</vt:lpstr>
      </vt:variant>
      <vt:variant>
        <vt:i4>1</vt:i4>
      </vt:variant>
      <vt:variant>
        <vt:lpstr>خوادم OLE مضمنة</vt:lpstr>
      </vt:variant>
      <vt:variant>
        <vt:i4>2</vt:i4>
      </vt:variant>
      <vt:variant>
        <vt:lpstr>عناوين الشرائح</vt:lpstr>
      </vt:variant>
      <vt:variant>
        <vt:i4>39</vt:i4>
      </vt:variant>
    </vt:vector>
  </HeadingPairs>
  <TitlesOfParts>
    <vt:vector size="50" baseType="lpstr">
      <vt:lpstr>Arial</vt:lpstr>
      <vt:lpstr>Calibri</vt:lpstr>
      <vt:lpstr>Calibri Light</vt:lpstr>
      <vt:lpstr>Gill Sans MT</vt:lpstr>
      <vt:lpstr>Tahoma</vt:lpstr>
      <vt:lpstr>Times New Roman</vt:lpstr>
      <vt:lpstr>Wingdings</vt:lpstr>
      <vt:lpstr>Wingdings 2</vt:lpstr>
      <vt:lpstr>نسق Office</vt:lpstr>
      <vt:lpstr>معادلة</vt:lpstr>
      <vt:lpstr>Equation</vt:lpstr>
      <vt:lpstr>فصــــل الكيــميــــاء</vt:lpstr>
      <vt:lpstr>مخرجات التعلم</vt:lpstr>
      <vt:lpstr>عرض تقديمي في PowerPoint</vt:lpstr>
      <vt:lpstr>عرض تقديمي في PowerPoint</vt:lpstr>
      <vt:lpstr>عرض تقديمي في PowerPoint</vt:lpstr>
      <vt:lpstr>جابر بن حيان             (120-198هـ / 737 -813م)</vt:lpstr>
      <vt:lpstr>جابر بن حيان             (120-198هـ / 737 -813م)</vt:lpstr>
      <vt:lpstr>عرض تقديمي في PowerPoint</vt:lpstr>
      <vt:lpstr>عرض تقديمي في PowerPoint</vt:lpstr>
      <vt:lpstr>أهم علماء الكيمياء العرب خلال نصف القرن الأخير</vt:lpstr>
      <vt:lpstr>د. أحمد زويل</vt:lpstr>
      <vt:lpstr>د. صالح الوكيل</vt:lpstr>
      <vt:lpstr>الحساب الكيميــائي وحدات القياس</vt:lpstr>
      <vt:lpstr>عرض تقديمي في PowerPoint</vt:lpstr>
      <vt:lpstr>عرض تقديمي في PowerPoint</vt:lpstr>
      <vt:lpstr>1- النظام الدولي للوحدات  International System of Units (SI)</vt:lpstr>
      <vt:lpstr>عرض تقديمي في PowerPoint</vt:lpstr>
      <vt:lpstr>عرض تقديمي في PowerPoint</vt:lpstr>
      <vt:lpstr>ب- مضاعفات وأجزاء الوحدة الأساسية</vt:lpstr>
      <vt:lpstr>ب- مضاعفات وأجزاء الوحدة الأساسية</vt:lpstr>
      <vt:lpstr>ب- مضاعفات وأجزاء الوحدة الأساسية (وحدة الطول)</vt:lpstr>
      <vt:lpstr>ب- مضاعفات وأجزاء الوحدة الأساسية</vt:lpstr>
      <vt:lpstr>ب- مضاعفات وأجزاء الوحدة الأساسية (وحدة الطول)</vt:lpstr>
      <vt:lpstr>ب- مضاعفات وأجزاء الوحدة الأساسية (وحدة الطول)</vt:lpstr>
      <vt:lpstr>ب- مضاعفات وأجزاء الوحدة الأساسية</vt:lpstr>
      <vt:lpstr>ب- مضاعفات وأجزاء الوحدة الأساسية</vt:lpstr>
      <vt:lpstr>ب- مضاعفات وأجزاء الوحدة الأساسية</vt:lpstr>
      <vt:lpstr>ب- مضاعفات وأجزاء الوحدة الأساسية</vt:lpstr>
      <vt:lpstr>عرض تقديمي في PowerPoint</vt:lpstr>
      <vt:lpstr>عرض تقديمي في PowerPoint</vt:lpstr>
      <vt:lpstr>تدريبات على التحويل بين وحدات القياس</vt:lpstr>
      <vt:lpstr>تدريب 4</vt:lpstr>
      <vt:lpstr>عرض تقديمي في PowerPoint</vt:lpstr>
      <vt:lpstr>الحجم</vt:lpstr>
      <vt:lpstr>عرض تقديمي في PowerPoint</vt:lpstr>
      <vt:lpstr>عرض تقديمي في PowerPoint</vt:lpstr>
      <vt:lpstr>عرض تقديمي في PowerPoint</vt:lpstr>
      <vt:lpstr>مفتاح الإجابة للتدريبات</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tmfagieh@outlook.sa</dc:creator>
  <cp:lastModifiedBy>lolo ..A..</cp:lastModifiedBy>
  <cp:revision>43</cp:revision>
  <dcterms:created xsi:type="dcterms:W3CDTF">2018-12-15T22:35:19Z</dcterms:created>
  <dcterms:modified xsi:type="dcterms:W3CDTF">2020-01-01T12:43:55Z</dcterms:modified>
</cp:coreProperties>
</file>