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7" r:id="rId3"/>
    <p:sldId id="265" r:id="rId4"/>
    <p:sldId id="258" r:id="rId5"/>
    <p:sldId id="259" r:id="rId6"/>
    <p:sldId id="266" r:id="rId7"/>
    <p:sldId id="260" r:id="rId8"/>
    <p:sldId id="267" r:id="rId9"/>
    <p:sldId id="261" r:id="rId10"/>
    <p:sldId id="262" r:id="rId11"/>
    <p:sldId id="268" r:id="rId12"/>
    <p:sldId id="263" r:id="rId13"/>
    <p:sldId id="264" r:id="rId14"/>
    <p:sldId id="269" r:id="rId15"/>
    <p:sldId id="271" r:id="rId16"/>
    <p:sldId id="272"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B2C53E9-2D8E-4A80-B354-A316086D3854}" type="datetimeFigureOut">
              <a:rPr lang="ar-SA" smtClean="0"/>
              <a:pPr/>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B2C53E9-2D8E-4A80-B354-A316086D3854}" type="datetimeFigureOut">
              <a:rPr lang="ar-SA" smtClean="0"/>
              <a:pPr/>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B2C53E9-2D8E-4A80-B354-A316086D3854}" type="datetimeFigureOut">
              <a:rPr lang="ar-SA" smtClean="0"/>
              <a:pPr/>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2AD93A66-A727-468D-B595-168C178C225C}" type="datetimeFigureOut">
              <a:rPr lang="ar-SA" smtClean="0"/>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77087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AD93A66-A727-468D-B595-168C178C225C}" type="datetimeFigureOut">
              <a:rPr lang="ar-SA" smtClean="0"/>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187723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AD93A66-A727-468D-B595-168C178C225C}" type="datetimeFigureOut">
              <a:rPr lang="ar-SA" smtClean="0"/>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130917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2AD93A66-A727-468D-B595-168C178C225C}" type="datetimeFigureOut">
              <a:rPr lang="ar-SA" smtClean="0"/>
              <a:t>25/10/40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2235073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AD93A66-A727-468D-B595-168C178C225C}" type="datetimeFigureOut">
              <a:rPr lang="ar-SA" smtClean="0"/>
              <a:t>25/10/40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1358945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AD93A66-A727-468D-B595-168C178C225C}" type="datetimeFigureOut">
              <a:rPr lang="ar-SA" smtClean="0"/>
              <a:t>25/10/40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3669141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AD93A66-A727-468D-B595-168C178C225C}" type="datetimeFigureOut">
              <a:rPr lang="ar-SA" smtClean="0"/>
              <a:t>25/10/40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412773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AD93A66-A727-468D-B595-168C178C225C}" type="datetimeFigureOut">
              <a:rPr lang="ar-SA" smtClean="0"/>
              <a:t>25/10/40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173651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B2C53E9-2D8E-4A80-B354-A316086D3854}" type="datetimeFigureOut">
              <a:rPr lang="ar-SA" smtClean="0"/>
              <a:pPr/>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AD93A66-A727-468D-B595-168C178C225C}" type="datetimeFigureOut">
              <a:rPr lang="ar-SA" smtClean="0"/>
              <a:t>25/10/40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3197251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AD93A66-A727-468D-B595-168C178C225C}" type="datetimeFigureOut">
              <a:rPr lang="ar-SA" smtClean="0"/>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353083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AD93A66-A727-468D-B595-168C178C225C}" type="datetimeFigureOut">
              <a:rPr lang="ar-SA" smtClean="0"/>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8676C0-BB43-4BEF-A35C-E2544404EA49}" type="slidenum">
              <a:rPr lang="ar-SA" smtClean="0"/>
              <a:t>‹#›</a:t>
            </a:fld>
            <a:endParaRPr lang="ar-SA"/>
          </a:p>
        </p:txBody>
      </p:sp>
    </p:spTree>
    <p:extLst>
      <p:ext uri="{BB962C8B-B14F-4D97-AF65-F5344CB8AC3E}">
        <p14:creationId xmlns:p14="http://schemas.microsoft.com/office/powerpoint/2010/main" val="62071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B2C53E9-2D8E-4A80-B354-A316086D3854}" type="datetimeFigureOut">
              <a:rPr lang="ar-SA" smtClean="0"/>
              <a:pPr/>
              <a:t>25/10/40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EB2C53E9-2D8E-4A80-B354-A316086D3854}" type="datetimeFigureOut">
              <a:rPr lang="ar-SA" smtClean="0"/>
              <a:pPr/>
              <a:t>25/10/40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EB2C53E9-2D8E-4A80-B354-A316086D3854}" type="datetimeFigureOut">
              <a:rPr lang="ar-SA" smtClean="0"/>
              <a:pPr/>
              <a:t>25/10/40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EB2C53E9-2D8E-4A80-B354-A316086D3854}" type="datetimeFigureOut">
              <a:rPr lang="ar-SA" smtClean="0"/>
              <a:pPr/>
              <a:t>25/10/40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B2C53E9-2D8E-4A80-B354-A316086D3854}" type="datetimeFigureOut">
              <a:rPr lang="ar-SA" smtClean="0"/>
              <a:pPr/>
              <a:t>25/10/40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B2C53E9-2D8E-4A80-B354-A316086D3854}" type="datetimeFigureOut">
              <a:rPr lang="ar-SA" smtClean="0"/>
              <a:pPr/>
              <a:t>25/10/40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B2C53E9-2D8E-4A80-B354-A316086D3854}" type="datetimeFigureOut">
              <a:rPr lang="ar-SA" smtClean="0"/>
              <a:pPr/>
              <a:t>25/10/40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09503EB-E047-440B-99F9-7369322A0266}"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2C53E9-2D8E-4A80-B354-A316086D3854}" type="datetimeFigureOut">
              <a:rPr lang="ar-SA" smtClean="0"/>
              <a:pPr/>
              <a:t>25/10/40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09503EB-E047-440B-99F9-7369322A0266}"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r="-8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D93A66-A727-468D-B595-168C178C225C}" type="datetimeFigureOut">
              <a:rPr lang="ar-SA" smtClean="0"/>
              <a:t>25/10/40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18676C0-BB43-4BEF-A35C-E2544404EA49}" type="slidenum">
              <a:rPr lang="ar-SA" smtClean="0"/>
              <a:t>‹#›</a:t>
            </a:fld>
            <a:endParaRPr lang="ar-SA"/>
          </a:p>
        </p:txBody>
      </p:sp>
    </p:spTree>
    <p:extLst>
      <p:ext uri="{BB962C8B-B14F-4D97-AF65-F5344CB8AC3E}">
        <p14:creationId xmlns:p14="http://schemas.microsoft.com/office/powerpoint/2010/main" val="3013578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ar.wikipedia.org/w/index.php?title=%D9%85%D9%84%D9%81:IronInRocksMakeRiverRed.jpg&amp;filetimestamp=20050723065658"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500034" y="2500306"/>
            <a:ext cx="8351837" cy="3970318"/>
          </a:xfrm>
          <a:prstGeom prst="rect">
            <a:avLst/>
          </a:prstGeom>
          <a:noFill/>
          <a:ln w="9525">
            <a:noFill/>
            <a:miter lim="800000"/>
            <a:headEnd/>
            <a:tailEnd/>
          </a:ln>
          <a:effectLst/>
        </p:spPr>
        <p:txBody>
          <a:bodyPr anchor="ctr">
            <a:spAutoFit/>
          </a:bodyPr>
          <a:lstStyle/>
          <a:p>
            <a:pPr algn="r" rtl="1" eaLnBrk="1" hangingPunct="1">
              <a:tabLst>
                <a:tab pos="1209675" algn="l"/>
              </a:tabLst>
              <a:defRPr/>
            </a:pPr>
            <a:r>
              <a:rPr lang="ar-SA" sz="2800" b="1" u="sng" dirty="0">
                <a:solidFill>
                  <a:srgbClr val="C00000"/>
                </a:solidFill>
                <a:latin typeface="Arial" charset="0"/>
                <a:cs typeface="Arial" charset="0"/>
              </a:rPr>
              <a:t>أهمية الماء</a:t>
            </a:r>
            <a:r>
              <a:rPr lang="ar-SA" sz="2800" b="1" dirty="0">
                <a:solidFill>
                  <a:srgbClr val="C00000"/>
                </a:solidFill>
                <a:latin typeface="Arial" charset="0"/>
                <a:cs typeface="Arial" charset="0"/>
              </a:rPr>
              <a:t>  </a:t>
            </a:r>
          </a:p>
          <a:p>
            <a:pPr marL="457200" indent="-457200" algn="r" rtl="1" eaLnBrk="1" hangingPunct="1">
              <a:buFont typeface="Arial" panose="020B0604020202020204" pitchFamily="34" charset="0"/>
              <a:buChar char="•"/>
              <a:tabLst>
                <a:tab pos="1209675" algn="l"/>
              </a:tabLst>
              <a:defRPr/>
            </a:pPr>
            <a:r>
              <a:rPr lang="ar-SA" sz="2800" b="1" dirty="0">
                <a:latin typeface="Arial" charset="0"/>
                <a:cs typeface="Arial" charset="0"/>
              </a:rPr>
              <a:t>	</a:t>
            </a:r>
            <a:r>
              <a:rPr lang="ar-SA" sz="2800" dirty="0">
                <a:latin typeface="Arial" charset="0"/>
                <a:cs typeface="Arial" charset="0"/>
              </a:rPr>
              <a:t>قال تعالى " وجعلنا من الماء كل شي حي " </a:t>
            </a:r>
          </a:p>
          <a:p>
            <a:pPr marL="342900" indent="-342900" algn="r" rtl="1" eaLnBrk="1" hangingPunct="1">
              <a:tabLst>
                <a:tab pos="1209675" algn="l"/>
              </a:tabLst>
              <a:defRPr/>
            </a:pPr>
            <a:r>
              <a:rPr lang="ar-SA" sz="2800" dirty="0">
                <a:latin typeface="Arial" charset="0"/>
                <a:cs typeface="Arial" charset="0"/>
              </a:rPr>
              <a:t>    لذا تكمن أهمية الماء للحياة في كونه يدخل في تركيب الخلايا بنسبة 75-95 % من الكتلة</a:t>
            </a:r>
            <a:r>
              <a:rPr lang="en-US" sz="2800" dirty="0">
                <a:latin typeface="Arial" charset="0"/>
                <a:cs typeface="Arial" charset="0"/>
              </a:rPr>
              <a:t> </a:t>
            </a:r>
            <a:r>
              <a:rPr lang="ar-SA" sz="2800" dirty="0">
                <a:latin typeface="Arial" charset="0"/>
                <a:cs typeface="Arial" charset="0"/>
              </a:rPr>
              <a:t>البروتوبلازمية كما يدخل في الأنسجة المختلفة.</a:t>
            </a:r>
          </a:p>
          <a:p>
            <a:pPr marL="342900" indent="-342900" algn="r" rtl="1" eaLnBrk="1" hangingPunct="1">
              <a:buFont typeface="Arial" pitchFamily="34" charset="0"/>
              <a:buChar char="•"/>
              <a:tabLst>
                <a:tab pos="1209675" algn="l"/>
              </a:tabLst>
              <a:defRPr/>
            </a:pPr>
            <a:r>
              <a:rPr lang="ar-SA" sz="2800" dirty="0">
                <a:latin typeface="Arial" charset="0"/>
                <a:cs typeface="Arial" charset="0"/>
              </a:rPr>
              <a:t>لا يتم الهضم ولا الامتصاص و التمثيل الغذائي إلا بوجود وسط مائي ويسمى الغلاف المائي على الكرة الأرضية بالهيدروسفير </a:t>
            </a:r>
            <a:r>
              <a:rPr lang="en-GB" sz="2800" dirty="0">
                <a:latin typeface="Arial" charset="0"/>
                <a:cs typeface="Arial" charset="0"/>
              </a:rPr>
              <a:t>Hydrosphere </a:t>
            </a:r>
            <a:r>
              <a:rPr lang="ar-SA" sz="2800" dirty="0">
                <a:latin typeface="Arial" charset="0"/>
                <a:cs typeface="Arial" charset="0"/>
              </a:rPr>
              <a:t>  وتمثل المساحة للبحار و المحيطات 71% من سطح الأرض.</a:t>
            </a:r>
          </a:p>
          <a:p>
            <a:pPr marL="342900" indent="-342900" algn="r" rtl="1" eaLnBrk="1" hangingPunct="1">
              <a:buFont typeface="Arial" pitchFamily="34" charset="0"/>
              <a:buChar char="•"/>
              <a:tabLst>
                <a:tab pos="1209675" algn="l"/>
              </a:tabLst>
              <a:defRPr/>
            </a:pPr>
            <a:endParaRPr lang="ar-SA" sz="2800" dirty="0">
              <a:latin typeface="Arial" charset="0"/>
              <a:cs typeface="Arial" charset="0"/>
            </a:endParaRPr>
          </a:p>
        </p:txBody>
      </p:sp>
      <p:sp>
        <p:nvSpPr>
          <p:cNvPr id="67587" name="Rectangle 3"/>
          <p:cNvSpPr>
            <a:spLocks noGrp="1" noChangeArrowheads="1"/>
          </p:cNvSpPr>
          <p:nvPr>
            <p:ph type="title" idx="4294967295"/>
          </p:nvPr>
        </p:nvSpPr>
        <p:spPr>
          <a:xfrm>
            <a:off x="1214414" y="1071546"/>
            <a:ext cx="6696075" cy="1084262"/>
          </a:xfrm>
        </p:spPr>
        <p:txBody>
          <a:bodyPr/>
          <a:lstStyle/>
          <a:p>
            <a:pPr algn="ctr" eaLnBrk="1" hangingPunct="1"/>
            <a:r>
              <a:rPr lang="ar-SA" altLang="en-US" sz="3600" dirty="0">
                <a:solidFill>
                  <a:srgbClr val="FF0000"/>
                </a:solidFill>
              </a:rPr>
              <a:t>تلوث الماء</a:t>
            </a:r>
            <a:endParaRPr lang="de-DE" altLang="en-US" sz="3600" dirty="0">
              <a:solidFill>
                <a:srgbClr val="FF0000"/>
              </a:solidFill>
              <a:cs typeface="Times New Roman" pitchFamily="18" charset="0"/>
            </a:endParaRPr>
          </a:p>
        </p:txBody>
      </p:sp>
      <p:pic>
        <p:nvPicPr>
          <p:cNvPr id="67588" name="Picture 5" descr="http://www.mawhopon.net/upload/image/basic_photo/3(28).jpg"/>
          <p:cNvPicPr>
            <a:picLocks noChangeAspect="1" noChangeArrowheads="1"/>
          </p:cNvPicPr>
          <p:nvPr/>
        </p:nvPicPr>
        <p:blipFill>
          <a:blip r:embed="rId2"/>
          <a:srcRect/>
          <a:stretch>
            <a:fillRect/>
          </a:stretch>
        </p:blipFill>
        <p:spPr bwMode="auto">
          <a:xfrm>
            <a:off x="714348" y="1377504"/>
            <a:ext cx="2214578" cy="1949879"/>
          </a:xfrm>
          <a:prstGeom prst="ellipse">
            <a:avLst/>
          </a:prstGeom>
          <a:ln>
            <a:noFill/>
          </a:ln>
          <a:effectLst>
            <a:softEdge rad="112500"/>
          </a:effectLst>
        </p:spPr>
      </p:pic>
      <p:sp>
        <p:nvSpPr>
          <p:cNvPr id="67589" name="Slide Number Placeholder 1"/>
          <p:cNvSpPr>
            <a:spLocks noGrp="1"/>
          </p:cNvSpPr>
          <p:nvPr>
            <p:ph type="sldNum" sz="quarter" idx="12"/>
          </p:nvPr>
        </p:nvSpPr>
        <p:spPr bwMode="auto">
          <a:noFill/>
          <a:ln>
            <a:miter lim="800000"/>
            <a:headEnd/>
            <a:tailEnd/>
          </a:ln>
        </p:spPr>
        <p:txBody>
          <a:bodyPr/>
          <a:lstStyle/>
          <a:p>
            <a:fld id="{779413C5-0BE9-4727-B928-592682F47F30}" type="slidenum">
              <a:rPr lang="ar-SA"/>
              <a:pPr/>
              <a:t>1</a:t>
            </a:fld>
            <a:endParaRPr lang="en-US"/>
          </a:p>
        </p:txBody>
      </p:sp>
      <p:sp>
        <p:nvSpPr>
          <p:cNvPr id="6" name="TextBox 5">
            <a:extLst>
              <a:ext uri="{FF2B5EF4-FFF2-40B4-BE49-F238E27FC236}">
                <a16:creationId xmlns:a16="http://schemas.microsoft.com/office/drawing/2014/main" id="{63754705-DDC8-4E22-BBDB-0A53A1E2CD5C}"/>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1"/>
          <p:cNvSpPr>
            <a:spLocks noGrp="1"/>
          </p:cNvSpPr>
          <p:nvPr>
            <p:ph type="sldNum" sz="quarter" idx="12"/>
          </p:nvPr>
        </p:nvSpPr>
        <p:spPr bwMode="auto">
          <a:noFill/>
          <a:ln>
            <a:miter lim="800000"/>
            <a:headEnd/>
            <a:tailEnd/>
          </a:ln>
        </p:spPr>
        <p:txBody>
          <a:bodyPr/>
          <a:lstStyle/>
          <a:p>
            <a:fld id="{511D94AC-34BA-4950-9AFC-36A05F38CF1C}" type="slidenum">
              <a:rPr lang="ar-SA" altLang="ar-SA"/>
              <a:pPr/>
              <a:t>10</a:t>
            </a:fld>
            <a:endParaRPr lang="en-US" altLang="ar-SA"/>
          </a:p>
        </p:txBody>
      </p:sp>
      <p:graphicFrame>
        <p:nvGraphicFramePr>
          <p:cNvPr id="3" name="Table 2"/>
          <p:cNvGraphicFramePr>
            <a:graphicFrameLocks noGrp="1"/>
          </p:cNvGraphicFramePr>
          <p:nvPr/>
        </p:nvGraphicFramePr>
        <p:xfrm>
          <a:off x="357158" y="2214554"/>
          <a:ext cx="8280400" cy="3718573"/>
        </p:xfrm>
        <a:graphic>
          <a:graphicData uri="http://schemas.openxmlformats.org/drawingml/2006/table">
            <a:tbl>
              <a:tblPr rtl="1" firstRow="1" bandRow="1">
                <a:tableStyleId>{5C22544A-7EE6-4342-B048-85BDC9FD1C3A}</a:tableStyleId>
              </a:tblPr>
              <a:tblGrid>
                <a:gridCol w="1659188">
                  <a:extLst>
                    <a:ext uri="{9D8B030D-6E8A-4147-A177-3AD203B41FA5}">
                      <a16:colId xmlns:a16="http://schemas.microsoft.com/office/drawing/2014/main" val="20000"/>
                    </a:ext>
                  </a:extLst>
                </a:gridCol>
                <a:gridCol w="2371078">
                  <a:extLst>
                    <a:ext uri="{9D8B030D-6E8A-4147-A177-3AD203B41FA5}">
                      <a16:colId xmlns:a16="http://schemas.microsoft.com/office/drawing/2014/main" val="20001"/>
                    </a:ext>
                  </a:extLst>
                </a:gridCol>
                <a:gridCol w="4250134">
                  <a:extLst>
                    <a:ext uri="{9D8B030D-6E8A-4147-A177-3AD203B41FA5}">
                      <a16:colId xmlns:a16="http://schemas.microsoft.com/office/drawing/2014/main" val="20002"/>
                    </a:ext>
                  </a:extLst>
                </a:gridCol>
              </a:tblGrid>
              <a:tr h="45722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rPr>
                        <a:t>ملوثات الماء</a:t>
                      </a:r>
                      <a:endParaRPr lang="de-DE" sz="2400" b="1" dirty="0">
                        <a:solidFill>
                          <a:schemeClr val="tx1"/>
                        </a:solidFill>
                        <a:cs typeface="Times New Roman" pitchFamily="18" charset="0"/>
                      </a:endParaRPr>
                    </a:p>
                  </a:txBody>
                  <a:tcPr marL="91422" marR="91422" marT="45712" marB="45712"/>
                </a:tc>
                <a:tc>
                  <a:txBody>
                    <a:bodyPr/>
                    <a:lstStyle/>
                    <a:p>
                      <a:pPr algn="ctr" rtl="1"/>
                      <a:r>
                        <a:rPr lang="ar-SA" sz="2400" dirty="0">
                          <a:solidFill>
                            <a:schemeClr val="tx1"/>
                          </a:solidFill>
                        </a:rPr>
                        <a:t>المصدر</a:t>
                      </a:r>
                    </a:p>
                  </a:txBody>
                  <a:tcPr marL="91422" marR="91422" marT="45712" marB="45712"/>
                </a:tc>
                <a:tc>
                  <a:txBody>
                    <a:bodyPr/>
                    <a:lstStyle/>
                    <a:p>
                      <a:pPr algn="ctr" rtl="1"/>
                      <a:r>
                        <a:rPr lang="ar-SA" sz="2400" dirty="0">
                          <a:solidFill>
                            <a:schemeClr val="tx1"/>
                          </a:solidFill>
                        </a:rPr>
                        <a:t>التأثير</a:t>
                      </a:r>
                    </a:p>
                  </a:txBody>
                  <a:tcPr marL="91422" marR="91422" marT="45712" marB="45712"/>
                </a:tc>
                <a:extLst>
                  <a:ext uri="{0D108BD9-81ED-4DB2-BD59-A6C34878D82A}">
                    <a16:rowId xmlns:a16="http://schemas.microsoft.com/office/drawing/2014/main" val="10000"/>
                  </a:ext>
                </a:extLst>
              </a:tr>
              <a:tr h="2286225">
                <a:tc>
                  <a:txBody>
                    <a:bodyPr/>
                    <a:lstStyle/>
                    <a:p>
                      <a:pPr marL="342900" indent="-342900" algn="ctr" rtl="1">
                        <a:buFont typeface="+mj-lt"/>
                        <a:buAutoNum type="arabicPeriod" startAt="2"/>
                      </a:pPr>
                      <a:r>
                        <a:rPr lang="ar-SA" altLang="ar-SA" sz="1800" b="1" dirty="0">
                          <a:latin typeface="Times New Roman" panose="02020603050405020304" pitchFamily="18" charset="0"/>
                        </a:rPr>
                        <a:t>ا</a:t>
                      </a:r>
                      <a:r>
                        <a:rPr lang="ar-SA" altLang="ar-SA" sz="1600" b="1" dirty="0">
                          <a:latin typeface="Times New Roman" panose="02020603050405020304" pitchFamily="18" charset="0"/>
                        </a:rPr>
                        <a:t>لتلوث الحراري</a:t>
                      </a:r>
                      <a:endParaRPr lang="ar-SA" sz="1600" dirty="0"/>
                    </a:p>
                  </a:txBody>
                  <a:tcPr marL="91426" marR="91426" marT="45715" marB="45715"/>
                </a:tc>
                <a:tc>
                  <a:txBody>
                    <a:bodyPr/>
                    <a:lstStyle/>
                    <a:p>
                      <a:pPr rtl="1"/>
                      <a:r>
                        <a:rPr lang="ar-SA" altLang="ar-SA" sz="1800" dirty="0">
                          <a:latin typeface="Times New Roman" panose="02020603050405020304" pitchFamily="18" charset="0"/>
                        </a:rPr>
                        <a:t>ينتج من محطات توليد الطاقة الكهربائية و المصانع،</a:t>
                      </a:r>
                      <a:r>
                        <a:rPr lang="ar-SA" altLang="ar-SA" sz="1800" baseline="0" dirty="0">
                          <a:latin typeface="Times New Roman" panose="02020603050405020304" pitchFamily="18" charset="0"/>
                        </a:rPr>
                        <a:t> </a:t>
                      </a:r>
                      <a:r>
                        <a:rPr lang="ar-SA" altLang="ar-SA" sz="1800" dirty="0">
                          <a:latin typeface="Times New Roman" panose="02020603050405020304" pitchFamily="18" charset="0"/>
                        </a:rPr>
                        <a:t>و يكون تأثيره ارتفاع درجة الحرارة على النظام البيئي. </a:t>
                      </a:r>
                      <a:endParaRPr lang="ar-SA" sz="1800" dirty="0"/>
                    </a:p>
                  </a:txBody>
                  <a:tcPr marL="91426" marR="91426" marT="45715" marB="45715"/>
                </a:tc>
                <a:tc>
                  <a:txBody>
                    <a:bodyPr/>
                    <a:lstStyle/>
                    <a:p>
                      <a:pPr marL="269875" lvl="1" indent="-269875" eaLnBrk="1" hangingPunct="1">
                        <a:spcBef>
                          <a:spcPct val="0"/>
                        </a:spcBef>
                        <a:buClrTx/>
                        <a:buSzTx/>
                        <a:buFont typeface="+mj-lt"/>
                        <a:buAutoNum type="arabicPeriod"/>
                      </a:pPr>
                      <a:r>
                        <a:rPr lang="ar-SA" altLang="ar-SA" sz="1600" dirty="0">
                          <a:latin typeface="Times New Roman" panose="02020603050405020304" pitchFamily="18" charset="0"/>
                        </a:rPr>
                        <a:t>تغير الخواص الطبيعية للماء فا</a:t>
                      </a:r>
                      <a:r>
                        <a:rPr lang="ar-SA" altLang="ar-SA" sz="1600" dirty="0">
                          <a:latin typeface="Garamond" panose="02020404030301010803" pitchFamily="18" charset="0"/>
                          <a:cs typeface="Arial" panose="020B0604020202020204" pitchFamily="34" charset="0"/>
                        </a:rPr>
                        <a:t>لماء الدافئ لا يحتفظ بنفس كمية الغازات التي تحتويه المياه الباردة و التي منها الأكسجين</a:t>
                      </a:r>
                      <a:r>
                        <a:rPr lang="en-US" altLang="ar-SA" sz="1600" dirty="0">
                          <a:latin typeface="Times New Roman" panose="02020603050405020304" pitchFamily="18" charset="0"/>
                        </a:rPr>
                        <a:t>.</a:t>
                      </a:r>
                    </a:p>
                    <a:p>
                      <a:pPr marL="269875" lvl="1" indent="-269875" eaLnBrk="1" hangingPunct="1">
                        <a:spcBef>
                          <a:spcPct val="0"/>
                        </a:spcBef>
                        <a:buClrTx/>
                        <a:buSzTx/>
                        <a:buFont typeface="+mj-lt"/>
                        <a:buAutoNum type="arabicPeriod"/>
                      </a:pPr>
                      <a:r>
                        <a:rPr lang="ar-SA" altLang="ar-SA" sz="1600" dirty="0">
                          <a:latin typeface="Times New Roman" panose="02020603050405020304" pitchFamily="18" charset="0"/>
                        </a:rPr>
                        <a:t>تتأثر جميع النشاطات الحيوية في الكائنات الحية و خاصة الحيوانية مع ارتفاع درجات الحرارة فعند ارتفاع درجات الحرارة تزيد كمية التنفس و بالتالي تقل كميات الأكسجين الذائب في الماء و تموت الكائنات الحية.</a:t>
                      </a:r>
                    </a:p>
                    <a:p>
                      <a:pPr marL="269875" lvl="1" indent="-269875" eaLnBrk="1" hangingPunct="1">
                        <a:spcBef>
                          <a:spcPct val="0"/>
                        </a:spcBef>
                        <a:buClrTx/>
                        <a:buSzTx/>
                        <a:buFont typeface="+mj-lt"/>
                        <a:buAutoNum type="arabicPeriod"/>
                      </a:pPr>
                      <a:r>
                        <a:rPr lang="ar-SA" altLang="ar-SA" sz="1600" dirty="0">
                          <a:latin typeface="Times New Roman" panose="02020603050405020304" pitchFamily="18" charset="0"/>
                        </a:rPr>
                        <a:t>تغيير التوازن الحيوي في المياه حيث يؤثر تكاثر الكائنات الحية الحيوانية و النباتية و التي تفضل المياه الحارة على حساب الكائنات الحية التي تفضل المياه المعتدلة و بالتالي تقل الكائنات الحية التي تعتمد على الكائنات السابقة.</a:t>
                      </a:r>
                    </a:p>
                    <a:p>
                      <a:pPr marL="269875" lvl="1" indent="-269875" eaLnBrk="1" hangingPunct="1">
                        <a:spcBef>
                          <a:spcPct val="0"/>
                        </a:spcBef>
                        <a:buClrTx/>
                        <a:buSzTx/>
                        <a:buFont typeface="+mj-lt"/>
                        <a:buAutoNum type="arabicPeriod"/>
                      </a:pPr>
                      <a:r>
                        <a:rPr lang="ar-SA" altLang="ar-SA" sz="1600" dirty="0">
                          <a:latin typeface="Times New Roman" panose="02020603050405020304" pitchFamily="18" charset="0"/>
                        </a:rPr>
                        <a:t>يؤدي ارتفاع الحرارة في المنطقة إلى هجرة الكائنات الحية و بالتالي يحدث اختلال في التوازن الحيوي في المنطقة.</a:t>
                      </a:r>
                      <a:endParaRPr lang="en-US" altLang="ar-SA" sz="1600" dirty="0">
                        <a:latin typeface="Times New Roman" panose="02020603050405020304" pitchFamily="18" charset="0"/>
                      </a:endParaRPr>
                    </a:p>
                  </a:txBody>
                  <a:tcPr marL="91426" marR="91426" marT="45715" marB="45715"/>
                </a:tc>
                <a:extLst>
                  <a:ext uri="{0D108BD9-81ED-4DB2-BD59-A6C34878D82A}">
                    <a16:rowId xmlns:a16="http://schemas.microsoft.com/office/drawing/2014/main" val="10001"/>
                  </a:ext>
                </a:extLst>
              </a:tr>
            </a:tbl>
          </a:graphicData>
        </a:graphic>
      </p:graphicFrame>
      <p:sp>
        <p:nvSpPr>
          <p:cNvPr id="4" name="Rectangle 3"/>
          <p:cNvSpPr txBox="1">
            <a:spLocks noChangeArrowheads="1"/>
          </p:cNvSpPr>
          <p:nvPr/>
        </p:nvSpPr>
        <p:spPr>
          <a:xfrm>
            <a:off x="928662" y="1571612"/>
            <a:ext cx="6832600" cy="349250"/>
          </a:xfrm>
          <a:prstGeom prst="rect">
            <a:avLst/>
          </a:prstGeom>
        </p:spPr>
        <p:txBody>
          <a:bodyPr anchor="b"/>
          <a:lstStyle>
            <a:lvl1pPr algn="l" rtl="1" eaLnBrk="0" fontAlgn="base" hangingPunct="0">
              <a:spcBef>
                <a:spcPct val="0"/>
              </a:spcBef>
              <a:spcAft>
                <a:spcPct val="0"/>
              </a:spcAft>
              <a:defRPr sz="3000" kern="1200" cap="small">
                <a:solidFill>
                  <a:schemeClr val="tx2"/>
                </a:solidFill>
                <a:latin typeface="+mj-lt"/>
                <a:ea typeface="+mj-ea"/>
                <a:cs typeface="+mj-cs"/>
              </a:defRPr>
            </a:lvl1pPr>
            <a:lvl2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2pPr>
            <a:lvl3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3pPr>
            <a:lvl4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4pPr>
            <a:lvl5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5pPr>
            <a:lvl6pPr marL="457200" algn="l" rtl="1" fontAlgn="base">
              <a:spcBef>
                <a:spcPct val="0"/>
              </a:spcBef>
              <a:spcAft>
                <a:spcPct val="0"/>
              </a:spcAft>
              <a:defRPr sz="3000">
                <a:solidFill>
                  <a:schemeClr val="tx2"/>
                </a:solidFill>
                <a:latin typeface="Century Schoolbook" pitchFamily="18" charset="0"/>
                <a:cs typeface="Times New Roman" pitchFamily="18" charset="0"/>
              </a:defRPr>
            </a:lvl6pPr>
            <a:lvl7pPr marL="914400" algn="l" rtl="1" fontAlgn="base">
              <a:spcBef>
                <a:spcPct val="0"/>
              </a:spcBef>
              <a:spcAft>
                <a:spcPct val="0"/>
              </a:spcAft>
              <a:defRPr sz="3000">
                <a:solidFill>
                  <a:schemeClr val="tx2"/>
                </a:solidFill>
                <a:latin typeface="Century Schoolbook" pitchFamily="18" charset="0"/>
                <a:cs typeface="Times New Roman" pitchFamily="18" charset="0"/>
              </a:defRPr>
            </a:lvl7pPr>
            <a:lvl8pPr marL="1371600" algn="l" rtl="1" fontAlgn="base">
              <a:spcBef>
                <a:spcPct val="0"/>
              </a:spcBef>
              <a:spcAft>
                <a:spcPct val="0"/>
              </a:spcAft>
              <a:defRPr sz="3000">
                <a:solidFill>
                  <a:schemeClr val="tx2"/>
                </a:solidFill>
                <a:latin typeface="Century Schoolbook" pitchFamily="18" charset="0"/>
                <a:cs typeface="Times New Roman" pitchFamily="18" charset="0"/>
              </a:defRPr>
            </a:lvl8pPr>
            <a:lvl9pPr marL="1828800" algn="l" rtl="1" fontAlgn="base">
              <a:spcBef>
                <a:spcPct val="0"/>
              </a:spcBef>
              <a:spcAft>
                <a:spcPct val="0"/>
              </a:spcAft>
              <a:defRPr sz="3000">
                <a:solidFill>
                  <a:schemeClr val="tx2"/>
                </a:solidFill>
                <a:latin typeface="Century Schoolbook" pitchFamily="18" charset="0"/>
                <a:cs typeface="Times New Roman" pitchFamily="18" charset="0"/>
              </a:defRPr>
            </a:lvl9pPr>
          </a:lstStyle>
          <a:p>
            <a:pPr algn="ctr" eaLnBrk="1" fontAlgn="auto" hangingPunct="1">
              <a:spcAft>
                <a:spcPts val="0"/>
              </a:spcAft>
              <a:defRPr/>
            </a:pPr>
            <a:r>
              <a:rPr lang="ar-SA" sz="2400" dirty="0">
                <a:solidFill>
                  <a:srgbClr val="C00000"/>
                </a:solidFill>
              </a:rPr>
              <a:t>جدول يلخص أنواع ملوثات الماء ومصادرها وتأثيرها</a:t>
            </a:r>
            <a:endParaRPr lang="de-DE" sz="2400" dirty="0">
              <a:solidFill>
                <a:srgbClr val="C00000"/>
              </a:solidFill>
            </a:endParaRPr>
          </a:p>
        </p:txBody>
      </p:sp>
      <p:sp>
        <p:nvSpPr>
          <p:cNvPr id="5" name="TextBox 4"/>
          <p:cNvSpPr txBox="1"/>
          <p:nvPr/>
        </p:nvSpPr>
        <p:spPr>
          <a:xfrm>
            <a:off x="7770813" y="177800"/>
            <a:ext cx="1001712" cy="368300"/>
          </a:xfrm>
          <a:prstGeom prst="rect">
            <a:avLst/>
          </a:prstGeom>
          <a:solidFill>
            <a:schemeClr val="accent2">
              <a:lumMod val="20000"/>
              <a:lumOff val="80000"/>
            </a:schemeClr>
          </a:solidFill>
        </p:spPr>
        <p:txBody>
          <a:bodyPr>
            <a:spAutoFit/>
          </a:bodyPr>
          <a:lstStyle/>
          <a:p>
            <a:pPr algn="r" rtl="1">
              <a:defRPr/>
            </a:pPr>
            <a:r>
              <a:rPr lang="ar-SA" b="1" dirty="0"/>
              <a:t>جدول 2</a:t>
            </a:r>
            <a:endParaRPr lang="en-US" b="1" dirty="0"/>
          </a:p>
        </p:txBody>
      </p:sp>
      <p:sp>
        <p:nvSpPr>
          <p:cNvPr id="6" name="TextBox 5">
            <a:extLst>
              <a:ext uri="{FF2B5EF4-FFF2-40B4-BE49-F238E27FC236}">
                <a16:creationId xmlns:a16="http://schemas.microsoft.com/office/drawing/2014/main" id="{23DC65EC-9B74-4045-8DBA-C367475DADF4}"/>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noFill/>
          <a:ln>
            <a:miter lim="800000"/>
            <a:headEnd/>
            <a:tailEnd/>
          </a:ln>
        </p:spPr>
        <p:txBody>
          <a:bodyPr/>
          <a:lstStyle/>
          <a:p>
            <a:fld id="{9778C6D7-A925-41D8-9471-63ECB0F12961}" type="slidenum">
              <a:rPr lang="ar-SA" altLang="ar-SA"/>
              <a:pPr/>
              <a:t>11</a:t>
            </a:fld>
            <a:endParaRPr lang="en-US" altLang="ar-SA"/>
          </a:p>
        </p:txBody>
      </p:sp>
      <p:graphicFrame>
        <p:nvGraphicFramePr>
          <p:cNvPr id="3" name="Table 2"/>
          <p:cNvGraphicFramePr>
            <a:graphicFrameLocks noGrp="1"/>
          </p:cNvGraphicFramePr>
          <p:nvPr/>
        </p:nvGraphicFramePr>
        <p:xfrm>
          <a:off x="571472" y="2285992"/>
          <a:ext cx="7932738" cy="3017838"/>
        </p:xfrm>
        <a:graphic>
          <a:graphicData uri="http://schemas.openxmlformats.org/drawingml/2006/table">
            <a:tbl>
              <a:tblPr rtl="1" firstRow="1" bandRow="1">
                <a:tableStyleId>{5C22544A-7EE6-4342-B048-85BDC9FD1C3A}</a:tableStyleId>
              </a:tblPr>
              <a:tblGrid>
                <a:gridCol w="1685108">
                  <a:extLst>
                    <a:ext uri="{9D8B030D-6E8A-4147-A177-3AD203B41FA5}">
                      <a16:colId xmlns:a16="http://schemas.microsoft.com/office/drawing/2014/main" val="20000"/>
                    </a:ext>
                  </a:extLst>
                </a:gridCol>
                <a:gridCol w="3208301">
                  <a:extLst>
                    <a:ext uri="{9D8B030D-6E8A-4147-A177-3AD203B41FA5}">
                      <a16:colId xmlns:a16="http://schemas.microsoft.com/office/drawing/2014/main" val="20001"/>
                    </a:ext>
                  </a:extLst>
                </a:gridCol>
                <a:gridCol w="3039329">
                  <a:extLst>
                    <a:ext uri="{9D8B030D-6E8A-4147-A177-3AD203B41FA5}">
                      <a16:colId xmlns:a16="http://schemas.microsoft.com/office/drawing/2014/main" val="20002"/>
                    </a:ext>
                  </a:extLst>
                </a:gridCol>
              </a:tblGrid>
              <a:tr h="45724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rPr>
                        <a:t>ملوثات الماء</a:t>
                      </a:r>
                      <a:endParaRPr lang="de-DE" sz="2400" b="1" dirty="0">
                        <a:solidFill>
                          <a:schemeClr val="tx1"/>
                        </a:solidFill>
                        <a:cs typeface="Times New Roman" pitchFamily="18" charset="0"/>
                      </a:endParaRPr>
                    </a:p>
                  </a:txBody>
                  <a:tcPr marL="91428" marR="91428" marT="45722" marB="45722"/>
                </a:tc>
                <a:tc>
                  <a:txBody>
                    <a:bodyPr/>
                    <a:lstStyle/>
                    <a:p>
                      <a:pPr algn="ctr" rtl="1"/>
                      <a:r>
                        <a:rPr lang="ar-SA" sz="2400" dirty="0">
                          <a:solidFill>
                            <a:schemeClr val="tx1"/>
                          </a:solidFill>
                        </a:rPr>
                        <a:t>المصدر</a:t>
                      </a:r>
                    </a:p>
                  </a:txBody>
                  <a:tcPr marL="91428" marR="91428" marT="45722" marB="45722"/>
                </a:tc>
                <a:tc>
                  <a:txBody>
                    <a:bodyPr/>
                    <a:lstStyle/>
                    <a:p>
                      <a:pPr algn="ctr" rtl="1"/>
                      <a:r>
                        <a:rPr lang="ar-SA" sz="2400" dirty="0">
                          <a:solidFill>
                            <a:schemeClr val="tx1"/>
                          </a:solidFill>
                        </a:rPr>
                        <a:t>التأثير</a:t>
                      </a:r>
                    </a:p>
                  </a:txBody>
                  <a:tcPr marL="91428" marR="91428" marT="45722" marB="45722"/>
                </a:tc>
                <a:extLst>
                  <a:ext uri="{0D108BD9-81ED-4DB2-BD59-A6C34878D82A}">
                    <a16:rowId xmlns:a16="http://schemas.microsoft.com/office/drawing/2014/main" val="10000"/>
                  </a:ext>
                </a:extLst>
              </a:tr>
              <a:tr h="2560595">
                <a:tc>
                  <a:txBody>
                    <a:bodyPr/>
                    <a:lstStyle/>
                    <a:p>
                      <a:pPr marL="342900" indent="-342900" algn="ctr" rtl="1">
                        <a:buFont typeface="+mj-lt"/>
                        <a:buAutoNum type="arabicPeriod" startAt="3"/>
                      </a:pPr>
                      <a:r>
                        <a:rPr lang="ar-SA" sz="1800" b="1" dirty="0">
                          <a:latin typeface="Times New Roman" pitchFamily="18" charset="0"/>
                          <a:cs typeface="+mn-cs"/>
                        </a:rPr>
                        <a:t>النفط </a:t>
                      </a:r>
                      <a:endParaRPr lang="ar-SA" sz="1800" dirty="0"/>
                    </a:p>
                  </a:txBody>
                  <a:tcPr marL="91432" marR="91432" marT="45725" marB="45725"/>
                </a:tc>
                <a:tc>
                  <a:txBody>
                    <a:bodyPr/>
                    <a:lstStyle/>
                    <a:p>
                      <a:pPr marL="0" indent="0" algn="r" rtl="1" eaLnBrk="1" hangingPunct="1">
                        <a:buFont typeface="+mj-lt"/>
                        <a:buNone/>
                        <a:tabLst>
                          <a:tab pos="1209675" algn="l"/>
                        </a:tabLst>
                        <a:defRPr/>
                      </a:pPr>
                      <a:r>
                        <a:rPr lang="ar-SA" sz="1800" dirty="0">
                          <a:latin typeface="Times New Roman" pitchFamily="18" charset="0"/>
                          <a:cs typeface="+mn-cs"/>
                        </a:rPr>
                        <a:t>من الظواهر الحديثة و من أسبابها </a:t>
                      </a:r>
                    </a:p>
                    <a:p>
                      <a:pPr marL="355600" lvl="0" indent="-355600" algn="r" rtl="1" eaLnBrk="1" hangingPunct="1">
                        <a:buFont typeface="+mj-lt"/>
                        <a:buAutoNum type="arabicParenR"/>
                        <a:tabLst/>
                        <a:defRPr/>
                      </a:pPr>
                      <a:r>
                        <a:rPr lang="ar-SA" sz="1800" dirty="0">
                          <a:latin typeface="Times New Roman" pitchFamily="18" charset="0"/>
                          <a:cs typeface="+mn-cs"/>
                        </a:rPr>
                        <a:t>حوادث الناقلات و الحوادث البحرية </a:t>
                      </a:r>
                    </a:p>
                    <a:p>
                      <a:pPr marL="355600" lvl="0" indent="-355600" algn="r" rtl="1" eaLnBrk="1" hangingPunct="1">
                        <a:buFont typeface="+mj-lt"/>
                        <a:buAutoNum type="arabicParenR"/>
                        <a:tabLst/>
                        <a:defRPr/>
                      </a:pPr>
                      <a:r>
                        <a:rPr lang="ar-SA" sz="1800" dirty="0">
                          <a:latin typeface="Times New Roman" pitchFamily="18" charset="0"/>
                          <a:cs typeface="+mn-cs"/>
                        </a:rPr>
                        <a:t>انفجار أبار النفط</a:t>
                      </a:r>
                    </a:p>
                    <a:p>
                      <a:pPr marL="355600" lvl="0" indent="-355600" algn="r" rtl="1" eaLnBrk="1" hangingPunct="1">
                        <a:buFont typeface="+mj-lt"/>
                        <a:buAutoNum type="arabicParenR"/>
                        <a:tabLst/>
                        <a:defRPr/>
                      </a:pPr>
                      <a:r>
                        <a:rPr lang="ar-SA" sz="1800" dirty="0">
                          <a:latin typeface="Times New Roman" pitchFamily="18" charset="0"/>
                          <a:cs typeface="+mn-cs"/>
                        </a:rPr>
                        <a:t>التسرب من الآبار الساحلية مثل ما</a:t>
                      </a:r>
                      <a:r>
                        <a:rPr lang="ar-SA" sz="1800" baseline="0" dirty="0">
                          <a:latin typeface="Times New Roman" pitchFamily="18" charset="0"/>
                          <a:cs typeface="+mn-cs"/>
                        </a:rPr>
                        <a:t> </a:t>
                      </a:r>
                      <a:r>
                        <a:rPr lang="ar-SA" sz="1800" dirty="0">
                          <a:latin typeface="Times New Roman" pitchFamily="18" charset="0"/>
                          <a:cs typeface="+mn-cs"/>
                        </a:rPr>
                        <a:t>حدث في حرب الخليج.</a:t>
                      </a:r>
                    </a:p>
                    <a:p>
                      <a:pPr marL="355600" lvl="0" indent="-355600" algn="r" rtl="1" eaLnBrk="1" hangingPunct="1">
                        <a:buFont typeface="+mj-lt"/>
                        <a:buAutoNum type="arabicParenR"/>
                        <a:tabLst/>
                        <a:defRPr/>
                      </a:pPr>
                      <a:r>
                        <a:rPr lang="ar-SA" sz="1800" dirty="0">
                          <a:latin typeface="Times New Roman" pitchFamily="18" charset="0"/>
                          <a:cs typeface="+mn-cs"/>
                        </a:rPr>
                        <a:t>التنقيب في البحر.</a:t>
                      </a:r>
                    </a:p>
                    <a:p>
                      <a:pPr marL="355600" lvl="0" indent="-355600" algn="r" rtl="1" eaLnBrk="1" hangingPunct="1">
                        <a:buFont typeface="+mj-lt"/>
                        <a:buAutoNum type="arabicParenR"/>
                        <a:tabLst/>
                        <a:defRPr/>
                      </a:pPr>
                      <a:r>
                        <a:rPr lang="ar-SA" sz="1800" dirty="0">
                          <a:latin typeface="Times New Roman" pitchFamily="18" charset="0"/>
                          <a:cs typeface="+mn-cs"/>
                        </a:rPr>
                        <a:t>النفايات و مخلفات السفن التي تلقى في البحر بعد غسيل الحاويات.</a:t>
                      </a:r>
                    </a:p>
                    <a:p>
                      <a:pPr marL="355600" lvl="0" indent="-355600" algn="r" rtl="1" eaLnBrk="1" hangingPunct="1">
                        <a:buFont typeface="+mj-lt"/>
                        <a:buAutoNum type="arabicParenR"/>
                        <a:tabLst/>
                        <a:defRPr/>
                      </a:pPr>
                      <a:r>
                        <a:rPr lang="ar-SA" sz="1800" dirty="0">
                          <a:latin typeface="Times New Roman" pitchFamily="18" charset="0"/>
                          <a:cs typeface="+mn-cs"/>
                        </a:rPr>
                        <a:t>مصافي النفط و مخلفاتها الساحلية.</a:t>
                      </a:r>
                    </a:p>
                  </a:txBody>
                  <a:tcPr marL="91432" marR="91432" marT="45725" marB="45725"/>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dirty="0">
                          <a:latin typeface="Times New Roman" pitchFamily="18" charset="0"/>
                          <a:cs typeface="+mn-cs"/>
                        </a:rPr>
                        <a:t>نظراً لخفة الزيت و النفط فانه يشكل طبقة رقيقة فوق سطح الماء و بالتالي يكون عازل للغازات و الإضاءة بالإضافة إلى تراكم كميات من العناصر الثقيلة الموجودة في النفط في مياه البحر مثل الرصاص و الزئبق و الكادميوم و تكمن المشكلة في تغذي الكائنات على هذه العناصر مما يؤدي إلى تراكمها في الأنسجة مما يؤدي إلى موت الكائن.</a:t>
                      </a:r>
                      <a:endParaRPr lang="en-US" sz="1800" dirty="0">
                        <a:latin typeface="Times New Roman" pitchFamily="18" charset="0"/>
                        <a:cs typeface="Times New Roman" pitchFamily="18" charset="0"/>
                      </a:endParaRPr>
                    </a:p>
                  </a:txBody>
                  <a:tcPr marL="91432" marR="91432" marT="45725" marB="45725"/>
                </a:tc>
                <a:extLst>
                  <a:ext uri="{0D108BD9-81ED-4DB2-BD59-A6C34878D82A}">
                    <a16:rowId xmlns:a16="http://schemas.microsoft.com/office/drawing/2014/main" val="10001"/>
                  </a:ext>
                </a:extLst>
              </a:tr>
            </a:tbl>
          </a:graphicData>
        </a:graphic>
      </p:graphicFrame>
      <p:sp>
        <p:nvSpPr>
          <p:cNvPr id="7" name="TextBox 6"/>
          <p:cNvSpPr txBox="1"/>
          <p:nvPr/>
        </p:nvSpPr>
        <p:spPr>
          <a:xfrm>
            <a:off x="7629525" y="671513"/>
            <a:ext cx="1000125" cy="369887"/>
          </a:xfrm>
          <a:prstGeom prst="rect">
            <a:avLst/>
          </a:prstGeom>
          <a:solidFill>
            <a:schemeClr val="accent2">
              <a:lumMod val="20000"/>
              <a:lumOff val="80000"/>
            </a:schemeClr>
          </a:solidFill>
        </p:spPr>
        <p:txBody>
          <a:bodyPr>
            <a:spAutoFit/>
          </a:bodyPr>
          <a:lstStyle/>
          <a:p>
            <a:pPr algn="r" rtl="1">
              <a:defRPr/>
            </a:pPr>
            <a:r>
              <a:rPr lang="ar-SA" b="1" dirty="0"/>
              <a:t>جدول 2</a:t>
            </a:r>
            <a:endParaRPr lang="en-US" b="1" dirty="0"/>
          </a:p>
        </p:txBody>
      </p:sp>
      <p:sp>
        <p:nvSpPr>
          <p:cNvPr id="6" name="Rectangle 3"/>
          <p:cNvSpPr txBox="1">
            <a:spLocks noChangeArrowheads="1"/>
          </p:cNvSpPr>
          <p:nvPr/>
        </p:nvSpPr>
        <p:spPr>
          <a:xfrm>
            <a:off x="928662" y="1571612"/>
            <a:ext cx="6832600" cy="349250"/>
          </a:xfrm>
          <a:prstGeom prst="rect">
            <a:avLst/>
          </a:prstGeom>
        </p:spPr>
        <p:txBody>
          <a:bodyPr anchor="b"/>
          <a:lstStyle>
            <a:lvl1pPr algn="l" rtl="1" eaLnBrk="0" fontAlgn="base" hangingPunct="0">
              <a:spcBef>
                <a:spcPct val="0"/>
              </a:spcBef>
              <a:spcAft>
                <a:spcPct val="0"/>
              </a:spcAft>
              <a:defRPr sz="3000" kern="1200" cap="small">
                <a:solidFill>
                  <a:schemeClr val="tx2"/>
                </a:solidFill>
                <a:latin typeface="+mj-lt"/>
                <a:ea typeface="+mj-ea"/>
                <a:cs typeface="+mj-cs"/>
              </a:defRPr>
            </a:lvl1pPr>
            <a:lvl2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2pPr>
            <a:lvl3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3pPr>
            <a:lvl4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4pPr>
            <a:lvl5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5pPr>
            <a:lvl6pPr marL="457200" algn="l" rtl="1" fontAlgn="base">
              <a:spcBef>
                <a:spcPct val="0"/>
              </a:spcBef>
              <a:spcAft>
                <a:spcPct val="0"/>
              </a:spcAft>
              <a:defRPr sz="3000">
                <a:solidFill>
                  <a:schemeClr val="tx2"/>
                </a:solidFill>
                <a:latin typeface="Century Schoolbook" pitchFamily="18" charset="0"/>
                <a:cs typeface="Times New Roman" pitchFamily="18" charset="0"/>
              </a:defRPr>
            </a:lvl6pPr>
            <a:lvl7pPr marL="914400" algn="l" rtl="1" fontAlgn="base">
              <a:spcBef>
                <a:spcPct val="0"/>
              </a:spcBef>
              <a:spcAft>
                <a:spcPct val="0"/>
              </a:spcAft>
              <a:defRPr sz="3000">
                <a:solidFill>
                  <a:schemeClr val="tx2"/>
                </a:solidFill>
                <a:latin typeface="Century Schoolbook" pitchFamily="18" charset="0"/>
                <a:cs typeface="Times New Roman" pitchFamily="18" charset="0"/>
              </a:defRPr>
            </a:lvl7pPr>
            <a:lvl8pPr marL="1371600" algn="l" rtl="1" fontAlgn="base">
              <a:spcBef>
                <a:spcPct val="0"/>
              </a:spcBef>
              <a:spcAft>
                <a:spcPct val="0"/>
              </a:spcAft>
              <a:defRPr sz="3000">
                <a:solidFill>
                  <a:schemeClr val="tx2"/>
                </a:solidFill>
                <a:latin typeface="Century Schoolbook" pitchFamily="18" charset="0"/>
                <a:cs typeface="Times New Roman" pitchFamily="18" charset="0"/>
              </a:defRPr>
            </a:lvl8pPr>
            <a:lvl9pPr marL="1828800" algn="l" rtl="1" fontAlgn="base">
              <a:spcBef>
                <a:spcPct val="0"/>
              </a:spcBef>
              <a:spcAft>
                <a:spcPct val="0"/>
              </a:spcAft>
              <a:defRPr sz="3000">
                <a:solidFill>
                  <a:schemeClr val="tx2"/>
                </a:solidFill>
                <a:latin typeface="Century Schoolbook" pitchFamily="18" charset="0"/>
                <a:cs typeface="Times New Roman" pitchFamily="18" charset="0"/>
              </a:defRPr>
            </a:lvl9pPr>
          </a:lstStyle>
          <a:p>
            <a:pPr algn="ctr" eaLnBrk="1" fontAlgn="auto" hangingPunct="1">
              <a:spcAft>
                <a:spcPts val="0"/>
              </a:spcAft>
              <a:defRPr/>
            </a:pPr>
            <a:r>
              <a:rPr lang="ar-SA" sz="2400" dirty="0">
                <a:solidFill>
                  <a:srgbClr val="C00000"/>
                </a:solidFill>
              </a:rPr>
              <a:t>جدول يلخص أنواع ملوثات الماء ومصادرها وتأثيرها</a:t>
            </a:r>
            <a:endParaRPr lang="de-DE" sz="2400" dirty="0">
              <a:solidFill>
                <a:srgbClr val="C00000"/>
              </a:solidFill>
            </a:endParaRPr>
          </a:p>
        </p:txBody>
      </p:sp>
      <p:sp>
        <p:nvSpPr>
          <p:cNvPr id="8" name="TextBox 7">
            <a:extLst>
              <a:ext uri="{FF2B5EF4-FFF2-40B4-BE49-F238E27FC236}">
                <a16:creationId xmlns:a16="http://schemas.microsoft.com/office/drawing/2014/main" id="{0C1B6678-F52A-4264-AC14-CE8A04A9A80E}"/>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00034" y="1500174"/>
            <a:ext cx="7886700" cy="295275"/>
          </a:xfrm>
        </p:spPr>
        <p:txBody>
          <a:bodyPr>
            <a:normAutofit fontScale="90000"/>
          </a:bodyPr>
          <a:lstStyle/>
          <a:p>
            <a:pPr algn="ctr"/>
            <a:r>
              <a:rPr lang="ar-SA" altLang="en-US" sz="3200" dirty="0">
                <a:solidFill>
                  <a:srgbClr val="FF0000"/>
                </a:solidFill>
              </a:rPr>
              <a:t>التخلص من تلوث المياه بالنفط</a:t>
            </a:r>
            <a:endParaRPr lang="en-US" altLang="en-US" sz="3200" dirty="0">
              <a:cs typeface="Times New Roman" pitchFamily="18" charset="0"/>
            </a:endParaRPr>
          </a:p>
        </p:txBody>
      </p:sp>
      <p:sp>
        <p:nvSpPr>
          <p:cNvPr id="4" name="Content Placeholder 3"/>
          <p:cNvSpPr>
            <a:spLocks noGrp="1"/>
          </p:cNvSpPr>
          <p:nvPr>
            <p:ph sz="half" idx="2"/>
          </p:nvPr>
        </p:nvSpPr>
        <p:spPr>
          <a:xfrm>
            <a:off x="2928926" y="2143116"/>
            <a:ext cx="5976938" cy="3592519"/>
          </a:xfrm>
        </p:spPr>
        <p:txBody>
          <a:bodyPr>
            <a:normAutofit fontScale="92500"/>
          </a:bodyPr>
          <a:lstStyle/>
          <a:p>
            <a:pPr marL="457200" indent="-457200" algn="r" defTabSz="914400" rtl="1" eaLnBrk="1" hangingPunct="1">
              <a:lnSpc>
                <a:spcPct val="100000"/>
              </a:lnSpc>
              <a:spcBef>
                <a:spcPct val="0"/>
              </a:spcBef>
              <a:buFont typeface="+mj-lt"/>
              <a:buAutoNum type="arabicPeriod"/>
              <a:tabLst>
                <a:tab pos="1209675" algn="l"/>
              </a:tabLst>
              <a:defRPr/>
            </a:pPr>
            <a:r>
              <a:rPr lang="ar-SA" sz="2400" b="1" u="sng" dirty="0">
                <a:solidFill>
                  <a:srgbClr val="00B050"/>
                </a:solidFill>
                <a:latin typeface="Times New Roman" pitchFamily="18" charset="0"/>
                <a:cs typeface="Times New Roman" pitchFamily="18" charset="0"/>
              </a:rPr>
              <a:t>المكافحة البيولوجية</a:t>
            </a:r>
            <a:r>
              <a:rPr lang="ar-SA" sz="2400" b="1" dirty="0">
                <a:solidFill>
                  <a:srgbClr val="00B050"/>
                </a:solidFill>
                <a:latin typeface="Times New Roman" pitchFamily="18" charset="0"/>
                <a:cs typeface="Times New Roman" pitchFamily="18" charset="0"/>
              </a:rPr>
              <a:t> : </a:t>
            </a:r>
            <a:r>
              <a:rPr lang="ar-SA" sz="2400" dirty="0">
                <a:solidFill>
                  <a:prstClr val="black"/>
                </a:solidFill>
                <a:latin typeface="Times New Roman" pitchFamily="18" charset="0"/>
                <a:cs typeface="Times New Roman" pitchFamily="18" charset="0"/>
              </a:rPr>
              <a:t>هناك بعض أنواع البكتريا لها القدرة على تفكيك جزيئات الهيدروكربونات و تحويلها إلى جزيئات أخرى صغيرة  سهلة الذوبان في الماء و من ثم تحويلها إلى مواد اقل ضرر إلا إن هذه العملية الطبيعية شديدة البطء وتحتاج إلى وقت طويل </a:t>
            </a:r>
            <a:r>
              <a:rPr lang="en-US" sz="2400" dirty="0">
                <a:solidFill>
                  <a:prstClr val="black"/>
                </a:solidFill>
                <a:latin typeface="Times New Roman" pitchFamily="18" charset="0"/>
                <a:cs typeface="Times New Roman" pitchFamily="18" charset="0"/>
              </a:rPr>
              <a:t>.</a:t>
            </a:r>
            <a:endParaRPr lang="ar-SA" sz="2400" dirty="0">
              <a:solidFill>
                <a:prstClr val="black"/>
              </a:solidFill>
              <a:latin typeface="Times New Roman" pitchFamily="18" charset="0"/>
              <a:cs typeface="Times New Roman" pitchFamily="18" charset="0"/>
            </a:endParaRPr>
          </a:p>
          <a:p>
            <a:pPr marL="457200" indent="-457200" algn="r" defTabSz="914400" rtl="1" eaLnBrk="1" hangingPunct="1">
              <a:lnSpc>
                <a:spcPct val="100000"/>
              </a:lnSpc>
              <a:spcBef>
                <a:spcPct val="0"/>
              </a:spcBef>
              <a:buFont typeface="+mj-lt"/>
              <a:buAutoNum type="arabicPeriod"/>
              <a:tabLst>
                <a:tab pos="1209675" algn="l"/>
              </a:tabLst>
              <a:defRPr/>
            </a:pPr>
            <a:r>
              <a:rPr lang="ar-SA" sz="2400" b="1" u="sng" dirty="0">
                <a:solidFill>
                  <a:srgbClr val="00B050"/>
                </a:solidFill>
                <a:latin typeface="Times New Roman" pitchFamily="18" charset="0"/>
                <a:cs typeface="Times New Roman" pitchFamily="18" charset="0"/>
              </a:rPr>
              <a:t>الطرق الأخرى ( الكيميائية و الفيزيائية )</a:t>
            </a:r>
          </a:p>
          <a:p>
            <a:pPr marL="914400" lvl="1" indent="-457200" algn="r" defTabSz="914400" rtl="1" eaLnBrk="1" hangingPunct="1">
              <a:lnSpc>
                <a:spcPct val="100000"/>
              </a:lnSpc>
              <a:spcBef>
                <a:spcPct val="0"/>
              </a:spcBef>
              <a:buFont typeface="+mj-lt"/>
              <a:buAutoNum type="alphaLcParenR"/>
              <a:tabLst>
                <a:tab pos="1209675" algn="l"/>
              </a:tabLst>
              <a:defRPr/>
            </a:pPr>
            <a:r>
              <a:rPr lang="ar-SA" b="1" u="sng" dirty="0">
                <a:solidFill>
                  <a:prstClr val="black"/>
                </a:solidFill>
                <a:latin typeface="Times New Roman" pitchFamily="18" charset="0"/>
                <a:cs typeface="Times New Roman" pitchFamily="18" charset="0"/>
              </a:rPr>
              <a:t>إحراق طبقة النفط </a:t>
            </a:r>
            <a:r>
              <a:rPr lang="ar-SA" b="1" dirty="0">
                <a:solidFill>
                  <a:prstClr val="black"/>
                </a:solidFill>
                <a:latin typeface="Times New Roman" pitchFamily="18" charset="0"/>
                <a:cs typeface="Times New Roman" pitchFamily="18" charset="0"/>
              </a:rPr>
              <a:t>: </a:t>
            </a:r>
            <a:r>
              <a:rPr lang="ar-SA" dirty="0">
                <a:solidFill>
                  <a:prstClr val="black"/>
                </a:solidFill>
                <a:latin typeface="Times New Roman" pitchFamily="18" charset="0"/>
                <a:cs typeface="Times New Roman" pitchFamily="18" charset="0"/>
              </a:rPr>
              <a:t>لكنها غير مفيدة لعدة أسباب منها</a:t>
            </a:r>
          </a:p>
          <a:p>
            <a:pPr marL="1371600" lvl="2" indent="-457200" algn="r" defTabSz="914400" rtl="1" eaLnBrk="1" hangingPunct="1">
              <a:lnSpc>
                <a:spcPct val="100000"/>
              </a:lnSpc>
              <a:spcBef>
                <a:spcPct val="0"/>
              </a:spcBef>
              <a:buFont typeface="+mj-lt"/>
              <a:buAutoNum type="alphaLcParenR"/>
              <a:tabLst>
                <a:tab pos="1209675" algn="l"/>
              </a:tabLst>
              <a:defRPr/>
            </a:pPr>
            <a:r>
              <a:rPr lang="ar-SA" sz="2400" dirty="0">
                <a:solidFill>
                  <a:prstClr val="black"/>
                </a:solidFill>
                <a:latin typeface="Times New Roman" pitchFamily="18" charset="0"/>
                <a:cs typeface="Times New Roman" pitchFamily="18" charset="0"/>
              </a:rPr>
              <a:t>عدم احتراق النفط بشكل كامل </a:t>
            </a:r>
          </a:p>
          <a:p>
            <a:pPr marL="1371600" lvl="2" indent="-457200" algn="r" defTabSz="914400" rtl="1" eaLnBrk="1" hangingPunct="1">
              <a:lnSpc>
                <a:spcPct val="100000"/>
              </a:lnSpc>
              <a:spcBef>
                <a:spcPct val="0"/>
              </a:spcBef>
              <a:buFont typeface="+mj-lt"/>
              <a:buAutoNum type="alphaLcParenR"/>
              <a:tabLst>
                <a:tab pos="1209675" algn="l"/>
              </a:tabLst>
              <a:defRPr/>
            </a:pPr>
            <a:r>
              <a:rPr lang="ar-SA" sz="2400" dirty="0">
                <a:solidFill>
                  <a:prstClr val="black"/>
                </a:solidFill>
                <a:latin typeface="Times New Roman" pitchFamily="18" charset="0"/>
                <a:cs typeface="Times New Roman" pitchFamily="18" charset="0"/>
              </a:rPr>
              <a:t>ضررها على النظام البيئي المائي </a:t>
            </a:r>
          </a:p>
          <a:p>
            <a:pPr marL="1371600" lvl="2" indent="-457200" algn="r" defTabSz="914400" rtl="1" eaLnBrk="1" hangingPunct="1">
              <a:lnSpc>
                <a:spcPct val="100000"/>
              </a:lnSpc>
              <a:spcBef>
                <a:spcPct val="0"/>
              </a:spcBef>
              <a:buFont typeface="+mj-lt"/>
              <a:buAutoNum type="alphaLcParenR"/>
              <a:tabLst>
                <a:tab pos="1209675" algn="l"/>
              </a:tabLst>
              <a:defRPr/>
            </a:pPr>
            <a:r>
              <a:rPr lang="ar-SA" sz="2400" dirty="0">
                <a:solidFill>
                  <a:prstClr val="black"/>
                </a:solidFill>
                <a:latin typeface="Times New Roman" pitchFamily="18" charset="0"/>
                <a:cs typeface="Times New Roman" pitchFamily="18" charset="0"/>
              </a:rPr>
              <a:t>تطاير الغازات السامة وغيرها من الاحتراق</a:t>
            </a:r>
          </a:p>
          <a:p>
            <a:pPr algn="r" rtl="1">
              <a:buNone/>
              <a:defRPr/>
            </a:pPr>
            <a:endParaRPr lang="en-US" sz="2000" dirty="0"/>
          </a:p>
        </p:txBody>
      </p:sp>
      <p:pic>
        <p:nvPicPr>
          <p:cNvPr id="74756" name="Picture 4"/>
          <p:cNvPicPr>
            <a:picLocks noChangeAspect="1"/>
          </p:cNvPicPr>
          <p:nvPr/>
        </p:nvPicPr>
        <p:blipFill>
          <a:blip r:embed="rId2"/>
          <a:srcRect/>
          <a:stretch>
            <a:fillRect/>
          </a:stretch>
        </p:blipFill>
        <p:spPr bwMode="auto">
          <a:xfrm>
            <a:off x="357158" y="2714620"/>
            <a:ext cx="2476500"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4759" name="TextBox 7"/>
          <p:cNvSpPr txBox="1">
            <a:spLocks noChangeArrowheads="1"/>
          </p:cNvSpPr>
          <p:nvPr/>
        </p:nvSpPr>
        <p:spPr bwMode="auto">
          <a:xfrm>
            <a:off x="1187450" y="2636838"/>
            <a:ext cx="1519238" cy="369887"/>
          </a:xfrm>
          <a:prstGeom prst="rect">
            <a:avLst/>
          </a:prstGeom>
          <a:noFill/>
          <a:ln w="9525">
            <a:noFill/>
            <a:miter lim="800000"/>
            <a:headEnd/>
            <a:tailEnd/>
          </a:ln>
        </p:spPr>
        <p:txBody>
          <a:bodyPr>
            <a:spAutoFit/>
          </a:bodyPr>
          <a:lstStyle/>
          <a:p>
            <a:r>
              <a:rPr lang="ar-SA" altLang="en-US">
                <a:solidFill>
                  <a:schemeClr val="bg1"/>
                </a:solidFill>
              </a:rPr>
              <a:t>احراق طبقة النفط</a:t>
            </a:r>
            <a:endParaRPr lang="en-US" altLang="en-US">
              <a:solidFill>
                <a:schemeClr val="bg1"/>
              </a:solidFill>
            </a:endParaRPr>
          </a:p>
        </p:txBody>
      </p:sp>
      <p:sp>
        <p:nvSpPr>
          <p:cNvPr id="74761" name="Slide Number Placeholder 9"/>
          <p:cNvSpPr>
            <a:spLocks noGrp="1"/>
          </p:cNvSpPr>
          <p:nvPr>
            <p:ph type="sldNum" sz="quarter" idx="12"/>
          </p:nvPr>
        </p:nvSpPr>
        <p:spPr bwMode="auto">
          <a:noFill/>
          <a:ln>
            <a:miter lim="800000"/>
            <a:headEnd/>
            <a:tailEnd/>
          </a:ln>
        </p:spPr>
        <p:txBody>
          <a:bodyPr/>
          <a:lstStyle/>
          <a:p>
            <a:fld id="{71BF7DF2-51D4-407A-9305-1E76EC43F85D}" type="slidenum">
              <a:rPr lang="ar-SA"/>
              <a:pPr/>
              <a:t>12</a:t>
            </a:fld>
            <a:endParaRPr lang="en-US"/>
          </a:p>
        </p:txBody>
      </p:sp>
      <p:sp>
        <p:nvSpPr>
          <p:cNvPr id="7" name="TextBox 6">
            <a:extLst>
              <a:ext uri="{FF2B5EF4-FFF2-40B4-BE49-F238E27FC236}">
                <a16:creationId xmlns:a16="http://schemas.microsoft.com/office/drawing/2014/main" id="{C6CA7E60-D577-4C92-9123-B37A6005494A}"/>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42910" y="1285860"/>
            <a:ext cx="7886700" cy="295275"/>
          </a:xfrm>
        </p:spPr>
        <p:txBody>
          <a:bodyPr>
            <a:normAutofit fontScale="90000"/>
          </a:bodyPr>
          <a:lstStyle/>
          <a:p>
            <a:pPr algn="ctr"/>
            <a:r>
              <a:rPr lang="ar-SA" altLang="en-US" sz="3200" dirty="0">
                <a:solidFill>
                  <a:srgbClr val="FF0000"/>
                </a:solidFill>
              </a:rPr>
              <a:t>التخلص من تلوث المياه بالنفط</a:t>
            </a:r>
            <a:endParaRPr lang="en-US" altLang="en-US" sz="3200" dirty="0">
              <a:cs typeface="Times New Roman" pitchFamily="18" charset="0"/>
            </a:endParaRPr>
          </a:p>
        </p:txBody>
      </p:sp>
      <p:sp>
        <p:nvSpPr>
          <p:cNvPr id="4" name="Content Placeholder 3"/>
          <p:cNvSpPr>
            <a:spLocks noGrp="1"/>
          </p:cNvSpPr>
          <p:nvPr>
            <p:ph sz="half" idx="2"/>
          </p:nvPr>
        </p:nvSpPr>
        <p:spPr>
          <a:xfrm>
            <a:off x="2590800" y="1857364"/>
            <a:ext cx="6553200" cy="3371836"/>
          </a:xfrm>
        </p:spPr>
        <p:txBody>
          <a:bodyPr>
            <a:normAutofit fontScale="92500" lnSpcReduction="10000"/>
          </a:bodyPr>
          <a:lstStyle/>
          <a:p>
            <a:pPr marL="457200" indent="-457200" algn="r" defTabSz="914400" rtl="1" eaLnBrk="1" hangingPunct="1">
              <a:lnSpc>
                <a:spcPct val="100000"/>
              </a:lnSpc>
              <a:spcBef>
                <a:spcPct val="0"/>
              </a:spcBef>
              <a:buFont typeface="+mj-lt"/>
              <a:buAutoNum type="arabicPeriod"/>
              <a:tabLst>
                <a:tab pos="1209675" algn="l"/>
              </a:tabLst>
              <a:defRPr/>
            </a:pPr>
            <a:endParaRPr lang="ar-SA" sz="2000" dirty="0">
              <a:solidFill>
                <a:prstClr val="black"/>
              </a:solidFill>
              <a:latin typeface="Times New Roman" pitchFamily="18" charset="0"/>
              <a:cs typeface="Times New Roman" pitchFamily="18" charset="0"/>
            </a:endParaRPr>
          </a:p>
          <a:p>
            <a:pPr marL="457200" lvl="1" indent="0" algn="r" defTabSz="914400" rtl="1" eaLnBrk="1" hangingPunct="1">
              <a:lnSpc>
                <a:spcPct val="100000"/>
              </a:lnSpc>
              <a:spcBef>
                <a:spcPct val="0"/>
              </a:spcBef>
              <a:buNone/>
              <a:tabLst>
                <a:tab pos="1209675" algn="l"/>
              </a:tabLst>
              <a:defRPr/>
            </a:pPr>
            <a:r>
              <a:rPr lang="en-GB" sz="2800" b="1" u="sng" dirty="0">
                <a:solidFill>
                  <a:prstClr val="black"/>
                </a:solidFill>
                <a:latin typeface="Times New Roman" pitchFamily="18" charset="0"/>
                <a:cs typeface="Times New Roman" pitchFamily="18" charset="0"/>
              </a:rPr>
              <a:t>b</a:t>
            </a:r>
            <a:r>
              <a:rPr lang="ar-SA" sz="2800" b="1" u="sng" dirty="0">
                <a:solidFill>
                  <a:prstClr val="black"/>
                </a:solidFill>
                <a:latin typeface="Times New Roman" pitchFamily="18" charset="0"/>
                <a:cs typeface="Times New Roman" pitchFamily="18" charset="0"/>
              </a:rPr>
              <a:t>) المنظفات الصناعية</a:t>
            </a:r>
            <a:r>
              <a:rPr lang="ar-SA" sz="2800" b="1" dirty="0">
                <a:solidFill>
                  <a:prstClr val="black"/>
                </a:solidFill>
                <a:latin typeface="Times New Roman" pitchFamily="18" charset="0"/>
                <a:cs typeface="Times New Roman" pitchFamily="18" charset="0"/>
              </a:rPr>
              <a:t> </a:t>
            </a:r>
            <a:r>
              <a:rPr lang="ar-SA" sz="2800" dirty="0">
                <a:solidFill>
                  <a:prstClr val="black"/>
                </a:solidFill>
                <a:latin typeface="Times New Roman" pitchFamily="18" charset="0"/>
                <a:cs typeface="Times New Roman" pitchFamily="18" charset="0"/>
              </a:rPr>
              <a:t>: </a:t>
            </a:r>
            <a:r>
              <a:rPr lang="ar-SA" sz="2600" dirty="0">
                <a:solidFill>
                  <a:prstClr val="black"/>
                </a:solidFill>
                <a:latin typeface="Times New Roman" pitchFamily="18" charset="0"/>
                <a:cs typeface="Times New Roman" pitchFamily="18" charset="0"/>
              </a:rPr>
              <a:t>تساعد على انتشار النفط في الماء حيث تكون هذه المواد مع النفط مستحلبات ثابتة إلى حد كبير ثم تختفي هذه البقعة ولكن المشكلة أنها تحتاج إلى كميات كبيرة جداً من المنظفات الصناعية الكيميائية لان بقع الزيت كبيرة بالإضافة إلى أن أثر المنظفات على الكائنات الحية كبير من كونها مواد كيميائية.</a:t>
            </a:r>
          </a:p>
          <a:p>
            <a:pPr marL="457200" lvl="1" indent="0" algn="r" defTabSz="914400" rtl="1" eaLnBrk="1" hangingPunct="1">
              <a:lnSpc>
                <a:spcPct val="100000"/>
              </a:lnSpc>
              <a:spcBef>
                <a:spcPct val="0"/>
              </a:spcBef>
              <a:buNone/>
              <a:tabLst>
                <a:tab pos="1209675" algn="l"/>
              </a:tabLst>
              <a:defRPr/>
            </a:pPr>
            <a:endParaRPr lang="ar-SA" dirty="0">
              <a:solidFill>
                <a:prstClr val="black"/>
              </a:solidFill>
              <a:latin typeface="Times New Roman" pitchFamily="18" charset="0"/>
              <a:cs typeface="Times New Roman" pitchFamily="18" charset="0"/>
            </a:endParaRPr>
          </a:p>
          <a:p>
            <a:pPr marL="457200" lvl="1" indent="0" algn="r" defTabSz="914400" rtl="1" eaLnBrk="1" hangingPunct="1">
              <a:lnSpc>
                <a:spcPct val="100000"/>
              </a:lnSpc>
              <a:spcBef>
                <a:spcPct val="0"/>
              </a:spcBef>
              <a:buNone/>
              <a:tabLst>
                <a:tab pos="1209675" algn="l"/>
              </a:tabLst>
              <a:defRPr/>
            </a:pPr>
            <a:r>
              <a:rPr lang="en-GB" sz="2800" b="1" u="sng" dirty="0">
                <a:solidFill>
                  <a:prstClr val="black"/>
                </a:solidFill>
                <a:latin typeface="Times New Roman" pitchFamily="18" charset="0"/>
                <a:cs typeface="Times New Roman" pitchFamily="18" charset="0"/>
              </a:rPr>
              <a:t>c</a:t>
            </a:r>
            <a:r>
              <a:rPr lang="ar-SA" sz="2800" b="1" u="sng" dirty="0">
                <a:solidFill>
                  <a:prstClr val="black"/>
                </a:solidFill>
                <a:latin typeface="Times New Roman" pitchFamily="18" charset="0"/>
                <a:cs typeface="Times New Roman" pitchFamily="18" charset="0"/>
              </a:rPr>
              <a:t>) الحواجز</a:t>
            </a:r>
            <a:r>
              <a:rPr lang="ar-SA" sz="2800" b="1" dirty="0">
                <a:solidFill>
                  <a:prstClr val="black"/>
                </a:solidFill>
                <a:latin typeface="Times New Roman" pitchFamily="18" charset="0"/>
                <a:cs typeface="Times New Roman" pitchFamily="18" charset="0"/>
              </a:rPr>
              <a:t> </a:t>
            </a:r>
            <a:r>
              <a:rPr lang="ar-SA" sz="2600" b="1" dirty="0">
                <a:solidFill>
                  <a:prstClr val="black"/>
                </a:solidFill>
                <a:latin typeface="Times New Roman" pitchFamily="18" charset="0"/>
                <a:cs typeface="Times New Roman" pitchFamily="18" charset="0"/>
              </a:rPr>
              <a:t>و</a:t>
            </a:r>
            <a:r>
              <a:rPr lang="ar-SA" sz="2600" dirty="0">
                <a:solidFill>
                  <a:prstClr val="black"/>
                </a:solidFill>
                <a:latin typeface="Times New Roman" pitchFamily="18" charset="0"/>
                <a:cs typeface="Times New Roman" pitchFamily="18" charset="0"/>
              </a:rPr>
              <a:t>هي لتجميع النفط في مكان و مساحة اصغر ومن ثم محاولة امتصاصه.</a:t>
            </a:r>
            <a:endParaRPr lang="en-US" sz="2600" dirty="0">
              <a:solidFill>
                <a:prstClr val="black"/>
              </a:solidFill>
              <a:latin typeface="Times New Roman" pitchFamily="18" charset="0"/>
              <a:cs typeface="Times New Roman" pitchFamily="18" charset="0"/>
            </a:endParaRPr>
          </a:p>
        </p:txBody>
      </p:sp>
      <p:pic>
        <p:nvPicPr>
          <p:cNvPr id="74757" name="Picture 5"/>
          <p:cNvPicPr>
            <a:picLocks noChangeAspect="1"/>
          </p:cNvPicPr>
          <p:nvPr/>
        </p:nvPicPr>
        <p:blipFill>
          <a:blip r:embed="rId2"/>
          <a:srcRect/>
          <a:stretch>
            <a:fillRect/>
          </a:stretch>
        </p:blipFill>
        <p:spPr bwMode="auto">
          <a:xfrm>
            <a:off x="1062026" y="4695865"/>
            <a:ext cx="1938338" cy="1636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4758" name="Picture 6"/>
          <p:cNvPicPr>
            <a:picLocks noChangeAspect="1"/>
          </p:cNvPicPr>
          <p:nvPr/>
        </p:nvPicPr>
        <p:blipFill>
          <a:blip r:embed="rId3"/>
          <a:srcRect/>
          <a:stretch>
            <a:fillRect/>
          </a:stretch>
        </p:blipFill>
        <p:spPr bwMode="auto">
          <a:xfrm>
            <a:off x="323528" y="2262015"/>
            <a:ext cx="1879600" cy="175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4759" name="TextBox 7"/>
          <p:cNvSpPr txBox="1">
            <a:spLocks noChangeArrowheads="1"/>
          </p:cNvSpPr>
          <p:nvPr/>
        </p:nvSpPr>
        <p:spPr bwMode="auto">
          <a:xfrm>
            <a:off x="467544" y="2267025"/>
            <a:ext cx="1519238" cy="369887"/>
          </a:xfrm>
          <a:prstGeom prst="rect">
            <a:avLst/>
          </a:prstGeom>
          <a:noFill/>
          <a:ln w="9525">
            <a:noFill/>
            <a:miter lim="800000"/>
            <a:headEnd/>
            <a:tailEnd/>
          </a:ln>
        </p:spPr>
        <p:txBody>
          <a:bodyPr>
            <a:spAutoFit/>
          </a:bodyPr>
          <a:lstStyle/>
          <a:p>
            <a:r>
              <a:rPr lang="ar-SA" altLang="en-US" dirty="0">
                <a:solidFill>
                  <a:schemeClr val="bg1"/>
                </a:solidFill>
              </a:rPr>
              <a:t>احراق طبقة النفط</a:t>
            </a:r>
            <a:endParaRPr lang="en-US" altLang="en-US" dirty="0">
              <a:solidFill>
                <a:schemeClr val="bg1"/>
              </a:solidFill>
            </a:endParaRPr>
          </a:p>
        </p:txBody>
      </p:sp>
      <p:sp>
        <p:nvSpPr>
          <p:cNvPr id="9" name="TextBox 8"/>
          <p:cNvSpPr txBox="1"/>
          <p:nvPr/>
        </p:nvSpPr>
        <p:spPr>
          <a:xfrm>
            <a:off x="3000364" y="6215082"/>
            <a:ext cx="863600" cy="369887"/>
          </a:xfrm>
          <a:prstGeom prst="rect">
            <a:avLst/>
          </a:prstGeom>
          <a:solidFill>
            <a:schemeClr val="accent4">
              <a:lumMod val="40000"/>
              <a:lumOff val="60000"/>
            </a:schemeClr>
          </a:solidFill>
        </p:spPr>
        <p:txBody>
          <a:bodyPr>
            <a:spAutoFit/>
          </a:bodyPr>
          <a:lstStyle/>
          <a:p>
            <a:pPr>
              <a:defRPr/>
            </a:pPr>
            <a:r>
              <a:rPr lang="ar-SA" dirty="0"/>
              <a:t>الحواجز</a:t>
            </a:r>
            <a:endParaRPr lang="en-US" dirty="0"/>
          </a:p>
        </p:txBody>
      </p:sp>
      <p:sp>
        <p:nvSpPr>
          <p:cNvPr id="74761" name="Slide Number Placeholder 9"/>
          <p:cNvSpPr>
            <a:spLocks noGrp="1"/>
          </p:cNvSpPr>
          <p:nvPr>
            <p:ph type="sldNum" sz="quarter" idx="12"/>
          </p:nvPr>
        </p:nvSpPr>
        <p:spPr bwMode="auto">
          <a:noFill/>
          <a:ln>
            <a:miter lim="800000"/>
            <a:headEnd/>
            <a:tailEnd/>
          </a:ln>
        </p:spPr>
        <p:txBody>
          <a:bodyPr/>
          <a:lstStyle/>
          <a:p>
            <a:fld id="{71BF7DF2-51D4-407A-9305-1E76EC43F85D}" type="slidenum">
              <a:rPr lang="ar-SA"/>
              <a:pPr/>
              <a:t>13</a:t>
            </a:fld>
            <a:endParaRPr lang="en-US"/>
          </a:p>
        </p:txBody>
      </p:sp>
      <p:sp>
        <p:nvSpPr>
          <p:cNvPr id="10" name="TextBox 9">
            <a:extLst>
              <a:ext uri="{FF2B5EF4-FFF2-40B4-BE49-F238E27FC236}">
                <a16:creationId xmlns:a16="http://schemas.microsoft.com/office/drawing/2014/main" id="{C7C2D57D-150D-4D70-BFF3-8B45950751D2}"/>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285720" y="1142984"/>
            <a:ext cx="8229600" cy="490537"/>
          </a:xfrm>
        </p:spPr>
        <p:txBody>
          <a:bodyPr>
            <a:normAutofit fontScale="90000"/>
          </a:bodyPr>
          <a:lstStyle/>
          <a:p>
            <a:pPr algn="ctr" eaLnBrk="1" hangingPunct="1"/>
            <a:r>
              <a:rPr lang="ar-SA" altLang="en-US" dirty="0">
                <a:solidFill>
                  <a:srgbClr val="FF0000"/>
                </a:solidFill>
              </a:rPr>
              <a:t>تلوث التربة</a:t>
            </a:r>
            <a:endParaRPr lang="en-US" altLang="en-US" dirty="0">
              <a:solidFill>
                <a:srgbClr val="FF0000"/>
              </a:solidFill>
              <a:cs typeface="Times New Roman" pitchFamily="18" charset="0"/>
            </a:endParaRPr>
          </a:p>
        </p:txBody>
      </p:sp>
      <p:sp>
        <p:nvSpPr>
          <p:cNvPr id="75779" name="Content Placeholder 2"/>
          <p:cNvSpPr>
            <a:spLocks noGrp="1"/>
          </p:cNvSpPr>
          <p:nvPr>
            <p:ph idx="1"/>
          </p:nvPr>
        </p:nvSpPr>
        <p:spPr>
          <a:xfrm>
            <a:off x="914400" y="1671637"/>
            <a:ext cx="8229600" cy="5186363"/>
          </a:xfrm>
        </p:spPr>
        <p:txBody>
          <a:bodyPr/>
          <a:lstStyle/>
          <a:p>
            <a:pPr algn="r" rtl="1" eaLnBrk="1" hangingPunct="1"/>
            <a:r>
              <a:rPr lang="ar-SA" altLang="en-US" sz="2400" b="1" u="sng" dirty="0">
                <a:solidFill>
                  <a:srgbClr val="00B050"/>
                </a:solidFill>
              </a:rPr>
              <a:t>التربة:</a:t>
            </a:r>
            <a:r>
              <a:rPr lang="ar-SA" altLang="en-US" sz="2400" b="1" dirty="0">
                <a:solidFill>
                  <a:srgbClr val="00B050"/>
                </a:solidFill>
              </a:rPr>
              <a:t> </a:t>
            </a:r>
            <a:r>
              <a:rPr lang="ar-SA" altLang="en-US" sz="2400" dirty="0"/>
              <a:t>هي الطبقة الواقعة بين سطح الأرض والكتلة الصخرية الجوفية. وتعتبر التربة مصدراً للخير والثمار.</a:t>
            </a:r>
          </a:p>
          <a:p>
            <a:pPr algn="r" rtl="1" eaLnBrk="1" hangingPunct="1"/>
            <a:r>
              <a:rPr lang="ar-SA" altLang="en-US" sz="2400" dirty="0"/>
              <a:t>التربة التي تعتبر مصدراً للخير والثمار من أكثر العناصر التي يسئ الإنسان استخدامها </a:t>
            </a:r>
            <a:r>
              <a:rPr lang="ar-SA" altLang="en-US" sz="2400" dirty="0" err="1"/>
              <a:t>فى</a:t>
            </a:r>
            <a:r>
              <a:rPr lang="ar-SA" altLang="en-US" sz="2400" dirty="0"/>
              <a:t> هذه البيئة, فهو قاسٍ عليها لا يدرك مدى أهميتها فهي مصدر الغذاء الأساسي لكثير من الكائنات الحية وينتج عن عدم الوعي والإدراك لهذه الحقيقة إهماله لها. </a:t>
            </a:r>
          </a:p>
          <a:p>
            <a:pPr algn="r" rtl="1" eaLnBrk="1" hangingPunct="1"/>
            <a:r>
              <a:rPr lang="ar-SA" altLang="en-US" sz="2400" dirty="0"/>
              <a:t>يتلوث سطح الأرض نتيجة لتراكم المواد والمخلفات الصلبة التي تنتج من المصانع والمزارع (كأعواد المحاصيل الجافة ورماد احتراقها) والنوادي والمنازل والمطاعم والشوارع.</a:t>
            </a:r>
            <a:endParaRPr lang="en-US" altLang="en-US" sz="2400" dirty="0">
              <a:cs typeface="Arial" pitchFamily="34" charset="0"/>
            </a:endParaRPr>
          </a:p>
        </p:txBody>
      </p:sp>
      <p:pic>
        <p:nvPicPr>
          <p:cNvPr id="75780" name="Picture 1"/>
          <p:cNvPicPr>
            <a:picLocks noChangeAspect="1"/>
          </p:cNvPicPr>
          <p:nvPr/>
        </p:nvPicPr>
        <p:blipFill>
          <a:blip r:embed="rId2"/>
          <a:srcRect/>
          <a:stretch>
            <a:fillRect/>
          </a:stretch>
        </p:blipFill>
        <p:spPr bwMode="auto">
          <a:xfrm>
            <a:off x="857224" y="4714884"/>
            <a:ext cx="3433763" cy="1874838"/>
          </a:xfrm>
          <a:prstGeom prst="ellipse">
            <a:avLst/>
          </a:prstGeom>
          <a:ln>
            <a:noFill/>
          </a:ln>
          <a:effectLst>
            <a:softEdge rad="112500"/>
          </a:effectLst>
        </p:spPr>
      </p:pic>
      <p:sp>
        <p:nvSpPr>
          <p:cNvPr id="75781" name="Slide Number Placeholder 2"/>
          <p:cNvSpPr>
            <a:spLocks noGrp="1"/>
          </p:cNvSpPr>
          <p:nvPr>
            <p:ph type="sldNum" sz="quarter" idx="12"/>
          </p:nvPr>
        </p:nvSpPr>
        <p:spPr bwMode="auto">
          <a:noFill/>
          <a:ln>
            <a:miter lim="800000"/>
            <a:headEnd/>
            <a:tailEnd/>
          </a:ln>
        </p:spPr>
        <p:txBody>
          <a:bodyPr/>
          <a:lstStyle/>
          <a:p>
            <a:fld id="{5452BA81-3BEF-4ED7-8B6B-4FF347459ADA}" type="slidenum">
              <a:rPr lang="ar-SA"/>
              <a:pPr/>
              <a:t>14</a:t>
            </a:fld>
            <a:endParaRPr lang="en-US"/>
          </a:p>
        </p:txBody>
      </p:sp>
      <p:sp>
        <p:nvSpPr>
          <p:cNvPr id="6" name="TextBox 5">
            <a:extLst>
              <a:ext uri="{FF2B5EF4-FFF2-40B4-BE49-F238E27FC236}">
                <a16:creationId xmlns:a16="http://schemas.microsoft.com/office/drawing/2014/main" id="{4557FB03-64DF-4DB4-81BF-22F6FB2C52A8}"/>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28596" y="1357298"/>
            <a:ext cx="8229600" cy="633413"/>
          </a:xfrm>
        </p:spPr>
        <p:txBody>
          <a:bodyPr>
            <a:normAutofit fontScale="90000"/>
          </a:bodyPr>
          <a:lstStyle/>
          <a:p>
            <a:pPr algn="ctr" rtl="1" eaLnBrk="1" hangingPunct="1"/>
            <a:r>
              <a:rPr lang="ar-SA" altLang="en-US" sz="3600" dirty="0">
                <a:solidFill>
                  <a:srgbClr val="FF0000"/>
                </a:solidFill>
              </a:rPr>
              <a:t>أهم العوامل التي أدت إلى تلوث التربة</a:t>
            </a:r>
            <a:endParaRPr lang="en-US" altLang="en-US" sz="3600" dirty="0">
              <a:solidFill>
                <a:srgbClr val="FF0000"/>
              </a:solidFill>
              <a:cs typeface="Times New Roman" pitchFamily="18" charset="0"/>
            </a:endParaRPr>
          </a:p>
        </p:txBody>
      </p:sp>
      <p:sp>
        <p:nvSpPr>
          <p:cNvPr id="76803" name="Content Placeholder 2"/>
          <p:cNvSpPr>
            <a:spLocks noGrp="1"/>
          </p:cNvSpPr>
          <p:nvPr>
            <p:ph idx="1"/>
          </p:nvPr>
        </p:nvSpPr>
        <p:spPr>
          <a:xfrm>
            <a:off x="3071802" y="2000240"/>
            <a:ext cx="5405443" cy="4470396"/>
          </a:xfrm>
        </p:spPr>
        <p:txBody>
          <a:bodyPr>
            <a:normAutofit fontScale="92500"/>
          </a:bodyPr>
          <a:lstStyle/>
          <a:p>
            <a:pPr marL="0" indent="0" algn="r" rtl="1" eaLnBrk="1" hangingPunct="1">
              <a:buFontTx/>
              <a:buNone/>
            </a:pPr>
            <a:r>
              <a:rPr lang="ar-SA" altLang="en-US" sz="2400" dirty="0"/>
              <a:t>1- استخراج المواد الأولية من باطن الأرض مثل المناجم.</a:t>
            </a:r>
          </a:p>
          <a:p>
            <a:pPr marL="0" indent="0" algn="r" rtl="1" eaLnBrk="1" hangingPunct="1">
              <a:buFontTx/>
              <a:buNone/>
            </a:pPr>
            <a:endParaRPr lang="ar-SA" altLang="en-US" sz="2400" dirty="0"/>
          </a:p>
          <a:p>
            <a:pPr marL="0" indent="0" algn="r" rtl="1" eaLnBrk="1" hangingPunct="1">
              <a:buFontTx/>
              <a:buNone/>
            </a:pPr>
            <a:r>
              <a:rPr lang="ar-SA" altLang="en-US" sz="2400" dirty="0"/>
              <a:t>2- </a:t>
            </a:r>
            <a:r>
              <a:rPr lang="ar-SA" altLang="en-US" sz="2400" dirty="0" err="1"/>
              <a:t>انتاج</a:t>
            </a:r>
            <a:r>
              <a:rPr lang="ar-SA" altLang="en-US" sz="2400" dirty="0"/>
              <a:t> الطاقة الكهربائية قد أدى إلى بناء السدود الضخمة التي غطت عشرات الآلاف من الهكتارات التي كانت تستعمل كأراض زراعية أو مراعي للماشية.</a:t>
            </a:r>
          </a:p>
          <a:p>
            <a:pPr marL="0" indent="0" algn="r" rtl="1" eaLnBrk="1" hangingPunct="1">
              <a:buFontTx/>
              <a:buNone/>
            </a:pPr>
            <a:endParaRPr lang="ar-SA" altLang="en-US" sz="2400" dirty="0"/>
          </a:p>
          <a:p>
            <a:pPr marL="0" indent="0" algn="r" rtl="1" eaLnBrk="1" hangingPunct="1">
              <a:buFontTx/>
              <a:buNone/>
            </a:pPr>
            <a:r>
              <a:rPr lang="ar-SA" altLang="en-US" sz="2400" dirty="0"/>
              <a:t>3- النفايات الناجمة عن صناعة تعليب وحفظ الأغذية.</a:t>
            </a:r>
          </a:p>
          <a:p>
            <a:pPr marL="0" indent="0" algn="r" rtl="1" eaLnBrk="1" hangingPunct="1">
              <a:buFontTx/>
              <a:buNone/>
            </a:pPr>
            <a:endParaRPr lang="ar-SA" altLang="en-US" sz="2400" dirty="0"/>
          </a:p>
          <a:p>
            <a:pPr marL="0" indent="0" algn="r" rtl="1" eaLnBrk="1" hangingPunct="1">
              <a:buFontTx/>
              <a:buNone/>
            </a:pPr>
            <a:r>
              <a:rPr lang="ar-SA" altLang="en-US" sz="2400" dirty="0"/>
              <a:t>4- الأمطار الحمضية. فالحوامض تقوم بإذابة المغنيسيوم والكالسيوم، وهما معدنان ضروريان لنمو الأشجار.</a:t>
            </a:r>
            <a:endParaRPr lang="en-US" altLang="en-US" sz="2400" dirty="0">
              <a:cs typeface="Arial" pitchFamily="34" charset="0"/>
            </a:endParaRPr>
          </a:p>
        </p:txBody>
      </p:sp>
      <p:pic>
        <p:nvPicPr>
          <p:cNvPr id="76804" name="Picture 1"/>
          <p:cNvPicPr>
            <a:picLocks noChangeAspect="1"/>
          </p:cNvPicPr>
          <p:nvPr/>
        </p:nvPicPr>
        <p:blipFill>
          <a:blip r:embed="rId2"/>
          <a:srcRect/>
          <a:stretch>
            <a:fillRect/>
          </a:stretch>
        </p:blipFill>
        <p:spPr bwMode="auto">
          <a:xfrm>
            <a:off x="0" y="1214422"/>
            <a:ext cx="2357422" cy="1814512"/>
          </a:xfrm>
          <a:prstGeom prst="ellipse">
            <a:avLst/>
          </a:prstGeom>
          <a:ln>
            <a:noFill/>
          </a:ln>
          <a:effectLst>
            <a:softEdge rad="112500"/>
          </a:effectLst>
        </p:spPr>
      </p:pic>
      <p:pic>
        <p:nvPicPr>
          <p:cNvPr id="76805" name="Picture 2"/>
          <p:cNvPicPr>
            <a:picLocks noChangeAspect="1"/>
          </p:cNvPicPr>
          <p:nvPr/>
        </p:nvPicPr>
        <p:blipFill>
          <a:blip r:embed="rId3"/>
          <a:srcRect/>
          <a:stretch>
            <a:fillRect/>
          </a:stretch>
        </p:blipFill>
        <p:spPr bwMode="auto">
          <a:xfrm>
            <a:off x="0" y="3071810"/>
            <a:ext cx="2695575" cy="1795462"/>
          </a:xfrm>
          <a:prstGeom prst="ellipse">
            <a:avLst/>
          </a:prstGeom>
          <a:ln>
            <a:noFill/>
          </a:ln>
          <a:effectLst>
            <a:softEdge rad="112500"/>
          </a:effectLst>
        </p:spPr>
      </p:pic>
      <p:pic>
        <p:nvPicPr>
          <p:cNvPr id="76806" name="Picture 3"/>
          <p:cNvPicPr>
            <a:picLocks noChangeAspect="1"/>
          </p:cNvPicPr>
          <p:nvPr/>
        </p:nvPicPr>
        <p:blipFill>
          <a:blip r:embed="rId4"/>
          <a:srcRect/>
          <a:stretch>
            <a:fillRect/>
          </a:stretch>
        </p:blipFill>
        <p:spPr bwMode="auto">
          <a:xfrm>
            <a:off x="1071538" y="4869160"/>
            <a:ext cx="2466975" cy="1847850"/>
          </a:xfrm>
          <a:prstGeom prst="ellipse">
            <a:avLst/>
          </a:prstGeom>
          <a:ln>
            <a:noFill/>
          </a:ln>
          <a:effectLst>
            <a:softEdge rad="112500"/>
          </a:effectLst>
        </p:spPr>
      </p:pic>
      <p:sp>
        <p:nvSpPr>
          <p:cNvPr id="76807" name="Slide Number Placeholder 4"/>
          <p:cNvSpPr>
            <a:spLocks noGrp="1"/>
          </p:cNvSpPr>
          <p:nvPr>
            <p:ph type="sldNum" sz="quarter" idx="12"/>
          </p:nvPr>
        </p:nvSpPr>
        <p:spPr bwMode="auto">
          <a:noFill/>
          <a:ln>
            <a:miter lim="800000"/>
            <a:headEnd/>
            <a:tailEnd/>
          </a:ln>
        </p:spPr>
        <p:txBody>
          <a:bodyPr/>
          <a:lstStyle/>
          <a:p>
            <a:fld id="{AB84B0E2-7BFE-4A33-9CE5-B2A60F695A97}" type="slidenum">
              <a:rPr lang="ar-SA"/>
              <a:pPr/>
              <a:t>15</a:t>
            </a:fld>
            <a:endParaRPr lang="en-US"/>
          </a:p>
        </p:txBody>
      </p:sp>
      <p:sp>
        <p:nvSpPr>
          <p:cNvPr id="8" name="TextBox 7">
            <a:extLst>
              <a:ext uri="{FF2B5EF4-FFF2-40B4-BE49-F238E27FC236}">
                <a16:creationId xmlns:a16="http://schemas.microsoft.com/office/drawing/2014/main" id="{C7229972-9684-4EA4-9E00-0C2AAB27A496}"/>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2862262" y="1571612"/>
            <a:ext cx="6281738" cy="4892675"/>
          </a:xfrm>
          <a:prstGeom prst="rect">
            <a:avLst/>
          </a:prstGeom>
          <a:noFill/>
          <a:ln w="9525">
            <a:noFill/>
            <a:miter lim="800000"/>
            <a:headEnd/>
            <a:tailEnd/>
          </a:ln>
        </p:spPr>
        <p:txBody>
          <a:bodyPr anchor="ctr">
            <a:spAutoFit/>
          </a:bodyPr>
          <a:lstStyle/>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يعتبر التلوث بالمواد المشعة واحد من صور التلوث ذات التأثير العالمي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الكبير.</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يحدث التلوث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الاشعاعي</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عند انطلاق أو تسرب المواد المشعة (صلبة أو سائلة أو غازية) من الأوعية التي تحتويها من خلال ثقوب أو شروخ بها أو نتيجة لانفجارها. تندمج المواد المشعة بعد تسربها في عناصر البيئة المختلفة مثل الماء والتربة والهواء لتنتقل بعد ذلك إلى الإنسان.</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يحدث بسبب تطور استخدام التكنولوجيا النووية العسكرية والمدنية.</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وينتقل التلوث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الاشعاعي</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من المزروعات إلى الإنسان مباشرة عن طريق لحومها وألبانها.</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يعتبر تلوث المواد الغذائية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بالاشعاع</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عن طريق المياه والتربة أقل خطورة من تلوث النباتات مباشرة بالغبار الذري.</a:t>
            </a:r>
            <a:endParaRPr kumimoji="0" lang="ar-SA" altLang="en-US" sz="28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
        <p:nvSpPr>
          <p:cNvPr id="77827" name="Rectangle 3"/>
          <p:cNvSpPr>
            <a:spLocks noGrp="1" noChangeArrowheads="1"/>
          </p:cNvSpPr>
          <p:nvPr>
            <p:ph type="title" idx="4294967295"/>
          </p:nvPr>
        </p:nvSpPr>
        <p:spPr>
          <a:xfrm>
            <a:off x="3374654" y="1004466"/>
            <a:ext cx="2349474" cy="768350"/>
          </a:xfrm>
        </p:spPr>
        <p:txBody>
          <a:bodyPr/>
          <a:lstStyle/>
          <a:p>
            <a:pPr algn="ctr" rtl="1" eaLnBrk="1" hangingPunct="1"/>
            <a:r>
              <a:rPr lang="ar-SA" altLang="en-US" sz="3200" dirty="0">
                <a:solidFill>
                  <a:srgbClr val="FF0000"/>
                </a:solidFill>
              </a:rPr>
              <a:t>التلوث الإشعاعي</a:t>
            </a:r>
            <a:endParaRPr lang="de-DE" altLang="en-US" sz="2800" dirty="0">
              <a:solidFill>
                <a:srgbClr val="FF0000"/>
              </a:solidFill>
              <a:cs typeface="Times New Roman" pitchFamily="18" charset="0"/>
            </a:endParaRPr>
          </a:p>
        </p:txBody>
      </p:sp>
      <p:pic>
        <p:nvPicPr>
          <p:cNvPr id="77828" name="Picture 1"/>
          <p:cNvPicPr>
            <a:picLocks noChangeAspect="1"/>
          </p:cNvPicPr>
          <p:nvPr/>
        </p:nvPicPr>
        <p:blipFill>
          <a:blip r:embed="rId2"/>
          <a:srcRect/>
          <a:stretch>
            <a:fillRect/>
          </a:stretch>
        </p:blipFill>
        <p:spPr bwMode="auto">
          <a:xfrm>
            <a:off x="214282" y="1714488"/>
            <a:ext cx="2714644" cy="1584325"/>
          </a:xfrm>
          <a:prstGeom prst="rect">
            <a:avLst/>
          </a:prstGeom>
          <a:noFill/>
          <a:ln w="9525">
            <a:noFill/>
            <a:miter lim="800000"/>
            <a:headEnd/>
            <a:tailEnd/>
          </a:ln>
        </p:spPr>
      </p:pic>
      <p:pic>
        <p:nvPicPr>
          <p:cNvPr id="77829" name="Picture 2"/>
          <p:cNvPicPr>
            <a:picLocks noChangeAspect="1"/>
          </p:cNvPicPr>
          <p:nvPr/>
        </p:nvPicPr>
        <p:blipFill>
          <a:blip r:embed="rId3"/>
          <a:srcRect/>
          <a:stretch>
            <a:fillRect/>
          </a:stretch>
        </p:blipFill>
        <p:spPr bwMode="auto">
          <a:xfrm>
            <a:off x="285720" y="3571876"/>
            <a:ext cx="2635250" cy="1966913"/>
          </a:xfrm>
          <a:prstGeom prst="rect">
            <a:avLst/>
          </a:prstGeom>
          <a:noFill/>
          <a:ln w="9525">
            <a:noFill/>
            <a:miter lim="800000"/>
            <a:headEnd/>
            <a:tailEnd/>
          </a:ln>
        </p:spPr>
      </p:pic>
      <p:sp>
        <p:nvSpPr>
          <p:cNvPr id="77830" name="Slide Number Placeholder 3"/>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3C9B827-7ED1-4375-A5A1-711EC81DDC1B}"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96DED64B-DFDE-4676-B49B-A666E6DD2AF0}"/>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700338" y="1928802"/>
            <a:ext cx="6443662" cy="3416320"/>
          </a:xfrm>
          <a:prstGeom prst="rect">
            <a:avLst/>
          </a:prstGeom>
          <a:noFill/>
          <a:ln w="9525">
            <a:noFill/>
            <a:miter lim="800000"/>
            <a:headEnd/>
            <a:tailEnd/>
          </a:ln>
          <a:effectLst/>
        </p:spPr>
        <p:txBody>
          <a:bodyPr anchor="ctr">
            <a:spAutoFit/>
          </a:bodyPr>
          <a:lstStyle/>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sz="2400" b="0" i="0" u="none" strike="noStrike" kern="1200" cap="none" spc="0" normalizeH="0" baseline="0" noProof="0" dirty="0">
                <a:ln>
                  <a:noFill/>
                </a:ln>
                <a:solidFill>
                  <a:srgbClr val="00B050"/>
                </a:solidFill>
                <a:effectLst/>
                <a:uLnTx/>
                <a:uFillTx/>
                <a:latin typeface="Arial" charset="0"/>
                <a:ea typeface="+mn-ea"/>
                <a:cs typeface="Arial" charset="0"/>
              </a:rPr>
              <a:t>هناك مصدران للتلوث بالمواد المشعة: مصادر طبيعية ومصادر صناعية.</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tab pos="1209675" algn="l"/>
              </a:tabLst>
              <a:defRPr/>
            </a:pPr>
            <a:r>
              <a:rPr kumimoji="0" lang="ar-SA" sz="2400" b="1" i="0" u="sng" strike="noStrike" kern="1200" cap="none" spc="0" normalizeH="0" baseline="0" noProof="0" dirty="0">
                <a:ln>
                  <a:noFill/>
                </a:ln>
                <a:solidFill>
                  <a:prstClr val="black"/>
                </a:solidFill>
                <a:effectLst/>
                <a:uLnTx/>
                <a:uFillTx/>
                <a:latin typeface="Arial" charset="0"/>
                <a:ea typeface="+mn-ea"/>
                <a:cs typeface="Arial" charset="0"/>
              </a:rPr>
              <a:t>المصادر الطبيعية </a:t>
            </a:r>
          </a:p>
          <a:p>
            <a:pPr marL="1371600" marR="0" lvl="2" indent="-457200" algn="r" defTabSz="914400" rtl="1" eaLnBrk="1" fontAlgn="auto" latinLnBrk="0" hangingPunct="1">
              <a:lnSpc>
                <a:spcPct val="100000"/>
              </a:lnSpc>
              <a:spcBef>
                <a:spcPts val="0"/>
              </a:spcBef>
              <a:spcAft>
                <a:spcPts val="0"/>
              </a:spcAft>
              <a:buClrTx/>
              <a:buSzTx/>
              <a:buFont typeface="+mj-lt"/>
              <a:buAutoNum type="arabicPeriod"/>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الأشعة الكونية ( الاشعاع القادم من الفضاء و الشمس).</a:t>
            </a:r>
          </a:p>
          <a:p>
            <a:pPr marL="1371600" marR="0" lvl="2" indent="-457200" algn="r" defTabSz="914400" rtl="1" eaLnBrk="1" fontAlgn="auto" latinLnBrk="0" hangingPunct="1">
              <a:lnSpc>
                <a:spcPct val="100000"/>
              </a:lnSpc>
              <a:spcBef>
                <a:spcPts val="0"/>
              </a:spcBef>
              <a:spcAft>
                <a:spcPts val="0"/>
              </a:spcAft>
              <a:buClrTx/>
              <a:buSzTx/>
              <a:buFont typeface="+mj-lt"/>
              <a:buAutoNum type="arabicPeriod"/>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القشرة الأرضية: توجد في الصخور الجرانيتية والصخور التي تحتوي على الأصداف البحرية و المواد العضوية و التي تحتوي على اليورانيوم و الثوريوم وغيرها.</a:t>
            </a:r>
          </a:p>
        </p:txBody>
      </p:sp>
      <p:sp>
        <p:nvSpPr>
          <p:cNvPr id="78851" name="Rectangle 3"/>
          <p:cNvSpPr>
            <a:spLocks noGrp="1" noChangeArrowheads="1"/>
          </p:cNvSpPr>
          <p:nvPr>
            <p:ph type="title" idx="4294967295"/>
          </p:nvPr>
        </p:nvSpPr>
        <p:spPr>
          <a:xfrm>
            <a:off x="1934494" y="1124744"/>
            <a:ext cx="4365698" cy="623887"/>
          </a:xfrm>
        </p:spPr>
        <p:txBody>
          <a:bodyPr/>
          <a:lstStyle/>
          <a:p>
            <a:pPr algn="ctr" rtl="1" eaLnBrk="1" hangingPunct="1"/>
            <a:r>
              <a:rPr lang="ar-SA" altLang="en-US" sz="3200" dirty="0">
                <a:solidFill>
                  <a:srgbClr val="FF0000"/>
                </a:solidFill>
              </a:rPr>
              <a:t>مصادر التلوث بالمواد المشعة</a:t>
            </a:r>
            <a:endParaRPr lang="de-DE" altLang="en-US" sz="3200" dirty="0">
              <a:solidFill>
                <a:srgbClr val="FF0000"/>
              </a:solidFill>
              <a:cs typeface="Times New Roman" pitchFamily="18" charset="0"/>
            </a:endParaRPr>
          </a:p>
        </p:txBody>
      </p:sp>
      <p:pic>
        <p:nvPicPr>
          <p:cNvPr id="78852" name="Picture 2"/>
          <p:cNvPicPr>
            <a:picLocks noChangeAspect="1"/>
          </p:cNvPicPr>
          <p:nvPr/>
        </p:nvPicPr>
        <p:blipFill>
          <a:blip r:embed="rId2"/>
          <a:srcRect/>
          <a:stretch>
            <a:fillRect/>
          </a:stretch>
        </p:blipFill>
        <p:spPr bwMode="auto">
          <a:xfrm>
            <a:off x="214282" y="1643050"/>
            <a:ext cx="2500330" cy="1685925"/>
          </a:xfrm>
          <a:prstGeom prst="rect">
            <a:avLst/>
          </a:prstGeom>
          <a:noFill/>
          <a:ln w="9525">
            <a:noFill/>
            <a:miter lim="800000"/>
            <a:headEnd/>
            <a:tailEnd/>
          </a:ln>
        </p:spPr>
      </p:pic>
      <p:pic>
        <p:nvPicPr>
          <p:cNvPr id="78853" name="Picture 3"/>
          <p:cNvPicPr>
            <a:picLocks noChangeAspect="1"/>
          </p:cNvPicPr>
          <p:nvPr/>
        </p:nvPicPr>
        <p:blipFill>
          <a:blip r:embed="rId3"/>
          <a:srcRect/>
          <a:stretch>
            <a:fillRect/>
          </a:stretch>
        </p:blipFill>
        <p:spPr bwMode="auto">
          <a:xfrm>
            <a:off x="285720" y="3571876"/>
            <a:ext cx="2428875" cy="1876425"/>
          </a:xfrm>
          <a:prstGeom prst="rect">
            <a:avLst/>
          </a:prstGeom>
          <a:noFill/>
          <a:ln w="9525">
            <a:noFill/>
            <a:miter lim="800000"/>
            <a:headEnd/>
            <a:tailEnd/>
          </a:ln>
        </p:spPr>
      </p:pic>
      <p:sp>
        <p:nvSpPr>
          <p:cNvPr id="78855" name="Slide Number Placeholder 5"/>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7F31418-24ED-424B-8468-7257EF7864EE}"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1FCCC97B-BD2A-404A-9FE5-3B763E8B3FE3}"/>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700338" y="1785926"/>
            <a:ext cx="6443662" cy="3416320"/>
          </a:xfrm>
          <a:prstGeom prst="rect">
            <a:avLst/>
          </a:prstGeom>
          <a:noFill/>
          <a:ln w="9525">
            <a:noFill/>
            <a:miter lim="800000"/>
            <a:headEnd/>
            <a:tailEnd/>
          </a:ln>
          <a:effectLst/>
        </p:spPr>
        <p:txBody>
          <a:bodyPr anchor="ctr">
            <a:spAutoFit/>
          </a:bodyPr>
          <a:lstStyle/>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tab pos="1209675" algn="l"/>
              </a:tabLst>
              <a:defRPr/>
            </a:pPr>
            <a:r>
              <a:rPr kumimoji="0" lang="ar-SA" sz="2400" b="1" i="0" u="sng" strike="noStrike" kern="1200" cap="none" spc="0" normalizeH="0" baseline="0" noProof="0" dirty="0">
                <a:ln>
                  <a:noFill/>
                </a:ln>
                <a:solidFill>
                  <a:srgbClr val="00B050"/>
                </a:solidFill>
                <a:effectLst/>
                <a:uLnTx/>
                <a:uFillTx/>
                <a:latin typeface="Arial" charset="0"/>
                <a:ea typeface="+mn-ea"/>
                <a:cs typeface="Arial" charset="0"/>
              </a:rPr>
              <a:t>المصادر الطبيعية </a:t>
            </a:r>
          </a:p>
          <a:p>
            <a:pPr marL="1371600" marR="0" lvl="2" indent="-457200" algn="r" defTabSz="914400" rtl="1" eaLnBrk="1" fontAlgn="auto" latinLnBrk="0" hangingPunct="1">
              <a:lnSpc>
                <a:spcPct val="100000"/>
              </a:lnSpc>
              <a:spcBef>
                <a:spcPts val="0"/>
              </a:spcBef>
              <a:spcAft>
                <a:spcPts val="0"/>
              </a:spcAft>
              <a:buClrTx/>
              <a:buSzTx/>
              <a:buFontTx/>
              <a:buNone/>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مواد مشعة غازية موجودة بالقرب من سطح الأرض: وهذه الغازات فيها الكربون المشع و الرادون و الثوريون الناتجان من تحلل اليورانيوم و </a:t>
            </a:r>
            <a:r>
              <a:rPr kumimoji="0" lang="ar-SA"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الثوريوم</a:t>
            </a: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1371600" marR="0" lvl="2" indent="-457200" algn="r" defTabSz="914400" rtl="1" eaLnBrk="1" fontAlgn="auto" latinLnBrk="0" hangingPunct="1">
              <a:lnSpc>
                <a:spcPct val="100000"/>
              </a:lnSpc>
              <a:spcBef>
                <a:spcPts val="0"/>
              </a:spcBef>
              <a:spcAft>
                <a:spcPts val="0"/>
              </a:spcAft>
              <a:buClrTx/>
              <a:buSzTx/>
              <a:buFontTx/>
              <a:buNone/>
              <a:tabLst>
                <a:tab pos="1209675" algn="l"/>
              </a:tabLst>
              <a:defRPr/>
            </a:pPr>
            <a:endPar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1371600" marR="0" lvl="2" indent="-457200" algn="r" defTabSz="914400" rtl="1" eaLnBrk="1" fontAlgn="auto" latinLnBrk="0" hangingPunct="1">
              <a:lnSpc>
                <a:spcPct val="100000"/>
              </a:lnSpc>
              <a:spcBef>
                <a:spcPts val="0"/>
              </a:spcBef>
              <a:spcAft>
                <a:spcPts val="0"/>
              </a:spcAft>
              <a:buClrTx/>
              <a:buSzTx/>
              <a:buFontTx/>
              <a:buNone/>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 مواد مشعة موجودة في الماء: مياه البحر تحتوي على تركيز مرتفع من البوتاسيوم وكذلك الثوريوم، فيما تحتوي المياه الجوفية في الولايات المتحدة على نسبة مرتفعة من الراديوم.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8851" name="Rectangle 3"/>
          <p:cNvSpPr>
            <a:spLocks noGrp="1" noChangeArrowheads="1"/>
          </p:cNvSpPr>
          <p:nvPr>
            <p:ph type="title" idx="4294967295"/>
          </p:nvPr>
        </p:nvSpPr>
        <p:spPr>
          <a:xfrm>
            <a:off x="1258888" y="1148929"/>
            <a:ext cx="6334125" cy="623887"/>
          </a:xfrm>
        </p:spPr>
        <p:txBody>
          <a:bodyPr/>
          <a:lstStyle/>
          <a:p>
            <a:pPr algn="ctr" rtl="1" eaLnBrk="1" hangingPunct="1"/>
            <a:r>
              <a:rPr lang="ar-SA" altLang="en-US" sz="3200" dirty="0">
                <a:solidFill>
                  <a:srgbClr val="FF0000"/>
                </a:solidFill>
              </a:rPr>
              <a:t>مصادر التلوث بالمواد المشعة</a:t>
            </a:r>
            <a:endParaRPr lang="de-DE" altLang="en-US" sz="3200" dirty="0">
              <a:solidFill>
                <a:srgbClr val="FF0000"/>
              </a:solidFill>
              <a:cs typeface="Times New Roman" pitchFamily="18" charset="0"/>
            </a:endParaRPr>
          </a:p>
        </p:txBody>
      </p:sp>
      <p:pic>
        <p:nvPicPr>
          <p:cNvPr id="78854" name="Picture 4"/>
          <p:cNvPicPr>
            <a:picLocks noChangeAspect="1"/>
          </p:cNvPicPr>
          <p:nvPr/>
        </p:nvPicPr>
        <p:blipFill>
          <a:blip r:embed="rId2"/>
          <a:srcRect/>
          <a:stretch>
            <a:fillRect/>
          </a:stretch>
        </p:blipFill>
        <p:spPr bwMode="auto">
          <a:xfrm>
            <a:off x="285720" y="1643050"/>
            <a:ext cx="2214578" cy="1637434"/>
          </a:xfrm>
          <a:prstGeom prst="rect">
            <a:avLst/>
          </a:prstGeom>
          <a:noFill/>
          <a:ln w="9525">
            <a:noFill/>
            <a:miter lim="800000"/>
            <a:headEnd/>
            <a:tailEnd/>
          </a:ln>
        </p:spPr>
      </p:pic>
      <p:sp>
        <p:nvSpPr>
          <p:cNvPr id="78855" name="Slide Number Placeholder 5"/>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7F31418-24ED-424B-8468-7257EF7864EE}"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3"/>
          <p:cNvPicPr>
            <a:picLocks noChangeAspect="1"/>
          </p:cNvPicPr>
          <p:nvPr/>
        </p:nvPicPr>
        <p:blipFill>
          <a:blip r:embed="rId3"/>
          <a:srcRect/>
          <a:stretch>
            <a:fillRect/>
          </a:stretch>
        </p:blipFill>
        <p:spPr bwMode="auto">
          <a:xfrm>
            <a:off x="285720" y="3571876"/>
            <a:ext cx="2071702" cy="1600491"/>
          </a:xfrm>
          <a:prstGeom prst="rect">
            <a:avLst/>
          </a:prstGeom>
          <a:noFill/>
          <a:ln w="9525">
            <a:noFill/>
            <a:miter lim="800000"/>
            <a:headEnd/>
            <a:tailEnd/>
          </a:ln>
        </p:spPr>
      </p:pic>
      <p:sp>
        <p:nvSpPr>
          <p:cNvPr id="7" name="TextBox 6">
            <a:extLst>
              <a:ext uri="{FF2B5EF4-FFF2-40B4-BE49-F238E27FC236}">
                <a16:creationId xmlns:a16="http://schemas.microsoft.com/office/drawing/2014/main" id="{C8555322-87ED-411E-9B28-9CCE296690A2}"/>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597150" y="1857364"/>
            <a:ext cx="6546850" cy="3785652"/>
          </a:xfrm>
          <a:prstGeom prst="rect">
            <a:avLst/>
          </a:prstGeom>
          <a:noFill/>
          <a:ln w="9525">
            <a:noFill/>
            <a:miter lim="800000"/>
            <a:headEnd/>
            <a:tailEnd/>
          </a:ln>
        </p:spPr>
        <p:txBody>
          <a:bodyPr anchor="ctr">
            <a:spAutoFit/>
          </a:bodyPr>
          <a:lstStyle/>
          <a:p>
            <a:pPr marL="457200" marR="0" lvl="0" indent="-457200" algn="r" defTabSz="914400" rtl="1" eaLnBrk="1" fontAlgn="auto" latinLnBrk="0" hangingPunct="1">
              <a:lnSpc>
                <a:spcPct val="100000"/>
              </a:lnSpc>
              <a:spcBef>
                <a:spcPts val="0"/>
              </a:spcBef>
              <a:spcAft>
                <a:spcPts val="0"/>
              </a:spcAft>
              <a:buClrTx/>
              <a:buSzTx/>
              <a:buFont typeface="Calibri Light" pitchFamily="34" charset="0"/>
              <a:buAutoNum type="arabicPeriod" startAt="2"/>
              <a:tabLst>
                <a:tab pos="1209675" algn="l"/>
              </a:tabLst>
              <a:defRPr/>
            </a:pPr>
            <a:r>
              <a:rPr kumimoji="0" lang="ar-SA" altLang="en-US" sz="2400" b="1" i="0" u="sng" strike="noStrike" kern="1200" cap="none" spc="0" normalizeH="0" baseline="0" noProof="0" dirty="0">
                <a:ln>
                  <a:noFill/>
                </a:ln>
                <a:solidFill>
                  <a:srgbClr val="00B050"/>
                </a:solidFill>
                <a:effectLst/>
                <a:uLnTx/>
                <a:uFillTx/>
                <a:latin typeface="Arial" pitchFamily="34" charset="0"/>
                <a:ea typeface="+mn-ea"/>
                <a:cs typeface="Arial" panose="020B0604020202020204" pitchFamily="34" charset="0"/>
              </a:rPr>
              <a:t>المصادر الصناعية: </a:t>
            </a:r>
          </a:p>
          <a:p>
            <a:pPr marL="914400" marR="0" lvl="1" indent="-457200" algn="r" defTabSz="914400" rtl="1" eaLnBrk="1" fontAlgn="auto" latinLnBrk="0" hangingPunct="1">
              <a:lnSpc>
                <a:spcPct val="100000"/>
              </a:lnSpc>
              <a:spcBef>
                <a:spcPts val="0"/>
              </a:spcBef>
              <a:spcAft>
                <a:spcPts val="0"/>
              </a:spcAft>
              <a:buClrTx/>
              <a:buSzTx/>
              <a:buFont typeface="Calibri Light" pitchFamily="34" charset="0"/>
              <a:buAutoNum type="arabicPeriod"/>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التفجيرات الذرية: تعتبر من اكبر أسباب التلوث بالمواد المشعة. والتفجيرات التي تحدث في الجو تبقى في الجو بدرجات فبعضها يسقط في مكان التجربة </a:t>
            </a:r>
            <a:r>
              <a:rPr kumimoji="0" lang="ar-SA"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و</a:t>
            </a:r>
            <a:r>
              <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البعض يبقى معلق في الهواء على حسب وزن </a:t>
            </a:r>
            <a:r>
              <a:rPr kumimoji="0" lang="ar-SA"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الذرات</a:t>
            </a:r>
            <a:r>
              <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و الجزيئات.</a:t>
            </a:r>
          </a:p>
          <a:p>
            <a:pPr marL="914400" marR="0" lvl="1" indent="-457200" algn="r" defTabSz="914400" rtl="1" eaLnBrk="1" fontAlgn="auto" latinLnBrk="0" hangingPunct="1">
              <a:lnSpc>
                <a:spcPct val="100000"/>
              </a:lnSpc>
              <a:spcBef>
                <a:spcPts val="0"/>
              </a:spcBef>
              <a:spcAft>
                <a:spcPts val="0"/>
              </a:spcAft>
              <a:buClrTx/>
              <a:buSzTx/>
              <a:buFont typeface="Calibri Light" pitchFamily="34" charset="0"/>
              <a:buAutoNum type="arabicPeriod"/>
              <a:tabLst>
                <a:tab pos="1209675" algn="l"/>
              </a:tabLst>
              <a:defRPr/>
            </a:pPr>
            <a:endPar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914400" marR="0" lvl="1" indent="-457200" algn="r" defTabSz="914400" rtl="1" eaLnBrk="1" fontAlgn="auto" latinLnBrk="0" hangingPunct="1">
              <a:lnSpc>
                <a:spcPct val="100000"/>
              </a:lnSpc>
              <a:spcBef>
                <a:spcPts val="0"/>
              </a:spcBef>
              <a:spcAft>
                <a:spcPts val="0"/>
              </a:spcAft>
              <a:buClrTx/>
              <a:buSzTx/>
              <a:buFont typeface="Calibri Light" pitchFamily="34" charset="0"/>
              <a:buAutoNum type="arabicPeriod"/>
              <a:tabLst>
                <a:tab pos="1209675" algn="l"/>
              </a:tabLst>
              <a:defRPr/>
            </a:pPr>
            <a:endPar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914400" marR="0" lvl="1" indent="-457200" algn="r" defTabSz="914400" rtl="1" eaLnBrk="1" fontAlgn="auto" latinLnBrk="0" hangingPunct="1">
              <a:lnSpc>
                <a:spcPct val="100000"/>
              </a:lnSpc>
              <a:spcBef>
                <a:spcPts val="0"/>
              </a:spcBef>
              <a:spcAft>
                <a:spcPts val="0"/>
              </a:spcAft>
              <a:buClrTx/>
              <a:buSzTx/>
              <a:buFont typeface="Calibri Light" pitchFamily="34" charset="0"/>
              <a:buAutoNum type="arabicPeriod"/>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المفاعلات الذرية: قد تنطلق كتل من الإشعاع في مراحل الإنتاج </a:t>
            </a:r>
            <a:r>
              <a:rPr kumimoji="0" lang="ar-SA"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و</a:t>
            </a:r>
            <a:r>
              <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عمل المفاعل أو من خلال مياه التبريد ومخلفات المفاعلات . </a:t>
            </a:r>
          </a:p>
        </p:txBody>
      </p:sp>
      <p:sp>
        <p:nvSpPr>
          <p:cNvPr id="79875" name="Rectangle 3"/>
          <p:cNvSpPr>
            <a:spLocks noGrp="1" noChangeArrowheads="1"/>
          </p:cNvSpPr>
          <p:nvPr>
            <p:ph type="title" idx="4294967295"/>
          </p:nvPr>
        </p:nvSpPr>
        <p:spPr>
          <a:xfrm>
            <a:off x="1331640" y="1123653"/>
            <a:ext cx="6334125" cy="865187"/>
          </a:xfrm>
        </p:spPr>
        <p:txBody>
          <a:bodyPr/>
          <a:lstStyle/>
          <a:p>
            <a:pPr eaLnBrk="1" hangingPunct="1"/>
            <a:r>
              <a:rPr lang="ar-SA" altLang="en-US" sz="3600" dirty="0">
                <a:solidFill>
                  <a:srgbClr val="FF0000"/>
                </a:solidFill>
              </a:rPr>
              <a:t>مصادر التلوث بالمواد المشعة</a:t>
            </a:r>
            <a:endParaRPr lang="de-DE" altLang="en-US" sz="3600" dirty="0">
              <a:solidFill>
                <a:srgbClr val="FF0000"/>
              </a:solidFill>
              <a:cs typeface="Times New Roman" pitchFamily="18" charset="0"/>
            </a:endParaRPr>
          </a:p>
        </p:txBody>
      </p:sp>
      <p:pic>
        <p:nvPicPr>
          <p:cNvPr id="79876" name="Picture 4"/>
          <p:cNvPicPr>
            <a:picLocks noChangeAspect="1" noChangeArrowheads="1"/>
          </p:cNvPicPr>
          <p:nvPr/>
        </p:nvPicPr>
        <p:blipFill>
          <a:blip r:embed="rId2"/>
          <a:srcRect/>
          <a:stretch>
            <a:fillRect/>
          </a:stretch>
        </p:blipFill>
        <p:spPr bwMode="auto">
          <a:xfrm>
            <a:off x="285720" y="1571612"/>
            <a:ext cx="1897093" cy="1349392"/>
          </a:xfrm>
          <a:prstGeom prst="rect">
            <a:avLst/>
          </a:prstGeom>
          <a:noFill/>
          <a:ln w="9525">
            <a:noFill/>
            <a:miter lim="800000"/>
            <a:headEnd/>
            <a:tailEnd/>
          </a:ln>
        </p:spPr>
      </p:pic>
      <p:pic>
        <p:nvPicPr>
          <p:cNvPr id="79878" name="Picture 1"/>
          <p:cNvPicPr>
            <a:picLocks noChangeAspect="1"/>
          </p:cNvPicPr>
          <p:nvPr/>
        </p:nvPicPr>
        <p:blipFill>
          <a:blip r:embed="rId3"/>
          <a:srcRect/>
          <a:stretch>
            <a:fillRect/>
          </a:stretch>
        </p:blipFill>
        <p:spPr bwMode="auto">
          <a:xfrm>
            <a:off x="285720" y="3643314"/>
            <a:ext cx="1857388" cy="1559640"/>
          </a:xfrm>
          <a:prstGeom prst="rect">
            <a:avLst/>
          </a:prstGeom>
          <a:noFill/>
          <a:ln w="9525">
            <a:noFill/>
            <a:miter lim="800000"/>
            <a:headEnd/>
            <a:tailEnd/>
          </a:ln>
        </p:spPr>
      </p:pic>
      <p:sp>
        <p:nvSpPr>
          <p:cNvPr id="79879" name="Slide Number Placeholder 2"/>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E09E33E-DCB7-4AB8-AA13-3ABDCF54360C}"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BEBD6FC1-77B0-4BFC-8467-60287EAF6687}"/>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500034" y="2786058"/>
            <a:ext cx="8351837" cy="1815882"/>
          </a:xfrm>
          <a:prstGeom prst="rect">
            <a:avLst/>
          </a:prstGeom>
          <a:noFill/>
          <a:ln w="9525">
            <a:noFill/>
            <a:miter lim="800000"/>
            <a:headEnd/>
            <a:tailEnd/>
          </a:ln>
          <a:effectLst/>
        </p:spPr>
        <p:txBody>
          <a:bodyPr anchor="ctr">
            <a:spAutoFit/>
          </a:bodyPr>
          <a:lstStyle/>
          <a:p>
            <a:pPr algn="r" rtl="1" eaLnBrk="1" hangingPunct="1">
              <a:tabLst>
                <a:tab pos="1209675" algn="l"/>
              </a:tabLst>
              <a:defRPr/>
            </a:pPr>
            <a:r>
              <a:rPr lang="ar-SA" sz="2800" b="1" u="sng" dirty="0">
                <a:solidFill>
                  <a:srgbClr val="C00000"/>
                </a:solidFill>
                <a:latin typeface="Arial" charset="0"/>
                <a:cs typeface="Arial" charset="0"/>
              </a:rPr>
              <a:t>تلوث المياه </a:t>
            </a:r>
            <a:r>
              <a:rPr lang="ar-SA" sz="2800" dirty="0">
                <a:latin typeface="Arial" charset="0"/>
                <a:cs typeface="Arial" charset="0"/>
              </a:rPr>
              <a:t>هو أي تغير فيزيائي أو كيميائي في نوعية المياه، بطريق مباشر أو غير مباشر، يؤثر سلباً على الكائنات الحية، أو يجعل المياه غير صالحة للاستخدامات المطلوبة.</a:t>
            </a:r>
          </a:p>
          <a:p>
            <a:pPr marL="342900" indent="-342900" algn="r" rtl="1" eaLnBrk="1" hangingPunct="1">
              <a:buFont typeface="Arial" pitchFamily="34" charset="0"/>
              <a:buChar char="•"/>
              <a:tabLst>
                <a:tab pos="1209675" algn="l"/>
              </a:tabLst>
              <a:defRPr/>
            </a:pPr>
            <a:endParaRPr lang="ar-SA" sz="2800" dirty="0">
              <a:latin typeface="Arial" charset="0"/>
              <a:cs typeface="Arial" charset="0"/>
            </a:endParaRPr>
          </a:p>
        </p:txBody>
      </p:sp>
      <p:sp>
        <p:nvSpPr>
          <p:cNvPr id="67587" name="Rectangle 3"/>
          <p:cNvSpPr>
            <a:spLocks noGrp="1" noChangeArrowheads="1"/>
          </p:cNvSpPr>
          <p:nvPr>
            <p:ph type="title" idx="4294967295"/>
          </p:nvPr>
        </p:nvSpPr>
        <p:spPr>
          <a:xfrm>
            <a:off x="1142976" y="1500174"/>
            <a:ext cx="6696075" cy="1084262"/>
          </a:xfrm>
        </p:spPr>
        <p:txBody>
          <a:bodyPr/>
          <a:lstStyle/>
          <a:p>
            <a:pPr algn="ctr" eaLnBrk="1" hangingPunct="1"/>
            <a:r>
              <a:rPr lang="ar-SA" altLang="en-US" sz="3600" dirty="0">
                <a:solidFill>
                  <a:srgbClr val="FF0000"/>
                </a:solidFill>
              </a:rPr>
              <a:t> تلوث الماء</a:t>
            </a:r>
            <a:endParaRPr lang="de-DE" altLang="en-US" sz="3600" dirty="0">
              <a:solidFill>
                <a:srgbClr val="FF0000"/>
              </a:solidFill>
              <a:cs typeface="Times New Roman" pitchFamily="18" charset="0"/>
            </a:endParaRPr>
          </a:p>
        </p:txBody>
      </p:sp>
      <p:pic>
        <p:nvPicPr>
          <p:cNvPr id="67588" name="Picture 5" descr="http://www.mawhopon.net/upload/image/basic_photo/3(28).jpg"/>
          <p:cNvPicPr>
            <a:picLocks noChangeAspect="1" noChangeArrowheads="1"/>
          </p:cNvPicPr>
          <p:nvPr/>
        </p:nvPicPr>
        <p:blipFill>
          <a:blip r:embed="rId2"/>
          <a:srcRect/>
          <a:stretch>
            <a:fillRect/>
          </a:stretch>
        </p:blipFill>
        <p:spPr bwMode="auto">
          <a:xfrm>
            <a:off x="1214414" y="4000504"/>
            <a:ext cx="2122492" cy="2327275"/>
          </a:xfrm>
          <a:prstGeom prst="ellipse">
            <a:avLst/>
          </a:prstGeom>
          <a:ln>
            <a:noFill/>
          </a:ln>
          <a:effectLst>
            <a:softEdge rad="112500"/>
          </a:effectLst>
        </p:spPr>
      </p:pic>
      <p:sp>
        <p:nvSpPr>
          <p:cNvPr id="67589" name="Slide Number Placeholder 1"/>
          <p:cNvSpPr>
            <a:spLocks noGrp="1"/>
          </p:cNvSpPr>
          <p:nvPr>
            <p:ph type="sldNum" sz="quarter" idx="12"/>
          </p:nvPr>
        </p:nvSpPr>
        <p:spPr bwMode="auto">
          <a:noFill/>
          <a:ln>
            <a:miter lim="800000"/>
            <a:headEnd/>
            <a:tailEnd/>
          </a:ln>
        </p:spPr>
        <p:txBody>
          <a:bodyPr/>
          <a:lstStyle/>
          <a:p>
            <a:fld id="{779413C5-0BE9-4727-B928-592682F47F30}" type="slidenum">
              <a:rPr lang="ar-SA"/>
              <a:pPr/>
              <a:t>2</a:t>
            </a:fld>
            <a:endParaRPr lang="en-US"/>
          </a:p>
        </p:txBody>
      </p:sp>
      <p:sp>
        <p:nvSpPr>
          <p:cNvPr id="6" name="TextBox 5">
            <a:extLst>
              <a:ext uri="{FF2B5EF4-FFF2-40B4-BE49-F238E27FC236}">
                <a16:creationId xmlns:a16="http://schemas.microsoft.com/office/drawing/2014/main" id="{DB1CFD31-FFC0-4E24-AABD-AAC62AD81459}"/>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597150" y="1785926"/>
            <a:ext cx="6546850" cy="3046988"/>
          </a:xfrm>
          <a:prstGeom prst="rect">
            <a:avLst/>
          </a:prstGeom>
          <a:noFill/>
          <a:ln w="9525">
            <a:noFill/>
            <a:miter lim="800000"/>
            <a:headEnd/>
            <a:tailEnd/>
          </a:ln>
        </p:spPr>
        <p:txBody>
          <a:bodyPr anchor="ctr">
            <a:spAutoFit/>
          </a:bodyPr>
          <a:lstStyle/>
          <a:p>
            <a:pPr marL="457200" marR="0" lvl="0" indent="-457200" algn="r" defTabSz="914400" rtl="1" eaLnBrk="1" fontAlgn="auto" latinLnBrk="0" hangingPunct="1">
              <a:lnSpc>
                <a:spcPct val="100000"/>
              </a:lnSpc>
              <a:spcBef>
                <a:spcPts val="0"/>
              </a:spcBef>
              <a:spcAft>
                <a:spcPts val="0"/>
              </a:spcAft>
              <a:buClrTx/>
              <a:buSzTx/>
              <a:buFont typeface="Calibri Light" pitchFamily="34" charset="0"/>
              <a:buAutoNum type="arabicPeriod" startAt="2"/>
              <a:tabLst>
                <a:tab pos="1209675" algn="l"/>
              </a:tabLst>
              <a:defRPr/>
            </a:pPr>
            <a:r>
              <a:rPr kumimoji="0" lang="ar-SA" altLang="en-US" sz="2400" b="1" i="0" u="sng" strike="noStrike" kern="1200" cap="none" spc="0" normalizeH="0" baseline="0" noProof="0" dirty="0">
                <a:ln>
                  <a:noFill/>
                </a:ln>
                <a:solidFill>
                  <a:srgbClr val="00B050"/>
                </a:solidFill>
                <a:effectLst/>
                <a:uLnTx/>
                <a:uFillTx/>
                <a:latin typeface="Arial" pitchFamily="34" charset="0"/>
                <a:ea typeface="+mn-ea"/>
                <a:cs typeface="Arial" panose="020B0604020202020204" pitchFamily="34" charset="0"/>
              </a:rPr>
              <a:t>المصادر الصناعية:</a:t>
            </a:r>
          </a:p>
          <a:p>
            <a:pPr marL="457200" marR="0" lvl="0" indent="-457200" algn="r" defTabSz="914400" rtl="1" eaLnBrk="1" fontAlgn="auto" latinLnBrk="0" hangingPunct="1">
              <a:lnSpc>
                <a:spcPct val="100000"/>
              </a:lnSpc>
              <a:spcBef>
                <a:spcPts val="0"/>
              </a:spcBef>
              <a:spcAft>
                <a:spcPts val="0"/>
              </a:spcAft>
              <a:buClrTx/>
              <a:buSzTx/>
              <a:buFontTx/>
              <a:buNone/>
              <a:tabLst>
                <a:tab pos="1209675" algn="l"/>
              </a:tabLst>
              <a:defRPr/>
            </a:pPr>
            <a:endPar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457200" algn="r" defTabSz="914400" rtl="1" eaLnBrk="1" fontAlgn="auto" latinLnBrk="0" hangingPunct="1">
              <a:lnSpc>
                <a:spcPct val="100000"/>
              </a:lnSpc>
              <a:spcBef>
                <a:spcPts val="0"/>
              </a:spcBef>
              <a:spcAft>
                <a:spcPts val="0"/>
              </a:spcAft>
              <a:buClrTx/>
              <a:buSzTx/>
              <a:buFontTx/>
              <a:buNone/>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المصادر الإشعاعية المستخدمة في الأغراض الطبية </a:t>
            </a:r>
            <a:r>
              <a:rPr kumimoji="0" lang="ar-SA"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و</a:t>
            </a:r>
            <a:r>
              <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الصناعية: مثل الأشعة السينية. أيضا تستخدم المواد المشعة مثل اليود 131 </a:t>
            </a:r>
            <a:r>
              <a:rPr kumimoji="0" lang="ar-SA"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و</a:t>
            </a:r>
            <a:r>
              <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الفسفور 32 في التشخيص وعلاج الأمراض ويتعرض العاملون في هذا المجال إلى خطر التلوث، كما تستخدم هذه الإشعاعات في المجال الصناعي مثل التصوير الإشعاعي  </a:t>
            </a:r>
            <a:r>
              <a:rPr kumimoji="0" lang="ar-SA"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و</a:t>
            </a:r>
            <a:r>
              <a:rPr kumimoji="0" lang="ar-SA"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التعقيم وغيرها.</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9875" name="Rectangle 3"/>
          <p:cNvSpPr>
            <a:spLocks noGrp="1" noChangeArrowheads="1"/>
          </p:cNvSpPr>
          <p:nvPr>
            <p:ph type="title" idx="4294967295"/>
          </p:nvPr>
        </p:nvSpPr>
        <p:spPr>
          <a:xfrm>
            <a:off x="1115616" y="1123653"/>
            <a:ext cx="6334125" cy="865187"/>
          </a:xfrm>
        </p:spPr>
        <p:txBody>
          <a:bodyPr/>
          <a:lstStyle/>
          <a:p>
            <a:pPr eaLnBrk="1" hangingPunct="1"/>
            <a:r>
              <a:rPr lang="ar-SA" altLang="en-US" sz="3600" dirty="0">
                <a:solidFill>
                  <a:srgbClr val="FF0000"/>
                </a:solidFill>
              </a:rPr>
              <a:t>مصادر التلوث بالمواد المشعة</a:t>
            </a:r>
            <a:endParaRPr lang="de-DE" altLang="en-US" sz="3600" dirty="0">
              <a:solidFill>
                <a:srgbClr val="FF0000"/>
              </a:solidFill>
              <a:cs typeface="Times New Roman" pitchFamily="18" charset="0"/>
            </a:endParaRPr>
          </a:p>
        </p:txBody>
      </p:sp>
      <p:pic>
        <p:nvPicPr>
          <p:cNvPr id="79877" name="Picture 5"/>
          <p:cNvPicPr>
            <a:picLocks noChangeAspect="1" noChangeArrowheads="1"/>
          </p:cNvPicPr>
          <p:nvPr/>
        </p:nvPicPr>
        <p:blipFill>
          <a:blip r:embed="rId2"/>
          <a:srcRect/>
          <a:stretch>
            <a:fillRect/>
          </a:stretch>
        </p:blipFill>
        <p:spPr bwMode="auto">
          <a:xfrm>
            <a:off x="500034" y="2000240"/>
            <a:ext cx="1882775" cy="1554163"/>
          </a:xfrm>
          <a:prstGeom prst="rect">
            <a:avLst/>
          </a:prstGeom>
          <a:noFill/>
          <a:ln w="9525">
            <a:noFill/>
            <a:miter lim="800000"/>
            <a:headEnd/>
            <a:tailEnd/>
          </a:ln>
        </p:spPr>
      </p:pic>
      <p:sp>
        <p:nvSpPr>
          <p:cNvPr id="79879" name="Slide Number Placeholder 2"/>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E09E33E-DCB7-4AB8-AA13-3ABDCF54360C}"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B3D49691-DCFE-444D-AA27-CB7502D12C9A}"/>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85720" y="2714620"/>
            <a:ext cx="8207375" cy="2677656"/>
          </a:xfrm>
          <a:prstGeom prst="rect">
            <a:avLst/>
          </a:prstGeom>
          <a:noFill/>
          <a:ln w="9525">
            <a:noFill/>
            <a:miter lim="800000"/>
            <a:headEnd/>
            <a:tailEnd/>
          </a:ln>
          <a:effectLst/>
        </p:spPr>
        <p:txBody>
          <a:bodyPr anchor="ctr">
            <a:spAutoFit/>
          </a:bodyPr>
          <a:lstStyle/>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sz="2400" b="0" i="0" u="none" strike="noStrike" kern="1200" cap="none" spc="0" normalizeH="0" baseline="0" noProof="0" dirty="0">
                <a:ln>
                  <a:noFill/>
                </a:ln>
                <a:solidFill>
                  <a:prstClr val="black"/>
                </a:solidFill>
                <a:effectLst/>
                <a:uLnTx/>
                <a:uFillTx/>
                <a:latin typeface="Arial" charset="0"/>
                <a:ea typeface="+mn-ea"/>
                <a:cs typeface="Arial" charset="0"/>
              </a:rPr>
              <a:t>تتأثر صغار الكائنات الحية أكثر من الكبيرة نظراً لنشاط الخلايا الكبير في مرحلة الطفولة.</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sz="2400" b="0" i="0" u="none" strike="noStrike" kern="1200" cap="none" spc="0" normalizeH="0" baseline="0" noProof="0" dirty="0">
                <a:ln>
                  <a:noFill/>
                </a:ln>
                <a:solidFill>
                  <a:prstClr val="black"/>
                </a:solidFill>
                <a:effectLst/>
                <a:uLnTx/>
                <a:uFillTx/>
                <a:latin typeface="Arial" charset="0"/>
                <a:ea typeface="+mn-ea"/>
                <a:cs typeface="Arial" charset="0"/>
              </a:rPr>
              <a:t>حدوث أورام سرطانية.</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sz="2400" b="0" i="0" u="none" strike="noStrike" kern="1200" cap="none" spc="0" normalizeH="0" baseline="0" noProof="0" dirty="0">
                <a:ln>
                  <a:noFill/>
                </a:ln>
                <a:solidFill>
                  <a:prstClr val="black"/>
                </a:solidFill>
                <a:effectLst/>
                <a:uLnTx/>
                <a:uFillTx/>
                <a:latin typeface="Arial" charset="0"/>
                <a:ea typeface="+mn-ea"/>
                <a:cs typeface="Arial" charset="0"/>
              </a:rPr>
              <a:t>حدوث تشوهات للأجنة، ويسبب الإجهاض في الأشهر الأولى للحمل.</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sz="2400" b="0" i="0" u="none" strike="noStrike" kern="1200" cap="none" spc="0" normalizeH="0" baseline="0" noProof="0" dirty="0">
                <a:ln>
                  <a:noFill/>
                </a:ln>
                <a:solidFill>
                  <a:prstClr val="black"/>
                </a:solidFill>
                <a:effectLst/>
                <a:uLnTx/>
                <a:uFillTx/>
                <a:latin typeface="Arial" charset="0"/>
                <a:ea typeface="+mn-ea"/>
                <a:cs typeface="Arial" charset="0"/>
              </a:rPr>
              <a:t>تناول الأغذية الملوثة يتلف الجهاز الهضمي ويقلل عدد مكونات الدم (الكريات الحمراء والبضاء والصفائح الدموية).</a:t>
            </a:r>
          </a:p>
          <a:p>
            <a:pPr marL="0" marR="0" lvl="0" indent="0" algn="r" defTabSz="914400" rtl="1" eaLnBrk="1" fontAlgn="auto" latinLnBrk="0" hangingPunct="1">
              <a:lnSpc>
                <a:spcPct val="100000"/>
              </a:lnSpc>
              <a:spcBef>
                <a:spcPts val="0"/>
              </a:spcBef>
              <a:spcAft>
                <a:spcPts val="0"/>
              </a:spcAft>
              <a:buClrTx/>
              <a:buSzTx/>
              <a:buFontTx/>
              <a:buNone/>
              <a:tabLst>
                <a:tab pos="1209675" algn="l"/>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0899" name="Rectangle 3"/>
          <p:cNvSpPr>
            <a:spLocks noGrp="1" noChangeArrowheads="1"/>
          </p:cNvSpPr>
          <p:nvPr>
            <p:ph type="title" idx="4294967295"/>
          </p:nvPr>
        </p:nvSpPr>
        <p:spPr>
          <a:xfrm>
            <a:off x="830163" y="1357298"/>
            <a:ext cx="6334125" cy="696913"/>
          </a:xfrm>
        </p:spPr>
        <p:txBody>
          <a:bodyPr/>
          <a:lstStyle/>
          <a:p>
            <a:pPr rtl="1" eaLnBrk="1" hangingPunct="1"/>
            <a:r>
              <a:rPr lang="ar-SA" altLang="en-US" sz="3200" dirty="0">
                <a:solidFill>
                  <a:srgbClr val="FF0000"/>
                </a:solidFill>
              </a:rPr>
              <a:t>تأثير الإشعاع على الكائنات الحية</a:t>
            </a:r>
            <a:endParaRPr lang="de-DE" altLang="en-US" sz="3200" dirty="0">
              <a:solidFill>
                <a:srgbClr val="FF0000"/>
              </a:solidFill>
              <a:cs typeface="Times New Roman" pitchFamily="18" charset="0"/>
            </a:endParaRPr>
          </a:p>
        </p:txBody>
      </p:sp>
      <p:sp>
        <p:nvSpPr>
          <p:cNvPr id="80902" name="Slide Number Placeholder 2"/>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CE1B4BA-7EAC-4BC6-B350-A126CDCE6DFE}"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8415F9F6-50CE-4827-889F-AD65D063D096}"/>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57158" y="2143116"/>
            <a:ext cx="8207375" cy="2308324"/>
          </a:xfrm>
          <a:prstGeom prst="rect">
            <a:avLst/>
          </a:prstGeom>
          <a:noFill/>
          <a:ln w="9525">
            <a:noFill/>
            <a:miter lim="800000"/>
            <a:headEnd/>
            <a:tailEnd/>
          </a:ln>
          <a:effectLst/>
        </p:spPr>
        <p:txBody>
          <a:bodyPr anchor="ctr">
            <a:spAutoFit/>
          </a:bodyPr>
          <a:lstStyle/>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sz="2400" b="0" i="0" u="none" strike="noStrike" kern="1200" cap="none" spc="0" normalizeH="0" baseline="0" noProof="0" dirty="0">
                <a:ln>
                  <a:noFill/>
                </a:ln>
                <a:solidFill>
                  <a:prstClr val="black"/>
                </a:solidFill>
                <a:effectLst/>
                <a:uLnTx/>
                <a:uFillTx/>
                <a:latin typeface="Arial" charset="0"/>
                <a:ea typeface="+mn-ea"/>
                <a:cs typeface="Arial" charset="0"/>
              </a:rPr>
              <a:t>قد يتعرض الإنسان لنزيف شديد وتقرحات في الجلد عند التعرض لجرعة كبيرة من الأشعة.</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sz="2400" b="0" i="0" u="none" strike="noStrike" kern="1200" cap="none" spc="0" normalizeH="0" baseline="0" noProof="0" dirty="0">
                <a:ln>
                  <a:noFill/>
                </a:ln>
                <a:solidFill>
                  <a:prstClr val="black"/>
                </a:solidFill>
                <a:effectLst/>
                <a:uLnTx/>
                <a:uFillTx/>
                <a:latin typeface="Arial" charset="0"/>
                <a:ea typeface="+mn-ea"/>
                <a:cs typeface="Arial" charset="0"/>
              </a:rPr>
              <a:t>يؤدي تناول الأغذية الملوثة إلى عقم مؤقت أو دائم للجهاز التناسلي الذكري، ويكون أكثر ضرراً في الجهاز الذكري منه في الجهاز الأنثوي، وتتناقص مقاومة الجهاز الأنثوي مع تقدم العمر.</a:t>
            </a:r>
          </a:p>
          <a:p>
            <a:pPr marL="0" marR="0" lvl="0" indent="0" algn="r" defTabSz="914400" rtl="1" eaLnBrk="1" fontAlgn="auto" latinLnBrk="0" hangingPunct="1">
              <a:lnSpc>
                <a:spcPct val="100000"/>
              </a:lnSpc>
              <a:spcBef>
                <a:spcPts val="0"/>
              </a:spcBef>
              <a:spcAft>
                <a:spcPts val="0"/>
              </a:spcAft>
              <a:buClrTx/>
              <a:buSzTx/>
              <a:buFontTx/>
              <a:buNone/>
              <a:tabLst>
                <a:tab pos="1209675" algn="l"/>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0899" name="Rectangle 3"/>
          <p:cNvSpPr>
            <a:spLocks noGrp="1" noChangeArrowheads="1"/>
          </p:cNvSpPr>
          <p:nvPr>
            <p:ph type="title" idx="4294967295"/>
          </p:nvPr>
        </p:nvSpPr>
        <p:spPr>
          <a:xfrm>
            <a:off x="928662" y="1357298"/>
            <a:ext cx="6334125" cy="696913"/>
          </a:xfrm>
        </p:spPr>
        <p:txBody>
          <a:bodyPr/>
          <a:lstStyle/>
          <a:p>
            <a:pPr rtl="1" eaLnBrk="1" hangingPunct="1"/>
            <a:r>
              <a:rPr lang="ar-SA" altLang="en-US" sz="3200" dirty="0">
                <a:solidFill>
                  <a:srgbClr val="FF0000"/>
                </a:solidFill>
              </a:rPr>
              <a:t>تأثير الإشعاع على الكائنات الحية</a:t>
            </a:r>
            <a:endParaRPr lang="de-DE" altLang="en-US" sz="3200" dirty="0">
              <a:solidFill>
                <a:srgbClr val="FF0000"/>
              </a:solidFill>
              <a:cs typeface="Times New Roman" pitchFamily="18" charset="0"/>
            </a:endParaRPr>
          </a:p>
        </p:txBody>
      </p:sp>
      <p:pic>
        <p:nvPicPr>
          <p:cNvPr id="80900" name="Picture 4"/>
          <p:cNvPicPr>
            <a:picLocks noChangeAspect="1" noChangeArrowheads="1"/>
          </p:cNvPicPr>
          <p:nvPr/>
        </p:nvPicPr>
        <p:blipFill>
          <a:blip r:embed="rId2"/>
          <a:srcRect/>
          <a:stretch>
            <a:fillRect/>
          </a:stretch>
        </p:blipFill>
        <p:spPr bwMode="auto">
          <a:xfrm>
            <a:off x="906165" y="4420642"/>
            <a:ext cx="2225675" cy="1744662"/>
          </a:xfrm>
          <a:prstGeom prst="rect">
            <a:avLst/>
          </a:prstGeom>
          <a:noFill/>
          <a:ln w="9525">
            <a:noFill/>
            <a:miter lim="800000"/>
            <a:headEnd/>
            <a:tailEnd/>
          </a:ln>
        </p:spPr>
      </p:pic>
      <p:sp>
        <p:nvSpPr>
          <p:cNvPr id="2" name="TextBox 1"/>
          <p:cNvSpPr txBox="1"/>
          <p:nvPr/>
        </p:nvSpPr>
        <p:spPr>
          <a:xfrm>
            <a:off x="3275856" y="4365104"/>
            <a:ext cx="4392613" cy="1754187"/>
          </a:xfrm>
          <a:prstGeom prst="rect">
            <a:avLst/>
          </a:prstGeom>
          <a:solidFill>
            <a:schemeClr val="accent2">
              <a:lumMod val="20000"/>
              <a:lumOff val="80000"/>
            </a:schemeClr>
          </a:solidFill>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وجد في اليابان من الإحصائيات أن التشوهات التي ظهرت عند الأطفال بعد إلقاء القنابل على هيروشيما و ناجازاكي منها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رأس أصغر من العادة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تأخر في النمو قبل الولادة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تأخر عام في الصحة و النمو بعد الولادة</a:t>
            </a:r>
          </a:p>
        </p:txBody>
      </p:sp>
      <p:sp>
        <p:nvSpPr>
          <p:cNvPr id="80902" name="Slide Number Placeholder 2"/>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CE1B4BA-7EAC-4BC6-B350-A126CDCE6DFE}"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0C5CBA6-2C9E-4F23-AFD1-AA0EE0EF65EA}"/>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701323929"/>
              </p:ext>
            </p:extLst>
          </p:nvPr>
        </p:nvGraphicFramePr>
        <p:xfrm>
          <a:off x="785786" y="1571612"/>
          <a:ext cx="7786742" cy="5273040"/>
        </p:xfrm>
        <a:graphic>
          <a:graphicData uri="http://schemas.openxmlformats.org/drawingml/2006/table">
            <a:tbl>
              <a:tblPr rtl="1" firstRow="1" bandRow="1">
                <a:tableStyleId>{5C22544A-7EE6-4342-B048-85BDC9FD1C3A}</a:tableStyleId>
              </a:tblPr>
              <a:tblGrid>
                <a:gridCol w="4137747">
                  <a:extLst>
                    <a:ext uri="{9D8B030D-6E8A-4147-A177-3AD203B41FA5}">
                      <a16:colId xmlns:a16="http://schemas.microsoft.com/office/drawing/2014/main" val="20000"/>
                    </a:ext>
                  </a:extLst>
                </a:gridCol>
                <a:gridCol w="3648995">
                  <a:extLst>
                    <a:ext uri="{9D8B030D-6E8A-4147-A177-3AD203B41FA5}">
                      <a16:colId xmlns:a16="http://schemas.microsoft.com/office/drawing/2014/main" val="20001"/>
                    </a:ext>
                  </a:extLst>
                </a:gridCol>
              </a:tblGrid>
              <a:tr h="60701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1"/>
                          </a:solidFill>
                        </a:rPr>
                        <a:t>المصدر</a:t>
                      </a:r>
                    </a:p>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1"/>
                          </a:solidFill>
                        </a:rPr>
                        <a:t>التأثير</a:t>
                      </a:r>
                    </a:p>
                    <a:p>
                      <a:pPr algn="ctr" rtl="1"/>
                      <a:endParaRPr lang="ar-SA" dirty="0"/>
                    </a:p>
                  </a:txBody>
                  <a:tcPr/>
                </a:tc>
                <a:extLst>
                  <a:ext uri="{0D108BD9-81ED-4DB2-BD59-A6C34878D82A}">
                    <a16:rowId xmlns:a16="http://schemas.microsoft.com/office/drawing/2014/main" val="10000"/>
                  </a:ext>
                </a:extLst>
              </a:tr>
              <a:tr h="4046777">
                <a:tc>
                  <a:txBody>
                    <a:bodyPr/>
                    <a:lstStyle/>
                    <a:p>
                      <a:pPr marL="342900" marR="0" lvl="2" indent="-342900" algn="ctr" defTabSz="914400" rtl="1" eaLnBrk="1" fontAlgn="auto" latinLnBrk="0" hangingPunct="1">
                        <a:lnSpc>
                          <a:spcPct val="100000"/>
                        </a:lnSpc>
                        <a:spcBef>
                          <a:spcPts val="0"/>
                        </a:spcBef>
                        <a:spcAft>
                          <a:spcPts val="0"/>
                        </a:spcAft>
                        <a:buClrTx/>
                        <a:buSzTx/>
                        <a:buFont typeface="+mj-lt"/>
                        <a:buNone/>
                        <a:tabLst>
                          <a:tab pos="1209675" algn="l"/>
                        </a:tabLst>
                        <a:defRPr/>
                      </a:pPr>
                      <a:r>
                        <a:rPr lang="ar-SA" sz="1600" b="1" dirty="0">
                          <a:solidFill>
                            <a:srgbClr val="FF0000"/>
                          </a:solidFill>
                          <a:latin typeface="Arial" charset="0"/>
                          <a:cs typeface="+mn-cs"/>
                        </a:rPr>
                        <a:t>مصادر طبيعية </a:t>
                      </a:r>
                    </a:p>
                    <a:p>
                      <a:pPr marL="342900" lvl="2" indent="-342900" algn="r" rtl="1" eaLnBrk="1" hangingPunct="1">
                        <a:buFont typeface="+mj-lt"/>
                        <a:buAutoNum type="arabicPeriod"/>
                        <a:tabLst>
                          <a:tab pos="1209675" algn="l"/>
                        </a:tabLst>
                        <a:defRPr/>
                      </a:pPr>
                      <a:endParaRPr lang="ar-SA" sz="1600" b="1" dirty="0">
                        <a:latin typeface="Times New Roman" pitchFamily="18" charset="0"/>
                        <a:cs typeface="+mn-cs"/>
                      </a:endParaRPr>
                    </a:p>
                    <a:p>
                      <a:pPr marL="342900" lvl="2" indent="-342900" algn="r" rtl="1" eaLnBrk="1" hangingPunct="1">
                        <a:buFont typeface="+mj-lt"/>
                        <a:buAutoNum type="arabicPeriod"/>
                        <a:tabLst>
                          <a:tab pos="1209675" algn="l"/>
                        </a:tabLst>
                        <a:defRPr/>
                      </a:pPr>
                      <a:r>
                        <a:rPr lang="ar-SA" sz="1600" b="1" dirty="0">
                          <a:latin typeface="Times New Roman" pitchFamily="18" charset="0"/>
                          <a:cs typeface="+mn-cs"/>
                        </a:rPr>
                        <a:t>الكونية </a:t>
                      </a:r>
                      <a:r>
                        <a:rPr lang="ar-SA" sz="1600" dirty="0">
                          <a:latin typeface="Times New Roman" pitchFamily="18" charset="0"/>
                          <a:cs typeface="+mn-cs"/>
                        </a:rPr>
                        <a:t>(الإشعاع القادم من الفضاء </a:t>
                      </a:r>
                      <a:r>
                        <a:rPr lang="ar-SA" sz="1600" dirty="0" err="1">
                          <a:latin typeface="Times New Roman" pitchFamily="18" charset="0"/>
                          <a:cs typeface="+mn-cs"/>
                        </a:rPr>
                        <a:t>و</a:t>
                      </a:r>
                      <a:r>
                        <a:rPr lang="ar-SA" sz="1600" dirty="0">
                          <a:latin typeface="Times New Roman" pitchFamily="18" charset="0"/>
                          <a:cs typeface="+mn-cs"/>
                        </a:rPr>
                        <a:t> الشمس) تحتوي على بروتونات </a:t>
                      </a:r>
                      <a:r>
                        <a:rPr lang="ar-SA" sz="1600" dirty="0" err="1">
                          <a:latin typeface="Times New Roman" pitchFamily="18" charset="0"/>
                          <a:cs typeface="+mn-cs"/>
                        </a:rPr>
                        <a:t>و</a:t>
                      </a:r>
                      <a:r>
                        <a:rPr lang="ar-SA" sz="1600" dirty="0">
                          <a:latin typeface="Times New Roman" pitchFamily="18" charset="0"/>
                          <a:cs typeface="+mn-cs"/>
                        </a:rPr>
                        <a:t> نيترونات </a:t>
                      </a:r>
                      <a:r>
                        <a:rPr lang="ar-SA" sz="1600" dirty="0" err="1">
                          <a:latin typeface="Times New Roman" pitchFamily="18" charset="0"/>
                          <a:cs typeface="+mn-cs"/>
                        </a:rPr>
                        <a:t>و</a:t>
                      </a:r>
                      <a:r>
                        <a:rPr lang="ar-SA" sz="1600" dirty="0">
                          <a:latin typeface="Times New Roman" pitchFamily="18" charset="0"/>
                          <a:cs typeface="+mn-cs"/>
                        </a:rPr>
                        <a:t> جسيمات ألفا </a:t>
                      </a:r>
                      <a:r>
                        <a:rPr lang="ar-SA" sz="1600" dirty="0" err="1">
                          <a:latin typeface="Times New Roman" pitchFamily="18" charset="0"/>
                          <a:cs typeface="+mn-cs"/>
                        </a:rPr>
                        <a:t>و</a:t>
                      </a:r>
                      <a:r>
                        <a:rPr lang="ar-SA" sz="1600" dirty="0">
                          <a:latin typeface="Times New Roman" pitchFamily="18" charset="0"/>
                          <a:cs typeface="+mn-cs"/>
                        </a:rPr>
                        <a:t> </a:t>
                      </a:r>
                      <a:r>
                        <a:rPr lang="ar-SA" sz="1600" dirty="0" err="1">
                          <a:latin typeface="Times New Roman" pitchFamily="18" charset="0"/>
                          <a:cs typeface="+mn-cs"/>
                        </a:rPr>
                        <a:t>فوتونات</a:t>
                      </a:r>
                      <a:r>
                        <a:rPr lang="ar-SA" sz="1600" dirty="0">
                          <a:latin typeface="Times New Roman" pitchFamily="18" charset="0"/>
                          <a:cs typeface="+mn-cs"/>
                        </a:rPr>
                        <a:t> و الالكترونات </a:t>
                      </a:r>
                      <a:r>
                        <a:rPr lang="ar-SA" sz="1600" dirty="0" err="1">
                          <a:latin typeface="Times New Roman" pitchFamily="18" charset="0"/>
                          <a:cs typeface="+mn-cs"/>
                        </a:rPr>
                        <a:t>و</a:t>
                      </a:r>
                      <a:r>
                        <a:rPr lang="ar-SA" sz="1600" dirty="0">
                          <a:latin typeface="Times New Roman" pitchFamily="18" charset="0"/>
                          <a:cs typeface="+mn-cs"/>
                        </a:rPr>
                        <a:t> غيرها.</a:t>
                      </a:r>
                    </a:p>
                    <a:p>
                      <a:pPr marL="342900" lvl="2" indent="-342900" algn="r" rtl="1" eaLnBrk="1" hangingPunct="1">
                        <a:buFont typeface="+mj-lt"/>
                        <a:buAutoNum type="arabicPeriod"/>
                        <a:tabLst>
                          <a:tab pos="1209675" algn="l"/>
                        </a:tabLst>
                        <a:defRPr/>
                      </a:pPr>
                      <a:r>
                        <a:rPr lang="ar-SA" sz="1600" b="1" dirty="0">
                          <a:latin typeface="Times New Roman" pitchFamily="18" charset="0"/>
                          <a:cs typeface="+mn-cs"/>
                        </a:rPr>
                        <a:t>القشرة الأرضية </a:t>
                      </a:r>
                      <a:r>
                        <a:rPr lang="ar-SA" sz="1600" dirty="0">
                          <a:latin typeface="Times New Roman" pitchFamily="18" charset="0"/>
                          <a:cs typeface="+mn-cs"/>
                        </a:rPr>
                        <a:t>تنتشر المواد المشعة بالقشرة الأرضية </a:t>
                      </a:r>
                      <a:r>
                        <a:rPr lang="ar-SA" sz="1600" dirty="0" err="1">
                          <a:latin typeface="Times New Roman" pitchFamily="18" charset="0"/>
                          <a:cs typeface="+mn-cs"/>
                        </a:rPr>
                        <a:t>أنتشاراً</a:t>
                      </a:r>
                      <a:r>
                        <a:rPr lang="ar-SA" sz="1600" dirty="0">
                          <a:latin typeface="Times New Roman" pitchFamily="18" charset="0"/>
                          <a:cs typeface="+mn-cs"/>
                        </a:rPr>
                        <a:t> كبيرا وتعطى جرعة إشعاعية للإنسان تزيد أحيانا عن الجرعة الناتجة عن الأشعة الكونية.</a:t>
                      </a:r>
                    </a:p>
                    <a:p>
                      <a:pPr marL="342900" lvl="2" indent="-342900" algn="r" rtl="1" eaLnBrk="1" hangingPunct="1">
                        <a:buFont typeface="+mj-lt"/>
                        <a:buAutoNum type="arabicPeriod"/>
                        <a:tabLst>
                          <a:tab pos="1209675" algn="l"/>
                        </a:tabLst>
                        <a:defRPr/>
                      </a:pPr>
                      <a:r>
                        <a:rPr lang="ar-SA" sz="1600" b="1" dirty="0">
                          <a:latin typeface="Times New Roman" pitchFamily="18" charset="0"/>
                          <a:cs typeface="+mn-cs"/>
                        </a:rPr>
                        <a:t>مواد مشعة غازية </a:t>
                      </a:r>
                      <a:r>
                        <a:rPr lang="ar-SA" sz="1600" dirty="0">
                          <a:latin typeface="Times New Roman" pitchFamily="18" charset="0"/>
                          <a:cs typeface="+mn-cs"/>
                        </a:rPr>
                        <a:t>موجودة بالقرب من سطح الأرض مثل الكربون المشع </a:t>
                      </a:r>
                      <a:r>
                        <a:rPr lang="ar-SA" sz="1600" dirty="0" err="1">
                          <a:latin typeface="Times New Roman" pitchFamily="18" charset="0"/>
                          <a:cs typeface="+mn-cs"/>
                        </a:rPr>
                        <a:t>و</a:t>
                      </a:r>
                      <a:r>
                        <a:rPr lang="ar-SA" sz="1600" dirty="0">
                          <a:latin typeface="Times New Roman" pitchFamily="18" charset="0"/>
                          <a:cs typeface="+mn-cs"/>
                        </a:rPr>
                        <a:t> الرادون </a:t>
                      </a:r>
                      <a:r>
                        <a:rPr lang="ar-SA" sz="1600" dirty="0" err="1">
                          <a:latin typeface="Times New Roman" pitchFamily="18" charset="0"/>
                          <a:cs typeface="+mn-cs"/>
                        </a:rPr>
                        <a:t>و</a:t>
                      </a:r>
                      <a:r>
                        <a:rPr lang="ar-SA" sz="1600" dirty="0">
                          <a:latin typeface="Times New Roman" pitchFamily="18" charset="0"/>
                          <a:cs typeface="+mn-cs"/>
                        </a:rPr>
                        <a:t> الثوريون الناتجان من تحلل </a:t>
                      </a:r>
                      <a:r>
                        <a:rPr lang="ar-SA" sz="1600" dirty="0" err="1">
                          <a:latin typeface="Times New Roman" pitchFamily="18" charset="0"/>
                          <a:cs typeface="+mn-cs"/>
                        </a:rPr>
                        <a:t>اليورانيوم</a:t>
                      </a:r>
                      <a:r>
                        <a:rPr lang="ar-SA" sz="1600" dirty="0">
                          <a:latin typeface="Times New Roman" pitchFamily="18" charset="0"/>
                          <a:cs typeface="+mn-cs"/>
                        </a:rPr>
                        <a:t> و </a:t>
                      </a:r>
                      <a:r>
                        <a:rPr lang="ar-SA" sz="1600" dirty="0" err="1">
                          <a:latin typeface="Times New Roman" pitchFamily="18" charset="0"/>
                          <a:cs typeface="+mn-cs"/>
                        </a:rPr>
                        <a:t>التوريوم</a:t>
                      </a:r>
                      <a:r>
                        <a:rPr lang="ar-SA" sz="1600" dirty="0">
                          <a:latin typeface="Times New Roman" pitchFamily="18" charset="0"/>
                          <a:cs typeface="+mn-cs"/>
                        </a:rPr>
                        <a:t>.</a:t>
                      </a:r>
                    </a:p>
                    <a:p>
                      <a:pPr marL="342900" marR="0" lvl="2" indent="-342900" algn="r" defTabSz="914400" rtl="1" eaLnBrk="1" fontAlgn="auto" latinLnBrk="0" hangingPunct="1">
                        <a:lnSpc>
                          <a:spcPct val="100000"/>
                        </a:lnSpc>
                        <a:spcBef>
                          <a:spcPts val="0"/>
                        </a:spcBef>
                        <a:spcAft>
                          <a:spcPts val="0"/>
                        </a:spcAft>
                        <a:buClrTx/>
                        <a:buSzTx/>
                        <a:buFont typeface="+mj-lt"/>
                        <a:buAutoNum type="arabicPeriod"/>
                        <a:tabLst/>
                        <a:defRPr/>
                      </a:pPr>
                      <a:r>
                        <a:rPr lang="ar-SA" sz="1600" b="1" baseline="0" dirty="0">
                          <a:latin typeface="Times New Roman" pitchFamily="18" charset="0"/>
                          <a:cs typeface="+mn-cs"/>
                        </a:rPr>
                        <a:t>م</a:t>
                      </a:r>
                      <a:r>
                        <a:rPr lang="ar-SA" sz="1600" b="1" dirty="0">
                          <a:latin typeface="Times New Roman" pitchFamily="18" charset="0"/>
                          <a:cs typeface="+mn-cs"/>
                        </a:rPr>
                        <a:t>واد مشعة موجودة في المياه </a:t>
                      </a:r>
                      <a:r>
                        <a:rPr lang="ar-SA" sz="1600" dirty="0">
                          <a:latin typeface="Times New Roman" pitchFamily="18" charset="0"/>
                          <a:cs typeface="+mn-cs"/>
                        </a:rPr>
                        <a:t>تنتشر كثير من المواد       المشعة فى مختلف أنواع المياه. فمياه البحر تحتوي على تركيز مرتفع من </a:t>
                      </a:r>
                      <a:r>
                        <a:rPr lang="ar-SA" sz="1600" dirty="0" err="1">
                          <a:latin typeface="Times New Roman" pitchFamily="18" charset="0"/>
                          <a:cs typeface="+mn-cs"/>
                        </a:rPr>
                        <a:t>البوتاسيوم</a:t>
                      </a:r>
                      <a:r>
                        <a:rPr lang="ar-SA" sz="1600" dirty="0">
                          <a:latin typeface="Times New Roman" pitchFamily="18" charset="0"/>
                          <a:cs typeface="+mn-cs"/>
                        </a:rPr>
                        <a:t> 40 </a:t>
                      </a:r>
                      <a:r>
                        <a:rPr lang="ar-SA" sz="1600" dirty="0" err="1">
                          <a:latin typeface="Times New Roman" pitchFamily="18" charset="0"/>
                          <a:cs typeface="+mn-cs"/>
                        </a:rPr>
                        <a:t>و</a:t>
                      </a:r>
                      <a:r>
                        <a:rPr lang="ar-SA" sz="1600" baseline="0" dirty="0">
                          <a:latin typeface="Times New Roman" pitchFamily="18" charset="0"/>
                          <a:cs typeface="+mn-cs"/>
                        </a:rPr>
                        <a:t> </a:t>
                      </a:r>
                      <a:r>
                        <a:rPr lang="ar-SA" sz="1600" dirty="0" err="1">
                          <a:latin typeface="Times New Roman" pitchFamily="18" charset="0"/>
                          <a:cs typeface="+mn-cs"/>
                        </a:rPr>
                        <a:t>التوريوم</a:t>
                      </a:r>
                      <a:r>
                        <a:rPr lang="ar-SA" sz="1600" dirty="0">
                          <a:latin typeface="Times New Roman" pitchFamily="18" charset="0"/>
                          <a:cs typeface="+mn-cs"/>
                        </a:rPr>
                        <a:t> 222 فيما تحتوي المياه الجوفية في الولايات المتحدة على نسبة مرتفعة من الراديوم 227. </a:t>
                      </a:r>
                    </a:p>
                    <a:p>
                      <a:pPr rtl="1"/>
                      <a:endParaRPr lang="ar-SA" dirty="0"/>
                    </a:p>
                  </a:txBody>
                  <a:tcPr/>
                </a:tc>
                <a:tc>
                  <a:txBody>
                    <a:bodyPr/>
                    <a:lstStyle/>
                    <a:p>
                      <a:pPr marL="285750" indent="-285750" algn="r" rtl="1" eaLnBrk="1" hangingPunct="1">
                        <a:buFont typeface="Arial" panose="020B0604020202020204" pitchFamily="34" charset="0"/>
                        <a:buChar char="•"/>
                        <a:tabLst>
                          <a:tab pos="1209675" algn="l"/>
                        </a:tabLst>
                        <a:defRPr/>
                      </a:pPr>
                      <a:endParaRPr lang="ar-SA" sz="1800" dirty="0">
                        <a:latin typeface="Arial" charset="0"/>
                        <a:cs typeface="+mn-cs"/>
                      </a:endParaRPr>
                    </a:p>
                    <a:p>
                      <a:pPr marL="285750" indent="-285750" algn="r" rtl="1" eaLnBrk="1" hangingPunct="1">
                        <a:buFont typeface="Arial" panose="020B0604020202020204" pitchFamily="34" charset="0"/>
                        <a:buChar char="•"/>
                        <a:tabLst>
                          <a:tab pos="1209675" algn="l"/>
                        </a:tabLst>
                        <a:defRPr/>
                      </a:pPr>
                      <a:endParaRPr lang="ar-SA" sz="1800" dirty="0">
                        <a:latin typeface="Arial" charset="0"/>
                        <a:cs typeface="+mn-cs"/>
                      </a:endParaRPr>
                    </a:p>
                    <a:p>
                      <a:pPr marL="285750" indent="-285750" algn="r" rtl="1" eaLnBrk="1" hangingPunct="1">
                        <a:buFont typeface="Arial" panose="020B0604020202020204" pitchFamily="34" charset="0"/>
                        <a:buChar char="•"/>
                        <a:tabLst>
                          <a:tab pos="1209675" algn="l"/>
                        </a:tabLst>
                        <a:defRPr/>
                      </a:pPr>
                      <a:r>
                        <a:rPr lang="ar-SA" sz="1800" dirty="0">
                          <a:latin typeface="Arial" charset="0"/>
                          <a:cs typeface="+mn-cs"/>
                        </a:rPr>
                        <a:t>تتأثر صغار الكائنات الحية أكثر من الكبيرة نظراً لنشاط الخلايا الكبير في مرحلة الطفولة.</a:t>
                      </a:r>
                    </a:p>
                    <a:p>
                      <a:pPr marL="285750" indent="-285750" algn="r" rtl="1" eaLnBrk="1" hangingPunct="1">
                        <a:buFont typeface="Arial" panose="020B0604020202020204" pitchFamily="34" charset="0"/>
                        <a:buChar char="•"/>
                        <a:tabLst>
                          <a:tab pos="1209675" algn="l"/>
                        </a:tabLst>
                        <a:defRPr/>
                      </a:pPr>
                      <a:r>
                        <a:rPr lang="ar-SA" sz="1800" dirty="0">
                          <a:latin typeface="Arial" charset="0"/>
                          <a:cs typeface="+mn-cs"/>
                        </a:rPr>
                        <a:t>حدوث أورام سرطانية.</a:t>
                      </a:r>
                    </a:p>
                    <a:p>
                      <a:pPr marL="285750" indent="-285750" algn="r" rtl="1" eaLnBrk="1" hangingPunct="1">
                        <a:buFont typeface="Arial" panose="020B0604020202020204" pitchFamily="34" charset="0"/>
                        <a:buChar char="•"/>
                        <a:tabLst>
                          <a:tab pos="1209675" algn="l"/>
                        </a:tabLst>
                        <a:defRPr/>
                      </a:pPr>
                      <a:r>
                        <a:rPr lang="ar-SA" sz="1800" b="0" i="0" u="none" strike="noStrike" baseline="0" dirty="0">
                          <a:latin typeface="Arial" panose="020B0604020202020204" pitchFamily="34" charset="0"/>
                          <a:cs typeface="+mn-cs"/>
                        </a:rPr>
                        <a:t>حدوث تشوهات </a:t>
                      </a:r>
                      <a:r>
                        <a:rPr lang="ar-SA" sz="1800" b="0" i="0" u="none" strike="noStrike" baseline="0" dirty="0" err="1">
                          <a:latin typeface="Arial" panose="020B0604020202020204" pitchFamily="34" charset="0"/>
                          <a:cs typeface="+mn-cs"/>
                        </a:rPr>
                        <a:t>للاجنة</a:t>
                      </a:r>
                      <a:r>
                        <a:rPr lang="ar-SA" sz="1800" b="0" i="0" u="none" strike="noStrike" baseline="0" dirty="0">
                          <a:latin typeface="Arial" panose="020B0604020202020204" pitchFamily="34" charset="0"/>
                          <a:cs typeface="+mn-cs"/>
                        </a:rPr>
                        <a:t> و يسبب الإجهاض في </a:t>
                      </a:r>
                      <a:r>
                        <a:rPr lang="ar-SA" sz="1800" b="0" i="0" u="none" strike="noStrike" baseline="0" dirty="0" err="1">
                          <a:latin typeface="Arial" panose="020B0604020202020204" pitchFamily="34" charset="0"/>
                          <a:cs typeface="+mn-cs"/>
                        </a:rPr>
                        <a:t>الاشهر</a:t>
                      </a:r>
                      <a:r>
                        <a:rPr lang="ar-SA" sz="1800" b="0" i="0" u="none" strike="noStrike" baseline="0" dirty="0">
                          <a:latin typeface="Arial" panose="020B0604020202020204" pitchFamily="34" charset="0"/>
                          <a:cs typeface="+mn-cs"/>
                        </a:rPr>
                        <a:t> </a:t>
                      </a:r>
                      <a:r>
                        <a:rPr lang="ar-SA" sz="1800" b="0" i="0" u="none" strike="noStrike" baseline="0" dirty="0" err="1">
                          <a:latin typeface="Arial" panose="020B0604020202020204" pitchFamily="34" charset="0"/>
                          <a:cs typeface="+mn-cs"/>
                        </a:rPr>
                        <a:t>الاولى</a:t>
                      </a:r>
                      <a:r>
                        <a:rPr lang="ar-SA" sz="1800" b="0" i="0" u="none" strike="noStrike" baseline="0" dirty="0">
                          <a:latin typeface="Arial" panose="020B0604020202020204" pitchFamily="34" charset="0"/>
                          <a:cs typeface="+mn-cs"/>
                        </a:rPr>
                        <a:t> للحمل.</a:t>
                      </a:r>
                    </a:p>
                    <a:p>
                      <a:pPr marL="285750" indent="-285750" algn="r" rtl="1" eaLnBrk="1" hangingPunct="1">
                        <a:buFont typeface="Arial" panose="020B0604020202020204" pitchFamily="34" charset="0"/>
                        <a:buChar char="•"/>
                        <a:tabLst>
                          <a:tab pos="1209675" algn="l"/>
                        </a:tabLst>
                        <a:defRPr/>
                      </a:pPr>
                      <a:r>
                        <a:rPr lang="ar-SA" sz="1800" b="0" i="0" u="none" strike="noStrike" baseline="0" dirty="0">
                          <a:latin typeface="Arial" panose="020B0604020202020204" pitchFamily="34" charset="0"/>
                          <a:cs typeface="+mn-cs"/>
                        </a:rPr>
                        <a:t>تناول </a:t>
                      </a:r>
                      <a:r>
                        <a:rPr lang="ar-SA" sz="1800" b="0" i="0" u="none" strike="noStrike" baseline="0" dirty="0" err="1">
                          <a:latin typeface="Arial" panose="020B0604020202020204" pitchFamily="34" charset="0"/>
                          <a:cs typeface="+mn-cs"/>
                        </a:rPr>
                        <a:t>الاغذية</a:t>
                      </a:r>
                      <a:r>
                        <a:rPr lang="ar-SA" sz="1800" b="0" i="0" u="none" strike="noStrike" baseline="0" dirty="0">
                          <a:latin typeface="Arial" panose="020B0604020202020204" pitchFamily="34" charset="0"/>
                          <a:cs typeface="+mn-cs"/>
                        </a:rPr>
                        <a:t> </a:t>
                      </a:r>
                      <a:r>
                        <a:rPr lang="ar-SA" sz="1800" b="0" i="0" u="none" strike="noStrike" baseline="0" dirty="0" err="1">
                          <a:latin typeface="Arial" panose="020B0604020202020204" pitchFamily="34" charset="0"/>
                          <a:cs typeface="+mn-cs"/>
                        </a:rPr>
                        <a:t>الملوثه</a:t>
                      </a:r>
                      <a:r>
                        <a:rPr lang="ar-SA" sz="1800" b="0" i="0" u="none" strike="noStrike" baseline="0" dirty="0">
                          <a:latin typeface="Arial" panose="020B0604020202020204" pitchFamily="34" charset="0"/>
                          <a:cs typeface="+mn-cs"/>
                        </a:rPr>
                        <a:t>  يتلف الجهاز الهضمي </a:t>
                      </a:r>
                      <a:r>
                        <a:rPr lang="ar-SA" sz="1800" b="0" i="0" u="none" strike="noStrike" baseline="0" dirty="0" err="1">
                          <a:latin typeface="Arial" panose="020B0604020202020204" pitchFamily="34" charset="0"/>
                          <a:cs typeface="+mn-cs"/>
                        </a:rPr>
                        <a:t>و</a:t>
                      </a:r>
                      <a:r>
                        <a:rPr lang="ar-SA" sz="1800" b="0" i="0" u="none" strike="noStrike" baseline="0" dirty="0">
                          <a:latin typeface="Arial" panose="020B0604020202020204" pitchFamily="34" charset="0"/>
                          <a:cs typeface="+mn-cs"/>
                        </a:rPr>
                        <a:t> يقلل عدد مكونات الدم (الكر </a:t>
                      </a:r>
                      <a:r>
                        <a:rPr lang="ar-SA" sz="1800" b="0" i="0" u="none" strike="noStrike" baseline="0" dirty="0" err="1">
                          <a:latin typeface="Arial" panose="020B0604020202020204" pitchFamily="34" charset="0"/>
                          <a:cs typeface="+mn-cs"/>
                        </a:rPr>
                        <a:t>يات</a:t>
                      </a:r>
                      <a:r>
                        <a:rPr lang="ar-SA" sz="1800" b="0" i="0" u="none" strike="noStrike" baseline="0" dirty="0">
                          <a:latin typeface="Arial" panose="020B0604020202020204" pitchFamily="34" charset="0"/>
                          <a:cs typeface="+mn-cs"/>
                        </a:rPr>
                        <a:t> الحمراء والبيضاء والصفائح </a:t>
                      </a:r>
                      <a:r>
                        <a:rPr lang="ar-SA" sz="1800" b="0" i="0" u="none" strike="noStrike" baseline="0" dirty="0" err="1">
                          <a:latin typeface="Arial" panose="020B0604020202020204" pitchFamily="34" charset="0"/>
                          <a:cs typeface="+mn-cs"/>
                        </a:rPr>
                        <a:t>الدمو</a:t>
                      </a:r>
                      <a:r>
                        <a:rPr lang="ar-SA" sz="1800" b="0" i="0" u="none" strike="noStrike" baseline="0" dirty="0">
                          <a:latin typeface="Arial" panose="020B0604020202020204" pitchFamily="34" charset="0"/>
                          <a:cs typeface="+mn-cs"/>
                        </a:rPr>
                        <a:t> </a:t>
                      </a:r>
                      <a:r>
                        <a:rPr lang="ar-SA" sz="1800" b="0" i="0" u="none" strike="noStrike" baseline="0" dirty="0" err="1">
                          <a:latin typeface="Arial" panose="020B0604020202020204" pitchFamily="34" charset="0"/>
                          <a:cs typeface="+mn-cs"/>
                        </a:rPr>
                        <a:t>ية</a:t>
                      </a:r>
                      <a:r>
                        <a:rPr lang="ar-SA" sz="1800" b="0" i="0" u="none" strike="noStrike" baseline="0" dirty="0">
                          <a:latin typeface="Arial" panose="020B0604020202020204" pitchFamily="34" charset="0"/>
                          <a:cs typeface="+mn-cs"/>
                        </a:rPr>
                        <a:t>) وقد يتعرض </a:t>
                      </a:r>
                      <a:r>
                        <a:rPr lang="ar-SA" sz="1800" b="0" i="0" u="none" strike="noStrike" baseline="0" dirty="0" err="1">
                          <a:latin typeface="Arial" panose="020B0604020202020204" pitchFamily="34" charset="0"/>
                          <a:cs typeface="+mn-cs"/>
                        </a:rPr>
                        <a:t>الانسان</a:t>
                      </a:r>
                      <a:r>
                        <a:rPr lang="ar-SA" sz="1800" b="0" i="0" u="none" strike="noStrike" baseline="0" dirty="0">
                          <a:latin typeface="Arial" panose="020B0604020202020204" pitchFamily="34" charset="0"/>
                          <a:cs typeface="+mn-cs"/>
                        </a:rPr>
                        <a:t> لنزيف شديد وتقرحات في الجلد عند التعرض لجرعة كبيره من الأشعة</a:t>
                      </a:r>
                      <a:endParaRPr lang="ar-SA" dirty="0"/>
                    </a:p>
                  </a:txBody>
                  <a:tcPr/>
                </a:tc>
                <a:extLst>
                  <a:ext uri="{0D108BD9-81ED-4DB2-BD59-A6C34878D82A}">
                    <a16:rowId xmlns:a16="http://schemas.microsoft.com/office/drawing/2014/main" val="10001"/>
                  </a:ext>
                </a:extLst>
              </a:tr>
              <a:tr h="346867">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10002"/>
                  </a:ext>
                </a:extLst>
              </a:tr>
            </a:tbl>
          </a:graphicData>
        </a:graphic>
      </p:graphicFrame>
      <p:sp>
        <p:nvSpPr>
          <p:cNvPr id="3" name="Rectangle 3"/>
          <p:cNvSpPr txBox="1">
            <a:spLocks noChangeArrowheads="1"/>
          </p:cNvSpPr>
          <p:nvPr/>
        </p:nvSpPr>
        <p:spPr bwMode="auto">
          <a:xfrm>
            <a:off x="1364130" y="960586"/>
            <a:ext cx="4936062" cy="884238"/>
          </a:xfrm>
          <a:prstGeom prst="rect">
            <a:avLst/>
          </a:prstGeom>
          <a:noFill/>
          <a:ln w="9525">
            <a:noFill/>
            <a:miter lim="800000"/>
            <a:headEnd/>
            <a:tailEnd/>
          </a:ln>
        </p:spPr>
        <p:txBody>
          <a:bodyPr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SA" sz="2000" b="1" i="0" u="none" strike="noStrike" kern="1200" cap="none" spc="0" normalizeH="0" baseline="0" noProof="0" dirty="0">
                <a:ln>
                  <a:noFill/>
                </a:ln>
                <a:solidFill>
                  <a:srgbClr val="FF0000"/>
                </a:solidFill>
                <a:effectLst/>
                <a:uLnTx/>
                <a:uFillTx/>
                <a:latin typeface="Century Schoolbook" pitchFamily="18" charset="0"/>
                <a:ea typeface="+mn-ea"/>
                <a:cs typeface="Times New Roman" pitchFamily="18" charset="0"/>
              </a:rPr>
              <a:t>جدول (3) يلخص مصادر التلوث بالمواد المشعة وتأثيرها</a:t>
            </a:r>
            <a:endParaRPr kumimoji="0" lang="de-DE" altLang="ar-SA" sz="2000" b="1" i="0" u="none" strike="noStrike" kern="1200" cap="none" spc="0" normalizeH="0" baseline="0" noProof="0" dirty="0">
              <a:ln>
                <a:noFill/>
              </a:ln>
              <a:solidFill>
                <a:srgbClr val="FF0000"/>
              </a:solidFill>
              <a:effectLst/>
              <a:uLnTx/>
              <a:uFillTx/>
              <a:latin typeface="Century Schoolbook" pitchFamily="18" charset="0"/>
              <a:ea typeface="+mn-ea"/>
              <a:cs typeface="Arial" panose="020B0604020202020204" pitchFamily="34" charset="0"/>
            </a:endParaRPr>
          </a:p>
        </p:txBody>
      </p:sp>
      <p:sp>
        <p:nvSpPr>
          <p:cNvPr id="4" name="TextBox 3">
            <a:extLst>
              <a:ext uri="{FF2B5EF4-FFF2-40B4-BE49-F238E27FC236}">
                <a16:creationId xmlns:a16="http://schemas.microsoft.com/office/drawing/2014/main" id="{6BFC8686-537C-4E26-9BB3-3467B5B94D01}"/>
              </a:ext>
            </a:extLst>
          </p:cNvPr>
          <p:cNvSpPr txBox="1"/>
          <p:nvPr/>
        </p:nvSpPr>
        <p:spPr>
          <a:xfrm>
            <a:off x="971600"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785786" y="1571613"/>
          <a:ext cx="7786742" cy="4815840"/>
        </p:xfrm>
        <a:graphic>
          <a:graphicData uri="http://schemas.openxmlformats.org/drawingml/2006/table">
            <a:tbl>
              <a:tblPr rtl="1" firstRow="1" bandRow="1">
                <a:tableStyleId>{5C22544A-7EE6-4342-B048-85BDC9FD1C3A}</a:tableStyleId>
              </a:tblPr>
              <a:tblGrid>
                <a:gridCol w="4137747">
                  <a:extLst>
                    <a:ext uri="{9D8B030D-6E8A-4147-A177-3AD203B41FA5}">
                      <a16:colId xmlns:a16="http://schemas.microsoft.com/office/drawing/2014/main" val="20000"/>
                    </a:ext>
                  </a:extLst>
                </a:gridCol>
                <a:gridCol w="3648995">
                  <a:extLst>
                    <a:ext uri="{9D8B030D-6E8A-4147-A177-3AD203B41FA5}">
                      <a16:colId xmlns:a16="http://schemas.microsoft.com/office/drawing/2014/main" val="20001"/>
                    </a:ext>
                  </a:extLst>
                </a:gridCol>
              </a:tblGrid>
              <a:tr h="57014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1"/>
                          </a:solidFill>
                        </a:rPr>
                        <a:t>المصدر</a:t>
                      </a:r>
                    </a:p>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1"/>
                          </a:solidFill>
                        </a:rPr>
                        <a:t>التأثير</a:t>
                      </a:r>
                    </a:p>
                    <a:p>
                      <a:pPr algn="ctr" rtl="1"/>
                      <a:endParaRPr lang="ar-SA" dirty="0"/>
                    </a:p>
                  </a:txBody>
                  <a:tcPr/>
                </a:tc>
                <a:extLst>
                  <a:ext uri="{0D108BD9-81ED-4DB2-BD59-A6C34878D82A}">
                    <a16:rowId xmlns:a16="http://schemas.microsoft.com/office/drawing/2014/main" val="10000"/>
                  </a:ext>
                </a:extLst>
              </a:tr>
              <a:tr h="3604647">
                <a:tc>
                  <a:txBody>
                    <a:bodyPr/>
                    <a:lstStyle/>
                    <a:p>
                      <a:pPr marL="0" indent="0" algn="ctr" rtl="1" eaLnBrk="1" hangingPunct="1">
                        <a:buFont typeface="+mj-lt"/>
                        <a:buNone/>
                        <a:tabLst>
                          <a:tab pos="1209675" algn="l"/>
                        </a:tabLst>
                        <a:defRPr/>
                      </a:pPr>
                      <a:r>
                        <a:rPr lang="ar-SA" sz="1800" b="1" dirty="0">
                          <a:solidFill>
                            <a:srgbClr val="FF0000"/>
                          </a:solidFill>
                          <a:latin typeface="Arial" charset="0"/>
                          <a:cs typeface="+mn-cs"/>
                        </a:rPr>
                        <a:t>مصادر صناعية </a:t>
                      </a:r>
                    </a:p>
                    <a:p>
                      <a:pPr marL="342900" lvl="1" indent="-342900" algn="r" rtl="1" eaLnBrk="1" hangingPunct="1">
                        <a:buFont typeface="+mj-lt"/>
                        <a:buAutoNum type="arabicPeriod"/>
                        <a:tabLst>
                          <a:tab pos="1209675" algn="l"/>
                        </a:tabLst>
                        <a:defRPr/>
                      </a:pPr>
                      <a:r>
                        <a:rPr lang="ar-SA" sz="1600" b="1" dirty="0">
                          <a:latin typeface="Times New Roman" pitchFamily="18" charset="0"/>
                          <a:cs typeface="+mn-cs"/>
                        </a:rPr>
                        <a:t>التفجيرات الذرية </a:t>
                      </a:r>
                      <a:r>
                        <a:rPr lang="ar-SA" sz="1600" dirty="0">
                          <a:latin typeface="Times New Roman" pitchFamily="18" charset="0"/>
                          <a:cs typeface="+mn-cs"/>
                        </a:rPr>
                        <a:t>تعتبر من اكبر أسباب التلوث بالمواد المشعة </a:t>
                      </a:r>
                      <a:r>
                        <a:rPr lang="ar-SA" sz="1600" dirty="0" err="1">
                          <a:latin typeface="Times New Roman" pitchFamily="18" charset="0"/>
                          <a:cs typeface="+mn-cs"/>
                        </a:rPr>
                        <a:t>و</a:t>
                      </a:r>
                      <a:r>
                        <a:rPr lang="ar-SA" sz="1600" dirty="0">
                          <a:latin typeface="Times New Roman" pitchFamily="18" charset="0"/>
                          <a:cs typeface="+mn-cs"/>
                        </a:rPr>
                        <a:t> التفجيرات التي تحدث في الجو تبقى في الجو بدرجات فبعضها يسقط في مكان التجربة </a:t>
                      </a:r>
                      <a:r>
                        <a:rPr lang="ar-SA" sz="1600" dirty="0" err="1">
                          <a:latin typeface="Times New Roman" pitchFamily="18" charset="0"/>
                          <a:cs typeface="+mn-cs"/>
                        </a:rPr>
                        <a:t>و</a:t>
                      </a:r>
                      <a:r>
                        <a:rPr lang="ar-SA" sz="1600" dirty="0">
                          <a:latin typeface="Times New Roman" pitchFamily="18" charset="0"/>
                          <a:cs typeface="+mn-cs"/>
                        </a:rPr>
                        <a:t> البعض يبقى معلق في الهواء على حسب وزن </a:t>
                      </a:r>
                      <a:r>
                        <a:rPr lang="ar-SA" sz="1600" dirty="0" err="1">
                          <a:latin typeface="Times New Roman" pitchFamily="18" charset="0"/>
                          <a:cs typeface="+mn-cs"/>
                        </a:rPr>
                        <a:t>الذرات</a:t>
                      </a:r>
                      <a:r>
                        <a:rPr lang="ar-SA" sz="1600" dirty="0">
                          <a:latin typeface="Times New Roman" pitchFamily="18" charset="0"/>
                          <a:cs typeface="+mn-cs"/>
                        </a:rPr>
                        <a:t> و الجزيئات.</a:t>
                      </a:r>
                    </a:p>
                    <a:p>
                      <a:pPr marL="342900" lvl="1" indent="-342900" algn="r" rtl="1" eaLnBrk="1" hangingPunct="1">
                        <a:buFont typeface="+mj-lt"/>
                        <a:buAutoNum type="arabicPeriod"/>
                        <a:tabLst>
                          <a:tab pos="1209675" algn="l"/>
                        </a:tabLst>
                        <a:defRPr/>
                      </a:pPr>
                      <a:r>
                        <a:rPr lang="ar-SA" sz="1600" b="1" dirty="0">
                          <a:latin typeface="Times New Roman" pitchFamily="18" charset="0"/>
                          <a:cs typeface="+mn-cs"/>
                        </a:rPr>
                        <a:t>المفاعلات الذرية  </a:t>
                      </a:r>
                      <a:r>
                        <a:rPr lang="ar-SA" sz="1600" dirty="0">
                          <a:latin typeface="Times New Roman" pitchFamily="18" charset="0"/>
                          <a:cs typeface="+mn-cs"/>
                        </a:rPr>
                        <a:t>قد تنطلق كتل من الإشعاع في مراحل الإنتاج </a:t>
                      </a:r>
                      <a:r>
                        <a:rPr lang="ar-SA" sz="1600" dirty="0" err="1">
                          <a:latin typeface="Times New Roman" pitchFamily="18" charset="0"/>
                          <a:cs typeface="+mn-cs"/>
                        </a:rPr>
                        <a:t>و</a:t>
                      </a:r>
                      <a:r>
                        <a:rPr lang="ar-SA" sz="1600" dirty="0">
                          <a:latin typeface="Times New Roman" pitchFamily="18" charset="0"/>
                          <a:cs typeface="+mn-cs"/>
                        </a:rPr>
                        <a:t> عمل المفاعل أو من خلال مياه التبريد </a:t>
                      </a:r>
                      <a:r>
                        <a:rPr lang="ar-SA" sz="1600" dirty="0" err="1">
                          <a:latin typeface="Times New Roman" pitchFamily="18" charset="0"/>
                          <a:cs typeface="+mn-cs"/>
                        </a:rPr>
                        <a:t>و</a:t>
                      </a:r>
                      <a:r>
                        <a:rPr lang="ar-SA" sz="1600" dirty="0">
                          <a:latin typeface="Times New Roman" pitchFamily="18" charset="0"/>
                          <a:cs typeface="+mn-cs"/>
                        </a:rPr>
                        <a:t> مخلفات المفاعلات . </a:t>
                      </a:r>
                    </a:p>
                    <a:p>
                      <a:pPr marL="342900" lvl="1" indent="-342900" algn="r" rtl="1" eaLnBrk="1" hangingPunct="1">
                        <a:buFont typeface="+mj-lt"/>
                        <a:buAutoNum type="arabicPeriod"/>
                        <a:tabLst>
                          <a:tab pos="1209675" algn="l"/>
                        </a:tabLst>
                        <a:defRPr/>
                      </a:pPr>
                      <a:r>
                        <a:rPr lang="ar-SA" sz="1600" b="1" dirty="0">
                          <a:latin typeface="Times New Roman" pitchFamily="18" charset="0"/>
                          <a:cs typeface="+mn-cs"/>
                        </a:rPr>
                        <a:t>المصادر الإشعاعية المستخدمة في الأغراض الطبية </a:t>
                      </a:r>
                      <a:r>
                        <a:rPr lang="ar-SA" sz="1600" b="1" dirty="0" err="1">
                          <a:latin typeface="Times New Roman" pitchFamily="18" charset="0"/>
                          <a:cs typeface="+mn-cs"/>
                        </a:rPr>
                        <a:t>و</a:t>
                      </a:r>
                      <a:r>
                        <a:rPr lang="ar-SA" sz="1600" b="1" dirty="0">
                          <a:latin typeface="Times New Roman" pitchFamily="18" charset="0"/>
                          <a:cs typeface="+mn-cs"/>
                        </a:rPr>
                        <a:t> الصناعية: </a:t>
                      </a:r>
                      <a:r>
                        <a:rPr lang="ar-SA" sz="1600" dirty="0">
                          <a:latin typeface="Times New Roman" pitchFamily="18" charset="0"/>
                          <a:cs typeface="+mn-cs"/>
                        </a:rPr>
                        <a:t>مثل الأشعة السينية تستخدم المواد المشعة مثل اليود 131 </a:t>
                      </a:r>
                      <a:r>
                        <a:rPr lang="ar-SA" sz="1600" dirty="0" err="1">
                          <a:latin typeface="Times New Roman" pitchFamily="18" charset="0"/>
                          <a:cs typeface="+mn-cs"/>
                        </a:rPr>
                        <a:t>و</a:t>
                      </a:r>
                      <a:r>
                        <a:rPr lang="ar-SA" sz="1600" dirty="0">
                          <a:latin typeface="Times New Roman" pitchFamily="18" charset="0"/>
                          <a:cs typeface="+mn-cs"/>
                        </a:rPr>
                        <a:t> الفسفور 32 في التشخيص </a:t>
                      </a:r>
                      <a:r>
                        <a:rPr lang="ar-SA" sz="1600" dirty="0" err="1">
                          <a:latin typeface="Times New Roman" pitchFamily="18" charset="0"/>
                          <a:cs typeface="+mn-cs"/>
                        </a:rPr>
                        <a:t>و</a:t>
                      </a:r>
                      <a:r>
                        <a:rPr lang="ar-SA" sz="1600" dirty="0">
                          <a:latin typeface="Times New Roman" pitchFamily="18" charset="0"/>
                          <a:cs typeface="+mn-cs"/>
                        </a:rPr>
                        <a:t> علاج الأمراض ويتعرض العاملون في هذا المجال إلى خطر التلوث كما تستخدم هذه الإشعاعات في المجال الصناعي مثل التصوير الإشعاعي  </a:t>
                      </a:r>
                      <a:r>
                        <a:rPr lang="ar-SA" sz="1600" dirty="0" err="1">
                          <a:latin typeface="Times New Roman" pitchFamily="18" charset="0"/>
                          <a:cs typeface="+mn-cs"/>
                        </a:rPr>
                        <a:t>و</a:t>
                      </a:r>
                      <a:r>
                        <a:rPr lang="ar-SA" sz="1600" dirty="0">
                          <a:latin typeface="Times New Roman" pitchFamily="18" charset="0"/>
                          <a:cs typeface="+mn-cs"/>
                        </a:rPr>
                        <a:t> التعقيم وغيرها.</a:t>
                      </a:r>
                      <a:endParaRPr lang="en-US" sz="1600" dirty="0">
                        <a:latin typeface="Times New Roman" pitchFamily="18" charset="0"/>
                        <a:cs typeface="+mn-cs"/>
                      </a:endParaRPr>
                    </a:p>
                    <a:p>
                      <a:pPr rtl="1"/>
                      <a:endParaRPr lang="ar-SA" dirty="0"/>
                    </a:p>
                  </a:txBody>
                  <a:tcPr/>
                </a:tc>
                <a:tc>
                  <a:txBody>
                    <a:bodyPr/>
                    <a:lstStyle/>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None/>
                        <a:tabLst>
                          <a:tab pos="1209675" algn="l"/>
                        </a:tabLst>
                        <a:defRPr/>
                      </a:pPr>
                      <a:r>
                        <a:rPr lang="ar-SA" sz="1800" b="0" i="0" u="none" strike="noStrike" baseline="0" dirty="0">
                          <a:latin typeface="Wingdings" panose="05000000000000000000" pitchFamily="2" charset="2"/>
                          <a:cs typeface="+mn-cs"/>
                        </a:rPr>
                        <a:t> يؤ</a:t>
                      </a:r>
                      <a:r>
                        <a:rPr lang="ar-SA" sz="1800" b="0" i="0" u="none" strike="noStrike" baseline="0" dirty="0">
                          <a:latin typeface="Arial" panose="020B0604020202020204" pitchFamily="34" charset="0"/>
                          <a:cs typeface="+mn-cs"/>
                        </a:rPr>
                        <a:t>دي تناول الأغذية الملوثة </a:t>
                      </a:r>
                      <a:r>
                        <a:rPr lang="ar-SA" sz="1800" b="0" i="0" u="none" strike="noStrike" baseline="0" dirty="0" err="1">
                          <a:latin typeface="Arial" panose="020B0604020202020204" pitchFamily="34" charset="0"/>
                          <a:cs typeface="+mn-cs"/>
                        </a:rPr>
                        <a:t>الى</a:t>
                      </a:r>
                      <a:r>
                        <a:rPr lang="ar-SA" sz="1800" b="0" i="0" u="none" strike="noStrike" baseline="0" dirty="0">
                          <a:latin typeface="Arial" panose="020B0604020202020204" pitchFamily="34" charset="0"/>
                          <a:cs typeface="+mn-cs"/>
                        </a:rPr>
                        <a:t> عقم مؤقت أو دائم للجهاز التناسل الذكري حسب فترة التعرض </a:t>
                      </a:r>
                      <a:r>
                        <a:rPr lang="ar-SA" sz="1800" b="0" i="0" u="none" strike="noStrike" baseline="0" dirty="0" err="1">
                          <a:latin typeface="Arial" panose="020B0604020202020204" pitchFamily="34" charset="0"/>
                          <a:cs typeface="+mn-cs"/>
                        </a:rPr>
                        <a:t>للاشعه</a:t>
                      </a:r>
                      <a:r>
                        <a:rPr lang="ar-SA" sz="1800" b="0" i="0" u="none" strike="noStrike" baseline="0" dirty="0">
                          <a:latin typeface="Arial" panose="020B0604020202020204" pitchFamily="34" charset="0"/>
                          <a:cs typeface="+mn-cs"/>
                        </a:rPr>
                        <a:t> و يكون </a:t>
                      </a:r>
                      <a:r>
                        <a:rPr lang="ar-SA" sz="1800" b="0" i="0" u="none" strike="noStrike" baseline="0" dirty="0" err="1">
                          <a:latin typeface="Arial" panose="020B0604020202020204" pitchFamily="34" charset="0"/>
                          <a:cs typeface="+mn-cs"/>
                        </a:rPr>
                        <a:t>اكثرضرر</a:t>
                      </a:r>
                      <a:r>
                        <a:rPr lang="ar-SA" sz="1800" b="0" i="0" u="none" strike="noStrike" baseline="0" dirty="0">
                          <a:latin typeface="Arial" panose="020B0604020202020204" pitchFamily="34" charset="0"/>
                          <a:cs typeface="+mn-cs"/>
                        </a:rPr>
                        <a:t> في </a:t>
                      </a:r>
                      <a:r>
                        <a:rPr lang="ar-SA" sz="1800" b="0" i="0" u="none" strike="noStrike" baseline="0" dirty="0" err="1">
                          <a:latin typeface="Arial" panose="020B0604020202020204" pitchFamily="34" charset="0"/>
                          <a:cs typeface="+mn-cs"/>
                        </a:rPr>
                        <a:t>الجهازالذكري</a:t>
                      </a:r>
                      <a:r>
                        <a:rPr lang="ar-SA" sz="1800" b="0" i="0" u="none" strike="noStrike" baseline="0" dirty="0">
                          <a:latin typeface="Arial" panose="020B0604020202020204" pitchFamily="34" charset="0"/>
                          <a:cs typeface="+mn-cs"/>
                        </a:rPr>
                        <a:t> منه في الجهاز </a:t>
                      </a:r>
                      <a:r>
                        <a:rPr lang="ar-SA" sz="1800" b="0" i="0" u="none" strike="noStrike" baseline="0" dirty="0" err="1">
                          <a:latin typeface="Arial" panose="020B0604020202020204" pitchFamily="34" charset="0"/>
                          <a:cs typeface="+mn-cs"/>
                        </a:rPr>
                        <a:t>الانثوي</a:t>
                      </a:r>
                      <a:r>
                        <a:rPr lang="ar-SA" sz="1800" b="0" i="0" u="none" strike="noStrike" baseline="0" dirty="0">
                          <a:latin typeface="Arial" panose="020B0604020202020204" pitchFamily="34" charset="0"/>
                          <a:cs typeface="+mn-cs"/>
                        </a:rPr>
                        <a:t> وتتناقص مقاومه الجهاز </a:t>
                      </a:r>
                      <a:r>
                        <a:rPr lang="ar-SA" sz="1800" b="0" i="0" u="none" strike="noStrike" baseline="0" dirty="0" err="1">
                          <a:latin typeface="Arial" panose="020B0604020202020204" pitchFamily="34" charset="0"/>
                          <a:cs typeface="+mn-cs"/>
                        </a:rPr>
                        <a:t>الانثوي</a:t>
                      </a:r>
                      <a:r>
                        <a:rPr lang="ar-SA" sz="1800" b="0" i="0" u="none" strike="noStrike" baseline="0" dirty="0">
                          <a:latin typeface="Arial" panose="020B0604020202020204" pitchFamily="34" charset="0"/>
                          <a:cs typeface="+mn-cs"/>
                        </a:rPr>
                        <a:t> مع تقدم العمر.</a:t>
                      </a:r>
                      <a:endParaRPr lang="ar-SA" sz="1800" dirty="0">
                        <a:cs typeface="+mn-cs"/>
                      </a:endParaRPr>
                    </a:p>
                    <a:p>
                      <a:pPr marL="285750" indent="-285750" algn="r" rtl="1" eaLnBrk="1" hangingPunct="1">
                        <a:buFont typeface="Arial" panose="020B0604020202020204" pitchFamily="34" charset="0"/>
                        <a:buChar char="•"/>
                        <a:tabLst>
                          <a:tab pos="1209675" algn="l"/>
                        </a:tabLst>
                        <a:defRPr/>
                      </a:pPr>
                      <a:endParaRPr lang="ar-SA" sz="1800" b="0" i="0" u="none" strike="noStrike" baseline="0" dirty="0">
                        <a:latin typeface="Arial" panose="020B0604020202020204" pitchFamily="34" charset="0"/>
                        <a:cs typeface="+mn-cs"/>
                      </a:endParaRPr>
                    </a:p>
                    <a:p>
                      <a:pPr marL="285750" indent="-285750" algn="r" rtl="1" eaLnBrk="1" hangingPunct="1">
                        <a:buFont typeface="Arial" panose="020B0604020202020204" pitchFamily="34" charset="0"/>
                        <a:buChar char="•"/>
                        <a:tabLst>
                          <a:tab pos="1209675" algn="l"/>
                        </a:tabLst>
                        <a:defRPr/>
                      </a:pPr>
                      <a:endParaRPr lang="ar-SA" dirty="0"/>
                    </a:p>
                  </a:txBody>
                  <a:tcPr/>
                </a:tc>
                <a:extLst>
                  <a:ext uri="{0D108BD9-81ED-4DB2-BD59-A6C34878D82A}">
                    <a16:rowId xmlns:a16="http://schemas.microsoft.com/office/drawing/2014/main" val="10001"/>
                  </a:ext>
                </a:extLst>
              </a:tr>
              <a:tr h="325799">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10002"/>
                  </a:ext>
                </a:extLst>
              </a:tr>
            </a:tbl>
          </a:graphicData>
        </a:graphic>
      </p:graphicFrame>
      <p:sp>
        <p:nvSpPr>
          <p:cNvPr id="3" name="Rectangle 3"/>
          <p:cNvSpPr txBox="1">
            <a:spLocks noChangeArrowheads="1"/>
          </p:cNvSpPr>
          <p:nvPr/>
        </p:nvSpPr>
        <p:spPr bwMode="auto">
          <a:xfrm>
            <a:off x="500034" y="980728"/>
            <a:ext cx="6929486" cy="837762"/>
          </a:xfrm>
          <a:prstGeom prst="rect">
            <a:avLst/>
          </a:prstGeom>
          <a:noFill/>
          <a:ln w="9525">
            <a:noFill/>
            <a:miter lim="800000"/>
            <a:headEnd/>
            <a:tailEnd/>
          </a:ln>
        </p:spPr>
        <p:txBody>
          <a:bodyPr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SA" sz="2000" b="1" i="0" u="none" strike="noStrike" kern="1200" cap="none" spc="0" normalizeH="0" baseline="0" noProof="0" dirty="0">
                <a:ln>
                  <a:noFill/>
                </a:ln>
                <a:solidFill>
                  <a:srgbClr val="FF0000"/>
                </a:solidFill>
                <a:effectLst/>
                <a:uLnTx/>
                <a:uFillTx/>
                <a:latin typeface="Century Schoolbook" pitchFamily="18" charset="0"/>
                <a:ea typeface="+mn-ea"/>
                <a:cs typeface="Times New Roman" pitchFamily="18" charset="0"/>
              </a:rPr>
              <a:t>جدول (3) يلخص مصادر التلوث بالمواد المشعة وتأثيرها</a:t>
            </a:r>
            <a:endParaRPr kumimoji="0" lang="de-DE" altLang="ar-SA" sz="2000" b="1" i="0" u="none" strike="noStrike" kern="1200" cap="none" spc="0" normalizeH="0" baseline="0" noProof="0" dirty="0">
              <a:ln>
                <a:noFill/>
              </a:ln>
              <a:solidFill>
                <a:srgbClr val="FF0000"/>
              </a:solidFill>
              <a:effectLst/>
              <a:uLnTx/>
              <a:uFillTx/>
              <a:latin typeface="Century Schoolbook" pitchFamily="18" charset="0"/>
              <a:ea typeface="+mn-ea"/>
              <a:cs typeface="Arial" panose="020B0604020202020204" pitchFamily="34" charset="0"/>
            </a:endParaRPr>
          </a:p>
        </p:txBody>
      </p:sp>
      <p:sp>
        <p:nvSpPr>
          <p:cNvPr id="4" name="TextBox 3">
            <a:extLst>
              <a:ext uri="{FF2B5EF4-FFF2-40B4-BE49-F238E27FC236}">
                <a16:creationId xmlns:a16="http://schemas.microsoft.com/office/drawing/2014/main" id="{D34FB2A5-8F1E-4570-9005-B6AAD572417D}"/>
              </a:ext>
            </a:extLst>
          </p:cNvPr>
          <p:cNvSpPr txBox="1"/>
          <p:nvPr/>
        </p:nvSpPr>
        <p:spPr>
          <a:xfrm>
            <a:off x="1403648"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857224" y="2428868"/>
            <a:ext cx="7920037" cy="4154487"/>
          </a:xfrm>
          <a:prstGeom prst="rect">
            <a:avLst/>
          </a:prstGeom>
          <a:noFill/>
          <a:ln w="9525">
            <a:noFill/>
            <a:miter lim="800000"/>
            <a:headEnd/>
            <a:tailEnd/>
          </a:ln>
        </p:spPr>
        <p:txBody>
          <a:bodyPr anchor="ctr">
            <a:spAutoFit/>
          </a:bodyPr>
          <a:lstStyle/>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لم تقتصر المشاكل البيئية بأنواعها على الدول الصناعية بل وصل الأمر إلى الدول النامية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الأرياف فأصبحت كل المناطق مكتظة بالسيارات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الدراجات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حتى الطائرات.</a:t>
            </a:r>
          </a:p>
          <a:p>
            <a:pPr marL="342900" marR="0" lvl="0" indent="-342900" algn="r" defTabSz="914400" rtl="1" eaLnBrk="1" fontAlgn="auto" latinLnBrk="0" hangingPunct="1">
              <a:lnSpc>
                <a:spcPct val="100000"/>
              </a:lnSpc>
              <a:spcBef>
                <a:spcPts val="0"/>
              </a:spcBef>
              <a:spcAft>
                <a:spcPts val="0"/>
              </a:spcAft>
              <a:buClrTx/>
              <a:buSzTx/>
              <a:buFontTx/>
              <a:buNone/>
              <a:tabLst>
                <a:tab pos="1209675" algn="l"/>
              </a:tabLst>
              <a:defRPr/>
            </a:pPr>
            <a:r>
              <a:rPr kumimoji="0" lang="ar-SA" altLang="en-US" sz="2400" b="1" i="0" u="sng" strike="noStrike" kern="1200" cap="none" spc="0" normalizeH="0" baseline="0" noProof="0" dirty="0">
                <a:ln>
                  <a:noFill/>
                </a:ln>
                <a:solidFill>
                  <a:srgbClr val="00B050"/>
                </a:solidFill>
                <a:effectLst/>
                <a:uLnTx/>
                <a:uFillTx/>
                <a:latin typeface="Arial" pitchFamily="34" charset="0"/>
                <a:ea typeface="+mn-ea"/>
                <a:cs typeface="Arial" panose="020B0604020202020204" pitchFamily="34" charset="0"/>
              </a:rPr>
              <a:t>الصوت </a:t>
            </a:r>
            <a:r>
              <a:rPr kumimoji="0" lang="ar-SA" altLang="en-US" sz="2400" b="1" i="0" u="sng" strike="noStrike" kern="1200" cap="none" spc="0" normalizeH="0" baseline="0" noProof="0" dirty="0" err="1">
                <a:ln>
                  <a:noFill/>
                </a:ln>
                <a:solidFill>
                  <a:srgbClr val="00B050"/>
                </a:solidFill>
                <a:effectLst/>
                <a:uLnTx/>
                <a:uFillTx/>
                <a:latin typeface="Arial" pitchFamily="34" charset="0"/>
                <a:ea typeface="+mn-ea"/>
                <a:cs typeface="Arial" panose="020B0604020202020204" pitchFamily="34" charset="0"/>
              </a:rPr>
              <a:t>و</a:t>
            </a:r>
            <a:r>
              <a:rPr kumimoji="0" lang="ar-SA" altLang="en-US" sz="2400" b="1" i="0" u="sng" strike="noStrike" kern="1200" cap="none" spc="0" normalizeH="0" baseline="0" noProof="0" dirty="0">
                <a:ln>
                  <a:noFill/>
                </a:ln>
                <a:solidFill>
                  <a:srgbClr val="00B050"/>
                </a:solidFill>
                <a:effectLst/>
                <a:uLnTx/>
                <a:uFillTx/>
                <a:latin typeface="Arial" pitchFamily="34" charset="0"/>
                <a:ea typeface="+mn-ea"/>
                <a:cs typeface="Arial" panose="020B0604020202020204" pitchFamily="34" charset="0"/>
              </a:rPr>
              <a:t> الضوضاء </a:t>
            </a:r>
            <a:r>
              <a:rPr kumimoji="0" lang="en-GB" altLang="en-US" sz="2400" b="1" i="0" u="sng" strike="noStrike" kern="1200" cap="none" spc="0" normalizeH="0" baseline="0" noProof="0" dirty="0">
                <a:ln>
                  <a:noFill/>
                </a:ln>
                <a:solidFill>
                  <a:srgbClr val="00B050"/>
                </a:solidFill>
                <a:effectLst/>
                <a:uLnTx/>
                <a:uFillTx/>
                <a:latin typeface="Arial" pitchFamily="34" charset="0"/>
                <a:ea typeface="+mn-ea"/>
              </a:rPr>
              <a:t>Sound and noise</a:t>
            </a:r>
            <a:endParaRPr kumimoji="0" lang="ar-SA" altLang="en-US" sz="2400" b="1" i="0" u="sng" strike="noStrike" kern="1200" cap="none" spc="0" normalizeH="0" baseline="0" noProof="0" dirty="0">
              <a:ln>
                <a:noFill/>
              </a:ln>
              <a:solidFill>
                <a:srgbClr val="00B050"/>
              </a:solidFill>
              <a:effectLst/>
              <a:uLnTx/>
              <a:uFillTx/>
              <a:latin typeface="Arial" pitchFamily="34" charset="0"/>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Tx/>
              <a:buNone/>
              <a:tabLst>
                <a:tab pos="1209675" algn="l"/>
              </a:tabLst>
              <a:defRPr/>
            </a:pPr>
            <a:r>
              <a:rPr kumimoji="0" lang="ar-SA" altLang="en-US" sz="2400"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ظهر التلوث الضوضائي بظهور الوسائل الحديثة من الطائرات النفاثة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الموسيقى الصاخبة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غيرها من أنواع الموسيقى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السيارات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غيرها من مصادر الصوت العالي، ولم يهتم بالوقاية من أخطار الضوضاء بقدر ما اهتم بالوقاية من  أخطار التلوث الأخر السامة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الإشعاعية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غيرها.</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altLang="en-US" sz="2400" b="1" i="0" u="sng" strike="noStrike" kern="1200" cap="none" spc="0" normalizeH="0" baseline="0" noProof="0" dirty="0">
                <a:ln>
                  <a:noFill/>
                </a:ln>
                <a:solidFill>
                  <a:srgbClr val="00B050"/>
                </a:solidFill>
                <a:effectLst/>
                <a:uLnTx/>
                <a:uFillTx/>
                <a:latin typeface="Arial" pitchFamily="34" charset="0"/>
                <a:ea typeface="+mn-ea"/>
                <a:cs typeface="Arial" panose="020B0604020202020204" pitchFamily="34" charset="0"/>
              </a:rPr>
              <a:t>الصوت: </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هو تلك الموجات التي لها طابع الانتظام الموسيقي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و</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 المتناسق.</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altLang="en-US" sz="2400" b="1" i="0" u="sng" strike="noStrike" kern="1200" cap="none" spc="0" normalizeH="0" baseline="0" noProof="0" dirty="0">
                <a:ln>
                  <a:noFill/>
                </a:ln>
                <a:solidFill>
                  <a:srgbClr val="00B050"/>
                </a:solidFill>
                <a:effectLst/>
                <a:uLnTx/>
                <a:uFillTx/>
                <a:latin typeface="Arial" pitchFamily="34" charset="0"/>
                <a:ea typeface="+mn-ea"/>
                <a:cs typeface="Arial" panose="020B0604020202020204" pitchFamily="34" charset="0"/>
              </a:rPr>
              <a:t>الضجيج:</a:t>
            </a:r>
            <a:r>
              <a:rPr kumimoji="0" lang="ar-SA" altLang="en-US" sz="2400" b="0" i="0" u="none" strike="noStrike" kern="1200" cap="none" spc="0" normalizeH="0" baseline="0" noProof="0" dirty="0">
                <a:ln>
                  <a:noFill/>
                </a:ln>
                <a:solidFill>
                  <a:srgbClr val="00B050"/>
                </a:solidFill>
                <a:effectLst/>
                <a:uLnTx/>
                <a:uFillTx/>
                <a:latin typeface="Arial" pitchFamily="34" charset="0"/>
                <a:ea typeface="+mn-ea"/>
                <a:cs typeface="Arial" panose="020B0604020202020204" pitchFamily="34" charset="0"/>
              </a:rPr>
              <a:t> </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هو تلك الموجات التي ليس لها طابع انتظامي موحد.</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تقاس شدة الصوت بوحدة تسمى </a:t>
            </a:r>
            <a:r>
              <a:rPr kumimoji="0" lang="ar-SA" altLang="en-US" sz="2400" b="0" i="0" u="none" strike="noStrike" kern="1200" cap="none" spc="0" normalizeH="0" baseline="0" noProof="0" dirty="0" err="1">
                <a:ln>
                  <a:noFill/>
                </a:ln>
                <a:solidFill>
                  <a:prstClr val="black"/>
                </a:solidFill>
                <a:effectLst/>
                <a:uLnTx/>
                <a:uFillTx/>
                <a:latin typeface="Arial" pitchFamily="34" charset="0"/>
                <a:ea typeface="+mn-ea"/>
                <a:cs typeface="Arial" panose="020B0604020202020204" pitchFamily="34" charset="0"/>
              </a:rPr>
              <a:t>الدسيبل</a:t>
            </a:r>
            <a:r>
              <a:rPr kumimoji="0" lang="ar-SA" altLang="en-US" sz="2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a:t>
            </a:r>
            <a:endParaRPr kumimoji="0" lang="en-US" altLang="en-US" sz="24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82947" name="Rectangle 3"/>
          <p:cNvSpPr>
            <a:spLocks noGrp="1" noChangeArrowheads="1"/>
          </p:cNvSpPr>
          <p:nvPr>
            <p:ph type="title" idx="4294967295"/>
          </p:nvPr>
        </p:nvSpPr>
        <p:spPr>
          <a:xfrm>
            <a:off x="1643042" y="1571612"/>
            <a:ext cx="6334125" cy="908050"/>
          </a:xfrm>
        </p:spPr>
        <p:txBody>
          <a:bodyPr/>
          <a:lstStyle/>
          <a:p>
            <a:pPr algn="ctr" rtl="1" eaLnBrk="1" hangingPunct="1"/>
            <a:r>
              <a:rPr lang="ar-SA" altLang="en-US" dirty="0">
                <a:solidFill>
                  <a:srgbClr val="FF0000"/>
                </a:solidFill>
              </a:rPr>
              <a:t>التلوث الضوضائي</a:t>
            </a:r>
            <a:endParaRPr lang="de-DE" altLang="en-US" dirty="0">
              <a:solidFill>
                <a:srgbClr val="FF0000"/>
              </a:solidFill>
              <a:cs typeface="Times New Roman" pitchFamily="18" charset="0"/>
            </a:endParaRPr>
          </a:p>
        </p:txBody>
      </p:sp>
      <p:sp>
        <p:nvSpPr>
          <p:cNvPr id="82951" name="Slide Number Placeholder 4"/>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C01FC-BBCF-4BED-AA8B-ACC4C8367FB1}"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FAFC0316-769B-4DC3-861F-FDD437F974DD}"/>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500034" y="1142984"/>
            <a:ext cx="7886700" cy="615950"/>
          </a:xfrm>
        </p:spPr>
        <p:txBody>
          <a:bodyPr>
            <a:normAutofit fontScale="90000"/>
          </a:bodyPr>
          <a:lstStyle/>
          <a:p>
            <a:pPr algn="ctr" eaLnBrk="1" hangingPunct="1"/>
            <a:r>
              <a:rPr lang="ar-SA" altLang="en-US" dirty="0">
                <a:solidFill>
                  <a:srgbClr val="FF0000"/>
                </a:solidFill>
              </a:rPr>
              <a:t>مصادر الضوضاء</a:t>
            </a:r>
            <a:endParaRPr lang="en-US" altLang="en-US" dirty="0">
              <a:solidFill>
                <a:srgbClr val="FF0000"/>
              </a:solidFill>
              <a:cs typeface="Times New Roman" pitchFamily="18" charset="0"/>
            </a:endParaRPr>
          </a:p>
        </p:txBody>
      </p:sp>
      <p:sp>
        <p:nvSpPr>
          <p:cNvPr id="83971" name="Content Placeholder 2"/>
          <p:cNvSpPr>
            <a:spLocks noGrp="1"/>
          </p:cNvSpPr>
          <p:nvPr>
            <p:ph idx="1"/>
          </p:nvPr>
        </p:nvSpPr>
        <p:spPr>
          <a:xfrm>
            <a:off x="2951163" y="1779588"/>
            <a:ext cx="5743575" cy="4351337"/>
          </a:xfrm>
        </p:spPr>
        <p:txBody>
          <a:bodyPr/>
          <a:lstStyle/>
          <a:p>
            <a:pPr marL="0" indent="0" algn="r" rtl="1" eaLnBrk="1" hangingPunct="1">
              <a:buFontTx/>
              <a:buNone/>
            </a:pPr>
            <a:r>
              <a:rPr lang="ar-SA" altLang="en-US" sz="2400"/>
              <a:t>1- وسائل النقل المختلفة.</a:t>
            </a:r>
          </a:p>
          <a:p>
            <a:pPr marL="0" indent="0" algn="r" rtl="1" eaLnBrk="1" hangingPunct="1">
              <a:buFontTx/>
              <a:buNone/>
            </a:pPr>
            <a:r>
              <a:rPr lang="ar-SA" altLang="en-US" sz="2400"/>
              <a:t>2- الطائرات ولا سيما النفاثة في المناطق المحيطة بالمطارات.</a:t>
            </a:r>
          </a:p>
          <a:p>
            <a:pPr marL="0" indent="0" algn="r" rtl="1" eaLnBrk="1" hangingPunct="1">
              <a:buFontTx/>
              <a:buNone/>
            </a:pPr>
            <a:r>
              <a:rPr lang="ar-SA" altLang="en-US" sz="2400"/>
              <a:t>3- عمليات البناء والإنشاءات المختلفة.</a:t>
            </a:r>
          </a:p>
          <a:p>
            <a:pPr marL="0" indent="0" algn="r" rtl="1" eaLnBrk="1" hangingPunct="1">
              <a:buFontTx/>
              <a:buNone/>
            </a:pPr>
            <a:r>
              <a:rPr lang="ar-SA" altLang="en-US" sz="2400"/>
              <a:t>4- الأجهزة المستخدمة في المنازل (تلفزيونات ، راديو ، موسيقى ، وغيرها)</a:t>
            </a:r>
          </a:p>
          <a:p>
            <a:pPr marL="0" indent="0" algn="r" rtl="1" eaLnBrk="1" hangingPunct="1">
              <a:buFontTx/>
              <a:buNone/>
            </a:pPr>
            <a:r>
              <a:rPr lang="ar-SA" altLang="en-US" sz="2400"/>
              <a:t>5- الضوضاء من المصانع والصناعات المختلفة.</a:t>
            </a:r>
          </a:p>
          <a:p>
            <a:pPr marL="0" indent="0" algn="r" rtl="1" eaLnBrk="1" hangingPunct="1">
              <a:buFontTx/>
              <a:buNone/>
            </a:pPr>
            <a:r>
              <a:rPr lang="ar-SA" altLang="en-US" sz="2400"/>
              <a:t>6- القنابل والمتفجرات المستخدمة في الحروب.</a:t>
            </a:r>
            <a:endParaRPr lang="en-US" altLang="en-US" sz="2400">
              <a:cs typeface="Arial" pitchFamily="34" charset="0"/>
            </a:endParaRPr>
          </a:p>
        </p:txBody>
      </p:sp>
      <p:pic>
        <p:nvPicPr>
          <p:cNvPr id="83973" name="Picture 4"/>
          <p:cNvPicPr>
            <a:picLocks noChangeAspect="1"/>
          </p:cNvPicPr>
          <p:nvPr/>
        </p:nvPicPr>
        <p:blipFill>
          <a:blip r:embed="rId2"/>
          <a:srcRect/>
          <a:stretch>
            <a:fillRect/>
          </a:stretch>
        </p:blipFill>
        <p:spPr bwMode="auto">
          <a:xfrm>
            <a:off x="285720" y="1556792"/>
            <a:ext cx="2322513" cy="1541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3974" name="Picture 7"/>
          <p:cNvPicPr>
            <a:picLocks noChangeAspect="1"/>
          </p:cNvPicPr>
          <p:nvPr/>
        </p:nvPicPr>
        <p:blipFill>
          <a:blip r:embed="rId3"/>
          <a:srcRect/>
          <a:stretch>
            <a:fillRect/>
          </a:stretch>
        </p:blipFill>
        <p:spPr bwMode="auto">
          <a:xfrm>
            <a:off x="1691680" y="4725144"/>
            <a:ext cx="2638425" cy="1733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3977" name="Picture 8"/>
          <p:cNvPicPr>
            <a:picLocks noChangeAspect="1"/>
          </p:cNvPicPr>
          <p:nvPr/>
        </p:nvPicPr>
        <p:blipFill>
          <a:blip r:embed="rId4"/>
          <a:srcRect/>
          <a:stretch>
            <a:fillRect/>
          </a:stretch>
        </p:blipFill>
        <p:spPr bwMode="auto">
          <a:xfrm>
            <a:off x="352425" y="3212976"/>
            <a:ext cx="2505063" cy="1660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3978" name="Slide Number Placeholder 9"/>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0B2A3E4-84F1-4487-8C89-561842A7863B}" type="slidenum">
              <a:rPr kumimoji="0" lang="ar-SA"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44D8F8C5-B565-4B26-9F81-4D98C0851C33}"/>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357554" y="2500306"/>
            <a:ext cx="5256213" cy="2677656"/>
          </a:xfrm>
          <a:prstGeom prst="rect">
            <a:avLst/>
          </a:prstGeom>
          <a:noFill/>
          <a:ln w="9525">
            <a:noFill/>
            <a:miter lim="800000"/>
            <a:headEnd/>
            <a:tailEnd/>
          </a:ln>
          <a:effectLst/>
        </p:spPr>
        <p:txBody>
          <a:bodyPr anchor="ctr">
            <a:spAutoFit/>
          </a:bodyPr>
          <a:lstStyle/>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الأصوات المرتفعة و الضوضاء هي مصدر خوف للإنسان في الحروب مثل القنابل الصوتية</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أربع مستويات من الضوضاء المؤثرة على الإنسان وهي :-</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شدة الضوضاء من 40 – 50 دسيبل و تؤدي إلى تأثيرات وردود فعل نفسية في صورة قلق و توتر و خاصة لدى الأطفال و طلبة المدارس.</a:t>
            </a:r>
          </a:p>
        </p:txBody>
      </p:sp>
      <p:sp>
        <p:nvSpPr>
          <p:cNvPr id="84995" name="Rectangle 3"/>
          <p:cNvSpPr>
            <a:spLocks noGrp="1" noChangeArrowheads="1"/>
          </p:cNvSpPr>
          <p:nvPr>
            <p:ph type="title" idx="4294967295"/>
          </p:nvPr>
        </p:nvSpPr>
        <p:spPr>
          <a:xfrm>
            <a:off x="1500166" y="1285860"/>
            <a:ext cx="6334125" cy="1084263"/>
          </a:xfrm>
        </p:spPr>
        <p:txBody>
          <a:bodyPr>
            <a:normAutofit/>
          </a:bodyPr>
          <a:lstStyle/>
          <a:p>
            <a:pPr algn="ctr" eaLnBrk="1" hangingPunct="1"/>
            <a:r>
              <a:rPr lang="ar-SA" altLang="en-US" sz="4000" dirty="0">
                <a:solidFill>
                  <a:srgbClr val="FF0000"/>
                </a:solidFill>
              </a:rPr>
              <a:t>الآثار التي تسببها الضوضاء</a:t>
            </a:r>
            <a:endParaRPr lang="de-DE" altLang="en-US" sz="4000" dirty="0">
              <a:solidFill>
                <a:srgbClr val="FF0000"/>
              </a:solidFill>
              <a:cs typeface="Times New Roman" pitchFamily="18" charset="0"/>
            </a:endParaRPr>
          </a:p>
        </p:txBody>
      </p:sp>
      <p:pic>
        <p:nvPicPr>
          <p:cNvPr id="84996" name="Picture 1"/>
          <p:cNvPicPr>
            <a:picLocks noChangeAspect="1"/>
          </p:cNvPicPr>
          <p:nvPr/>
        </p:nvPicPr>
        <p:blipFill>
          <a:blip r:embed="rId2"/>
          <a:srcRect/>
          <a:stretch>
            <a:fillRect/>
          </a:stretch>
        </p:blipFill>
        <p:spPr bwMode="auto">
          <a:xfrm>
            <a:off x="0" y="1500174"/>
            <a:ext cx="2214546" cy="1666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4997" name="Picture 4"/>
          <p:cNvPicPr>
            <a:picLocks noChangeAspect="1"/>
          </p:cNvPicPr>
          <p:nvPr/>
        </p:nvPicPr>
        <p:blipFill>
          <a:blip r:embed="rId3"/>
          <a:srcRect/>
          <a:stretch>
            <a:fillRect/>
          </a:stretch>
        </p:blipFill>
        <p:spPr bwMode="auto">
          <a:xfrm>
            <a:off x="1800225" y="4812837"/>
            <a:ext cx="2771775" cy="16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4998" name="Picture 6"/>
          <p:cNvPicPr>
            <a:picLocks noChangeAspect="1"/>
          </p:cNvPicPr>
          <p:nvPr/>
        </p:nvPicPr>
        <p:blipFill>
          <a:blip r:embed="rId4"/>
          <a:srcRect/>
          <a:stretch>
            <a:fillRect/>
          </a:stretch>
        </p:blipFill>
        <p:spPr bwMode="auto">
          <a:xfrm>
            <a:off x="347650" y="3244850"/>
            <a:ext cx="24384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4999" name="Slide Number Placeholder 7"/>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235339C-63D3-4FF5-85A6-9600F3B60EFC}"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C9E0DEDF-6C32-4882-A2F7-BB20F376E392}"/>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357554" y="2285992"/>
            <a:ext cx="5256213" cy="2677656"/>
          </a:xfrm>
          <a:prstGeom prst="rect">
            <a:avLst/>
          </a:prstGeom>
          <a:noFill/>
          <a:ln w="9525">
            <a:noFill/>
            <a:miter lim="800000"/>
            <a:headEnd/>
            <a:tailEnd/>
          </a:ln>
          <a:effectLst/>
        </p:spPr>
        <p:txBody>
          <a:bodyPr anchor="ctr">
            <a:spAutoFit/>
          </a:bodyPr>
          <a:lstStyle/>
          <a:p>
            <a:pPr marL="457200" marR="0" lvl="0" indent="-457200" algn="r" defTabSz="914400" rtl="1" eaLnBrk="1" fontAlgn="auto" latinLnBrk="0" hangingPunct="1">
              <a:lnSpc>
                <a:spcPct val="100000"/>
              </a:lnSpc>
              <a:spcBef>
                <a:spcPts val="0"/>
              </a:spcBef>
              <a:spcAft>
                <a:spcPts val="0"/>
              </a:spcAft>
              <a:buClrTx/>
              <a:buSzTx/>
              <a:buFontTx/>
              <a:buNone/>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شدة الضوضاء من 60 – 80 دسيبل لها تأثيرات سيئة على الجملة العصبية </a:t>
            </a:r>
          </a:p>
          <a:p>
            <a:pPr marL="457200" marR="0" lvl="0" indent="-457200" algn="r" defTabSz="914400" rtl="1" eaLnBrk="1" fontAlgn="auto" latinLnBrk="0" hangingPunct="1">
              <a:lnSpc>
                <a:spcPct val="100000"/>
              </a:lnSpc>
              <a:spcBef>
                <a:spcPts val="0"/>
              </a:spcBef>
              <a:spcAft>
                <a:spcPts val="0"/>
              </a:spcAft>
              <a:buClrTx/>
              <a:buSzTx/>
              <a:buFontTx/>
              <a:buNone/>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شدة الضوضاء من 90 – 100 دسيبل لها تأثيرات تسب انخفاض في قوة السمع.</a:t>
            </a:r>
          </a:p>
          <a:p>
            <a:pPr marL="457200" marR="0" lvl="0" indent="-457200" algn="r" defTabSz="914400" rtl="1" eaLnBrk="1" fontAlgn="auto" latinLnBrk="0" hangingPunct="1">
              <a:lnSpc>
                <a:spcPct val="100000"/>
              </a:lnSpc>
              <a:spcBef>
                <a:spcPts val="0"/>
              </a:spcBef>
              <a:spcAft>
                <a:spcPts val="0"/>
              </a:spcAft>
              <a:buClrTx/>
              <a:buSzTx/>
              <a:buFontTx/>
              <a:buNone/>
              <a:tabLst>
                <a:tab pos="1209675" algn="l"/>
              </a:tabLst>
              <a:defRPr/>
            </a:pPr>
            <a:r>
              <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 شدة الضوضاء من أكثر من 120 دسيبل لها تأثيرات تسبب ألماً للجهاز السمعي و انعكاسات خطيرة على الجهاز الدوري.</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4995" name="Rectangle 3"/>
          <p:cNvSpPr>
            <a:spLocks noGrp="1" noChangeArrowheads="1"/>
          </p:cNvSpPr>
          <p:nvPr>
            <p:ph type="title" idx="4294967295"/>
          </p:nvPr>
        </p:nvSpPr>
        <p:spPr>
          <a:xfrm>
            <a:off x="1357290" y="1142984"/>
            <a:ext cx="6334125" cy="1084263"/>
          </a:xfrm>
        </p:spPr>
        <p:txBody>
          <a:bodyPr>
            <a:normAutofit/>
          </a:bodyPr>
          <a:lstStyle/>
          <a:p>
            <a:pPr algn="ctr" eaLnBrk="1" hangingPunct="1"/>
            <a:r>
              <a:rPr lang="ar-SA" altLang="en-US" sz="4000" dirty="0">
                <a:solidFill>
                  <a:srgbClr val="FF0000"/>
                </a:solidFill>
              </a:rPr>
              <a:t>الآثار التي تسببها الضوضاء</a:t>
            </a:r>
            <a:endParaRPr lang="de-DE" altLang="en-US" sz="4000" dirty="0">
              <a:solidFill>
                <a:srgbClr val="FF0000"/>
              </a:solidFill>
              <a:cs typeface="Times New Roman" pitchFamily="18" charset="0"/>
            </a:endParaRPr>
          </a:p>
        </p:txBody>
      </p:sp>
      <p:sp>
        <p:nvSpPr>
          <p:cNvPr id="84999" name="Slide Number Placeholder 7"/>
          <p:cNvSpPr>
            <a:spLocks noGrp="1"/>
          </p:cNvSpPr>
          <p:nvPr>
            <p:ph type="sldNum" sz="quarter" idx="12"/>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235339C-63D3-4FF5-85A6-9600F3B60EFC}" type="slidenum">
              <a:rPr kumimoji="0" 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0D9CC0B7-A2A2-47CB-BF2D-3160DBEBF169}"/>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071546"/>
            <a:ext cx="7467600" cy="796926"/>
          </a:xfrm>
        </p:spPr>
        <p:txBody>
          <a:bodyPr>
            <a:noAutofit/>
          </a:bodyPr>
          <a:lstStyle/>
          <a:p>
            <a:pPr algn="ctr">
              <a:defRPr/>
            </a:pPr>
            <a:r>
              <a:rPr lang="ar-SA" sz="3200" dirty="0">
                <a:solidFill>
                  <a:srgbClr val="FF0000"/>
                </a:solidFill>
              </a:rPr>
              <a:t>طرق التقليل من التلوث الضوضائي</a:t>
            </a:r>
          </a:p>
        </p:txBody>
      </p:sp>
      <p:sp>
        <p:nvSpPr>
          <p:cNvPr id="3" name="Content Placeholder 2"/>
          <p:cNvSpPr>
            <a:spLocks noGrp="1"/>
          </p:cNvSpPr>
          <p:nvPr>
            <p:ph sz="quarter" idx="1"/>
          </p:nvPr>
        </p:nvSpPr>
        <p:spPr>
          <a:xfrm>
            <a:off x="571472" y="1928802"/>
            <a:ext cx="7858125" cy="4429156"/>
          </a:xfrm>
        </p:spPr>
        <p:txBody>
          <a:bodyPr>
            <a:normAutofit/>
          </a:bodyPr>
          <a:lstStyle/>
          <a:p>
            <a:pPr>
              <a:buFont typeface="Wingdings" pitchFamily="2" charset="2"/>
              <a:buNone/>
              <a:defRPr/>
            </a:pPr>
            <a:r>
              <a:rPr lang="ar-SA" b="1" dirty="0"/>
              <a:t>يوجد العديد من الطرق لخفض مستوى التلوث الضوضائي منها: </a:t>
            </a:r>
          </a:p>
          <a:p>
            <a:pPr marL="457200" indent="-457200">
              <a:buFont typeface="+mj-lt"/>
              <a:buAutoNum type="arabicPeriod"/>
              <a:defRPr/>
            </a:pPr>
            <a:r>
              <a:rPr lang="ar-SA" dirty="0"/>
              <a:t>إصدار التشريعات اللازمة وتطبيقها بحزم لمنع استعمال منبهات السيارات ومراقبة محركاتها وإيقاف تلك المصدرة للأصوات العالية. </a:t>
            </a:r>
          </a:p>
          <a:p>
            <a:pPr marL="457200" indent="-457200">
              <a:buFont typeface="+mj-lt"/>
              <a:buAutoNum type="arabicPeriod"/>
              <a:defRPr/>
            </a:pPr>
            <a:r>
              <a:rPr lang="ar-SA" dirty="0"/>
              <a:t>نشر الوعي عن طريق وسائل الإعلام المختلفة ببيان أخطار هذا التلوث على الصحة البشرية بحيث يدرك المرء أن الفضاء الصوتي ليس ملكا شخصيا.</a:t>
            </a:r>
          </a:p>
          <a:p>
            <a:pPr marL="457200" indent="-457200">
              <a:buFont typeface="+mj-lt"/>
              <a:buAutoNum type="arabicPeriod"/>
              <a:defRPr/>
            </a:pPr>
            <a:endParaRPr lang="ar-SA" dirty="0"/>
          </a:p>
        </p:txBody>
      </p:sp>
      <p:sp>
        <p:nvSpPr>
          <p:cNvPr id="86020" name="Slide Number Placeholder 3"/>
          <p:cNvSpPr>
            <a:spLocks noGrp="1"/>
          </p:cNvSpPr>
          <p:nvPr>
            <p:ph type="sldNum" sz="quarter" idx="11"/>
          </p:nvPr>
        </p:nvSpPr>
        <p:spPr bwMode="auto">
          <a:noFill/>
          <a:ln>
            <a:miter lim="800000"/>
            <a:headEnd/>
            <a:tailEnd/>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E9B0BE0A-4391-4B67-9382-A4FFA003F765}" type="slidenum">
              <a:rPr kumimoji="0" lang="ar-SA" alt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29</a:t>
            </a:fld>
            <a:endParaRPr kumimoji="0" lang="en-US" alt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TextBox 4">
            <a:extLst>
              <a:ext uri="{FF2B5EF4-FFF2-40B4-BE49-F238E27FC236}">
                <a16:creationId xmlns:a16="http://schemas.microsoft.com/office/drawing/2014/main" id="{3D63D84F-8ED5-48C5-BCA2-22B50F1EC706}"/>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928670"/>
            <a:ext cx="8229600" cy="1143000"/>
          </a:xfrm>
        </p:spPr>
        <p:txBody>
          <a:bodyPr/>
          <a:lstStyle/>
          <a:p>
            <a:pPr algn="ctr"/>
            <a:r>
              <a:rPr lang="ar-SA" altLang="en-US" dirty="0">
                <a:solidFill>
                  <a:srgbClr val="FF0000"/>
                </a:solidFill>
              </a:rPr>
              <a:t>مصادر تلوث الماء</a:t>
            </a:r>
            <a:endParaRPr lang="en-US" altLang="en-US" dirty="0">
              <a:solidFill>
                <a:srgbClr val="FF0000"/>
              </a:solidFill>
              <a:cs typeface="Times New Roman" pitchFamily="18" charset="0"/>
            </a:endParaRPr>
          </a:p>
        </p:txBody>
      </p:sp>
      <p:sp>
        <p:nvSpPr>
          <p:cNvPr id="3" name="Content Placeholder 2"/>
          <p:cNvSpPr>
            <a:spLocks noGrp="1"/>
          </p:cNvSpPr>
          <p:nvPr>
            <p:ph idx="1"/>
          </p:nvPr>
        </p:nvSpPr>
        <p:spPr>
          <a:xfrm>
            <a:off x="500034" y="1857364"/>
            <a:ext cx="8229600" cy="4495800"/>
          </a:xfrm>
        </p:spPr>
        <p:txBody>
          <a:bodyPr>
            <a:normAutofit fontScale="85000" lnSpcReduction="20000"/>
          </a:bodyPr>
          <a:lstStyle/>
          <a:p>
            <a:pPr algn="r" rtl="1">
              <a:defRPr/>
            </a:pPr>
            <a:r>
              <a:rPr lang="ar-SA" dirty="0"/>
              <a:t>ينقسم التلوث المائي إلى عدة أنواع:</a:t>
            </a:r>
          </a:p>
          <a:p>
            <a:pPr marL="0" indent="0" algn="r" rtl="1">
              <a:buFontTx/>
              <a:buNone/>
              <a:defRPr/>
            </a:pPr>
            <a:r>
              <a:rPr lang="ar-SA" b="1" u="sng" dirty="0">
                <a:solidFill>
                  <a:srgbClr val="00B050"/>
                </a:solidFill>
              </a:rPr>
              <a:t>التلوث الطبيعي:</a:t>
            </a:r>
            <a:r>
              <a:rPr lang="ar-SA" b="1" dirty="0">
                <a:solidFill>
                  <a:srgbClr val="00B050"/>
                </a:solidFill>
              </a:rPr>
              <a:t> </a:t>
            </a:r>
            <a:r>
              <a:rPr lang="ar-SA" dirty="0"/>
              <a:t>ويظهر في تغير درجة حرارة الماء، أو زيادة ملوحته، أو ازدياد المواد العالقة.</a:t>
            </a:r>
          </a:p>
          <a:p>
            <a:pPr marL="0" indent="0" algn="r" rtl="1">
              <a:buFontTx/>
              <a:buNone/>
              <a:defRPr/>
            </a:pPr>
            <a:r>
              <a:rPr lang="ar-SA" dirty="0"/>
              <a:t> وينتج ازدياد ملوحة الماء في الغالب لازدياد كمية التبخر لماء البحيرة أو النهر خصوصاً في الأماكن الجافة.</a:t>
            </a:r>
          </a:p>
          <a:p>
            <a:pPr marL="0" indent="0" algn="r" rtl="1">
              <a:buFontTx/>
              <a:buNone/>
              <a:defRPr/>
            </a:pPr>
            <a:endParaRPr lang="ar-SA" b="1" u="sng" dirty="0">
              <a:solidFill>
                <a:srgbClr val="00B050"/>
              </a:solidFill>
            </a:endParaRPr>
          </a:p>
          <a:p>
            <a:pPr marL="0" indent="0" algn="r" rtl="1">
              <a:buFontTx/>
              <a:buNone/>
              <a:defRPr/>
            </a:pPr>
            <a:r>
              <a:rPr lang="ar-SA" b="1" u="sng" dirty="0">
                <a:solidFill>
                  <a:srgbClr val="00B050"/>
                </a:solidFill>
              </a:rPr>
              <a:t>التلوث الحراري:</a:t>
            </a:r>
            <a:r>
              <a:rPr lang="ar-SA" b="1" dirty="0">
                <a:solidFill>
                  <a:srgbClr val="00B050"/>
                </a:solidFill>
              </a:rPr>
              <a:t> </a:t>
            </a:r>
            <a:r>
              <a:rPr lang="ar-SA" dirty="0"/>
              <a:t>ينبعث الماء الحار النظيف من محطات توليد الطاقة إلى مجاري المياه ويتسبب هذا الماء بالضرر بالأسماك والنباتات المائية عن طريق تقليل كمية الأكسجين بالماء.</a:t>
            </a:r>
          </a:p>
          <a:p>
            <a:pPr marL="0" indent="0" algn="r" rtl="1">
              <a:buFontTx/>
              <a:buNone/>
              <a:defRPr/>
            </a:pPr>
            <a:endParaRPr lang="ar-SA" dirty="0"/>
          </a:p>
          <a:p>
            <a:pPr marL="0" indent="0" algn="r" rtl="1">
              <a:buFontTx/>
              <a:buNone/>
              <a:defRPr/>
            </a:pPr>
            <a:r>
              <a:rPr lang="ar-SA" b="1" u="sng" dirty="0">
                <a:solidFill>
                  <a:srgbClr val="00B050"/>
                </a:solidFill>
              </a:rPr>
              <a:t>التلوث الكيميائي:</a:t>
            </a:r>
            <a:r>
              <a:rPr lang="ar-SA" b="1" dirty="0">
                <a:solidFill>
                  <a:srgbClr val="00B050"/>
                </a:solidFill>
              </a:rPr>
              <a:t> </a:t>
            </a:r>
            <a:r>
              <a:rPr lang="ar-SA" dirty="0"/>
              <a:t>وتتعدد أشكاله كالتلوث بمياه الصرف والتسرب النفطي.</a:t>
            </a:r>
            <a:endParaRPr lang="en-US" dirty="0"/>
          </a:p>
        </p:txBody>
      </p:sp>
      <p:sp>
        <p:nvSpPr>
          <p:cNvPr id="4" name="TextBox 3">
            <a:extLst>
              <a:ext uri="{FF2B5EF4-FFF2-40B4-BE49-F238E27FC236}">
                <a16:creationId xmlns:a16="http://schemas.microsoft.com/office/drawing/2014/main" id="{D720FC29-307A-4AEA-B63D-EFACBC76A425}"/>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42984"/>
            <a:ext cx="7467600" cy="796926"/>
          </a:xfrm>
        </p:spPr>
        <p:txBody>
          <a:bodyPr>
            <a:noAutofit/>
          </a:bodyPr>
          <a:lstStyle/>
          <a:p>
            <a:pPr algn="ctr">
              <a:defRPr/>
            </a:pPr>
            <a:r>
              <a:rPr lang="ar-SA" sz="3200" dirty="0">
                <a:solidFill>
                  <a:srgbClr val="FF0000"/>
                </a:solidFill>
              </a:rPr>
              <a:t>طرق التقليل من التلوث الضوضائي</a:t>
            </a:r>
          </a:p>
        </p:txBody>
      </p:sp>
      <p:sp>
        <p:nvSpPr>
          <p:cNvPr id="3" name="Content Placeholder 2"/>
          <p:cNvSpPr>
            <a:spLocks noGrp="1"/>
          </p:cNvSpPr>
          <p:nvPr>
            <p:ph sz="quarter" idx="1"/>
          </p:nvPr>
        </p:nvSpPr>
        <p:spPr>
          <a:xfrm>
            <a:off x="571472" y="1857364"/>
            <a:ext cx="7858125" cy="4572032"/>
          </a:xfrm>
        </p:spPr>
        <p:txBody>
          <a:bodyPr>
            <a:normAutofit/>
          </a:bodyPr>
          <a:lstStyle/>
          <a:p>
            <a:pPr marL="457200" indent="-457200">
              <a:buNone/>
              <a:defRPr/>
            </a:pPr>
            <a:r>
              <a:rPr lang="ar-SA" dirty="0"/>
              <a:t>3.  تعتبر النباتات من أهم الطرق لامتصاص الضوضاء. زراعة الأشجار على طول الطرق أَو الشوارع العالية للتخفيض من الضوضاء في المدن.</a:t>
            </a:r>
          </a:p>
          <a:p>
            <a:pPr marL="457200" indent="-457200">
              <a:buNone/>
              <a:defRPr/>
            </a:pPr>
            <a:r>
              <a:rPr lang="ar-SA" dirty="0"/>
              <a:t>4.  إبعاد المدارس والمستشفيات عن مصادر الضجيج.</a:t>
            </a:r>
          </a:p>
          <a:p>
            <a:pPr marL="457200" indent="-457200">
              <a:buNone/>
              <a:defRPr/>
            </a:pPr>
            <a:r>
              <a:rPr lang="ar-SA" dirty="0"/>
              <a:t>5.  إبعاد المطارات عن المدن والمناطق الآهلة بالسكان مسافة لا تقل عن 30 كم.</a:t>
            </a:r>
          </a:p>
          <a:p>
            <a:pPr marL="457200" indent="-457200">
              <a:buNone/>
              <a:defRPr/>
            </a:pPr>
            <a:r>
              <a:rPr lang="ar-SA" dirty="0"/>
              <a:t>6.  يجب أَن تكون خطوط السكة الحديدية والطرق السريعة بعيدة عن المناطق السكنية قدر الإمكان.</a:t>
            </a:r>
          </a:p>
          <a:p>
            <a:pPr marL="457200" indent="-457200">
              <a:buFont typeface="+mj-lt"/>
              <a:buAutoNum type="arabicPeriod"/>
              <a:defRPr/>
            </a:pPr>
            <a:endParaRPr lang="ar-SA" dirty="0"/>
          </a:p>
        </p:txBody>
      </p:sp>
      <p:sp>
        <p:nvSpPr>
          <p:cNvPr id="86020" name="Slide Number Placeholder 3"/>
          <p:cNvSpPr>
            <a:spLocks noGrp="1"/>
          </p:cNvSpPr>
          <p:nvPr>
            <p:ph type="sldNum" sz="quarter" idx="11"/>
          </p:nvPr>
        </p:nvSpPr>
        <p:spPr bwMode="auto">
          <a:noFill/>
          <a:ln>
            <a:miter lim="800000"/>
            <a:headEnd/>
            <a:tailEnd/>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E9B0BE0A-4391-4B67-9382-A4FFA003F765}" type="slidenum">
              <a:rPr kumimoji="0" lang="ar-SA" alt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30</a:t>
            </a:fld>
            <a:endParaRPr kumimoji="0" lang="en-US" alt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TextBox 4">
            <a:extLst>
              <a:ext uri="{FF2B5EF4-FFF2-40B4-BE49-F238E27FC236}">
                <a16:creationId xmlns:a16="http://schemas.microsoft.com/office/drawing/2014/main" id="{20A3C093-BEC3-4F11-9F3B-EAD35D0844BD}"/>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285860"/>
            <a:ext cx="7467600" cy="796926"/>
          </a:xfrm>
        </p:spPr>
        <p:txBody>
          <a:bodyPr>
            <a:noAutofit/>
          </a:bodyPr>
          <a:lstStyle/>
          <a:p>
            <a:pPr algn="ctr">
              <a:defRPr/>
            </a:pPr>
            <a:r>
              <a:rPr lang="ar-SA" sz="3200" dirty="0">
                <a:solidFill>
                  <a:srgbClr val="FF0000"/>
                </a:solidFill>
              </a:rPr>
              <a:t>طرق التقليل من التلوث الضوضائي</a:t>
            </a:r>
          </a:p>
        </p:txBody>
      </p:sp>
      <p:sp>
        <p:nvSpPr>
          <p:cNvPr id="3" name="Content Placeholder 2"/>
          <p:cNvSpPr>
            <a:spLocks noGrp="1"/>
          </p:cNvSpPr>
          <p:nvPr>
            <p:ph sz="quarter" idx="1"/>
          </p:nvPr>
        </p:nvSpPr>
        <p:spPr>
          <a:xfrm>
            <a:off x="714348" y="2071678"/>
            <a:ext cx="7858125" cy="4214842"/>
          </a:xfrm>
        </p:spPr>
        <p:txBody>
          <a:bodyPr>
            <a:normAutofit/>
          </a:bodyPr>
          <a:lstStyle/>
          <a:p>
            <a:pPr marL="457200" indent="-457200">
              <a:buNone/>
              <a:defRPr/>
            </a:pPr>
            <a:r>
              <a:rPr lang="ar-SA" dirty="0"/>
              <a:t>7.  إبعاد المصانع ومحطات توليد الطاقة من التجمعات السكانية.</a:t>
            </a:r>
          </a:p>
          <a:p>
            <a:pPr marL="457200" indent="-457200">
              <a:buNone/>
              <a:defRPr/>
            </a:pPr>
            <a:r>
              <a:rPr lang="ar-SA" dirty="0"/>
              <a:t>8.  </a:t>
            </a:r>
            <a:r>
              <a:rPr lang="ar-SA" dirty="0" err="1"/>
              <a:t>انتاج</a:t>
            </a:r>
            <a:r>
              <a:rPr lang="ar-SA" dirty="0"/>
              <a:t> وسائل حماية للعاملين بالمصانع الرئيسة في الضوضاء لتخفيف كمية الضرر (مثل استخدام سدادات قطنية للعاملين).</a:t>
            </a:r>
          </a:p>
          <a:p>
            <a:pPr marL="457200" indent="-457200">
              <a:buNone/>
              <a:defRPr/>
            </a:pPr>
            <a:r>
              <a:rPr lang="ar-SA" dirty="0"/>
              <a:t>9.  </a:t>
            </a:r>
            <a:r>
              <a:rPr lang="ar-SA" dirty="0" err="1"/>
              <a:t>انتاج</a:t>
            </a:r>
            <a:r>
              <a:rPr lang="ar-SA" dirty="0"/>
              <a:t> معدات ومكائن ذات اصوات أقل شدة وبالتالي أقل خطراً.</a:t>
            </a:r>
          </a:p>
          <a:p>
            <a:pPr marL="457200" indent="-457200">
              <a:buFont typeface="+mj-lt"/>
              <a:buAutoNum type="arabicPeriod"/>
              <a:defRPr/>
            </a:pPr>
            <a:endParaRPr lang="ar-SA" dirty="0"/>
          </a:p>
        </p:txBody>
      </p:sp>
      <p:sp>
        <p:nvSpPr>
          <p:cNvPr id="86020" name="Slide Number Placeholder 3"/>
          <p:cNvSpPr>
            <a:spLocks noGrp="1"/>
          </p:cNvSpPr>
          <p:nvPr>
            <p:ph type="sldNum" sz="quarter" idx="11"/>
          </p:nvPr>
        </p:nvSpPr>
        <p:spPr bwMode="auto">
          <a:noFill/>
          <a:ln>
            <a:miter lim="800000"/>
            <a:headEnd/>
            <a:tailEnd/>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E9B0BE0A-4391-4B67-9382-A4FFA003F765}" type="slidenum">
              <a:rPr kumimoji="0" lang="ar-SA" alt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31</a:t>
            </a:fld>
            <a:endParaRPr kumimoji="0" lang="en-US" altLang="ar-SA"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TextBox 4">
            <a:extLst>
              <a:ext uri="{FF2B5EF4-FFF2-40B4-BE49-F238E27FC236}">
                <a16:creationId xmlns:a16="http://schemas.microsoft.com/office/drawing/2014/main" id="{C6A38BB3-9988-4EE9-9C2D-D6E9AB2AF88B}"/>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00034" y="1214422"/>
            <a:ext cx="8229600" cy="576262"/>
          </a:xfrm>
        </p:spPr>
        <p:txBody>
          <a:bodyPr>
            <a:normAutofit fontScale="90000"/>
          </a:bodyPr>
          <a:lstStyle/>
          <a:p>
            <a:pPr algn="ctr" rtl="1"/>
            <a:r>
              <a:rPr lang="ar-SA" altLang="en-US" sz="4000" dirty="0">
                <a:solidFill>
                  <a:srgbClr val="FF0000"/>
                </a:solidFill>
              </a:rPr>
              <a:t>اضرار تلوث الماء</a:t>
            </a:r>
            <a:endParaRPr lang="en-US" altLang="en-US" dirty="0">
              <a:solidFill>
                <a:srgbClr val="FF0000"/>
              </a:solidFill>
              <a:cs typeface="Times New Roman" pitchFamily="18" charset="0"/>
            </a:endParaRPr>
          </a:p>
        </p:txBody>
      </p:sp>
      <p:sp>
        <p:nvSpPr>
          <p:cNvPr id="69635" name="Content Placeholder 3"/>
          <p:cNvSpPr>
            <a:spLocks noGrp="1"/>
          </p:cNvSpPr>
          <p:nvPr>
            <p:ph sz="half" idx="2"/>
          </p:nvPr>
        </p:nvSpPr>
        <p:spPr>
          <a:xfrm>
            <a:off x="2700338" y="2000240"/>
            <a:ext cx="6443662" cy="4449775"/>
          </a:xfrm>
        </p:spPr>
        <p:txBody>
          <a:bodyPr>
            <a:normAutofit lnSpcReduction="10000"/>
          </a:bodyPr>
          <a:lstStyle/>
          <a:p>
            <a:pPr algn="r" rtl="1">
              <a:buClr>
                <a:srgbClr val="00FF99"/>
              </a:buClr>
            </a:pPr>
            <a:r>
              <a:rPr lang="ar-SA" altLang="en-US" b="1" dirty="0"/>
              <a:t>ويظل تلوث المياه العذبة مُسبباً رئيسياً للأمراض والوفاة في معظم دول العالم النامي، ويأخذ الأشكال التالية:</a:t>
            </a:r>
          </a:p>
          <a:p>
            <a:pPr algn="r" rtl="1">
              <a:buClr>
                <a:srgbClr val="00FF99"/>
              </a:buClr>
              <a:buFont typeface="Wingdings" pitchFamily="2" charset="2"/>
              <a:buChar char="v"/>
            </a:pPr>
            <a:r>
              <a:rPr lang="ar-SA" altLang="en-US" dirty="0"/>
              <a:t>استنزاف كميات كبيرة من الأكسجين الذائب في الماء، نتيجة ما يخلط من صرف صحي وزراعي وصناعي، مما يؤدي إلى تناقص أعداد الأحياء المائية.</a:t>
            </a:r>
          </a:p>
          <a:p>
            <a:pPr algn="r" rtl="1">
              <a:buClr>
                <a:srgbClr val="00FF99"/>
              </a:buClr>
              <a:buFont typeface="Wingdings" pitchFamily="2" charset="2"/>
              <a:buChar char="v"/>
            </a:pPr>
            <a:r>
              <a:rPr lang="ar-SA" altLang="en-US" dirty="0"/>
              <a:t>تؤدي زيادة نسبة المواد الكيميائية في المياه إلى تسميم الأحياء، فتكاد تخلو أنهار من مظاهر الحياة بسبب ارتفاع تركيز الملوثات الكيميائية فيها.</a:t>
            </a:r>
          </a:p>
          <a:p>
            <a:pPr algn="r" rtl="1"/>
            <a:endParaRPr lang="en-US" altLang="en-US" dirty="0">
              <a:cs typeface="Arial" pitchFamily="34" charset="0"/>
            </a:endParaRPr>
          </a:p>
        </p:txBody>
      </p:sp>
      <p:pic>
        <p:nvPicPr>
          <p:cNvPr id="69636" name="Picture 2"/>
          <p:cNvPicPr>
            <a:picLocks noChangeAspect="1" noChangeArrowheads="1"/>
          </p:cNvPicPr>
          <p:nvPr/>
        </p:nvPicPr>
        <p:blipFill>
          <a:blip r:embed="rId2"/>
          <a:srcRect/>
          <a:stretch>
            <a:fillRect/>
          </a:stretch>
        </p:blipFill>
        <p:spPr bwMode="auto">
          <a:xfrm>
            <a:off x="285720" y="1857364"/>
            <a:ext cx="2378075" cy="1579563"/>
          </a:xfrm>
          <a:prstGeom prst="ellipse">
            <a:avLst/>
          </a:prstGeom>
          <a:ln>
            <a:noFill/>
          </a:ln>
          <a:effectLst>
            <a:softEdge rad="112500"/>
          </a:effectLst>
        </p:spPr>
      </p:pic>
      <p:pic>
        <p:nvPicPr>
          <p:cNvPr id="69639" name="Content Placeholder 3" descr="http://upload.wikimedia.org/wikipedia/commons/thumb/b/bc/IronInRocksMakeRiverRed.jpg/220px-IronInRocksMakeRiverRed.jpg">
            <a:hlinkClick r:id="rId3"/>
          </p:cNvPr>
          <p:cNvPicPr>
            <a:picLocks/>
          </p:cNvPicPr>
          <p:nvPr/>
        </p:nvPicPr>
        <p:blipFill>
          <a:blip r:embed="rId4"/>
          <a:srcRect/>
          <a:stretch>
            <a:fillRect/>
          </a:stretch>
        </p:blipFill>
        <p:spPr bwMode="auto">
          <a:xfrm>
            <a:off x="357158" y="4000504"/>
            <a:ext cx="2378075" cy="1862138"/>
          </a:xfrm>
          <a:prstGeom prst="ellipse">
            <a:avLst/>
          </a:prstGeom>
          <a:ln>
            <a:noFill/>
          </a:ln>
          <a:effectLst>
            <a:softEdge rad="112500"/>
          </a:effectLst>
        </p:spPr>
      </p:pic>
      <p:sp>
        <p:nvSpPr>
          <p:cNvPr id="45064" name="TextBox 4"/>
          <p:cNvSpPr txBox="1">
            <a:spLocks noChangeArrowheads="1"/>
          </p:cNvSpPr>
          <p:nvPr/>
        </p:nvSpPr>
        <p:spPr bwMode="auto">
          <a:xfrm>
            <a:off x="357158" y="5929330"/>
            <a:ext cx="2390775" cy="461962"/>
          </a:xfrm>
          <a:prstGeom prst="rect">
            <a:avLst/>
          </a:prstGeom>
          <a:solidFill>
            <a:schemeClr val="accent2">
              <a:lumMod val="20000"/>
              <a:lumOff val="80000"/>
            </a:schemeClr>
          </a:solidFill>
          <a:ln>
            <a:noFill/>
          </a:ln>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FontTx/>
              <a:buNone/>
              <a:defRPr/>
            </a:pPr>
            <a:r>
              <a:rPr lang="ar-SA" altLang="en-US" sz="2400" dirty="0"/>
              <a:t>ماء ملوث بصدأ الحديد</a:t>
            </a:r>
            <a:endParaRPr lang="en-US" altLang="en-US" sz="2400" dirty="0"/>
          </a:p>
        </p:txBody>
      </p:sp>
      <p:sp>
        <p:nvSpPr>
          <p:cNvPr id="7" name="TextBox 6">
            <a:extLst>
              <a:ext uri="{FF2B5EF4-FFF2-40B4-BE49-F238E27FC236}">
                <a16:creationId xmlns:a16="http://schemas.microsoft.com/office/drawing/2014/main" id="{E0CDBE55-C9BF-4309-B74D-136D81F75555}"/>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00034" y="1285860"/>
            <a:ext cx="8229600" cy="576262"/>
          </a:xfrm>
        </p:spPr>
        <p:txBody>
          <a:bodyPr>
            <a:normAutofit fontScale="90000"/>
          </a:bodyPr>
          <a:lstStyle/>
          <a:p>
            <a:pPr algn="ctr" rtl="1"/>
            <a:r>
              <a:rPr lang="ar-SA" altLang="en-US" sz="4000" dirty="0">
                <a:solidFill>
                  <a:srgbClr val="FF0000"/>
                </a:solidFill>
              </a:rPr>
              <a:t>تلوث الماء</a:t>
            </a:r>
            <a:endParaRPr lang="en-US" altLang="en-US" dirty="0">
              <a:solidFill>
                <a:srgbClr val="FF0000"/>
              </a:solidFill>
              <a:cs typeface="Times New Roman" pitchFamily="18" charset="0"/>
            </a:endParaRPr>
          </a:p>
        </p:txBody>
      </p:sp>
      <p:sp>
        <p:nvSpPr>
          <p:cNvPr id="69635" name="Content Placeholder 3"/>
          <p:cNvSpPr>
            <a:spLocks noGrp="1"/>
          </p:cNvSpPr>
          <p:nvPr>
            <p:ph sz="half" idx="2"/>
          </p:nvPr>
        </p:nvSpPr>
        <p:spPr>
          <a:xfrm>
            <a:off x="2700338" y="2000240"/>
            <a:ext cx="6443662" cy="3163891"/>
          </a:xfrm>
        </p:spPr>
        <p:txBody>
          <a:bodyPr>
            <a:normAutofit/>
          </a:bodyPr>
          <a:lstStyle/>
          <a:p>
            <a:pPr algn="r" rtl="1">
              <a:buClr>
                <a:srgbClr val="00FF99"/>
              </a:buClr>
              <a:buFont typeface="Wingdings" pitchFamily="2" charset="2"/>
              <a:buChar char="v"/>
            </a:pPr>
            <a:r>
              <a:rPr lang="ar-SA" altLang="en-US" dirty="0"/>
              <a:t>ازدهار ونمو البكتيريا والطفيليات والأحياء الدقيقة في المياه، مما يقلل من قيمتها كمصدر للشرب أو للري أو حتى للسباحة والترفيه.</a:t>
            </a:r>
          </a:p>
          <a:p>
            <a:pPr algn="r" rtl="1">
              <a:buClr>
                <a:srgbClr val="00FF99"/>
              </a:buClr>
              <a:buFont typeface="Wingdings" pitchFamily="2" charset="2"/>
              <a:buChar char="v"/>
            </a:pPr>
            <a:r>
              <a:rPr lang="ar-SA" altLang="en-US" dirty="0"/>
              <a:t>قلة الضوء الذي يخترق المياه لطوف الملوثات على سطح المياه، والضوء يعتبر ضرورياً لنمو الأحياء النباتية المائية كالطحالب والعوالق.</a:t>
            </a:r>
          </a:p>
          <a:p>
            <a:pPr algn="r" rtl="1"/>
            <a:endParaRPr lang="en-US" altLang="en-US" dirty="0">
              <a:cs typeface="Arial" pitchFamily="34" charset="0"/>
            </a:endParaRPr>
          </a:p>
        </p:txBody>
      </p:sp>
      <p:pic>
        <p:nvPicPr>
          <p:cNvPr id="69637" name="Picture 4"/>
          <p:cNvPicPr>
            <a:picLocks noChangeAspect="1" noChangeArrowheads="1"/>
          </p:cNvPicPr>
          <p:nvPr/>
        </p:nvPicPr>
        <p:blipFill>
          <a:blip r:embed="rId2"/>
          <a:srcRect/>
          <a:stretch>
            <a:fillRect/>
          </a:stretch>
        </p:blipFill>
        <p:spPr bwMode="auto">
          <a:xfrm>
            <a:off x="285720" y="2786058"/>
            <a:ext cx="2273300" cy="1543050"/>
          </a:xfrm>
          <a:prstGeom prst="ellipse">
            <a:avLst/>
          </a:prstGeom>
          <a:ln>
            <a:noFill/>
          </a:ln>
          <a:effectLst>
            <a:softEdge rad="112500"/>
          </a:effectLst>
        </p:spPr>
      </p:pic>
      <p:sp>
        <p:nvSpPr>
          <p:cNvPr id="45062" name="Rectangle 4"/>
          <p:cNvSpPr>
            <a:spLocks noChangeArrowheads="1"/>
          </p:cNvSpPr>
          <p:nvPr/>
        </p:nvSpPr>
        <p:spPr bwMode="auto">
          <a:xfrm>
            <a:off x="357158" y="4500570"/>
            <a:ext cx="2808287" cy="646113"/>
          </a:xfrm>
          <a:prstGeom prst="rect">
            <a:avLst/>
          </a:prstGeom>
          <a:solidFill>
            <a:schemeClr val="accent2">
              <a:lumMod val="20000"/>
              <a:lumOff val="80000"/>
            </a:schemeClr>
          </a:solidFill>
          <a:ln>
            <a:noFill/>
          </a:ln>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algn="ctr" rtl="1" eaLnBrk="1" hangingPunct="1">
              <a:spcBef>
                <a:spcPct val="0"/>
              </a:spcBef>
              <a:buClrTx/>
              <a:buFontTx/>
              <a:buNone/>
              <a:defRPr/>
            </a:pPr>
            <a:r>
              <a:rPr lang="ar-SA" altLang="en-US" sz="1800" dirty="0"/>
              <a:t>نفوق الأسماك في المجاري المائية أحد نتائج التلوث المائي</a:t>
            </a:r>
            <a:endParaRPr lang="en-US" altLang="en-US" sz="1800" dirty="0"/>
          </a:p>
        </p:txBody>
      </p:sp>
      <p:sp>
        <p:nvSpPr>
          <p:cNvPr id="6" name="TextBox 5">
            <a:extLst>
              <a:ext uri="{FF2B5EF4-FFF2-40B4-BE49-F238E27FC236}">
                <a16:creationId xmlns:a16="http://schemas.microsoft.com/office/drawing/2014/main" id="{578DFB6D-30E6-44BA-9C34-8DEEF6DB716A}"/>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143108" y="1968334"/>
            <a:ext cx="6777037" cy="3539430"/>
          </a:xfrm>
          <a:prstGeom prst="rect">
            <a:avLst/>
          </a:prstGeom>
          <a:noFill/>
          <a:ln w="9525">
            <a:noFill/>
            <a:miter lim="800000"/>
            <a:headEnd/>
            <a:tailEnd/>
          </a:ln>
          <a:effectLst/>
        </p:spPr>
        <p:txBody>
          <a:bodyPr anchor="ctr">
            <a:spAutoFit/>
          </a:bodyPr>
          <a:lstStyle/>
          <a:p>
            <a:pPr algn="r" rtl="1" eaLnBrk="1" hangingPunct="1">
              <a:tabLst>
                <a:tab pos="1209675" algn="l"/>
              </a:tabLst>
              <a:defRPr/>
            </a:pPr>
            <a:r>
              <a:rPr lang="ar-SA" sz="2400" b="1" dirty="0">
                <a:latin typeface="Times New Roman" pitchFamily="18" charset="0"/>
                <a:cs typeface="Times New Roman" pitchFamily="18" charset="0"/>
              </a:rPr>
              <a:t> </a:t>
            </a:r>
            <a:r>
              <a:rPr lang="ar-SA" sz="2800" b="1" dirty="0">
                <a:solidFill>
                  <a:srgbClr val="00B050"/>
                </a:solidFill>
                <a:latin typeface="Times New Roman" pitchFamily="18" charset="0"/>
                <a:cs typeface="Times New Roman" pitchFamily="18" charset="0"/>
              </a:rPr>
              <a:t>التلوث بالنفط من الظواهر الحديثة، ومن أسبابها: </a:t>
            </a:r>
          </a:p>
          <a:p>
            <a:pPr marL="342900" indent="-342900" algn="r" rtl="1" eaLnBrk="1" hangingPunct="1">
              <a:tabLst>
                <a:tab pos="1209675" algn="l"/>
              </a:tabLst>
              <a:defRPr/>
            </a:pPr>
            <a:r>
              <a:rPr lang="ar-SA" sz="2800" b="1" dirty="0">
                <a:latin typeface="Times New Roman" pitchFamily="18" charset="0"/>
                <a:cs typeface="Times New Roman" pitchFamily="18" charset="0"/>
              </a:rPr>
              <a:t>أ- </a:t>
            </a:r>
            <a:r>
              <a:rPr lang="ar-SA" sz="2800" dirty="0">
                <a:latin typeface="Times New Roman" pitchFamily="18" charset="0"/>
                <a:cs typeface="Times New Roman" pitchFamily="18" charset="0"/>
              </a:rPr>
              <a:t>حوادث الناقلات و الحوادث البحرية. مثل " حادثة الناقلة أكسون فالديز " في ألاسكا و تسرب النفط منها و الذي بلغ 40 الف طن من النفط و الذي انتشر على مساحة 1500 كم أمام شواطئ المنطقة.</a:t>
            </a:r>
          </a:p>
          <a:p>
            <a:pPr marL="342900" indent="-342900" algn="r" rtl="1" eaLnBrk="1" hangingPunct="1">
              <a:tabLst>
                <a:tab pos="1209675" algn="l"/>
              </a:tabLst>
              <a:defRPr/>
            </a:pPr>
            <a:r>
              <a:rPr lang="ar-SA" sz="2800" dirty="0">
                <a:latin typeface="Times New Roman" pitchFamily="18" charset="0"/>
                <a:cs typeface="Times New Roman" pitchFamily="18" charset="0"/>
              </a:rPr>
              <a:t>ب- انفجار أبار النفط : مثل الذي حدث في عام 1977 حيث انفجر بئر نفط في بحر الشمال أدى إلى تلويث المنطقة ب 25 الف طن من النفط.</a:t>
            </a:r>
          </a:p>
        </p:txBody>
      </p:sp>
      <p:sp>
        <p:nvSpPr>
          <p:cNvPr id="70659" name="Rectangle 3"/>
          <p:cNvSpPr>
            <a:spLocks noGrp="1" noChangeArrowheads="1"/>
          </p:cNvSpPr>
          <p:nvPr>
            <p:ph type="title" idx="4294967295"/>
          </p:nvPr>
        </p:nvSpPr>
        <p:spPr>
          <a:xfrm>
            <a:off x="1000100" y="1214422"/>
            <a:ext cx="6696075" cy="622300"/>
          </a:xfrm>
        </p:spPr>
        <p:txBody>
          <a:bodyPr>
            <a:normAutofit fontScale="90000"/>
          </a:bodyPr>
          <a:lstStyle/>
          <a:p>
            <a:pPr algn="ctr" eaLnBrk="1" hangingPunct="1"/>
            <a:br>
              <a:rPr lang="ar-SA" altLang="en-US" sz="3200" dirty="0">
                <a:solidFill>
                  <a:srgbClr val="FF0000"/>
                </a:solidFill>
              </a:rPr>
            </a:br>
            <a:r>
              <a:rPr lang="ar-SA" altLang="en-US" sz="3200" dirty="0">
                <a:solidFill>
                  <a:srgbClr val="FF0000"/>
                </a:solidFill>
              </a:rPr>
              <a:t>تلوث الماء بالنفط </a:t>
            </a:r>
            <a:endParaRPr lang="de-DE" altLang="en-US" sz="3200" dirty="0">
              <a:solidFill>
                <a:srgbClr val="FF0000"/>
              </a:solidFill>
              <a:cs typeface="Times New Roman" pitchFamily="18" charset="0"/>
            </a:endParaRPr>
          </a:p>
        </p:txBody>
      </p:sp>
      <p:pic>
        <p:nvPicPr>
          <p:cNvPr id="70660" name="Picture 2"/>
          <p:cNvPicPr>
            <a:picLocks noChangeAspect="1" noChangeArrowheads="1"/>
          </p:cNvPicPr>
          <p:nvPr/>
        </p:nvPicPr>
        <p:blipFill>
          <a:blip r:embed="rId2"/>
          <a:srcRect/>
          <a:stretch>
            <a:fillRect/>
          </a:stretch>
        </p:blipFill>
        <p:spPr bwMode="auto">
          <a:xfrm>
            <a:off x="285720" y="2071678"/>
            <a:ext cx="1973262" cy="1477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AF038E5C-AD76-448C-9E05-BBA8DF4E124E}"/>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071670" y="1649544"/>
            <a:ext cx="6777037" cy="5201424"/>
          </a:xfrm>
          <a:prstGeom prst="rect">
            <a:avLst/>
          </a:prstGeom>
          <a:noFill/>
          <a:ln w="9525">
            <a:noFill/>
            <a:miter lim="800000"/>
            <a:headEnd/>
            <a:tailEnd/>
          </a:ln>
          <a:effectLst/>
        </p:spPr>
        <p:txBody>
          <a:bodyPr anchor="ctr">
            <a:spAutoFit/>
          </a:bodyPr>
          <a:lstStyle/>
          <a:p>
            <a:pPr marL="342900" indent="-342900" algn="r" rtl="1" eaLnBrk="1" hangingPunct="1">
              <a:tabLst>
                <a:tab pos="1209675" algn="l"/>
              </a:tabLst>
              <a:defRPr/>
            </a:pPr>
            <a:r>
              <a:rPr lang="ar-SA" sz="2800" dirty="0">
                <a:latin typeface="Times New Roman" pitchFamily="18" charset="0"/>
                <a:cs typeface="Times New Roman" pitchFamily="18" charset="0"/>
              </a:rPr>
              <a:t>ج- التسرب من الآبار الساحلية مثل ما حدث في حرب الخليج.</a:t>
            </a:r>
          </a:p>
          <a:p>
            <a:pPr marL="342900" indent="-342900" algn="r" rtl="1" eaLnBrk="1" hangingPunct="1">
              <a:tabLst>
                <a:tab pos="1209675" algn="l"/>
              </a:tabLst>
              <a:defRPr/>
            </a:pPr>
            <a:endParaRPr lang="ar-SA" sz="2800" dirty="0">
              <a:latin typeface="Times New Roman" pitchFamily="18" charset="0"/>
              <a:cs typeface="Times New Roman" pitchFamily="18" charset="0"/>
            </a:endParaRPr>
          </a:p>
          <a:p>
            <a:pPr marL="342900" indent="-342900" algn="r" rtl="1" eaLnBrk="1" hangingPunct="1">
              <a:tabLst>
                <a:tab pos="1209675" algn="l"/>
              </a:tabLst>
              <a:defRPr/>
            </a:pPr>
            <a:r>
              <a:rPr lang="ar-SA" sz="2800" dirty="0">
                <a:latin typeface="Times New Roman" pitchFamily="18" charset="0"/>
                <a:cs typeface="Times New Roman" pitchFamily="18" charset="0"/>
              </a:rPr>
              <a:t>د- التنقيب في البحر.</a:t>
            </a:r>
          </a:p>
          <a:p>
            <a:pPr marL="342900" indent="-342900" algn="r" rtl="1" eaLnBrk="1" hangingPunct="1">
              <a:tabLst>
                <a:tab pos="1209675" algn="l"/>
              </a:tabLst>
              <a:defRPr/>
            </a:pPr>
            <a:endParaRPr lang="ar-SA" sz="2800" dirty="0">
              <a:latin typeface="Times New Roman" pitchFamily="18" charset="0"/>
              <a:cs typeface="Times New Roman" pitchFamily="18" charset="0"/>
            </a:endParaRPr>
          </a:p>
          <a:p>
            <a:pPr marL="342900" indent="-342900" algn="r" rtl="1" eaLnBrk="1" hangingPunct="1">
              <a:tabLst>
                <a:tab pos="1209675" algn="l"/>
              </a:tabLst>
              <a:defRPr/>
            </a:pPr>
            <a:r>
              <a:rPr lang="ar-SA" sz="2800" dirty="0">
                <a:latin typeface="Times New Roman" pitchFamily="18" charset="0"/>
                <a:cs typeface="Times New Roman" pitchFamily="18" charset="0"/>
              </a:rPr>
              <a:t>هـ- النفايات و مخلفات السفن التي تلقى في البحر بعد غسيل الحاويات.</a:t>
            </a:r>
          </a:p>
          <a:p>
            <a:pPr marL="342900" indent="-342900" algn="r" rtl="1" eaLnBrk="1" hangingPunct="1">
              <a:tabLst>
                <a:tab pos="1209675" algn="l"/>
              </a:tabLst>
              <a:defRPr/>
            </a:pPr>
            <a:r>
              <a:rPr lang="ar-SA" sz="2800" dirty="0">
                <a:latin typeface="Times New Roman" pitchFamily="18" charset="0"/>
                <a:cs typeface="Times New Roman" pitchFamily="18" charset="0"/>
              </a:rPr>
              <a:t> </a:t>
            </a:r>
          </a:p>
          <a:p>
            <a:pPr marL="342900" indent="-342900" algn="r" rtl="1" eaLnBrk="1" hangingPunct="1">
              <a:tabLst>
                <a:tab pos="1209675" algn="l"/>
              </a:tabLst>
              <a:defRPr/>
            </a:pPr>
            <a:r>
              <a:rPr lang="ar-SA" sz="2800" dirty="0">
                <a:latin typeface="Times New Roman" pitchFamily="18" charset="0"/>
                <a:cs typeface="Times New Roman" pitchFamily="18" charset="0"/>
              </a:rPr>
              <a:t>و- مصافي النفط و مخلفاتها الساحلية. مثلاً هناك 50 مصفاة على ساحل البحر الأبيض المتوسط يقدر ما يتسرب منها حوالي 20 الف طن سنوياً. </a:t>
            </a:r>
          </a:p>
          <a:p>
            <a:pPr marL="342900" indent="-342900" algn="r" rtl="1" eaLnBrk="1" hangingPunct="1">
              <a:tabLst>
                <a:tab pos="1209675" algn="l"/>
              </a:tabLst>
              <a:defRPr/>
            </a:pPr>
            <a:endParaRPr lang="en-US" sz="2400" dirty="0">
              <a:latin typeface="Times New Roman" pitchFamily="18" charset="0"/>
              <a:cs typeface="Times New Roman" pitchFamily="18" charset="0"/>
            </a:endParaRPr>
          </a:p>
        </p:txBody>
      </p:sp>
      <p:sp>
        <p:nvSpPr>
          <p:cNvPr id="70659" name="Rectangle 3"/>
          <p:cNvSpPr>
            <a:spLocks noGrp="1" noChangeArrowheads="1"/>
          </p:cNvSpPr>
          <p:nvPr>
            <p:ph type="title" idx="4294967295"/>
          </p:nvPr>
        </p:nvSpPr>
        <p:spPr>
          <a:xfrm>
            <a:off x="2771799" y="1130710"/>
            <a:ext cx="3168353" cy="642106"/>
          </a:xfrm>
        </p:spPr>
        <p:txBody>
          <a:bodyPr>
            <a:normAutofit/>
          </a:bodyPr>
          <a:lstStyle/>
          <a:p>
            <a:pPr algn="ctr" eaLnBrk="1" hangingPunct="1"/>
            <a:r>
              <a:rPr lang="ar-SA" altLang="en-US" sz="3200" b="1" dirty="0">
                <a:solidFill>
                  <a:srgbClr val="FF0000"/>
                </a:solidFill>
              </a:rPr>
              <a:t>تلوث الماء بالنفط </a:t>
            </a:r>
            <a:endParaRPr lang="de-DE" altLang="en-US" sz="3200" b="1" dirty="0">
              <a:solidFill>
                <a:srgbClr val="FF0000"/>
              </a:solidFill>
              <a:cs typeface="Times New Roman" pitchFamily="18" charset="0"/>
            </a:endParaRPr>
          </a:p>
        </p:txBody>
      </p:sp>
      <p:pic>
        <p:nvPicPr>
          <p:cNvPr id="70660" name="Picture 2"/>
          <p:cNvPicPr>
            <a:picLocks noChangeAspect="1" noChangeArrowheads="1"/>
          </p:cNvPicPr>
          <p:nvPr/>
        </p:nvPicPr>
        <p:blipFill>
          <a:blip r:embed="rId2"/>
          <a:srcRect/>
          <a:stretch>
            <a:fillRect/>
          </a:stretch>
        </p:blipFill>
        <p:spPr bwMode="auto">
          <a:xfrm>
            <a:off x="285720" y="2000240"/>
            <a:ext cx="1973262" cy="1477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6FF68053-F3C7-4DAE-B613-90D069745653}"/>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42910" y="857232"/>
            <a:ext cx="7886700" cy="976313"/>
          </a:xfrm>
        </p:spPr>
        <p:txBody>
          <a:bodyPr>
            <a:normAutofit fontScale="90000"/>
          </a:bodyPr>
          <a:lstStyle/>
          <a:p>
            <a:pPr algn="ctr"/>
            <a:br>
              <a:rPr lang="ar-SA" altLang="en-US" sz="3200" dirty="0">
                <a:solidFill>
                  <a:srgbClr val="FF0000"/>
                </a:solidFill>
              </a:rPr>
            </a:br>
            <a:r>
              <a:rPr lang="ar-SA" altLang="en-US" sz="3200" dirty="0">
                <a:solidFill>
                  <a:srgbClr val="FF0000"/>
                </a:solidFill>
              </a:rPr>
              <a:t>تلوث الماء بالنفط </a:t>
            </a:r>
            <a:endParaRPr lang="en-US" altLang="en-US" dirty="0">
              <a:solidFill>
                <a:srgbClr val="FF0000"/>
              </a:solidFill>
              <a:cs typeface="Times New Roman" pitchFamily="18" charset="0"/>
            </a:endParaRPr>
          </a:p>
        </p:txBody>
      </p:sp>
      <p:sp>
        <p:nvSpPr>
          <p:cNvPr id="71683" name="Content Placeholder 2"/>
          <p:cNvSpPr>
            <a:spLocks noGrp="1"/>
          </p:cNvSpPr>
          <p:nvPr>
            <p:ph idx="1"/>
          </p:nvPr>
        </p:nvSpPr>
        <p:spPr>
          <a:xfrm>
            <a:off x="642910" y="1857364"/>
            <a:ext cx="7886700" cy="4351337"/>
          </a:xfrm>
        </p:spPr>
        <p:txBody>
          <a:bodyPr/>
          <a:lstStyle/>
          <a:p>
            <a:pPr algn="r" rtl="1"/>
            <a:r>
              <a:rPr lang="ar-SA" altLang="en-US" sz="2400" b="1" u="sng" dirty="0">
                <a:solidFill>
                  <a:srgbClr val="00B050"/>
                </a:solidFill>
                <a:latin typeface="Times New Roman" pitchFamily="18" charset="0"/>
                <a:cs typeface="Times New Roman" pitchFamily="18" charset="0"/>
              </a:rPr>
              <a:t>تأثير النفط:</a:t>
            </a:r>
            <a:r>
              <a:rPr lang="ar-SA" altLang="en-US" sz="2400" dirty="0">
                <a:solidFill>
                  <a:srgbClr val="00B050"/>
                </a:solidFill>
                <a:latin typeface="Times New Roman" pitchFamily="18" charset="0"/>
                <a:cs typeface="Times New Roman" pitchFamily="18" charset="0"/>
              </a:rPr>
              <a:t> </a:t>
            </a:r>
            <a:r>
              <a:rPr lang="ar-SA" altLang="en-US" sz="2400" dirty="0">
                <a:latin typeface="Times New Roman" pitchFamily="18" charset="0"/>
                <a:cs typeface="Times New Roman" pitchFamily="18" charset="0"/>
              </a:rPr>
              <a:t>نظراً لخفة الزيت و النفط فانه يشكل طبقة رقيقة فوق سطح الماء و بالتالي يكون عازل للغازات و الإضاءة، بالإضافة إلى تراكم كميات من العناصر الثقيلة الموجودة في النفط في مياه البحر مثل الرصاص والزئبق والكادميوم و تكمن المشكلة في تغذي الكائنات على هذه العناصر مما يؤدي إلى تراكمها في الأنسجة ومن ثم انتقالها للإنسان </a:t>
            </a:r>
            <a:r>
              <a:rPr lang="ar-SA" altLang="en-US" sz="2400" dirty="0">
                <a:solidFill>
                  <a:srgbClr val="FFFFFF"/>
                </a:solidFill>
                <a:latin typeface="Times New Roman" pitchFamily="18" charset="0"/>
                <a:cs typeface="Times New Roman" pitchFamily="18" charset="0"/>
              </a:rPr>
              <a:t>إلى موت الكائن.</a:t>
            </a:r>
            <a:endParaRPr lang="en-US" altLang="en-US" dirty="0">
              <a:cs typeface="Arial" pitchFamily="34" charset="0"/>
            </a:endParaRPr>
          </a:p>
        </p:txBody>
      </p:sp>
      <p:pic>
        <p:nvPicPr>
          <p:cNvPr id="71684" name="Picture 5"/>
          <p:cNvPicPr>
            <a:picLocks noChangeAspect="1" noChangeArrowheads="1"/>
          </p:cNvPicPr>
          <p:nvPr/>
        </p:nvPicPr>
        <p:blipFill>
          <a:blip r:embed="rId2"/>
          <a:srcRect/>
          <a:stretch>
            <a:fillRect/>
          </a:stretch>
        </p:blipFill>
        <p:spPr bwMode="auto">
          <a:xfrm>
            <a:off x="755576" y="3500438"/>
            <a:ext cx="2916238" cy="1944687"/>
          </a:xfrm>
          <a:prstGeom prst="rect">
            <a:avLst/>
          </a:prstGeom>
          <a:ln>
            <a:noFill/>
          </a:ln>
          <a:effectLst>
            <a:softEdge rad="112500"/>
          </a:effectLst>
        </p:spPr>
      </p:pic>
      <p:sp>
        <p:nvSpPr>
          <p:cNvPr id="47109" name="TextBox 5"/>
          <p:cNvSpPr txBox="1">
            <a:spLocks noChangeArrowheads="1"/>
          </p:cNvSpPr>
          <p:nvPr/>
        </p:nvSpPr>
        <p:spPr bwMode="auto">
          <a:xfrm>
            <a:off x="1187624" y="5445224"/>
            <a:ext cx="2087562" cy="646113"/>
          </a:xfrm>
          <a:prstGeom prst="rect">
            <a:avLst/>
          </a:prstGeom>
          <a:solidFill>
            <a:schemeClr val="accent4">
              <a:lumMod val="40000"/>
              <a:lumOff val="60000"/>
            </a:schemeClr>
          </a:solidFill>
          <a:ln>
            <a:noFill/>
          </a:ln>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FontTx/>
              <a:buNone/>
              <a:defRPr/>
            </a:pPr>
            <a:r>
              <a:rPr lang="ar-SA" altLang="en-US" sz="1800" dirty="0"/>
              <a:t>بطة مغطاة بالنفط نتيجة انسكابه في مياه الخليج</a:t>
            </a:r>
            <a:endParaRPr lang="en-US" altLang="en-US" sz="1800" dirty="0"/>
          </a:p>
        </p:txBody>
      </p:sp>
      <p:sp>
        <p:nvSpPr>
          <p:cNvPr id="6" name="TextBox 5">
            <a:extLst>
              <a:ext uri="{FF2B5EF4-FFF2-40B4-BE49-F238E27FC236}">
                <a16:creationId xmlns:a16="http://schemas.microsoft.com/office/drawing/2014/main" id="{B9007670-104C-4EBE-A89E-9D5233676E68}"/>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1"/>
          <p:cNvSpPr>
            <a:spLocks noGrp="1"/>
          </p:cNvSpPr>
          <p:nvPr>
            <p:ph type="sldNum" sz="quarter" idx="12"/>
          </p:nvPr>
        </p:nvSpPr>
        <p:spPr bwMode="auto">
          <a:noFill/>
          <a:ln>
            <a:miter lim="800000"/>
            <a:headEnd/>
            <a:tailEnd/>
          </a:ln>
        </p:spPr>
        <p:txBody>
          <a:bodyPr/>
          <a:lstStyle/>
          <a:p>
            <a:fld id="{511D94AC-34BA-4950-9AFC-36A05F38CF1C}" type="slidenum">
              <a:rPr lang="ar-SA" altLang="ar-SA"/>
              <a:pPr/>
              <a:t>9</a:t>
            </a:fld>
            <a:endParaRPr lang="en-US" altLang="ar-SA"/>
          </a:p>
        </p:txBody>
      </p:sp>
      <p:graphicFrame>
        <p:nvGraphicFramePr>
          <p:cNvPr id="3" name="Table 2"/>
          <p:cNvGraphicFramePr>
            <a:graphicFrameLocks noGrp="1"/>
          </p:cNvGraphicFramePr>
          <p:nvPr/>
        </p:nvGraphicFramePr>
        <p:xfrm>
          <a:off x="357158" y="2214554"/>
          <a:ext cx="8280400" cy="2743448"/>
        </p:xfrm>
        <a:graphic>
          <a:graphicData uri="http://schemas.openxmlformats.org/drawingml/2006/table">
            <a:tbl>
              <a:tblPr rtl="1" firstRow="1" bandRow="1">
                <a:tableStyleId>{5C22544A-7EE6-4342-B048-85BDC9FD1C3A}</a:tableStyleId>
              </a:tblPr>
              <a:tblGrid>
                <a:gridCol w="1659188">
                  <a:extLst>
                    <a:ext uri="{9D8B030D-6E8A-4147-A177-3AD203B41FA5}">
                      <a16:colId xmlns:a16="http://schemas.microsoft.com/office/drawing/2014/main" val="20000"/>
                    </a:ext>
                  </a:extLst>
                </a:gridCol>
                <a:gridCol w="2371078">
                  <a:extLst>
                    <a:ext uri="{9D8B030D-6E8A-4147-A177-3AD203B41FA5}">
                      <a16:colId xmlns:a16="http://schemas.microsoft.com/office/drawing/2014/main" val="20001"/>
                    </a:ext>
                  </a:extLst>
                </a:gridCol>
                <a:gridCol w="4250134">
                  <a:extLst>
                    <a:ext uri="{9D8B030D-6E8A-4147-A177-3AD203B41FA5}">
                      <a16:colId xmlns:a16="http://schemas.microsoft.com/office/drawing/2014/main" val="20002"/>
                    </a:ext>
                  </a:extLst>
                </a:gridCol>
              </a:tblGrid>
              <a:tr h="45722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rPr>
                        <a:t>ملوثات الماء</a:t>
                      </a:r>
                      <a:endParaRPr lang="de-DE" sz="2400" b="1" dirty="0">
                        <a:solidFill>
                          <a:schemeClr val="tx1"/>
                        </a:solidFill>
                        <a:cs typeface="Times New Roman" pitchFamily="18" charset="0"/>
                      </a:endParaRPr>
                    </a:p>
                  </a:txBody>
                  <a:tcPr marL="91422" marR="91422" marT="45712" marB="45712"/>
                </a:tc>
                <a:tc>
                  <a:txBody>
                    <a:bodyPr/>
                    <a:lstStyle/>
                    <a:p>
                      <a:pPr algn="ctr" rtl="1"/>
                      <a:r>
                        <a:rPr lang="ar-SA" sz="2400" dirty="0">
                          <a:solidFill>
                            <a:schemeClr val="tx1"/>
                          </a:solidFill>
                        </a:rPr>
                        <a:t>المصدر</a:t>
                      </a:r>
                    </a:p>
                  </a:txBody>
                  <a:tcPr marL="91422" marR="91422" marT="45712" marB="45712"/>
                </a:tc>
                <a:tc>
                  <a:txBody>
                    <a:bodyPr/>
                    <a:lstStyle/>
                    <a:p>
                      <a:pPr algn="ctr" rtl="1"/>
                      <a:r>
                        <a:rPr lang="ar-SA" sz="2400" dirty="0">
                          <a:solidFill>
                            <a:schemeClr val="tx1"/>
                          </a:solidFill>
                        </a:rPr>
                        <a:t>التأثير</a:t>
                      </a:r>
                    </a:p>
                  </a:txBody>
                  <a:tcPr marL="91422" marR="91422" marT="45712" marB="45712"/>
                </a:tc>
                <a:extLst>
                  <a:ext uri="{0D108BD9-81ED-4DB2-BD59-A6C34878D82A}">
                    <a16:rowId xmlns:a16="http://schemas.microsoft.com/office/drawing/2014/main" val="10000"/>
                  </a:ext>
                </a:extLst>
              </a:tr>
              <a:tr h="2286225">
                <a:tc>
                  <a:txBody>
                    <a:bodyPr/>
                    <a:lstStyle/>
                    <a:p>
                      <a:pPr marL="342900" indent="-342900" algn="ctr" rtl="1">
                        <a:buFont typeface="+mj-lt"/>
                        <a:buAutoNum type="arabicPeriod"/>
                      </a:pPr>
                      <a:r>
                        <a:rPr lang="ar-SA" altLang="ar-SA" sz="1600" b="1" dirty="0">
                          <a:latin typeface="Times New Roman" panose="02020603050405020304" pitchFamily="18" charset="0"/>
                        </a:rPr>
                        <a:t>التلوث الطبيعي</a:t>
                      </a:r>
                      <a:endParaRPr lang="ar-SA" altLang="ar-SA" sz="1600" b="0" dirty="0">
                        <a:latin typeface="+mn-lt"/>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ar-SA"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ويظهر في تغير درجة حرارة الماء، أو زيادة ملوحته، أو ازدياد المواد العالقة.</a:t>
                      </a:r>
                    </a:p>
                    <a:p>
                      <a:pPr marL="0" indent="0" algn="r" rtl="1">
                        <a:buFont typeface="+mj-lt"/>
                        <a:buNone/>
                      </a:pPr>
                      <a:endParaRPr lang="ar-SA" altLang="ar-SA" sz="1800" b="1" dirty="0">
                        <a:latin typeface="Times New Roman" panose="02020603050405020304" pitchFamily="18" charset="0"/>
                      </a:endParaRPr>
                    </a:p>
                  </a:txBody>
                  <a:tcPr marL="91426" marR="91426" marT="45715" marB="45715"/>
                </a:tc>
                <a:tc>
                  <a:txBody>
                    <a:bodyPr/>
                    <a:lstStyle/>
                    <a:p>
                      <a:pPr rtl="1"/>
                      <a:r>
                        <a:rPr lang="ar-SA" altLang="ar-SA" sz="1800" dirty="0">
                          <a:solidFill>
                            <a:schemeClr val="tx1"/>
                          </a:solidFill>
                          <a:latin typeface="Times New Roman" panose="02020603050405020304" pitchFamily="18" charset="0"/>
                        </a:rPr>
                        <a:t>وينتج ازدياد ملوحة الماء في الغالب لازدياد كمية التبخر لماء البحيرة أو النهر خصوصاً في الأماكن الجافة.</a:t>
                      </a:r>
                    </a:p>
                    <a:p>
                      <a:pPr rtl="1"/>
                      <a:endParaRPr lang="ar-SA" altLang="ar-SA" sz="1800" dirty="0">
                        <a:latin typeface="Times New Roman" panose="02020603050405020304" pitchFamily="18" charset="0"/>
                      </a:endParaRPr>
                    </a:p>
                    <a:p>
                      <a:pPr rtl="1"/>
                      <a:r>
                        <a:rPr lang="ar-SA" altLang="ar-SA" sz="1800" dirty="0">
                          <a:latin typeface="Times New Roman" panose="02020603050405020304" pitchFamily="18" charset="0"/>
                        </a:rPr>
                        <a:t>يكون من خلال انجراف بعض المواد و الفضلات مع مياه الأمطار إلى الشواطئ.</a:t>
                      </a:r>
                      <a:endParaRPr lang="ar-SA" sz="1800" dirty="0"/>
                    </a:p>
                  </a:txBody>
                  <a:tcPr marL="91426" marR="91426" marT="45715" marB="45715"/>
                </a:tc>
                <a:tc>
                  <a:txBody>
                    <a:bodyPr/>
                    <a:lstStyle/>
                    <a:p>
                      <a:pPr rtl="1"/>
                      <a:r>
                        <a:rPr lang="ar-SA" sz="1800" dirty="0"/>
                        <a:t>التاثير السلبي على الكائنات الحية والإخلال بتوازن</a:t>
                      </a:r>
                      <a:r>
                        <a:rPr lang="ar-SA" sz="1800" baseline="0" dirty="0"/>
                        <a:t> </a:t>
                      </a:r>
                      <a:r>
                        <a:rPr lang="ar-SA" sz="1800" dirty="0"/>
                        <a:t>النظام البيئى</a:t>
                      </a:r>
                    </a:p>
                  </a:txBody>
                  <a:tcPr marL="91426" marR="91426" marT="45715" marB="45715"/>
                </a:tc>
                <a:extLst>
                  <a:ext uri="{0D108BD9-81ED-4DB2-BD59-A6C34878D82A}">
                    <a16:rowId xmlns:a16="http://schemas.microsoft.com/office/drawing/2014/main" val="10001"/>
                  </a:ext>
                </a:extLst>
              </a:tr>
            </a:tbl>
          </a:graphicData>
        </a:graphic>
      </p:graphicFrame>
      <p:sp>
        <p:nvSpPr>
          <p:cNvPr id="4" name="Rectangle 3"/>
          <p:cNvSpPr txBox="1">
            <a:spLocks noChangeArrowheads="1"/>
          </p:cNvSpPr>
          <p:nvPr/>
        </p:nvSpPr>
        <p:spPr>
          <a:xfrm>
            <a:off x="928662" y="1571612"/>
            <a:ext cx="6832600" cy="349250"/>
          </a:xfrm>
          <a:prstGeom prst="rect">
            <a:avLst/>
          </a:prstGeom>
        </p:spPr>
        <p:txBody>
          <a:bodyPr anchor="b"/>
          <a:lstStyle>
            <a:lvl1pPr algn="l" rtl="1" eaLnBrk="0" fontAlgn="base" hangingPunct="0">
              <a:spcBef>
                <a:spcPct val="0"/>
              </a:spcBef>
              <a:spcAft>
                <a:spcPct val="0"/>
              </a:spcAft>
              <a:defRPr sz="3000" kern="1200" cap="small">
                <a:solidFill>
                  <a:schemeClr val="tx2"/>
                </a:solidFill>
                <a:latin typeface="+mj-lt"/>
                <a:ea typeface="+mj-ea"/>
                <a:cs typeface="+mj-cs"/>
              </a:defRPr>
            </a:lvl1pPr>
            <a:lvl2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2pPr>
            <a:lvl3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3pPr>
            <a:lvl4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4pPr>
            <a:lvl5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5pPr>
            <a:lvl6pPr marL="457200" algn="l" rtl="1" fontAlgn="base">
              <a:spcBef>
                <a:spcPct val="0"/>
              </a:spcBef>
              <a:spcAft>
                <a:spcPct val="0"/>
              </a:spcAft>
              <a:defRPr sz="3000">
                <a:solidFill>
                  <a:schemeClr val="tx2"/>
                </a:solidFill>
                <a:latin typeface="Century Schoolbook" pitchFamily="18" charset="0"/>
                <a:cs typeface="Times New Roman" pitchFamily="18" charset="0"/>
              </a:defRPr>
            </a:lvl6pPr>
            <a:lvl7pPr marL="914400" algn="l" rtl="1" fontAlgn="base">
              <a:spcBef>
                <a:spcPct val="0"/>
              </a:spcBef>
              <a:spcAft>
                <a:spcPct val="0"/>
              </a:spcAft>
              <a:defRPr sz="3000">
                <a:solidFill>
                  <a:schemeClr val="tx2"/>
                </a:solidFill>
                <a:latin typeface="Century Schoolbook" pitchFamily="18" charset="0"/>
                <a:cs typeface="Times New Roman" pitchFamily="18" charset="0"/>
              </a:defRPr>
            </a:lvl7pPr>
            <a:lvl8pPr marL="1371600" algn="l" rtl="1" fontAlgn="base">
              <a:spcBef>
                <a:spcPct val="0"/>
              </a:spcBef>
              <a:spcAft>
                <a:spcPct val="0"/>
              </a:spcAft>
              <a:defRPr sz="3000">
                <a:solidFill>
                  <a:schemeClr val="tx2"/>
                </a:solidFill>
                <a:latin typeface="Century Schoolbook" pitchFamily="18" charset="0"/>
                <a:cs typeface="Times New Roman" pitchFamily="18" charset="0"/>
              </a:defRPr>
            </a:lvl8pPr>
            <a:lvl9pPr marL="1828800" algn="l" rtl="1" fontAlgn="base">
              <a:spcBef>
                <a:spcPct val="0"/>
              </a:spcBef>
              <a:spcAft>
                <a:spcPct val="0"/>
              </a:spcAft>
              <a:defRPr sz="3000">
                <a:solidFill>
                  <a:schemeClr val="tx2"/>
                </a:solidFill>
                <a:latin typeface="Century Schoolbook" pitchFamily="18" charset="0"/>
                <a:cs typeface="Times New Roman" pitchFamily="18" charset="0"/>
              </a:defRPr>
            </a:lvl9pPr>
          </a:lstStyle>
          <a:p>
            <a:pPr algn="ctr" eaLnBrk="1" fontAlgn="auto" hangingPunct="1">
              <a:spcAft>
                <a:spcPts val="0"/>
              </a:spcAft>
              <a:defRPr/>
            </a:pPr>
            <a:r>
              <a:rPr lang="ar-SA" sz="2400" dirty="0">
                <a:solidFill>
                  <a:srgbClr val="C00000"/>
                </a:solidFill>
              </a:rPr>
              <a:t>جدول يلخص أنواع ملوثات الماء ومصادرها وتأثيرها</a:t>
            </a:r>
            <a:endParaRPr lang="de-DE" sz="2400" dirty="0">
              <a:solidFill>
                <a:srgbClr val="C00000"/>
              </a:solidFill>
            </a:endParaRPr>
          </a:p>
        </p:txBody>
      </p:sp>
      <p:sp>
        <p:nvSpPr>
          <p:cNvPr id="5" name="TextBox 4"/>
          <p:cNvSpPr txBox="1"/>
          <p:nvPr/>
        </p:nvSpPr>
        <p:spPr>
          <a:xfrm>
            <a:off x="7770813" y="177800"/>
            <a:ext cx="1001712" cy="368300"/>
          </a:xfrm>
          <a:prstGeom prst="rect">
            <a:avLst/>
          </a:prstGeom>
          <a:solidFill>
            <a:schemeClr val="accent2">
              <a:lumMod val="20000"/>
              <a:lumOff val="80000"/>
            </a:schemeClr>
          </a:solidFill>
        </p:spPr>
        <p:txBody>
          <a:bodyPr>
            <a:spAutoFit/>
          </a:bodyPr>
          <a:lstStyle/>
          <a:p>
            <a:pPr algn="r" rtl="1">
              <a:defRPr/>
            </a:pPr>
            <a:r>
              <a:rPr lang="ar-SA" b="1" dirty="0"/>
              <a:t>جدول 2</a:t>
            </a:r>
            <a:endParaRPr lang="en-US" b="1" dirty="0"/>
          </a:p>
        </p:txBody>
      </p:sp>
      <p:sp>
        <p:nvSpPr>
          <p:cNvPr id="6" name="TextBox 5">
            <a:extLst>
              <a:ext uri="{FF2B5EF4-FFF2-40B4-BE49-F238E27FC236}">
                <a16:creationId xmlns:a16="http://schemas.microsoft.com/office/drawing/2014/main" id="{9969E82D-8F11-40D1-9A45-DA3B60F0D861}"/>
              </a:ext>
            </a:extLst>
          </p:cNvPr>
          <p:cNvSpPr txBox="1"/>
          <p:nvPr/>
        </p:nvSpPr>
        <p:spPr>
          <a:xfrm>
            <a:off x="1475656" y="6594085"/>
            <a:ext cx="7493306" cy="219291"/>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825"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825"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2942</Words>
  <Application>Microsoft Office PowerPoint</Application>
  <PresentationFormat>عرض على الشاشة (4:3)</PresentationFormat>
  <Paragraphs>252</Paragraphs>
  <Slides>31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31</vt:i4>
      </vt:variant>
    </vt:vector>
  </HeadingPairs>
  <TitlesOfParts>
    <vt:vector size="40" baseType="lpstr">
      <vt:lpstr>Arial</vt:lpstr>
      <vt:lpstr>Calibri</vt:lpstr>
      <vt:lpstr>Calibri Light</vt:lpstr>
      <vt:lpstr>Century Schoolbook</vt:lpstr>
      <vt:lpstr>Garamond</vt:lpstr>
      <vt:lpstr>Times New Roman</vt:lpstr>
      <vt:lpstr>Wingdings</vt:lpstr>
      <vt:lpstr>سمة Office</vt:lpstr>
      <vt:lpstr>1_سمة Office</vt:lpstr>
      <vt:lpstr>تلوث الماء</vt:lpstr>
      <vt:lpstr> تلوث الماء</vt:lpstr>
      <vt:lpstr>مصادر تلوث الماء</vt:lpstr>
      <vt:lpstr>اضرار تلوث الماء</vt:lpstr>
      <vt:lpstr>تلوث الماء</vt:lpstr>
      <vt:lpstr> تلوث الماء بالنفط </vt:lpstr>
      <vt:lpstr>تلوث الماء بالنفط </vt:lpstr>
      <vt:lpstr> تلوث الماء بالنفط </vt:lpstr>
      <vt:lpstr>عرض تقديمي في PowerPoint</vt:lpstr>
      <vt:lpstr>عرض تقديمي في PowerPoint</vt:lpstr>
      <vt:lpstr>عرض تقديمي في PowerPoint</vt:lpstr>
      <vt:lpstr>التخلص من تلوث المياه بالنفط</vt:lpstr>
      <vt:lpstr>التخلص من تلوث المياه بالنفط</vt:lpstr>
      <vt:lpstr>تلوث التربة</vt:lpstr>
      <vt:lpstr>أهم العوامل التي أدت إلى تلوث التربة</vt:lpstr>
      <vt:lpstr>التلوث الإشعاعي</vt:lpstr>
      <vt:lpstr>مصادر التلوث بالمواد المشعة</vt:lpstr>
      <vt:lpstr>مصادر التلوث بالمواد المشعة</vt:lpstr>
      <vt:lpstr>مصادر التلوث بالمواد المشعة</vt:lpstr>
      <vt:lpstr>مصادر التلوث بالمواد المشعة</vt:lpstr>
      <vt:lpstr>تأثير الإشعاع على الكائنات الحية</vt:lpstr>
      <vt:lpstr>تأثير الإشعاع على الكائنات الحية</vt:lpstr>
      <vt:lpstr>عرض تقديمي في PowerPoint</vt:lpstr>
      <vt:lpstr>عرض تقديمي في PowerPoint</vt:lpstr>
      <vt:lpstr>التلوث الضوضائي</vt:lpstr>
      <vt:lpstr>مصادر الضوضاء</vt:lpstr>
      <vt:lpstr>الآثار التي تسببها الضوضاء</vt:lpstr>
      <vt:lpstr>الآثار التي تسببها الضوضاء</vt:lpstr>
      <vt:lpstr>طرق التقليل من التلوث الضوضائي</vt:lpstr>
      <vt:lpstr>طرق التقليل من التلوث الضوضائي</vt:lpstr>
      <vt:lpstr>طرق التقليل من التلوث الضوضائي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zahra</dc:creator>
  <cp:lastModifiedBy>lolo ..A..</cp:lastModifiedBy>
  <cp:revision>12</cp:revision>
  <dcterms:created xsi:type="dcterms:W3CDTF">2018-12-17T17:54:58Z</dcterms:created>
  <dcterms:modified xsi:type="dcterms:W3CDTF">2019-06-27T21:50:27Z</dcterms:modified>
</cp:coreProperties>
</file>