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2" r:id="rId2"/>
    <p:sldId id="317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340" r:id="rId11"/>
    <p:sldId id="290" r:id="rId12"/>
    <p:sldId id="341" r:id="rId13"/>
    <p:sldId id="342" r:id="rId14"/>
    <p:sldId id="343" r:id="rId15"/>
    <p:sldId id="344" r:id="rId16"/>
    <p:sldId id="345" r:id="rId17"/>
    <p:sldId id="346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47" r:id="rId32"/>
    <p:sldId id="28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532"/>
    <a:srgbClr val="879C52"/>
    <a:srgbClr val="A3CDA8"/>
    <a:srgbClr val="AAB638"/>
    <a:srgbClr val="2EAC64"/>
    <a:srgbClr val="728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84A090B-260B-4974-B63B-CDB821899BD2}" type="datetimeFigureOut">
              <a:rPr lang="ar-SA" smtClean="0"/>
              <a:t>02/05/1440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EDF23BC-0517-4F62-866D-1BC820ECE2A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1226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0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7BF841-4E3B-4867-AC27-CA05398E574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4259D-725B-4604-B01D-F127EE1564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4A6BD-FCF5-4748-9F56-928E95206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2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A9A24-E0E4-4FB6-ADE4-A227AD2C9AF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5525D-35FC-485E-AEE5-341F70FBC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6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20D5F-1908-4173-8BDA-4A951B5DFC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909F-168A-4CB7-8A78-C6E7FAC37C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5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BB336-91D3-4B3B-BD27-AEC8EE4592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9EBFB-9282-4306-BE97-81CC9BF51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0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550D4-8E3C-444F-A1C1-A1E784DD08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24DB8-75B4-457B-AFDD-957D488C98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7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476F-1643-464A-8B2C-8E531B67A4C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EF46D-809C-40B8-B81D-10D34E0282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6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3FB34-7BA6-4A87-868F-77A0ECB11F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43633-088B-4C33-B6DC-F6AE017713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39AC-A975-4B96-89AA-674D0AA4690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20DCBB-91F7-4F21-BEF4-26F73BEFB9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DE0CF-6C8A-4C01-8D23-D177C0E2F6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154E4-7E58-4ACF-8347-F40C1BFDAD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7A18A-3BAC-4C77-BEB0-CF01B0A59E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3A91B-E61E-4986-B5B5-11F6591A30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55CC9-AC9E-473D-864C-C30A96D5E3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DD67C1-2BAB-4247-AA76-7F25EA66AD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0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9E55CD-9667-4843-A3F7-527B71A3E3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B874804-0199-4C96-AF44-46665DEA1003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6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162418" y="3276599"/>
            <a:ext cx="7543800" cy="12010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ar-SA" altLang="en-US" dirty="0">
                <a:latin typeface="Times New Roman" pitchFamily="18" charset="0"/>
                <a:ea typeface="Majalla UI"/>
                <a:cs typeface="Times New Roman" pitchFamily="18" charset="0"/>
              </a:rPr>
              <a:t>الصيغ الكيميائية</a:t>
            </a:r>
            <a:endParaRPr lang="en-US" altLang="en-US" dirty="0">
              <a:latin typeface="Times New Roman" pitchFamily="18" charset="0"/>
              <a:ea typeface="Majalla UI"/>
              <a:cs typeface="Times New Roman" pitchFamily="18" charset="0"/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50" name="مجموعة 49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64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65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67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69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70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71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68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51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52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59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60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62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63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57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58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2" name="Title 1">
            <a:extLst>
              <a:ext uri="{FF2B5EF4-FFF2-40B4-BE49-F238E27FC236}">
                <a16:creationId xmlns:a16="http://schemas.microsoft.com/office/drawing/2014/main" id="{D03DD874-DEDB-4A0F-83B6-1A970E4F5B8F}"/>
              </a:ext>
            </a:extLst>
          </p:cNvPr>
          <p:cNvSpPr txBox="1">
            <a:spLocks/>
          </p:cNvSpPr>
          <p:nvPr/>
        </p:nvSpPr>
        <p:spPr bwMode="auto">
          <a:xfrm>
            <a:off x="4004454" y="1680136"/>
            <a:ext cx="3147427" cy="1201003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ar-SA" altLang="en-US" dirty="0">
                <a:latin typeface="Times New Roman" pitchFamily="18" charset="0"/>
                <a:ea typeface="Majalla UI"/>
                <a:cs typeface="Times New Roman" pitchFamily="18" charset="0"/>
              </a:rPr>
              <a:t>فصل الكيمياء</a:t>
            </a:r>
            <a:endParaRPr lang="en-US" altLang="en-US" dirty="0">
              <a:latin typeface="Times New Roman" pitchFamily="18" charset="0"/>
              <a:ea typeface="Majalla U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7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Content Placeholder 2">
            <a:extLst>
              <a:ext uri="{FF2B5EF4-FFF2-40B4-BE49-F238E27FC236}">
                <a16:creationId xmlns:a16="http://schemas.microsoft.com/office/drawing/2014/main" id="{0F82B2F3-19FE-DF41-A1DC-D7C6FD1FF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733" y="1842435"/>
            <a:ext cx="9918637" cy="3275463"/>
          </a:xfrm>
        </p:spPr>
        <p:txBody>
          <a:bodyPr/>
          <a:lstStyle/>
          <a:p>
            <a:pPr algn="r" rtl="1">
              <a:buFont typeface="Wingdings 2" pitchFamily="18" charset="2"/>
              <a:buNone/>
              <a:defRPr/>
            </a:pPr>
            <a:r>
              <a:rPr lang="ar-SA" sz="2400" u="sng" dirty="0">
                <a:cs typeface="+mn-cs"/>
              </a:rPr>
              <a:t>المحتويات</a:t>
            </a:r>
            <a:endParaRPr lang="ar-SA" sz="2400" dirty="0">
              <a:cs typeface="+mn-cs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ar-SA" sz="2400" dirty="0">
                <a:cs typeface="+mn-cs"/>
              </a:rPr>
              <a:t>المول وعدد أفوجادرو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SA" sz="2400" dirty="0">
                <a:cs typeface="+mn-cs"/>
              </a:rPr>
              <a:t>الوزن الجزيئي 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SA" sz="2400" dirty="0">
                <a:cs typeface="+mn-cs"/>
              </a:rPr>
              <a:t>النسبة المئوية لعنصر في مركب</a:t>
            </a:r>
          </a:p>
        </p:txBody>
      </p:sp>
      <p:grpSp>
        <p:nvGrpSpPr>
          <p:cNvPr id="7" name="مجموعة 6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1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3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4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5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2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9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0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6" name="Slide Number Placeholder 6"/>
          <p:cNvSpPr>
            <a:spLocks noGrp="1"/>
          </p:cNvSpPr>
          <p:nvPr>
            <p:ph type="sldNum" sz="quarter" idx="12"/>
          </p:nvPr>
        </p:nvSpPr>
        <p:spPr bwMode="auto">
          <a:xfrm>
            <a:off x="8737600" y="6356355"/>
            <a:ext cx="2844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21-83B6-4971-A087-22D34502852B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ar-S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2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8FFD3B-C376-024E-B1C9-FB2DAF51D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5348" y="1914365"/>
            <a:ext cx="3926034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عدد افوجادرو و الكتل المولارية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66EAC23-8E5C-9A4A-9B7B-CC5B171E6E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626706"/>
            <a:ext cx="857250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كتلة الذرات صغيرة جداً و لا يوجد نظام يستطيع وزنها.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93EF1D-1333-664C-A077-67D25BBC5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2751" y="3126769"/>
            <a:ext cx="8572500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بل نتعامل مع عينات تحتوي على كميات هائلة من الذرات 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897FA8-5113-6D4A-ABC3-78CB5CA80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9498" y="3626831"/>
            <a:ext cx="8590502" cy="460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لذلك فإن الكيميائيين  لديهم وحدات خاصة لوصف أعداد هائلة من الذرات.</a:t>
            </a: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4124F-EF25-6142-AAA1-E0C000F5A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957" y="4211924"/>
            <a:ext cx="5855199" cy="460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-الوحدة المعتمدة في النظام العالمي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SI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 هي </a:t>
            </a:r>
            <a:r>
              <a:rPr kumimoji="0" lang="ar-S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المول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mol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63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BCFE21-83B6-4971-A087-22D34502852B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ar-SA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9" name="مجموعة 8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0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1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2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4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5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6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3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0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1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5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4994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CFE01-D5F2-FE43-ABA9-A3BF59B61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545" y="1208533"/>
            <a:ext cx="3233851" cy="8106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SA" sz="3200" dirty="0">
                <a:cs typeface="+mj-cs"/>
              </a:rPr>
              <a:t>المول</a:t>
            </a:r>
            <a:br>
              <a:rPr lang="ar-SA" sz="3200" dirty="0">
                <a:cs typeface="+mj-cs"/>
              </a:rPr>
            </a:br>
            <a:r>
              <a:rPr lang="ar-SA" sz="3200" dirty="0">
                <a:cs typeface="+mj-cs"/>
              </a:rPr>
              <a:t>وعدد أفوجادرو</a:t>
            </a:r>
            <a:endParaRPr lang="en-US" sz="3200" dirty="0">
              <a:cs typeface="+mj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4DB3B2-90C6-0140-91FA-7C7A146B9683}"/>
              </a:ext>
            </a:extLst>
          </p:cNvPr>
          <p:cNvSpPr txBox="1"/>
          <p:nvPr/>
        </p:nvSpPr>
        <p:spPr>
          <a:xfrm>
            <a:off x="4553528" y="5569802"/>
            <a:ext cx="3547726" cy="64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أفوجادرو = 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6×</a:t>
            </a:r>
            <a:r>
              <a:rPr kumimoji="0" lang="ar-SA" sz="3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23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344CB3-FEDF-394C-B241-7C20A14AA0F2}"/>
              </a:ext>
            </a:extLst>
          </p:cNvPr>
          <p:cNvSpPr txBox="1"/>
          <p:nvPr/>
        </p:nvSpPr>
        <p:spPr>
          <a:xfrm>
            <a:off x="3079310" y="2056401"/>
            <a:ext cx="8159749" cy="461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+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   ←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ZnS</a:t>
            </a:r>
            <a:endParaRPr kumimoji="0" lang="ar-S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1FC6C5-97A5-214F-A6AB-099648E00F8A}"/>
              </a:ext>
            </a:extLst>
          </p:cNvPr>
          <p:cNvSpPr txBox="1"/>
          <p:nvPr/>
        </p:nvSpPr>
        <p:spPr>
          <a:xfrm>
            <a:off x="2927352" y="2545660"/>
            <a:ext cx="8640233" cy="461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ذرة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+   1 ذرة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←      1 جزيء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ZnS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DCED05-8C2A-C04E-B581-B1CC3F0768FB}"/>
              </a:ext>
            </a:extLst>
          </p:cNvPr>
          <p:cNvSpPr txBox="1"/>
          <p:nvPr/>
        </p:nvSpPr>
        <p:spPr>
          <a:xfrm>
            <a:off x="2832101" y="3035249"/>
            <a:ext cx="8735484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ذرة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+   2 ذرة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   ←      2 جزيء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ZnS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68B701-785E-6B4C-BABC-59F92D5577CE}"/>
              </a:ext>
            </a:extLst>
          </p:cNvPr>
          <p:cNvSpPr txBox="1"/>
          <p:nvPr/>
        </p:nvSpPr>
        <p:spPr>
          <a:xfrm>
            <a:off x="2544234" y="3553722"/>
            <a:ext cx="9120717" cy="830262"/>
          </a:xfrm>
          <a:prstGeom prst="rect">
            <a:avLst/>
          </a:prstGeom>
          <a:solidFill>
            <a:schemeClr val="bg2"/>
          </a:solidFill>
        </p:spPr>
        <p:txBody>
          <a:bodyPr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درزن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+   1 درزن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←   1 درزن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ZnS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825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 ذرة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      (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 ذرة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       (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 جزيء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ZnS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01600D-41EC-FE4F-A67B-E2E913D5961C}"/>
              </a:ext>
            </a:extLst>
          </p:cNvPr>
          <p:cNvSpPr txBox="1"/>
          <p:nvPr/>
        </p:nvSpPr>
        <p:spPr>
          <a:xfrm>
            <a:off x="1968500" y="4463052"/>
            <a:ext cx="9696451" cy="89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مول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+   1 مول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</a:t>
            </a: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 ←   1 مول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ZnS</a:t>
            </a:r>
            <a:endParaRPr kumimoji="0" lang="ar-SA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825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Tx/>
              <a:buFont typeface="Wingdings 2" pitchFamily="18" charset="2"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6×</a:t>
            </a:r>
            <a:r>
              <a:rPr kumimoji="0" lang="ar-SA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23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 ذرة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  (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6×</a:t>
            </a:r>
            <a:r>
              <a:rPr kumimoji="0" lang="ar-SA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23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 ذرة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   (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6×</a:t>
            </a:r>
            <a:r>
              <a:rPr kumimoji="0" lang="ar-SA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23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 جزيء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ZnS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E28D5A-EB86-3743-B36F-24990BD27644}"/>
              </a:ext>
            </a:extLst>
          </p:cNvPr>
          <p:cNvCxnSpPr>
            <a:cxnSpLocks/>
          </p:cNvCxnSpPr>
          <p:nvPr/>
        </p:nvCxnSpPr>
        <p:spPr>
          <a:xfrm flipH="1">
            <a:off x="11166763" y="3860800"/>
            <a:ext cx="230910" cy="166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C48997C-008D-AF42-A36C-216ADCB573DF}"/>
              </a:ext>
            </a:extLst>
          </p:cNvPr>
          <p:cNvCxnSpPr>
            <a:cxnSpLocks/>
          </p:cNvCxnSpPr>
          <p:nvPr/>
        </p:nvCxnSpPr>
        <p:spPr>
          <a:xfrm flipH="1">
            <a:off x="9513456" y="3822976"/>
            <a:ext cx="212435" cy="17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EF60E75-739A-AC40-BE75-4827D1F1E7F9}"/>
              </a:ext>
            </a:extLst>
          </p:cNvPr>
          <p:cNvCxnSpPr>
            <a:cxnSpLocks/>
          </p:cNvCxnSpPr>
          <p:nvPr/>
        </p:nvCxnSpPr>
        <p:spPr>
          <a:xfrm flipH="1">
            <a:off x="7574396" y="3860800"/>
            <a:ext cx="261506" cy="1335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67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3A4AC1-6C78-4BF2-AAAD-CDEA44338D54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9" name="مجموعة 18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20" name="مجموعة 19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39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0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41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43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44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5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42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22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23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31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1083" name="TextBox 25"/>
          <p:cNvSpPr txBox="1">
            <a:spLocks noChangeArrowheads="1"/>
          </p:cNvSpPr>
          <p:nvPr/>
        </p:nvSpPr>
        <p:spPr bwMode="auto">
          <a:xfrm>
            <a:off x="2815827" y="3752245"/>
            <a:ext cx="2880783" cy="1138773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الدرزن = 12 من أي شي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المول = 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6×</a:t>
            </a:r>
            <a:r>
              <a:rPr kumimoji="0" lang="ar-SA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23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</a:rPr>
              <a:t>10 من الذرات أو الجزيئات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89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310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B0D176-B0F8-EF4D-889C-C24D6745E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2277" y="1714006"/>
            <a:ext cx="4857751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عدد افوجادرو و الكتل </a:t>
            </a:r>
            <a:r>
              <a:rPr kumimoji="0" lang="ar-SA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المولارية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: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6A3E48F-22E3-0643-9DCA-F82F26580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194" y="2744714"/>
            <a:ext cx="10382249" cy="830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** المول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: كمية المادة التي تحتوي على عدد من (الذرات، الجزئيات، الجسيمات) مساوٍ تماماً لعدد الذرات الموجودة في 12 جرام من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12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C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.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0D3D933-4AE5-6F43-B1F0-A2A886CD7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4276" y="3824215"/>
            <a:ext cx="8001000" cy="4603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عدد الذرات في 12 جرام من 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12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C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تم تعيينة تجريبياً و القيمة: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1F5E3A4-71C3-8945-A386-DF6AB7AE8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7477" y="4471915"/>
            <a:ext cx="7048500" cy="4603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1 mol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=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6.022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×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23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-78"/>
              </a:rPr>
              <a:t> عدد افوجادرو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ACC8D48F-527F-8D4A-A91C-F5242407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7194" y="5448376"/>
            <a:ext cx="1038224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** المول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: كمية المادة التي تحتوي على عدد من (الذرات، الجزئيات، الجسيمات) مساوٍ لعدد افوجادرو.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sp>
        <p:nvSpPr>
          <p:cNvPr id="19968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C99DA-6439-41CF-BBE5-D39390D73EDF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4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5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7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8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9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6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3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4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8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4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1027">
            <a:extLst>
              <a:ext uri="{FF2B5EF4-FFF2-40B4-BE49-F238E27FC236}">
                <a16:creationId xmlns:a16="http://schemas.microsoft.com/office/drawing/2014/main" id="{5C99F842-3474-4641-AFBC-C8739267F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567" y="1466923"/>
            <a:ext cx="3456516" cy="5842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Majalla UI"/>
              </a:rPr>
              <a:t>واحد مول من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Majalla UI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982648" y="2320119"/>
            <a:ext cx="10802951" cy="4220697"/>
            <a:chOff x="982648" y="2320119"/>
            <a:chExt cx="10802951" cy="4220697"/>
          </a:xfrm>
        </p:grpSpPr>
        <p:grpSp>
          <p:nvGrpSpPr>
            <p:cNvPr id="2" name="مجموعة 1"/>
            <p:cNvGrpSpPr/>
            <p:nvPr/>
          </p:nvGrpSpPr>
          <p:grpSpPr>
            <a:xfrm>
              <a:off x="982648" y="2320119"/>
              <a:ext cx="10802951" cy="4220697"/>
              <a:chOff x="982648" y="2320119"/>
              <a:chExt cx="10802951" cy="4220697"/>
            </a:xfrm>
          </p:grpSpPr>
          <p:pic>
            <p:nvPicPr>
              <p:cNvPr id="200705" name="Picture 1026" descr="C:\Chang 03\ch.1-3 art\03_01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556" b="4167"/>
              <a:stretch>
                <a:fillRect/>
              </a:stretch>
            </p:blipFill>
            <p:spPr bwMode="auto">
              <a:xfrm>
                <a:off x="982648" y="2320119"/>
                <a:ext cx="10802951" cy="4220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0707" name="Text Box 1028"/>
              <p:cNvSpPr txBox="1">
                <a:spLocks noChangeArrowheads="1"/>
              </p:cNvSpPr>
              <p:nvPr/>
            </p:nvSpPr>
            <p:spPr bwMode="auto">
              <a:xfrm>
                <a:off x="3413903" y="3975622"/>
                <a:ext cx="527049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C</a:t>
                </a:r>
              </a:p>
            </p:txBody>
          </p:sp>
          <p:sp>
            <p:nvSpPr>
              <p:cNvPr id="200708" name="Text Box 1029"/>
              <p:cNvSpPr txBox="1">
                <a:spLocks noChangeArrowheads="1"/>
              </p:cNvSpPr>
              <p:nvPr/>
            </p:nvSpPr>
            <p:spPr bwMode="auto">
              <a:xfrm>
                <a:off x="7758342" y="3899824"/>
                <a:ext cx="35618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rPr>
                  <a:t>S</a:t>
                </a:r>
              </a:p>
            </p:txBody>
          </p:sp>
        </p:grpSp>
        <p:sp>
          <p:nvSpPr>
            <p:cNvPr id="200709" name="Text Box 1030"/>
            <p:cNvSpPr txBox="1">
              <a:spLocks noChangeArrowheads="1"/>
            </p:cNvSpPr>
            <p:nvPr/>
          </p:nvSpPr>
          <p:spPr bwMode="auto">
            <a:xfrm>
              <a:off x="3454401" y="5885480"/>
              <a:ext cx="5132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Cu</a:t>
              </a:r>
            </a:p>
          </p:txBody>
        </p:sp>
        <p:sp>
          <p:nvSpPr>
            <p:cNvPr id="200710" name="Text Box 1031"/>
            <p:cNvSpPr txBox="1">
              <a:spLocks noChangeArrowheads="1"/>
            </p:cNvSpPr>
            <p:nvPr/>
          </p:nvSpPr>
          <p:spPr bwMode="auto">
            <a:xfrm>
              <a:off x="8119533" y="5907088"/>
              <a:ext cx="4844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Fe</a:t>
              </a:r>
            </a:p>
          </p:txBody>
        </p:sp>
        <p:sp>
          <p:nvSpPr>
            <p:cNvPr id="200711" name="Text Box 1032"/>
            <p:cNvSpPr txBox="1">
              <a:spLocks noChangeArrowheads="1"/>
            </p:cNvSpPr>
            <p:nvPr/>
          </p:nvSpPr>
          <p:spPr bwMode="auto">
            <a:xfrm>
              <a:off x="6301491" y="4561646"/>
              <a:ext cx="51328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rPr>
                <a:t>Hg</a:t>
              </a:r>
            </a:p>
          </p:txBody>
        </p:sp>
      </p:grpSp>
      <p:sp>
        <p:nvSpPr>
          <p:cNvPr id="133130" name="TextBox 1"/>
          <p:cNvSpPr txBox="1">
            <a:spLocks noChangeArrowheads="1"/>
          </p:cNvSpPr>
          <p:nvPr/>
        </p:nvSpPr>
        <p:spPr bwMode="auto">
          <a:xfrm>
            <a:off x="2162418" y="2622267"/>
            <a:ext cx="1594847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1 مول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C</a:t>
            </a: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يزن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12</a:t>
            </a: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جم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33131" name="TextBox 10"/>
          <p:cNvSpPr txBox="1">
            <a:spLocks noChangeArrowheads="1"/>
          </p:cNvSpPr>
          <p:nvPr/>
        </p:nvSpPr>
        <p:spPr bwMode="auto">
          <a:xfrm>
            <a:off x="9321287" y="2714631"/>
            <a:ext cx="1677425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1 مول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S</a:t>
            </a: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يزن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32</a:t>
            </a: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جم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1575542" y="5604564"/>
            <a:ext cx="1950803" cy="369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1 مول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Cu</a:t>
            </a: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يزن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63.5</a:t>
            </a: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جم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8805121" y="5824804"/>
            <a:ext cx="1787236" cy="36988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1 مول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Fe</a:t>
            </a:r>
            <a:r>
              <a:rPr kumimoji="0" lang="ar-S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يزن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56</a:t>
            </a:r>
            <a:r>
              <a:rPr kumimoji="0" lang="ar-SA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جم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597341" y="3438584"/>
            <a:ext cx="1811560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1 مول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Hg</a:t>
            </a:r>
            <a:r>
              <a:rPr kumimoji="0" lang="ar-SA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يزن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201</a:t>
            </a:r>
            <a:r>
              <a:rPr kumimoji="0" lang="ar-SA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Majalla UI"/>
                <a:cs typeface="Majalla UI"/>
              </a:rPr>
              <a:t> جم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Majalla UI"/>
              <a:cs typeface="Majalla UI"/>
            </a:endParaRPr>
          </a:p>
        </p:txBody>
      </p:sp>
      <p:sp>
        <p:nvSpPr>
          <p:cNvPr id="20071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2D94C8-D246-48C3-B408-7792E81D90B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7" name="مجموعة 1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3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3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666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0" grpId="0" animBg="1"/>
      <p:bldP spid="13313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صورة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12" y="2050989"/>
            <a:ext cx="10624564" cy="4488590"/>
          </a:xfrm>
          <a:prstGeom prst="rect">
            <a:avLst/>
          </a:prstGeom>
        </p:spPr>
      </p:pic>
      <p:sp>
        <p:nvSpPr>
          <p:cNvPr id="17409" name="Rectangle 1">
            <a:extLst>
              <a:ext uri="{FF2B5EF4-FFF2-40B4-BE49-F238E27FC236}">
                <a16:creationId xmlns:a16="http://schemas.microsoft.com/office/drawing/2014/main" id="{6FF121D4-FFFC-AF45-BBD2-3D737D888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673" y="1353631"/>
            <a:ext cx="3019002" cy="4603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الجدول الدوري للعناصر: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itchFamily="34" charset="0"/>
              <a:cs typeface="AL-Mohana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A353D8-B2AA-2642-B773-041C45979870}"/>
              </a:ext>
            </a:extLst>
          </p:cNvPr>
          <p:cNvSpPr txBox="1"/>
          <p:nvPr/>
        </p:nvSpPr>
        <p:spPr>
          <a:xfrm>
            <a:off x="8303490" y="1353632"/>
            <a:ext cx="2778177" cy="8302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ذرة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تزن 12 وك ذ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 مول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</a:t>
            </a:r>
            <a:r>
              <a:rPr kumimoji="0" lang="ar-SA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يزن 12 جم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860865-2A3E-504D-968A-5634FD680D1F}"/>
              </a:ext>
            </a:extLst>
          </p:cNvPr>
          <p:cNvSpPr txBox="1"/>
          <p:nvPr/>
        </p:nvSpPr>
        <p:spPr>
          <a:xfrm>
            <a:off x="4847166" y="2674098"/>
            <a:ext cx="2222374" cy="369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الوزن الذري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5717A-FECD-C143-B9F7-D8AB856C0EFF}"/>
              </a:ext>
            </a:extLst>
          </p:cNvPr>
          <p:cNvSpPr txBox="1"/>
          <p:nvPr/>
        </p:nvSpPr>
        <p:spPr>
          <a:xfrm>
            <a:off x="4847165" y="3091693"/>
            <a:ext cx="2688167" cy="6461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الوزن الذري الجرامي أو الكتلة المولية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FA3620-28C3-2844-9FE3-F78F03023F9F}"/>
              </a:ext>
            </a:extLst>
          </p:cNvPr>
          <p:cNvCxnSpPr/>
          <p:nvPr/>
        </p:nvCxnSpPr>
        <p:spPr>
          <a:xfrm flipH="1">
            <a:off x="9429199" y="2050989"/>
            <a:ext cx="765679" cy="1224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318CE4-7452-A84D-89B9-5B56EE9D3CC7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069540" y="1676316"/>
            <a:ext cx="1668060" cy="11827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431AA93-4FEF-E645-98A5-5EA64E618A7E}"/>
              </a:ext>
            </a:extLst>
          </p:cNvPr>
          <p:cNvCxnSpPr/>
          <p:nvPr/>
        </p:nvCxnSpPr>
        <p:spPr>
          <a:xfrm flipV="1">
            <a:off x="7535333" y="2049727"/>
            <a:ext cx="1294768" cy="1225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73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408899-24AD-4908-8B8F-948A59560B93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4" name="مجموعة 13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3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3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3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6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7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070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56"/>
          <a:stretch/>
        </p:blipFill>
        <p:spPr>
          <a:xfrm>
            <a:off x="6576023" y="1566017"/>
            <a:ext cx="5234644" cy="5231880"/>
          </a:xfrm>
          <a:prstGeom prst="rect">
            <a:avLst/>
          </a:prstGeom>
        </p:spPr>
      </p:pic>
      <p:sp>
        <p:nvSpPr>
          <p:cNvPr id="202753" name="Title 1"/>
          <p:cNvSpPr>
            <a:spLocks noGrp="1"/>
          </p:cNvSpPr>
          <p:nvPr>
            <p:ph type="title"/>
          </p:nvPr>
        </p:nvSpPr>
        <p:spPr>
          <a:xfrm>
            <a:off x="4004454" y="962668"/>
            <a:ext cx="2551878" cy="784837"/>
          </a:xfrm>
        </p:spPr>
        <p:txBody>
          <a:bodyPr/>
          <a:lstStyle/>
          <a:p>
            <a:r>
              <a:rPr lang="ar-SA" altLang="en-US" sz="4000" b="1" dirty="0">
                <a:solidFill>
                  <a:srgbClr val="FF0000"/>
                </a:solidFill>
              </a:rPr>
              <a:t>تمريــــــــــن</a:t>
            </a:r>
            <a:endParaRPr lang="ar-SA" alt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7D19A-EAAD-A441-9F15-4106301F2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650168" y="1624083"/>
            <a:ext cx="6908800" cy="4946848"/>
          </a:xfrm>
        </p:spPr>
        <p:txBody>
          <a:bodyPr/>
          <a:lstStyle/>
          <a:p>
            <a:pPr marL="82550" indent="0" algn="r" rtl="1">
              <a:spcBef>
                <a:spcPts val="600"/>
              </a:spcBef>
              <a:buClr>
                <a:srgbClr val="3891A7"/>
              </a:buClr>
              <a:buSzPct val="80000"/>
              <a:buNone/>
              <a:defRPr/>
            </a:pPr>
            <a:r>
              <a:rPr lang="ar-SA" sz="2500" dirty="0">
                <a:solidFill>
                  <a:prstClr val="black"/>
                </a:solidFill>
                <a:latin typeface="Gill Sans MT"/>
              </a:rPr>
              <a:t>أوجدي قيمة التالي لعنصر البوتاسيوم </a:t>
            </a:r>
            <a:r>
              <a:rPr lang="en-US" sz="2500" dirty="0">
                <a:solidFill>
                  <a:prstClr val="black"/>
                </a:solidFill>
                <a:latin typeface="Gill Sans MT"/>
              </a:rPr>
              <a:t>K</a:t>
            </a:r>
            <a:r>
              <a:rPr lang="ar-SA" sz="2500" dirty="0">
                <a:solidFill>
                  <a:prstClr val="black"/>
                </a:solidFill>
                <a:latin typeface="Gill Sans MT"/>
              </a:rPr>
              <a:t> :</a:t>
            </a:r>
          </a:p>
          <a:p>
            <a:pPr marL="365125" indent="-282575" algn="r" rtl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ar-SA" sz="2500" dirty="0">
                <a:solidFill>
                  <a:prstClr val="black"/>
                </a:solidFill>
                <a:latin typeface="Gill Sans MT"/>
              </a:rPr>
              <a:t>العدد الذري</a:t>
            </a:r>
          </a:p>
          <a:p>
            <a:pPr marL="82550" indent="0" algn="r" rtl="1">
              <a:spcBef>
                <a:spcPts val="600"/>
              </a:spcBef>
              <a:buClr>
                <a:srgbClr val="3891A7"/>
              </a:buClr>
              <a:buSzPct val="80000"/>
              <a:buFont typeface="Arial" pitchFamily="34" charset="0"/>
              <a:buNone/>
              <a:defRPr/>
            </a:pPr>
            <a:r>
              <a:rPr lang="en-US" sz="2500" dirty="0">
                <a:solidFill>
                  <a:prstClr val="black"/>
                </a:solidFill>
                <a:latin typeface="Gill Sans MT"/>
              </a:rPr>
              <a:t>    </a:t>
            </a:r>
            <a:r>
              <a:rPr lang="ar-SA" sz="250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250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2500" dirty="0">
                <a:solidFill>
                  <a:srgbClr val="00B050"/>
                </a:solidFill>
                <a:latin typeface="Gill Sans MT"/>
              </a:rPr>
              <a:t>=</a:t>
            </a:r>
            <a:r>
              <a:rPr lang="ar-SA" sz="250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250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2500" dirty="0">
                <a:solidFill>
                  <a:srgbClr val="00B050"/>
                </a:solidFill>
                <a:latin typeface="Gill Sans MT"/>
              </a:rPr>
              <a:t>19</a:t>
            </a:r>
            <a:endParaRPr lang="ar-SA" sz="2500" dirty="0">
              <a:solidFill>
                <a:srgbClr val="00B050"/>
              </a:solidFill>
              <a:latin typeface="Gill Sans MT"/>
            </a:endParaRPr>
          </a:p>
          <a:p>
            <a:pPr marL="365125" indent="-282575" algn="r" rtl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ar-SA" sz="2500" dirty="0">
                <a:solidFill>
                  <a:prstClr val="black"/>
                </a:solidFill>
                <a:latin typeface="Gill Sans MT"/>
              </a:rPr>
              <a:t>الوزن الذري</a:t>
            </a:r>
          </a:p>
          <a:p>
            <a:pPr marL="82550" indent="0" algn="r" rtl="1">
              <a:spcBef>
                <a:spcPts val="600"/>
              </a:spcBef>
              <a:buClr>
                <a:srgbClr val="3891A7"/>
              </a:buClr>
              <a:buSzPct val="80000"/>
              <a:buFont typeface="Arial" pitchFamily="34" charset="0"/>
              <a:buNone/>
              <a:defRPr/>
            </a:pPr>
            <a:r>
              <a:rPr lang="en-US" sz="2500" dirty="0">
                <a:solidFill>
                  <a:prstClr val="black"/>
                </a:solidFill>
                <a:latin typeface="Gill Sans MT"/>
              </a:rPr>
              <a:t>   </a:t>
            </a:r>
            <a:r>
              <a:rPr lang="ar-SA" sz="250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250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en-US" sz="2500" dirty="0">
                <a:solidFill>
                  <a:srgbClr val="00B050"/>
                </a:solidFill>
                <a:latin typeface="Gill Sans MT"/>
              </a:rPr>
              <a:t>= </a:t>
            </a:r>
            <a:r>
              <a:rPr lang="ar-SA" sz="2500" dirty="0">
                <a:solidFill>
                  <a:srgbClr val="00B050"/>
                </a:solidFill>
                <a:latin typeface="Gill Sans MT"/>
              </a:rPr>
              <a:t> </a:t>
            </a:r>
            <a:r>
              <a:rPr lang="en-US" sz="2500" dirty="0">
                <a:solidFill>
                  <a:srgbClr val="00B050"/>
                </a:solidFill>
                <a:latin typeface="Gill Sans MT"/>
              </a:rPr>
              <a:t>39.1</a:t>
            </a:r>
            <a:r>
              <a:rPr lang="ar-SA" sz="2500" dirty="0">
                <a:solidFill>
                  <a:srgbClr val="00B050"/>
                </a:solidFill>
                <a:latin typeface="Gill Sans MT"/>
              </a:rPr>
              <a:t> و ك ذ</a:t>
            </a:r>
          </a:p>
          <a:p>
            <a:pPr marL="365125" indent="-282575" algn="r" rtl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ar-SA" sz="2500" dirty="0">
                <a:solidFill>
                  <a:prstClr val="black"/>
                </a:solidFill>
                <a:latin typeface="Gill Sans MT"/>
              </a:rPr>
              <a:t>الوزن الذري الجرامي</a:t>
            </a:r>
          </a:p>
          <a:p>
            <a:pPr marL="82550" indent="0" algn="r" rtl="1">
              <a:spcBef>
                <a:spcPts val="600"/>
              </a:spcBef>
              <a:buClr>
                <a:srgbClr val="3891A7"/>
              </a:buClr>
              <a:buSzPct val="80000"/>
              <a:buFont typeface="Arial" pitchFamily="34" charset="0"/>
              <a:buNone/>
              <a:defRPr/>
            </a:pPr>
            <a:r>
              <a:rPr lang="en-US" sz="2500" dirty="0">
                <a:solidFill>
                  <a:prstClr val="black"/>
                </a:solidFill>
                <a:latin typeface="Gill Sans MT"/>
              </a:rPr>
              <a:t> </a:t>
            </a:r>
            <a:r>
              <a:rPr lang="ar-SA" sz="2500" dirty="0">
                <a:solidFill>
                  <a:prstClr val="black"/>
                </a:solidFill>
                <a:latin typeface="Gill Sans MT"/>
              </a:rPr>
              <a:t>    </a:t>
            </a:r>
            <a:r>
              <a:rPr lang="en-US" sz="2500" dirty="0">
                <a:solidFill>
                  <a:srgbClr val="00B050"/>
                </a:solidFill>
                <a:latin typeface="Gill Sans MT"/>
              </a:rPr>
              <a:t>=</a:t>
            </a:r>
            <a:r>
              <a:rPr lang="ar-SA" sz="2500" dirty="0">
                <a:solidFill>
                  <a:srgbClr val="00B050"/>
                </a:solidFill>
                <a:latin typeface="Gill Sans MT"/>
              </a:rPr>
              <a:t> </a:t>
            </a:r>
            <a:r>
              <a:rPr lang="en-US" sz="2500" dirty="0">
                <a:solidFill>
                  <a:srgbClr val="00B050"/>
                </a:solidFill>
                <a:latin typeface="Gill Sans MT"/>
              </a:rPr>
              <a:t>39.1 </a:t>
            </a:r>
            <a:r>
              <a:rPr lang="ar-SA" sz="2500" dirty="0">
                <a:solidFill>
                  <a:srgbClr val="00B050"/>
                </a:solidFill>
                <a:latin typeface="Gill Sans MT"/>
              </a:rPr>
              <a:t> جم/مول</a:t>
            </a:r>
          </a:p>
          <a:p>
            <a:pPr marL="365125" indent="-282575" algn="r" rtl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ar-SA" sz="2500" dirty="0">
                <a:solidFill>
                  <a:prstClr val="black"/>
                </a:solidFill>
                <a:latin typeface="Gill Sans MT"/>
              </a:rPr>
              <a:t>الكتلة المولية</a:t>
            </a:r>
          </a:p>
          <a:p>
            <a:pPr marL="82550" indent="0" algn="r" rtl="1">
              <a:spcBef>
                <a:spcPts val="600"/>
              </a:spcBef>
              <a:buClr>
                <a:srgbClr val="3891A7"/>
              </a:buClr>
              <a:buSzPct val="80000"/>
              <a:buFont typeface="Arial" pitchFamily="34" charset="0"/>
              <a:buNone/>
              <a:defRPr/>
            </a:pPr>
            <a:r>
              <a:rPr lang="en-US" sz="2500" dirty="0">
                <a:solidFill>
                  <a:prstClr val="black"/>
                </a:solidFill>
                <a:latin typeface="Gill Sans MT"/>
              </a:rPr>
              <a:t>   </a:t>
            </a:r>
            <a:r>
              <a:rPr lang="ar-SA" sz="2500" dirty="0">
                <a:solidFill>
                  <a:prstClr val="black"/>
                </a:solidFill>
                <a:latin typeface="Gill Sans MT"/>
              </a:rPr>
              <a:t>  </a:t>
            </a:r>
            <a:r>
              <a:rPr lang="en-US" sz="2500" dirty="0">
                <a:solidFill>
                  <a:srgbClr val="00B050"/>
                </a:solidFill>
                <a:latin typeface="Gill Sans MT"/>
              </a:rPr>
              <a:t>=</a:t>
            </a:r>
            <a:r>
              <a:rPr lang="ar-SA" sz="2500" dirty="0">
                <a:solidFill>
                  <a:srgbClr val="00B050"/>
                </a:solidFill>
                <a:latin typeface="Gill Sans MT"/>
              </a:rPr>
              <a:t>  </a:t>
            </a:r>
            <a:r>
              <a:rPr lang="en-US" sz="2500" dirty="0">
                <a:solidFill>
                  <a:srgbClr val="00B050"/>
                </a:solidFill>
                <a:latin typeface="Gill Sans MT"/>
              </a:rPr>
              <a:t>39.1</a:t>
            </a:r>
            <a:r>
              <a:rPr lang="ar-SA" sz="2500" dirty="0">
                <a:solidFill>
                  <a:srgbClr val="00B050"/>
                </a:solidFill>
                <a:latin typeface="Gill Sans MT"/>
              </a:rPr>
              <a:t> جم/مول</a:t>
            </a:r>
            <a:endParaRPr lang="en-US" sz="2500" dirty="0">
              <a:solidFill>
                <a:srgbClr val="00B050"/>
              </a:solidFill>
              <a:latin typeface="Gill Sans MT"/>
            </a:endParaRPr>
          </a:p>
          <a:p>
            <a:pPr marL="365125" indent="-282575" algn="r" rtl="1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  <a:defRPr/>
            </a:pPr>
            <a:r>
              <a:rPr lang="ar-SA" sz="2500" dirty="0">
                <a:solidFill>
                  <a:prstClr val="black"/>
                </a:solidFill>
                <a:latin typeface="Gill Sans MT"/>
              </a:rPr>
              <a:t>وزن واحد مول</a:t>
            </a:r>
          </a:p>
          <a:p>
            <a:pPr marL="0" indent="0" algn="r" rtl="1">
              <a:buFont typeface="Arial" pitchFamily="34" charset="0"/>
              <a:buNone/>
              <a:defRPr/>
            </a:pPr>
            <a:r>
              <a:rPr lang="ar-SA" sz="2500" dirty="0">
                <a:solidFill>
                  <a:srgbClr val="00B050"/>
                </a:solidFill>
                <a:latin typeface="Gill Sans MT"/>
              </a:rPr>
              <a:t>      =  </a:t>
            </a:r>
            <a:r>
              <a:rPr lang="en-US" sz="2500" dirty="0">
                <a:solidFill>
                  <a:srgbClr val="00B050"/>
                </a:solidFill>
                <a:latin typeface="Gill Sans MT"/>
              </a:rPr>
              <a:t>39.1</a:t>
            </a:r>
            <a:r>
              <a:rPr lang="ar-SA" sz="2500" dirty="0">
                <a:solidFill>
                  <a:srgbClr val="00B050"/>
                </a:solidFill>
                <a:latin typeface="Gill Sans MT"/>
              </a:rPr>
              <a:t> جم</a:t>
            </a:r>
            <a:endParaRPr lang="en-US" sz="2500" dirty="0"/>
          </a:p>
        </p:txBody>
      </p:sp>
      <p:sp>
        <p:nvSpPr>
          <p:cNvPr id="20275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1A34A-0858-43DB-91A8-2DF8B9D09B5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إطار 3"/>
          <p:cNvSpPr/>
          <p:nvPr/>
        </p:nvSpPr>
        <p:spPr>
          <a:xfrm>
            <a:off x="7196462" y="3605717"/>
            <a:ext cx="859812" cy="72333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066B74F-6811-8043-8F48-4EB5EEACC72B}"/>
              </a:ext>
            </a:extLst>
          </p:cNvPr>
          <p:cNvSpPr txBox="1"/>
          <p:nvPr/>
        </p:nvSpPr>
        <p:spPr>
          <a:xfrm>
            <a:off x="8827229" y="5366034"/>
            <a:ext cx="1009651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يحوي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6B3C5-5089-C143-B050-C5068BC7D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097" y="1362506"/>
            <a:ext cx="4616705" cy="615180"/>
          </a:xfrm>
        </p:spPr>
        <p:txBody>
          <a:bodyPr>
            <a:noAutofit/>
          </a:bodyPr>
          <a:lstStyle/>
          <a:p>
            <a:pPr algn="ctr" rtl="0">
              <a:defRPr/>
            </a:pPr>
            <a:r>
              <a:rPr lang="ar-SA" sz="2800" b="1" dirty="0">
                <a:solidFill>
                  <a:srgbClr val="FF0000"/>
                </a:solidFill>
                <a:cs typeface="+mj-cs"/>
              </a:rPr>
              <a:t>عدد أفوجادرو والكتلة المولارية</a:t>
            </a:r>
            <a:br>
              <a:rPr lang="ar-SA" sz="2800" b="1" dirty="0">
                <a:solidFill>
                  <a:srgbClr val="FF0000"/>
                </a:solidFill>
                <a:cs typeface="+mj-cs"/>
              </a:rPr>
            </a:br>
            <a:r>
              <a:rPr lang="ar-SA" sz="2800" b="1" dirty="0">
                <a:solidFill>
                  <a:srgbClr val="FF0000"/>
                </a:solidFill>
                <a:cs typeface="+mj-cs"/>
              </a:rPr>
              <a:t>(المول)</a:t>
            </a:r>
            <a:endParaRPr lang="en-US" sz="2800" b="1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495D4-74B9-5842-A780-7410618F4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09771"/>
            <a:ext cx="12192000" cy="5048227"/>
          </a:xfrm>
        </p:spPr>
        <p:txBody>
          <a:bodyPr/>
          <a:lstStyle/>
          <a:p>
            <a:pPr marL="82550" indent="0" algn="r" rtl="1">
              <a:buFont typeface="Wingdings 2" pitchFamily="18" charset="2"/>
              <a:buNone/>
              <a:defRPr/>
            </a:pPr>
            <a:r>
              <a:rPr lang="ar-SA" sz="2200" u="sng" dirty="0">
                <a:solidFill>
                  <a:srgbClr val="00B050"/>
                </a:solidFill>
                <a:cs typeface="+mn-cs"/>
              </a:rPr>
              <a:t>أولاً:</a:t>
            </a:r>
          </a:p>
          <a:p>
            <a:pPr algn="r" rtl="1">
              <a:buFont typeface="Wingdings" pitchFamily="2" charset="2"/>
              <a:buChar char="v"/>
              <a:defRPr/>
            </a:pPr>
            <a:r>
              <a:rPr lang="ar-SA" sz="2200" dirty="0">
                <a:cs typeface="+mn-cs"/>
              </a:rPr>
              <a:t>1 مول من أي عنصر </a:t>
            </a:r>
            <a:r>
              <a:rPr lang="en-US" sz="2200" dirty="0">
                <a:cs typeface="+mn-cs"/>
              </a:rPr>
              <a:t>   </a:t>
            </a:r>
            <a:r>
              <a:rPr lang="ar-SA" sz="2200" dirty="0">
                <a:cs typeface="+mn-cs"/>
              </a:rPr>
              <a:t> </a:t>
            </a:r>
            <a:r>
              <a:rPr lang="en-US" sz="2200" dirty="0">
                <a:cs typeface="+mn-cs"/>
              </a:rPr>
              <a:t>          </a:t>
            </a:r>
            <a:r>
              <a:rPr lang="ar-SA" sz="2200" dirty="0">
                <a:cs typeface="+mn-cs"/>
              </a:rPr>
              <a:t>الوزن الذري الجرامي  للعنصر (من الجدول الدوري)</a:t>
            </a:r>
            <a:endParaRPr lang="en-US" sz="2200" dirty="0">
              <a:cs typeface="+mn-cs"/>
            </a:endParaRPr>
          </a:p>
          <a:p>
            <a:pPr marL="82550" indent="0" algn="r" rtl="1"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ar-SA" sz="2200" b="1" dirty="0">
                <a:cs typeface="+mn-cs"/>
              </a:rPr>
              <a:t>أمثلة:</a:t>
            </a:r>
          </a:p>
          <a:p>
            <a:pPr algn="r" rtl="1">
              <a:buClr>
                <a:srgbClr val="3891A7"/>
              </a:buClr>
              <a:defRPr/>
            </a:pPr>
            <a:r>
              <a:rPr lang="ar-SA" sz="2200" dirty="0">
                <a:solidFill>
                  <a:srgbClr val="0000CC"/>
                </a:solidFill>
                <a:cs typeface="+mn-cs"/>
              </a:rPr>
              <a:t>1 مول كالسيوم </a:t>
            </a:r>
            <a:r>
              <a:rPr lang="en-US" sz="2200" dirty="0" err="1">
                <a:solidFill>
                  <a:srgbClr val="0000CC"/>
                </a:solidFill>
                <a:cs typeface="+mn-cs"/>
              </a:rPr>
              <a:t>Ca</a:t>
            </a:r>
            <a:r>
              <a:rPr lang="ar-SA" sz="2200" dirty="0">
                <a:solidFill>
                  <a:srgbClr val="0000CC"/>
                </a:solidFill>
                <a:cs typeface="+mn-cs"/>
              </a:rPr>
              <a:t> =  40 جرام  </a:t>
            </a:r>
          </a:p>
          <a:p>
            <a:pPr algn="r" rtl="1">
              <a:buClr>
                <a:srgbClr val="3891A7"/>
              </a:buClr>
              <a:defRPr/>
            </a:pPr>
            <a:r>
              <a:rPr lang="ar-SA" sz="2200" dirty="0">
                <a:solidFill>
                  <a:srgbClr val="0000CC"/>
                </a:solidFill>
                <a:cs typeface="+mn-cs"/>
              </a:rPr>
              <a:t>1 مول كبريت </a:t>
            </a:r>
            <a:r>
              <a:rPr lang="en-US" sz="2200" dirty="0">
                <a:solidFill>
                  <a:srgbClr val="0000CC"/>
                </a:solidFill>
                <a:cs typeface="+mn-cs"/>
              </a:rPr>
              <a:t>S</a:t>
            </a:r>
            <a:r>
              <a:rPr lang="ar-SA" sz="2200" dirty="0">
                <a:solidFill>
                  <a:srgbClr val="0000CC"/>
                </a:solidFill>
                <a:cs typeface="+mn-cs"/>
              </a:rPr>
              <a:t> =  32 جرام</a:t>
            </a:r>
            <a:endParaRPr lang="ar-SA" sz="2200" u="sng" dirty="0">
              <a:solidFill>
                <a:srgbClr val="00B050"/>
              </a:solidFill>
              <a:cs typeface="+mn-cs"/>
            </a:endParaRPr>
          </a:p>
          <a:p>
            <a:pPr marL="82550" indent="0" algn="r" rtl="1"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ar-SA" sz="2200" u="sng" dirty="0">
                <a:solidFill>
                  <a:srgbClr val="00B050"/>
                </a:solidFill>
                <a:cs typeface="+mn-cs"/>
              </a:rPr>
              <a:t>ثانياً</a:t>
            </a:r>
          </a:p>
          <a:p>
            <a:pPr algn="r" rtl="1">
              <a:buFont typeface="Wingdings" pitchFamily="2" charset="2"/>
              <a:buChar char="v"/>
              <a:defRPr/>
            </a:pPr>
            <a:r>
              <a:rPr lang="ar-SA" sz="2200" dirty="0">
                <a:solidFill>
                  <a:prstClr val="black"/>
                </a:solidFill>
                <a:cs typeface="+mn-cs"/>
              </a:rPr>
              <a:t>1 مول من أي عنصر               </a:t>
            </a:r>
            <a:r>
              <a:rPr lang="ar-SA" sz="2200" dirty="0">
                <a:cs typeface="+mn-cs"/>
              </a:rPr>
              <a:t>عدد أفوجادرو من الذرات</a:t>
            </a: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ar-SA" sz="2200" b="1" dirty="0">
                <a:cs typeface="+mn-cs"/>
              </a:rPr>
              <a:t>أمثلة:</a:t>
            </a:r>
          </a:p>
          <a:p>
            <a:pPr marL="82550" indent="0" algn="r" rtl="1">
              <a:buFont typeface="Wingdings 2" pitchFamily="18" charset="2"/>
              <a:buNone/>
              <a:defRPr/>
            </a:pPr>
            <a:endParaRPr lang="ar-SA" sz="2200" b="1" dirty="0">
              <a:cs typeface="+mn-cs"/>
            </a:endParaRPr>
          </a:p>
          <a:p>
            <a:pPr algn="r" rtl="1">
              <a:buClr>
                <a:srgbClr val="3891A7"/>
              </a:buClr>
              <a:defRPr/>
            </a:pPr>
            <a:r>
              <a:rPr lang="ar-SA" sz="2200" dirty="0">
                <a:solidFill>
                  <a:srgbClr val="0000CC"/>
                </a:solidFill>
                <a:cs typeface="+mn-cs"/>
              </a:rPr>
              <a:t>1 مول كالسيوم </a:t>
            </a:r>
            <a:r>
              <a:rPr lang="en-US" sz="2200" dirty="0" err="1">
                <a:solidFill>
                  <a:srgbClr val="0000CC"/>
                </a:solidFill>
                <a:cs typeface="+mn-cs"/>
              </a:rPr>
              <a:t>Ca</a:t>
            </a:r>
            <a:r>
              <a:rPr lang="ar-SA" sz="2200" dirty="0">
                <a:solidFill>
                  <a:srgbClr val="0000CC"/>
                </a:solidFill>
                <a:cs typeface="+mn-cs"/>
              </a:rPr>
              <a:t>                 6,02× </a:t>
            </a:r>
            <a:r>
              <a:rPr lang="ar-SA" sz="2200" baseline="30000" dirty="0">
                <a:solidFill>
                  <a:srgbClr val="0000CC"/>
                </a:solidFill>
                <a:cs typeface="+mn-cs"/>
              </a:rPr>
              <a:t>23</a:t>
            </a:r>
            <a:r>
              <a:rPr lang="ar-SA" sz="2200" dirty="0">
                <a:solidFill>
                  <a:srgbClr val="0000CC"/>
                </a:solidFill>
                <a:cs typeface="+mn-cs"/>
              </a:rPr>
              <a:t>10 ذرة</a:t>
            </a:r>
          </a:p>
          <a:p>
            <a:pPr marL="82550" indent="0" algn="r" rtl="1">
              <a:buClr>
                <a:srgbClr val="3891A7"/>
              </a:buClr>
              <a:buFont typeface="Wingdings 2" pitchFamily="18" charset="2"/>
              <a:buNone/>
              <a:defRPr/>
            </a:pPr>
            <a:endParaRPr lang="en-US" sz="2200" dirty="0">
              <a:solidFill>
                <a:srgbClr val="0000CC"/>
              </a:solidFill>
              <a:cs typeface="+mn-cs"/>
            </a:endParaRPr>
          </a:p>
          <a:p>
            <a:pPr algn="r" rtl="1">
              <a:buClr>
                <a:srgbClr val="3891A7"/>
              </a:buClr>
              <a:defRPr/>
            </a:pPr>
            <a:r>
              <a:rPr lang="ar-SA" sz="2200" dirty="0">
                <a:solidFill>
                  <a:srgbClr val="0000CC"/>
                </a:solidFill>
                <a:cs typeface="+mn-cs"/>
              </a:rPr>
              <a:t>1 مول حديد </a:t>
            </a:r>
            <a:r>
              <a:rPr lang="en-US" sz="2200" dirty="0">
                <a:solidFill>
                  <a:srgbClr val="0000CC"/>
                </a:solidFill>
                <a:cs typeface="+mn-cs"/>
              </a:rPr>
              <a:t>Fe</a:t>
            </a:r>
            <a:r>
              <a:rPr lang="ar-SA" sz="2200" dirty="0">
                <a:solidFill>
                  <a:srgbClr val="0000CC"/>
                </a:solidFill>
                <a:cs typeface="+mn-cs"/>
              </a:rPr>
              <a:t>                   6,02× </a:t>
            </a:r>
            <a:r>
              <a:rPr lang="ar-SA" sz="2200" baseline="30000" dirty="0">
                <a:solidFill>
                  <a:srgbClr val="0000CC"/>
                </a:solidFill>
                <a:cs typeface="+mn-cs"/>
              </a:rPr>
              <a:t>23</a:t>
            </a:r>
            <a:r>
              <a:rPr lang="ar-SA" sz="2200" dirty="0">
                <a:solidFill>
                  <a:srgbClr val="0000CC"/>
                </a:solidFill>
                <a:cs typeface="+mn-cs"/>
              </a:rPr>
              <a:t>10 ذرة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212CC4-A2C5-CA43-88A8-2967B88CEC8C}"/>
              </a:ext>
            </a:extLst>
          </p:cNvPr>
          <p:cNvSpPr txBox="1"/>
          <p:nvPr/>
        </p:nvSpPr>
        <p:spPr>
          <a:xfrm>
            <a:off x="8904394" y="2040755"/>
            <a:ext cx="1009651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يزن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16312D-E295-2743-A510-7FD325C571A6}"/>
              </a:ext>
            </a:extLst>
          </p:cNvPr>
          <p:cNvCxnSpPr/>
          <p:nvPr/>
        </p:nvCxnSpPr>
        <p:spPr>
          <a:xfrm flipH="1">
            <a:off x="8737478" y="4680004"/>
            <a:ext cx="10994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F41FD3B-821C-C149-8D29-670917106B44}"/>
              </a:ext>
            </a:extLst>
          </p:cNvPr>
          <p:cNvSpPr txBox="1"/>
          <p:nvPr/>
        </p:nvSpPr>
        <p:spPr>
          <a:xfrm>
            <a:off x="8781941" y="4183096"/>
            <a:ext cx="1009651" cy="460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يحوي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3F824B-4726-FF4E-9770-407E9BC5D6C8}"/>
              </a:ext>
            </a:extLst>
          </p:cNvPr>
          <p:cNvCxnSpPr/>
          <p:nvPr/>
        </p:nvCxnSpPr>
        <p:spPr>
          <a:xfrm flipH="1">
            <a:off x="8982282" y="2422856"/>
            <a:ext cx="85459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E254C6-2674-FD49-88E1-496B7C30ADB3}"/>
              </a:ext>
            </a:extLst>
          </p:cNvPr>
          <p:cNvCxnSpPr/>
          <p:nvPr/>
        </p:nvCxnSpPr>
        <p:spPr>
          <a:xfrm flipH="1">
            <a:off x="7247467" y="6597650"/>
            <a:ext cx="14351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3BE9759-8218-1649-BD8A-297E6CCF416C}"/>
              </a:ext>
            </a:extLst>
          </p:cNvPr>
          <p:cNvSpPr txBox="1"/>
          <p:nvPr/>
        </p:nvSpPr>
        <p:spPr>
          <a:xfrm>
            <a:off x="9050234" y="6073063"/>
            <a:ext cx="1011767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يحوي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5" name="مجموعة 14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30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1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32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5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6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33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6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5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1" name="صورة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4018"/>
            <a:ext cx="6190715" cy="343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  <p:bldP spid="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6FC6AB-73AA-3A48-95E0-150E0B01B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808" y="1474015"/>
            <a:ext cx="8089300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مثال: كم جرام من الزنك (الخارصين)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Zn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توجد في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0.356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مول من الزنك؟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1379" name="Rectangle 2"/>
          <p:cNvSpPr>
            <a:spLocks noChangeArrowheads="1"/>
          </p:cNvSpPr>
          <p:nvPr/>
        </p:nvSpPr>
        <p:spPr bwMode="auto">
          <a:xfrm>
            <a:off x="1488018" y="2722745"/>
            <a:ext cx="9791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الحل: 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الوزن الذري للزنك =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65.39 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جم/ مول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(من الجدول الدوري للعناصر)</a:t>
            </a:r>
            <a:endParaRPr kumimoji="0" lang="ar-SA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Majalla UI"/>
              <a:cs typeface="Majalla UI"/>
            </a:endParaRPr>
          </a:p>
        </p:txBody>
      </p:sp>
      <p:sp>
        <p:nvSpPr>
          <p:cNvPr id="101380" name="Rectangle 3"/>
          <p:cNvSpPr>
            <a:spLocks noChangeArrowheads="1"/>
          </p:cNvSpPr>
          <p:nvPr/>
        </p:nvSpPr>
        <p:spPr bwMode="auto">
          <a:xfrm>
            <a:off x="4942925" y="3106418"/>
            <a:ext cx="249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1mol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Zn =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65.39 g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Calibri" pitchFamily="34" charset="0"/>
              <a:cs typeface="AL-Mohanad" pitchFamily="2" charset="0"/>
            </a:endParaRPr>
          </a:p>
        </p:txBody>
      </p:sp>
      <p:sp>
        <p:nvSpPr>
          <p:cNvPr id="101381" name="Rectangle 4"/>
          <p:cNvSpPr>
            <a:spLocks noChangeArrowheads="1"/>
          </p:cNvSpPr>
          <p:nvPr/>
        </p:nvSpPr>
        <p:spPr bwMode="auto">
          <a:xfrm>
            <a:off x="4789269" y="3576031"/>
            <a:ext cx="26388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0.356 mol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Zn =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? 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g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Calibri" pitchFamily="34" charset="0"/>
              <a:cs typeface="AL-Mohanad" pitchFamily="2" charset="0"/>
            </a:endParaRPr>
          </a:p>
        </p:txBody>
      </p:sp>
      <p:sp>
        <p:nvSpPr>
          <p:cNvPr id="101382" name="Rectangle 9"/>
          <p:cNvSpPr>
            <a:spLocks noChangeArrowheads="1"/>
          </p:cNvSpPr>
          <p:nvPr/>
        </p:nvSpPr>
        <p:spPr bwMode="auto">
          <a:xfrm>
            <a:off x="3960525" y="4133965"/>
            <a:ext cx="86097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? =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Calibri" pitchFamily="34" charset="0"/>
              <a:cs typeface="AL-Mohanad" pitchFamily="2" charset="0"/>
            </a:endParaRPr>
          </a:p>
        </p:txBody>
      </p:sp>
      <p:pic>
        <p:nvPicPr>
          <p:cNvPr id="10138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18" y="4051046"/>
            <a:ext cx="216323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4" name="Rectangle 11"/>
          <p:cNvSpPr>
            <a:spLocks noChangeArrowheads="1"/>
          </p:cNvSpPr>
          <p:nvPr/>
        </p:nvSpPr>
        <p:spPr bwMode="auto">
          <a:xfrm>
            <a:off x="7233418" y="4157805"/>
            <a:ext cx="150418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=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23.3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g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Times New Roman" pitchFamily="18" charset="0"/>
              <a:cs typeface="AL-Mohanad" pitchFamily="2" charset="0"/>
            </a:endParaRPr>
          </a:p>
        </p:txBody>
      </p:sp>
      <p:sp>
        <p:nvSpPr>
          <p:cNvPr id="139274" name="TextBox 17"/>
          <p:cNvSpPr txBox="1">
            <a:spLocks noChangeArrowheads="1"/>
          </p:cNvSpPr>
          <p:nvPr/>
        </p:nvSpPr>
        <p:spPr bwMode="auto">
          <a:xfrm>
            <a:off x="7711524" y="4653024"/>
            <a:ext cx="393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نستنتج القانون التالي: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39AACA-C6EF-9947-B383-BA6265C79ED8}"/>
              </a:ext>
            </a:extLst>
          </p:cNvPr>
          <p:cNvSpPr txBox="1"/>
          <p:nvPr/>
        </p:nvSpPr>
        <p:spPr>
          <a:xfrm>
            <a:off x="4976777" y="4975113"/>
            <a:ext cx="4210140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الوزن = عدد المولات × الوزن الذري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35D798-BA02-7842-A18C-F91F8601C2ED}"/>
              </a:ext>
            </a:extLst>
          </p:cNvPr>
          <p:cNvSpPr txBox="1"/>
          <p:nvPr/>
        </p:nvSpPr>
        <p:spPr>
          <a:xfrm>
            <a:off x="6108700" y="1999710"/>
            <a:ext cx="5471584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المعطيات: عدد مولات الزنك = 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0.356</a:t>
            </a:r>
            <a:r>
              <a:rPr kumimoji="0" lang="ar-SA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مول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المطلوب: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وزن الزنك؟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278" name="TextBox 7"/>
          <p:cNvSpPr txBox="1">
            <a:spLocks noChangeArrowheads="1"/>
          </p:cNvSpPr>
          <p:nvPr/>
        </p:nvSpPr>
        <p:spPr bwMode="auto">
          <a:xfrm>
            <a:off x="5300045" y="5510169"/>
            <a:ext cx="625263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وبإعادة ترتيب القانون 1 نحصل على القانون التالي: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1389" name="TextBox 8"/>
          <p:cNvSpPr txBox="1">
            <a:spLocks noChangeArrowheads="1"/>
          </p:cNvSpPr>
          <p:nvPr/>
        </p:nvSpPr>
        <p:spPr bwMode="auto">
          <a:xfrm>
            <a:off x="3446270" y="5033963"/>
            <a:ext cx="108161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(1)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96F039-46EF-4042-A4B9-011000DC11B1}"/>
              </a:ext>
            </a:extLst>
          </p:cNvPr>
          <p:cNvSpPr txBox="1"/>
          <p:nvPr/>
        </p:nvSpPr>
        <p:spPr>
          <a:xfrm>
            <a:off x="4789269" y="5916613"/>
            <a:ext cx="4593253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المولات =  الوزن       الوزن الذري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391" name="TextBox 12"/>
          <p:cNvSpPr txBox="1">
            <a:spLocks noChangeArrowheads="1"/>
          </p:cNvSpPr>
          <p:nvPr/>
        </p:nvSpPr>
        <p:spPr bwMode="auto">
          <a:xfrm>
            <a:off x="3580769" y="5928010"/>
            <a:ext cx="7937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(2)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aphicFrame>
        <p:nvGraphicFramePr>
          <p:cNvPr id="8195" name="Object 14"/>
          <p:cNvGraphicFramePr>
            <a:graphicFrameLocks noGrp="1" noChangeAspect="1"/>
          </p:cNvGraphicFramePr>
          <p:nvPr>
            <p:extLst/>
          </p:nvPr>
        </p:nvGraphicFramePr>
        <p:xfrm>
          <a:off x="6089650" y="6210300"/>
          <a:ext cx="34925" cy="2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معادلة" r:id="rId4" imgW="126720" imgH="126720" progId="Equation.3">
                  <p:embed/>
                </p:oleObj>
              </mc:Choice>
              <mc:Fallback>
                <p:oleObj name="معادلة" r:id="rId4" imgW="126720" imgH="126720" progId="Equation.3">
                  <p:embed/>
                  <p:pic>
                    <p:nvPicPr>
                      <p:cNvPr id="8195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650" y="6210300"/>
                        <a:ext cx="34925" cy="2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C6CF84B-D0CE-1640-8E19-F45F11CFC834}"/>
              </a:ext>
            </a:extLst>
          </p:cNvPr>
          <p:cNvCxnSpPr/>
          <p:nvPr/>
        </p:nvCxnSpPr>
        <p:spPr>
          <a:xfrm>
            <a:off x="2508252" y="4721264"/>
            <a:ext cx="90720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4D1B4F-8FCB-B941-B8A4-83F9CCF4FBA0}"/>
              </a:ext>
            </a:extLst>
          </p:cNvPr>
          <p:cNvCxnSpPr>
            <a:cxnSpLocks/>
          </p:cNvCxnSpPr>
          <p:nvPr/>
        </p:nvCxnSpPr>
        <p:spPr>
          <a:xfrm>
            <a:off x="5453201" y="3519406"/>
            <a:ext cx="1388797" cy="1424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B36D90-BE15-8945-917B-32FBE36BD006}"/>
              </a:ext>
            </a:extLst>
          </p:cNvPr>
          <p:cNvCxnSpPr>
            <a:cxnSpLocks/>
          </p:cNvCxnSpPr>
          <p:nvPr/>
        </p:nvCxnSpPr>
        <p:spPr>
          <a:xfrm flipH="1">
            <a:off x="5541818" y="3491243"/>
            <a:ext cx="1180717" cy="15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811870-8640-4FAE-BDA7-0CB3A03B8B96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22" name="مجموعة 21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33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4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35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37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8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9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36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23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24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8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5" name="كائن 4"/>
          <p:cNvGraphicFramePr>
            <a:graphicFrameLocks noGrp="1" noChangeAspect="1"/>
          </p:cNvGraphicFramePr>
          <p:nvPr>
            <p:extLst/>
          </p:nvPr>
        </p:nvGraphicFramePr>
        <p:xfrm>
          <a:off x="6514180" y="5955306"/>
          <a:ext cx="6556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2409825" imgH="2190750" progId="Equation.3">
                  <p:embed/>
                </p:oleObj>
              </mc:Choice>
              <mc:Fallback>
                <p:oleObj name="Equation" r:id="rId6" imgW="2409825" imgH="2190750" progId="Equation.3">
                  <p:embed/>
                  <p:pic>
                    <p:nvPicPr>
                      <p:cNvPr id="5" name="كائن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4180" y="5955306"/>
                        <a:ext cx="65563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79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/>
      <p:bldP spid="101381" grpId="0"/>
      <p:bldP spid="101382" grpId="0"/>
      <p:bldP spid="101384" grpId="0"/>
      <p:bldP spid="139274" grpId="0"/>
      <p:bldP spid="19" grpId="0" animBg="1"/>
      <p:bldP spid="20" grpId="0" animBg="1"/>
      <p:bldP spid="139278" grpId="0"/>
      <p:bldP spid="101389" grpId="0"/>
      <p:bldP spid="12" grpId="0" animBg="1"/>
      <p:bldP spid="1013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" name="صورة 10239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69" b="39450"/>
          <a:stretch/>
        </p:blipFill>
        <p:spPr>
          <a:xfrm>
            <a:off x="2200925" y="3880446"/>
            <a:ext cx="9679926" cy="2675092"/>
          </a:xfrm>
          <a:prstGeom prst="rect">
            <a:avLst/>
          </a:prstGeom>
        </p:spPr>
      </p:pic>
      <p:sp>
        <p:nvSpPr>
          <p:cNvPr id="102402" name="Content Placeholder 2"/>
          <p:cNvSpPr>
            <a:spLocks noGrp="1"/>
          </p:cNvSpPr>
          <p:nvPr>
            <p:ph idx="1"/>
          </p:nvPr>
        </p:nvSpPr>
        <p:spPr>
          <a:xfrm>
            <a:off x="2192867" y="836613"/>
            <a:ext cx="9789867" cy="4800600"/>
          </a:xfrm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rgbClr val="FFFFCC"/>
              </a:buClr>
              <a:buSzPct val="70000"/>
              <a:buFont typeface="Wingdings 2" pitchFamily="18" charset="2"/>
              <a:buNone/>
            </a:pPr>
            <a:endParaRPr lang="ar-SA" altLang="en-US" dirty="0"/>
          </a:p>
          <a:p>
            <a:pPr marL="342900" indent="-342900" algn="r" rtl="1" eaLnBrk="1" hangingPunct="1">
              <a:spcBef>
                <a:spcPct val="20000"/>
              </a:spcBef>
              <a:buClr>
                <a:srgbClr val="FFFFCC"/>
              </a:buClr>
              <a:buSzPct val="70000"/>
              <a:buFont typeface="Wingdings 2" pitchFamily="18" charset="2"/>
              <a:buNone/>
            </a:pPr>
            <a:endParaRPr lang="ar-SA" altLang="en-US" dirty="0"/>
          </a:p>
          <a:p>
            <a:pPr marL="342900" indent="-342900" algn="r" rtl="1" eaLnBrk="1" hangingPunct="1">
              <a:spcBef>
                <a:spcPct val="20000"/>
              </a:spcBef>
              <a:buClr>
                <a:srgbClr val="FFFFCC"/>
              </a:buClr>
              <a:buSzPct val="70000"/>
              <a:buFont typeface="Wingdings 2" pitchFamily="18" charset="2"/>
              <a:buNone/>
            </a:pPr>
            <a:r>
              <a:rPr lang="ar-SA" altLang="en-US" dirty="0"/>
              <a:t>             </a:t>
            </a:r>
          </a:p>
          <a:p>
            <a:pPr marL="342900" indent="-342900" algn="r" rtl="1" eaLnBrk="1" hangingPunct="1">
              <a:spcBef>
                <a:spcPct val="20000"/>
              </a:spcBef>
              <a:buClr>
                <a:srgbClr val="FFFFCC"/>
              </a:buClr>
              <a:buSzPct val="70000"/>
              <a:buFont typeface="Wingdings 2" pitchFamily="18" charset="2"/>
              <a:buNone/>
            </a:pPr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BB34D-55F4-114A-A700-23EABA6C3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927" y="1391596"/>
            <a:ext cx="6992338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مثال: كم مول من الألومنيوم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Al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موجودة في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100 g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ألومنيوم؟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ED24B-1C2D-9C47-B5A1-DA43C9BF1D64}"/>
              </a:ext>
            </a:extLst>
          </p:cNvPr>
          <p:cNvSpPr txBox="1"/>
          <p:nvPr/>
        </p:nvSpPr>
        <p:spPr>
          <a:xfrm>
            <a:off x="8164021" y="1939306"/>
            <a:ext cx="3555115" cy="708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المعطيات: وزن الألومنيوم = 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100 g</a:t>
            </a:r>
            <a:endParaRPr kumimoji="0" lang="ar-SA" sz="2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المطلوب: عدد مولات الألومنيوم ؟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175A3-4E7F-E14C-B2FB-C3908534013A}"/>
              </a:ext>
            </a:extLst>
          </p:cNvPr>
          <p:cNvSpPr txBox="1"/>
          <p:nvPr/>
        </p:nvSpPr>
        <p:spPr>
          <a:xfrm>
            <a:off x="3711668" y="2630594"/>
            <a:ext cx="4452353" cy="4619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المولات = الوزن      </a:t>
            </a:r>
            <a:r>
              <a:rPr kumimoji="0" lang="ar-S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الوزن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الذري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218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55086881"/>
              </p:ext>
            </p:extLst>
          </p:nvPr>
        </p:nvGraphicFramePr>
        <p:xfrm>
          <a:off x="5444839" y="2683400"/>
          <a:ext cx="65616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4" imgW="0" imgH="0" progId="Equation.3">
                  <p:embed/>
                </p:oleObj>
              </mc:Choice>
              <mc:Fallback>
                <p:oleObj name="Equation" r:id="rId4" imgW="0" imgH="0" progId="Equation.3">
                  <p:embed/>
                  <p:pic>
                    <p:nvPicPr>
                      <p:cNvPr id="9218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4839" y="2683400"/>
                        <a:ext cx="656167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3695700" y="3618113"/>
            <a:ext cx="652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عدد مولات الألومنيوم =  100           27 =  3,7 مول     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graphicFrame>
        <p:nvGraphicFramePr>
          <p:cNvPr id="921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54257311"/>
              </p:ext>
            </p:extLst>
          </p:nvPr>
        </p:nvGraphicFramePr>
        <p:xfrm>
          <a:off x="7577234" y="3597378"/>
          <a:ext cx="781681" cy="42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6" imgW="0" imgH="0" progId="Equation.3">
                  <p:embed/>
                </p:oleObj>
              </mc:Choice>
              <mc:Fallback>
                <p:oleObj name="Equation" r:id="rId6" imgW="0" imgH="0" progId="Equation.3">
                  <p:embed/>
                  <p:pic>
                    <p:nvPicPr>
                      <p:cNvPr id="9219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7234" y="3597378"/>
                        <a:ext cx="781681" cy="42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2419857" y="3133013"/>
            <a:ext cx="79840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الوزن الذري للألومنيوم  =  27  مول/جم       (من الجدول الدوري)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06859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9646F4-D0D1-4648-8F62-4B427E8D7915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4" name="مجموعة 13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7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9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0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1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8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5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6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0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" name="Arrow: Down 6">
            <a:extLst>
              <a:ext uri="{FF2B5EF4-FFF2-40B4-BE49-F238E27FC236}">
                <a16:creationId xmlns:a16="http://schemas.microsoft.com/office/drawing/2014/main" id="{3E593A11-8A78-46B3-8BE2-62C81F2BDF7C}"/>
              </a:ext>
            </a:extLst>
          </p:cNvPr>
          <p:cNvSpPr/>
          <p:nvPr/>
        </p:nvSpPr>
        <p:spPr>
          <a:xfrm>
            <a:off x="8802255" y="4018163"/>
            <a:ext cx="101600" cy="10710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4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224" grpId="0"/>
      <p:bldP spid="92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47172E-FFF7-4802-8FF9-52113E408930}"/>
              </a:ext>
            </a:extLst>
          </p:cNvPr>
          <p:cNvSpPr txBox="1"/>
          <p:nvPr/>
        </p:nvSpPr>
        <p:spPr>
          <a:xfrm rot="21393787">
            <a:off x="629357" y="472921"/>
            <a:ext cx="7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العلوم</a:t>
            </a:r>
            <a:endParaRPr kumimoji="0" lang="en-US" sz="18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7055-94AF-42D6-8AB9-F481CCD113C9}"/>
              </a:ext>
            </a:extLst>
          </p:cNvPr>
          <p:cNvSpPr txBox="1"/>
          <p:nvPr/>
        </p:nvSpPr>
        <p:spPr>
          <a:xfrm rot="21291467">
            <a:off x="-50061" y="983119"/>
            <a:ext cx="88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الطبيعية</a:t>
            </a:r>
            <a:endParaRPr kumimoji="0" lang="en-US" sz="1800" b="1" i="0" u="none" strike="noStrike" kern="1200" cap="none" spc="0" normalizeH="0" baseline="0" noProof="0" dirty="0">
              <a:ln w="6600">
                <a:solidFill>
                  <a:srgbClr val="C0504D"/>
                </a:solidFill>
                <a:prstDash val="solid"/>
              </a:ln>
              <a:solidFill>
                <a:srgbClr val="F79646">
                  <a:lumMod val="20000"/>
                  <a:lumOff val="80000"/>
                </a:srgbClr>
              </a:solidFill>
              <a:effectLst>
                <a:outerShdw dist="38100" dir="2700000" algn="tl" rotWithShape="0">
                  <a:srgbClr val="C0504D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مجموعة 2"/>
          <p:cNvGrpSpPr/>
          <p:nvPr/>
        </p:nvGrpSpPr>
        <p:grpSpPr>
          <a:xfrm>
            <a:off x="-46829" y="6276745"/>
            <a:ext cx="12238829" cy="636241"/>
            <a:chOff x="-46829" y="6276745"/>
            <a:chExt cx="12238829" cy="63624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63B5FD-53D7-4FF0-A7C8-D80077DE792C}"/>
                </a:ext>
              </a:extLst>
            </p:cNvPr>
            <p:cNvSpPr txBox="1"/>
            <p:nvPr/>
          </p:nvSpPr>
          <p:spPr>
            <a:xfrm>
              <a:off x="2200925" y="6570926"/>
              <a:ext cx="9991075" cy="26161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مقرر مقدمة في العلوم الطبيعية – فصل الفيزياء – قسم الكيمياء – كلية العلوم - جامعة الملك عبدالعزيز – 2019 م</a:t>
              </a: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AECDE4D-1849-406B-8FBB-F9C41410D5ED}"/>
                </a:ext>
              </a:extLst>
            </p:cNvPr>
            <p:cNvGrpSpPr/>
            <p:nvPr/>
          </p:nvGrpSpPr>
          <p:grpSpPr>
            <a:xfrm>
              <a:off x="-46829" y="6276745"/>
              <a:ext cx="2209248" cy="636241"/>
              <a:chOff x="-46829" y="6276745"/>
              <a:chExt cx="2209248" cy="63624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9E13F30-7C38-4EF8-8FDE-A60875DF1610}"/>
                  </a:ext>
                </a:extLst>
              </p:cNvPr>
              <p:cNvGrpSpPr/>
              <p:nvPr/>
            </p:nvGrpSpPr>
            <p:grpSpPr>
              <a:xfrm>
                <a:off x="836728" y="6276745"/>
                <a:ext cx="1325691" cy="636241"/>
                <a:chOff x="836728" y="6276745"/>
                <a:chExt cx="1325691" cy="636241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2BCF4F4A-2A1F-49E3-AE44-7FA5C3524AB3}"/>
                    </a:ext>
                  </a:extLst>
                </p:cNvPr>
                <p:cNvSpPr/>
                <p:nvPr/>
              </p:nvSpPr>
              <p:spPr>
                <a:xfrm>
                  <a:off x="836728" y="6379537"/>
                  <a:ext cx="386015" cy="52813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prstClr val="white">
                            <a:lumMod val="50000"/>
                          </a:prstClr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65D5A948-2EFA-4484-9CD9-7A1E4BFA561D}"/>
                    </a:ext>
                  </a:extLst>
                </p:cNvPr>
                <p:cNvSpPr/>
                <p:nvPr/>
              </p:nvSpPr>
              <p:spPr>
                <a:xfrm>
                  <a:off x="1382535" y="6276745"/>
                  <a:ext cx="386015" cy="52813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prstClr val="white">
                            <a:lumMod val="50000"/>
                          </a:prstClr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140B63B1-4755-4AE6-9777-B08FDB0311AE}"/>
                    </a:ext>
                  </a:extLst>
                </p:cNvPr>
                <p:cNvSpPr/>
                <p:nvPr/>
              </p:nvSpPr>
              <p:spPr>
                <a:xfrm>
                  <a:off x="1795011" y="6389766"/>
                  <a:ext cx="367408" cy="5232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prstClr val="white">
                            <a:lumMod val="50000"/>
                          </a:prstClr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5</a:t>
                  </a:r>
                </a:p>
              </p:txBody>
            </p:sp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3610869-FFF4-4249-959D-FA8C250B2233}"/>
                  </a:ext>
                </a:extLst>
              </p:cNvPr>
              <p:cNvSpPr/>
              <p:nvPr/>
            </p:nvSpPr>
            <p:spPr>
              <a:xfrm>
                <a:off x="-46829" y="6432702"/>
                <a:ext cx="856325" cy="43088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1" i="0" u="none" strike="noStrike" kern="1200" cap="none" spc="0" normalizeH="0" baseline="0" noProof="0" dirty="0">
                    <a:ln w="13462">
                      <a:solidFill>
                        <a:prstClr val="white"/>
                      </a:solidFill>
                      <a:prstDash val="solid"/>
                    </a:ln>
                    <a:solidFill>
                      <a:prstClr val="black">
                        <a:lumMod val="85000"/>
                        <a:lumOff val="15000"/>
                      </a:prstClr>
                    </a:solidFill>
                    <a:effectLst>
                      <a:outerShdw dist="38100" dir="2700000" algn="bl" rotWithShape="0">
                        <a:srgbClr val="4BACC6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rPr>
                  <a:t>Chem</a:t>
                </a: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0B487-DBCC-4B2D-A018-CF3C98FBC042}"/>
              </a:ext>
            </a:extLst>
          </p:cNvPr>
          <p:cNvSpPr/>
          <p:nvPr/>
        </p:nvSpPr>
        <p:spPr>
          <a:xfrm rot="20280121">
            <a:off x="1289561" y="312257"/>
            <a:ext cx="4106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في</a:t>
            </a:r>
            <a:endParaRPr kumimoji="0" lang="en-US" sz="20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F31CE1-23BD-462D-BDB2-843E29F9B493}"/>
              </a:ext>
            </a:extLst>
          </p:cNvPr>
          <p:cNvGrpSpPr/>
          <p:nvPr/>
        </p:nvGrpSpPr>
        <p:grpSpPr>
          <a:xfrm>
            <a:off x="-50061" y="70884"/>
            <a:ext cx="4242015" cy="1281566"/>
            <a:chOff x="-50061" y="70884"/>
            <a:chExt cx="4242015" cy="12815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FBA8D37-E86B-48BF-A914-2A1891C14DA7}"/>
                </a:ext>
              </a:extLst>
            </p:cNvPr>
            <p:cNvGrpSpPr/>
            <p:nvPr/>
          </p:nvGrpSpPr>
          <p:grpSpPr>
            <a:xfrm>
              <a:off x="2487169" y="70884"/>
              <a:ext cx="1704785" cy="918680"/>
              <a:chOff x="2487169" y="70884"/>
              <a:chExt cx="1704785" cy="91868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C83B79-08AF-47EE-97AD-8E9AE9291333}"/>
                  </a:ext>
                </a:extLst>
              </p:cNvPr>
              <p:cNvSpPr/>
              <p:nvPr/>
            </p:nvSpPr>
            <p:spPr>
              <a:xfrm>
                <a:off x="3816948" y="70884"/>
                <a:ext cx="37500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</a:t>
                </a:r>
                <a:endParaRPr kumimoji="0" lang="en-US" sz="2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74D89E4-13A4-4F86-8BB7-BC867366CD3D}"/>
                  </a:ext>
                </a:extLst>
              </p:cNvPr>
              <p:cNvSpPr/>
              <p:nvPr/>
            </p:nvSpPr>
            <p:spPr>
              <a:xfrm>
                <a:off x="3402420" y="223284"/>
                <a:ext cx="37500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ق</a:t>
                </a:r>
                <a:endParaRPr kumimoji="0" lang="en-US" sz="2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0B3B8E-52C3-4C18-9B6C-C1F350B7AA0E}"/>
                  </a:ext>
                </a:extLst>
              </p:cNvPr>
              <p:cNvSpPr/>
              <p:nvPr/>
            </p:nvSpPr>
            <p:spPr>
              <a:xfrm>
                <a:off x="3072384" y="201168"/>
                <a:ext cx="306606" cy="52017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د</a:t>
                </a:r>
                <a:endParaRPr kumimoji="0" lang="en-US" sz="2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1CBD46-B487-4DA2-89F3-1668C0313DE9}"/>
                  </a:ext>
                </a:extLst>
              </p:cNvPr>
              <p:cNvSpPr/>
              <p:nvPr/>
            </p:nvSpPr>
            <p:spPr>
              <a:xfrm>
                <a:off x="2758439" y="252984"/>
                <a:ext cx="309655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</a:t>
                </a:r>
                <a:endParaRPr kumimoji="0" lang="en-US" sz="2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768F26-7EBC-47AC-A309-152F2AD0A1AF}"/>
                  </a:ext>
                </a:extLst>
              </p:cNvPr>
              <p:cNvSpPr/>
              <p:nvPr/>
            </p:nvSpPr>
            <p:spPr>
              <a:xfrm>
                <a:off x="2487169" y="466344"/>
                <a:ext cx="35232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ة</a:t>
                </a:r>
                <a:endParaRPr kumimoji="0" lang="en-US" sz="2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726699E-FF8D-410C-AB4F-64D5635C4E10}"/>
                </a:ext>
              </a:extLst>
            </p:cNvPr>
            <p:cNvSpPr txBox="1"/>
            <p:nvPr/>
          </p:nvSpPr>
          <p:spPr>
            <a:xfrm rot="21393787">
              <a:off x="629357" y="472920"/>
              <a:ext cx="7065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العلوم</a:t>
              </a:r>
              <a:endParaRPr kumimoji="0" lang="en-US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8879D97-677B-4DA2-B593-8D26303F0DD5}"/>
                </a:ext>
              </a:extLst>
            </p:cNvPr>
            <p:cNvSpPr txBox="1"/>
            <p:nvPr/>
          </p:nvSpPr>
          <p:spPr>
            <a:xfrm rot="21291467">
              <a:off x="-50061" y="983118"/>
              <a:ext cx="886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الطبيعية</a:t>
              </a:r>
              <a:endParaRPr kumimoji="0" lang="en-US" sz="1800" b="1" i="0" u="none" strike="noStrike" kern="1200" cap="none" spc="0" normalizeH="0" baseline="0" noProof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dist="38100" dir="2700000" algn="tl" rotWithShape="0">
                    <a:srgbClr val="C0504D"/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36A2925-40BC-4A11-A1EC-A599E3E469C5}"/>
                </a:ext>
              </a:extLst>
            </p:cNvPr>
            <p:cNvSpPr/>
            <p:nvPr/>
          </p:nvSpPr>
          <p:spPr>
            <a:xfrm rot="20280121">
              <a:off x="1289561" y="312256"/>
              <a:ext cx="41069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في</a:t>
              </a:r>
              <a:endParaRPr kumimoji="0" lang="en-US" sz="20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583169" y="1792044"/>
            <a:ext cx="2987618" cy="92233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82550" rtl="1">
              <a:spcBef>
                <a:spcPts val="600"/>
              </a:spcBef>
              <a:defRPr/>
            </a:pPr>
            <a:r>
              <a:rPr lang="ar-SA" altLang="en-US" dirty="0">
                <a:latin typeface="Calibri" pitchFamily="34" charset="0"/>
                <a:cs typeface="Times New Roman" pitchFamily="18" charset="0"/>
              </a:rPr>
              <a:t>مخرجات التعلم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0EB49C-BAE6-48A2-8F8B-1FA9E9EEA7E4}"/>
              </a:ext>
            </a:extLst>
          </p:cNvPr>
          <p:cNvSpPr/>
          <p:nvPr/>
        </p:nvSpPr>
        <p:spPr>
          <a:xfrm>
            <a:off x="1662545" y="2557363"/>
            <a:ext cx="692062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مع نهاية فصل الكيمياء سوف تكون الطالبة قادرة على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التمييز بين الصيغ الكيميائية (الأولية والجزيئية)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حساب عدد المولات للعنصر الكيميائي 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حساب عدد الذرات للعنصر الكيميائي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285750" lvl="0" indent="-285750" algn="r" rtl="1">
              <a:buFont typeface="Wingdings" panose="05000000000000000000" pitchFamily="2" charset="2"/>
              <a:buChar char="Ø"/>
              <a:defRPr/>
            </a:pPr>
            <a:r>
              <a:rPr lang="ar-SA" sz="2400" dirty="0">
                <a:solidFill>
                  <a:prstClr val="black"/>
                </a:solidFill>
              </a:rPr>
              <a:t>حساب عدد المولات للجزئ أو المركب الكيميائي </a:t>
            </a:r>
          </a:p>
          <a:p>
            <a:pPr marL="285750" lvl="0" indent="-285750" algn="r" rtl="1">
              <a:buFont typeface="Wingdings" panose="05000000000000000000" pitchFamily="2" charset="2"/>
              <a:buChar char="Ø"/>
              <a:defRPr/>
            </a:pPr>
            <a:r>
              <a:rPr lang="ar-SA" sz="2400" dirty="0">
                <a:solidFill>
                  <a:prstClr val="black"/>
                </a:solidFill>
              </a:rPr>
              <a:t>حساب عدد الجزيئات للجزئ أو المركب الكيميائي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حساب النسبة المئوية لعنصرما في مركب كيميائي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2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478D4570-0AA7-B840-AD55-84F6E3C60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4944" y="1730520"/>
            <a:ext cx="6186055" cy="4619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/>
              </a:rPr>
              <a:t>مثال: كم ذرة توجد في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/>
              </a:rPr>
              <a:t>0.356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/>
              </a:rPr>
              <a:t>mol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/>
              </a:rPr>
              <a:t> من الخارصين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/>
              </a:rPr>
              <a:t>Zn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/>
              </a:rPr>
              <a:t>؟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786718" y="3025370"/>
            <a:ext cx="720936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1mol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Zn →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6.022 ×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10</a:t>
            </a:r>
            <a:r>
              <a: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23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 Atoms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 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               </a:t>
            </a:r>
            <a:r>
              <a:rPr kumimoji="0" lang="ar-SA" altLang="en-US" sz="24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       </a:t>
            </a:r>
            <a:r>
              <a:rPr kumimoji="0" lang="ar-SA" altLang="en-US" sz="2400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الحل</a:t>
            </a:r>
            <a:endParaRPr kumimoji="0" lang="en-US" altLang="en-US" sz="1800" b="1" i="0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3428" name="Rectangle 14"/>
          <p:cNvSpPr>
            <a:spLocks noChangeArrowheads="1"/>
          </p:cNvSpPr>
          <p:nvPr/>
        </p:nvSpPr>
        <p:spPr bwMode="auto">
          <a:xfrm>
            <a:off x="3898901" y="3563534"/>
            <a:ext cx="456141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0.356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mol Zn</a:t>
            </a: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→   ? Atoms                                                  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Calibri" pitchFamily="34" charset="0"/>
              <a:cs typeface="AL-Mohanad" pitchFamily="2" charset="0"/>
            </a:endParaRPr>
          </a:p>
        </p:txBody>
      </p:sp>
      <p:sp>
        <p:nvSpPr>
          <p:cNvPr id="103429" name="Rectangle 16"/>
          <p:cNvSpPr>
            <a:spLocks noChangeArrowheads="1"/>
          </p:cNvSpPr>
          <p:nvPr/>
        </p:nvSpPr>
        <p:spPr bwMode="auto">
          <a:xfrm>
            <a:off x="3682037" y="4239841"/>
            <a:ext cx="99906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? =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/>
              <a:ea typeface="Calibri" pitchFamily="34" charset="0"/>
              <a:cs typeface="AL-Mohanad" pitchFamily="2" charset="0"/>
            </a:endParaRPr>
          </a:p>
        </p:txBody>
      </p:sp>
      <p:pic>
        <p:nvPicPr>
          <p:cNvPr id="103430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84" y="4206936"/>
            <a:ext cx="548428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1" name="Rectangle 17"/>
          <p:cNvSpPr>
            <a:spLocks noChangeArrowheads="1"/>
          </p:cNvSpPr>
          <p:nvPr/>
        </p:nvSpPr>
        <p:spPr bwMode="auto">
          <a:xfrm>
            <a:off x="9389920" y="4244754"/>
            <a:ext cx="2000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Atoms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L-Mohanad" pitchFamily="2" charset="0"/>
              </a:rPr>
              <a:t>        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Times New Roman" pitchFamily="18" charset="0"/>
              <a:cs typeface="AL-Mohanad" pitchFamily="2" charset="0"/>
            </a:endParaRPr>
          </a:p>
        </p:txBody>
      </p:sp>
      <p:sp>
        <p:nvSpPr>
          <p:cNvPr id="142344" name="TextBox 17"/>
          <p:cNvSpPr txBox="1">
            <a:spLocks noChangeArrowheads="1"/>
          </p:cNvSpPr>
          <p:nvPr/>
        </p:nvSpPr>
        <p:spPr bwMode="auto">
          <a:xfrm>
            <a:off x="6877051" y="5033452"/>
            <a:ext cx="3937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نستنتج القانون التالي: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CCBD0A-A3B4-494E-9643-24E6C1231CC1}"/>
              </a:ext>
            </a:extLst>
          </p:cNvPr>
          <p:cNvSpPr txBox="1"/>
          <p:nvPr/>
        </p:nvSpPr>
        <p:spPr>
          <a:xfrm>
            <a:off x="4913745" y="5692265"/>
            <a:ext cx="4829273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الذرات = عدد المولات × عدد أفوجادرو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434" name="TextBox 3"/>
          <p:cNvSpPr txBox="1">
            <a:spLocks noChangeArrowheads="1"/>
          </p:cNvSpPr>
          <p:nvPr/>
        </p:nvSpPr>
        <p:spPr bwMode="auto">
          <a:xfrm>
            <a:off x="3409370" y="5733682"/>
            <a:ext cx="958851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(3)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3AE5B02-34FD-CD41-988B-FF3F0E58CA77}"/>
              </a:ext>
            </a:extLst>
          </p:cNvPr>
          <p:cNvSpPr txBox="1"/>
          <p:nvPr/>
        </p:nvSpPr>
        <p:spPr>
          <a:xfrm>
            <a:off x="6877051" y="2228424"/>
            <a:ext cx="4703234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المعطيات: عدد مولات الخارصين = 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0.356</a:t>
            </a:r>
            <a:r>
              <a:rPr kumimoji="0" lang="ar-SA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مول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المطلوب: عدد ذرات الخارصين ؟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CC0018D-61EC-F848-954E-97E589B45E04}"/>
              </a:ext>
            </a:extLst>
          </p:cNvPr>
          <p:cNvCxnSpPr/>
          <p:nvPr/>
        </p:nvCxnSpPr>
        <p:spPr>
          <a:xfrm>
            <a:off x="1968501" y="4999099"/>
            <a:ext cx="97917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4C75EF-81FD-F749-81A4-8EE9275D486E}"/>
              </a:ext>
            </a:extLst>
          </p:cNvPr>
          <p:cNvCxnSpPr/>
          <p:nvPr/>
        </p:nvCxnSpPr>
        <p:spPr>
          <a:xfrm flipH="1">
            <a:off x="5039784" y="3485746"/>
            <a:ext cx="1557867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BBAA0E-725D-A949-8934-FFD7FEAA0FDF}"/>
              </a:ext>
            </a:extLst>
          </p:cNvPr>
          <p:cNvCxnSpPr/>
          <p:nvPr/>
        </p:nvCxnSpPr>
        <p:spPr>
          <a:xfrm>
            <a:off x="5135034" y="3485746"/>
            <a:ext cx="1987551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886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F2A20-1CB5-4970-AD3F-9ED7E9411F3A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8" name="مجموعة 17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30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1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32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34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5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6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33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20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21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5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58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3428" grpId="0"/>
      <p:bldP spid="103429" grpId="0"/>
      <p:bldP spid="103431" grpId="0"/>
      <p:bldP spid="142344" grpId="0"/>
      <p:bldP spid="17" grpId="0" animBg="1"/>
      <p:bldP spid="103434" grpId="0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C2678-A9FC-C84C-A9D9-A480D21FC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454" y="1478243"/>
            <a:ext cx="4505036" cy="561975"/>
          </a:xfrm>
        </p:spPr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ar-SA" b="1" dirty="0">
                <a:cs typeface="+mj-cs"/>
              </a:rPr>
              <a:t>ملخص للقوانين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E369EA-21A9-814E-B294-29D46BC76928}"/>
              </a:ext>
            </a:extLst>
          </p:cNvPr>
          <p:cNvSpPr txBox="1"/>
          <p:nvPr/>
        </p:nvSpPr>
        <p:spPr>
          <a:xfrm>
            <a:off x="3723411" y="2428493"/>
            <a:ext cx="5958417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الوزن = عدد المولات × الوزن الذري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DBD47B-0413-7D4A-B099-2F6D943540BA}"/>
              </a:ext>
            </a:extLst>
          </p:cNvPr>
          <p:cNvSpPr txBox="1"/>
          <p:nvPr/>
        </p:nvSpPr>
        <p:spPr>
          <a:xfrm>
            <a:off x="3726877" y="3220656"/>
            <a:ext cx="5966884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المولات = الوزن      الوزن الذري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3E4AA-E747-5C41-85AD-1C17A3191485}"/>
              </a:ext>
            </a:extLst>
          </p:cNvPr>
          <p:cNvSpPr txBox="1"/>
          <p:nvPr/>
        </p:nvSpPr>
        <p:spPr>
          <a:xfrm>
            <a:off x="3723411" y="3996341"/>
            <a:ext cx="5966884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الذرات = عدد المولات × عدد أفوجادرو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4455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562575"/>
              </p:ext>
            </p:extLst>
          </p:nvPr>
        </p:nvGraphicFramePr>
        <p:xfrm>
          <a:off x="6013938" y="3288979"/>
          <a:ext cx="596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104455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938" y="3288979"/>
                        <a:ext cx="596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02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8EF2C1-79E2-4FD1-8ED5-29A86271E562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0" name="مجموعة 9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3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5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6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7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4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1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2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6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0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931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975E-4A77-0449-A377-6EE65826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398" y="1038232"/>
            <a:ext cx="9999133" cy="777875"/>
          </a:xfrm>
        </p:spPr>
        <p:txBody>
          <a:bodyPr/>
          <a:lstStyle/>
          <a:p>
            <a:pPr algn="ctr">
              <a:defRPr/>
            </a:pPr>
            <a:r>
              <a:rPr lang="ar-SA" dirty="0">
                <a:solidFill>
                  <a:schemeClr val="accent4"/>
                </a:solidFill>
                <a:cs typeface="+mj-cs"/>
              </a:rPr>
              <a:t>تدريب 1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09922" name="Content Placeholder 2"/>
          <p:cNvSpPr>
            <a:spLocks noGrp="1"/>
          </p:cNvSpPr>
          <p:nvPr>
            <p:ph idx="1"/>
          </p:nvPr>
        </p:nvSpPr>
        <p:spPr>
          <a:xfrm>
            <a:off x="582304" y="1995990"/>
            <a:ext cx="10972800" cy="4525963"/>
          </a:xfrm>
        </p:spPr>
        <p:txBody>
          <a:bodyPr/>
          <a:lstStyle/>
          <a:p>
            <a:pPr marL="0" indent="0" algn="r" rtl="1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r>
              <a:rPr lang="ar-SA" altLang="en-US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L-Mohanad" pitchFamily="2" charset="0"/>
              </a:rPr>
              <a:t>احسبي عدد ذرات الكوبلت </a:t>
            </a:r>
            <a:r>
              <a:rPr lang="en-US" altLang="en-US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L-Mohanad" pitchFamily="2" charset="0"/>
              </a:rPr>
              <a:t>Co</a:t>
            </a:r>
            <a:r>
              <a:rPr lang="ar-SA" altLang="en-US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L-Mohanad" pitchFamily="2" charset="0"/>
              </a:rPr>
              <a:t> الموجودة في </a:t>
            </a:r>
            <a:r>
              <a:rPr lang="en-US" altLang="en-US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L-Mohanad" pitchFamily="2" charset="0"/>
              </a:rPr>
              <a:t>0.1 </a:t>
            </a:r>
            <a:r>
              <a:rPr lang="en-US" altLang="en-US" sz="2800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L-Mohanad" pitchFamily="2" charset="0"/>
              </a:rPr>
              <a:t>mol</a:t>
            </a:r>
            <a:r>
              <a:rPr lang="ar-SA" altLang="en-US" sz="2800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L-Mohanad" pitchFamily="2" charset="0"/>
              </a:rPr>
              <a:t> كوبلت؟</a:t>
            </a:r>
            <a:endParaRPr lang="en-US" altLang="en-US" sz="28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AL-Mohanad" pitchFamily="2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 2" pitchFamily="18" charset="2"/>
              <a:buNone/>
            </a:pPr>
            <a:endParaRPr lang="ar-SA" alt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marL="0" indent="0" algn="l" rtl="0">
              <a:buFont typeface="Wingdings 2" pitchFamily="18" charset="2"/>
              <a:buNone/>
            </a:pPr>
            <a:r>
              <a:rPr lang="ar-SA" altLang="en-US" dirty="0"/>
              <a:t>أ</a:t>
            </a:r>
            <a:r>
              <a:rPr lang="en-US" altLang="en-US" dirty="0"/>
              <a:t>.      </a:t>
            </a:r>
            <a:r>
              <a:rPr lang="en-US" altLang="en-US" sz="2400" dirty="0">
                <a:solidFill>
                  <a:srgbClr val="0000CC"/>
                </a:solidFill>
                <a:latin typeface="Calibri" pitchFamily="34" charset="0"/>
              </a:rPr>
              <a:t>6.02 ×</a:t>
            </a:r>
            <a:r>
              <a:rPr lang="ar-SA" altLang="en-US" sz="24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Calibri" pitchFamily="34" charset="0"/>
              </a:rPr>
              <a:t>10</a:t>
            </a:r>
            <a:r>
              <a:rPr lang="en-US" altLang="en-US" sz="2400" baseline="30000" dirty="0">
                <a:solidFill>
                  <a:srgbClr val="0000CC"/>
                </a:solidFill>
                <a:latin typeface="Calibri" pitchFamily="34" charset="0"/>
              </a:rPr>
              <a:t>23</a:t>
            </a:r>
            <a:r>
              <a:rPr lang="en-US" altLang="en-US" sz="2400" dirty="0">
                <a:solidFill>
                  <a:srgbClr val="0000CC"/>
                </a:solidFill>
                <a:latin typeface="Calibri" pitchFamily="34" charset="0"/>
              </a:rPr>
              <a:t>  Atom</a:t>
            </a:r>
            <a:endParaRPr lang="en-US" altLang="en-US" dirty="0"/>
          </a:p>
          <a:p>
            <a:pPr marL="0" indent="0" algn="l" rtl="0">
              <a:buFont typeface="Wingdings 2" pitchFamily="18" charset="2"/>
              <a:buNone/>
            </a:pPr>
            <a:r>
              <a:rPr lang="ar-SA" altLang="en-US" dirty="0"/>
              <a:t>ب</a:t>
            </a:r>
            <a:r>
              <a:rPr lang="en-US" altLang="en-US" dirty="0"/>
              <a:t>.    </a:t>
            </a:r>
            <a:r>
              <a:rPr lang="en-US" altLang="en-US" sz="2400" dirty="0">
                <a:solidFill>
                  <a:srgbClr val="0000CC"/>
                </a:solidFill>
                <a:latin typeface="Calibri" pitchFamily="34" charset="0"/>
              </a:rPr>
              <a:t>6.02 ×</a:t>
            </a:r>
            <a:r>
              <a:rPr lang="ar-SA" altLang="en-US" sz="24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Calibri" pitchFamily="34" charset="0"/>
              </a:rPr>
              <a:t>10</a:t>
            </a:r>
            <a:r>
              <a:rPr lang="en-US" altLang="en-US" sz="2400" baseline="30000" dirty="0">
                <a:solidFill>
                  <a:srgbClr val="0000CC"/>
                </a:solidFill>
                <a:latin typeface="Calibri" pitchFamily="34" charset="0"/>
              </a:rPr>
              <a:t>22</a:t>
            </a:r>
            <a:r>
              <a:rPr lang="en-US" altLang="en-US" sz="2400" dirty="0">
                <a:solidFill>
                  <a:srgbClr val="0000CC"/>
                </a:solidFill>
                <a:latin typeface="Calibri" pitchFamily="34" charset="0"/>
              </a:rPr>
              <a:t>  Atom</a:t>
            </a:r>
            <a:endParaRPr lang="en-US" altLang="en-US" dirty="0"/>
          </a:p>
          <a:p>
            <a:pPr marL="0" indent="0" algn="l" rtl="0">
              <a:buFont typeface="Wingdings 2" pitchFamily="18" charset="2"/>
              <a:buNone/>
            </a:pPr>
            <a:r>
              <a:rPr lang="ar-SA" altLang="en-US" dirty="0"/>
              <a:t>ج</a:t>
            </a:r>
            <a:r>
              <a:rPr lang="en-US" altLang="en-US" dirty="0"/>
              <a:t>.     </a:t>
            </a:r>
            <a:r>
              <a:rPr lang="en-US" altLang="en-US" sz="2400" dirty="0">
                <a:solidFill>
                  <a:srgbClr val="0000CC"/>
                </a:solidFill>
                <a:latin typeface="Calibri" pitchFamily="34" charset="0"/>
              </a:rPr>
              <a:t>6.02 ×</a:t>
            </a:r>
            <a:r>
              <a:rPr lang="ar-SA" altLang="en-US" sz="2400" dirty="0">
                <a:solidFill>
                  <a:srgbClr val="0000CC"/>
                </a:solidFill>
                <a:latin typeface="Calibri" pitchFamily="34" charset="0"/>
              </a:rPr>
              <a:t> </a:t>
            </a:r>
            <a:r>
              <a:rPr lang="en-US" altLang="en-US" sz="2400" dirty="0">
                <a:solidFill>
                  <a:srgbClr val="0000CC"/>
                </a:solidFill>
                <a:latin typeface="Calibri" pitchFamily="34" charset="0"/>
              </a:rPr>
              <a:t>10</a:t>
            </a:r>
            <a:r>
              <a:rPr lang="en-US" altLang="en-US" sz="2400" baseline="30000" dirty="0">
                <a:solidFill>
                  <a:srgbClr val="0000CC"/>
                </a:solidFill>
                <a:latin typeface="Calibri" pitchFamily="34" charset="0"/>
              </a:rPr>
              <a:t>-24</a:t>
            </a:r>
            <a:r>
              <a:rPr lang="en-US" altLang="en-US" sz="2400" dirty="0">
                <a:solidFill>
                  <a:srgbClr val="0000CC"/>
                </a:solidFill>
                <a:latin typeface="Calibri" pitchFamily="34" charset="0"/>
              </a:rPr>
              <a:t>  Atom</a:t>
            </a:r>
            <a:endParaRPr lang="en-US" altLang="en-US" dirty="0"/>
          </a:p>
          <a:p>
            <a:pPr marL="0" indent="0" algn="l" rtl="0">
              <a:buFont typeface="Wingdings 2" pitchFamily="18" charset="2"/>
              <a:buNone/>
            </a:pPr>
            <a:endParaRPr lang="en-US" altLang="en-US" dirty="0"/>
          </a:p>
        </p:txBody>
      </p:sp>
      <p:sp>
        <p:nvSpPr>
          <p:cNvPr id="20992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70CE3A-1E81-4789-8875-B8FAB949A2C4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404" y="1391443"/>
            <a:ext cx="1626571" cy="162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625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A194-FD69-5845-8BC7-4B0347AAF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163" y="1263561"/>
            <a:ext cx="5086908" cy="447318"/>
          </a:xfrm>
        </p:spPr>
        <p:txBody>
          <a:bodyPr>
            <a:noAutofit/>
          </a:bodyPr>
          <a:lstStyle/>
          <a:p>
            <a:pPr algn="ctr" rtl="1">
              <a:defRPr/>
            </a:pPr>
            <a:r>
              <a:rPr lang="ar-SA" sz="3200" dirty="0">
                <a:solidFill>
                  <a:srgbClr val="FF0000"/>
                </a:solidFill>
                <a:cs typeface="+mj-cs"/>
              </a:rPr>
              <a:t>الوزن الجزيئى أو الكتلة المولية</a:t>
            </a:r>
            <a:endParaRPr lang="en-US" sz="32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10946" name="Content Placeholder 2"/>
          <p:cNvSpPr>
            <a:spLocks noGrp="1"/>
          </p:cNvSpPr>
          <p:nvPr>
            <p:ph idx="1"/>
          </p:nvPr>
        </p:nvSpPr>
        <p:spPr>
          <a:xfrm>
            <a:off x="768352" y="1657962"/>
            <a:ext cx="11423649" cy="5064125"/>
          </a:xfrm>
        </p:spPr>
        <p:txBody>
          <a:bodyPr/>
          <a:lstStyle/>
          <a:p>
            <a:pPr algn="r" rtl="1"/>
            <a:r>
              <a:rPr lang="ar-SA" altLang="en-US" sz="2800" dirty="0"/>
              <a:t>أحسبي الوزن الجزيئي </a:t>
            </a:r>
            <a:r>
              <a:rPr lang="ar-SA" altLang="en-US" sz="2800" dirty="0" err="1"/>
              <a:t>الجرامي</a:t>
            </a:r>
            <a:r>
              <a:rPr lang="ar-SA" altLang="en-US" sz="2800" dirty="0"/>
              <a:t> (الكتلة المولية) للجزيئات التالية:</a:t>
            </a:r>
          </a:p>
          <a:p>
            <a:endParaRPr lang="ar-SA" altLang="en-US" sz="2800" dirty="0"/>
          </a:p>
          <a:p>
            <a:pPr algn="l" rtl="0"/>
            <a:endParaRPr lang="ar-SA" altLang="en-US" sz="2400" dirty="0"/>
          </a:p>
          <a:p>
            <a:pPr marL="0" indent="0">
              <a:buNone/>
            </a:pPr>
            <a:endParaRPr lang="ar-SA" altLang="en-US" dirty="0"/>
          </a:p>
          <a:p>
            <a:endParaRPr lang="en-US" altLang="en-US" dirty="0"/>
          </a:p>
        </p:txBody>
      </p:sp>
      <p:pic>
        <p:nvPicPr>
          <p:cNvPr id="156676" name="صورة 2" descr="periodic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21" y="3371515"/>
            <a:ext cx="10081683" cy="319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BA2FC3-0461-B04C-BACE-E2CEEDFA1105}"/>
              </a:ext>
            </a:extLst>
          </p:cNvPr>
          <p:cNvSpPr txBox="1"/>
          <p:nvPr/>
        </p:nvSpPr>
        <p:spPr>
          <a:xfrm>
            <a:off x="1852874" y="2233837"/>
            <a:ext cx="8602075" cy="1139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= 16 x 2 = 32 g/mol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        = (1x2 + 16) = 18 g/mol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Mg(NO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= MgN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24.3 + (14x2) + (16x6) = 148.3 g/mol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C5566E-2784-2E4C-8F4F-255D577CE511}"/>
              </a:ext>
            </a:extLst>
          </p:cNvPr>
          <p:cNvSpPr txBox="1"/>
          <p:nvPr/>
        </p:nvSpPr>
        <p:spPr>
          <a:xfrm>
            <a:off x="10549691" y="2188229"/>
            <a:ext cx="1151467" cy="5222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</a:t>
            </a:r>
          </a:p>
        </p:txBody>
      </p:sp>
      <p:sp>
        <p:nvSpPr>
          <p:cNvPr id="21095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7EC89-7D88-4F42-84AE-B7B84AC00924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3" name="مجموعة 12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7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9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0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1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8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5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6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0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2" name="إطار 31"/>
          <p:cNvSpPr/>
          <p:nvPr/>
        </p:nvSpPr>
        <p:spPr>
          <a:xfrm>
            <a:off x="1978714" y="3485073"/>
            <a:ext cx="559558" cy="449053"/>
          </a:xfrm>
          <a:prstGeom prst="frame">
            <a:avLst>
              <a:gd name="adj1" fmla="val 5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إطار 33"/>
          <p:cNvSpPr/>
          <p:nvPr/>
        </p:nvSpPr>
        <p:spPr>
          <a:xfrm>
            <a:off x="2532423" y="4113822"/>
            <a:ext cx="559558" cy="449053"/>
          </a:xfrm>
          <a:prstGeom prst="frame">
            <a:avLst>
              <a:gd name="adj1" fmla="val 5183"/>
            </a:avLst>
          </a:prstGeom>
          <a:solidFill>
            <a:srgbClr val="2EAC64"/>
          </a:solidFill>
          <a:ln>
            <a:solidFill>
              <a:srgbClr val="569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إطار 34"/>
          <p:cNvSpPr/>
          <p:nvPr/>
        </p:nvSpPr>
        <p:spPr>
          <a:xfrm>
            <a:off x="9553433" y="3817169"/>
            <a:ext cx="559558" cy="449053"/>
          </a:xfrm>
          <a:prstGeom prst="frame">
            <a:avLst>
              <a:gd name="adj1" fmla="val 5183"/>
            </a:avLst>
          </a:prstGeom>
          <a:solidFill>
            <a:srgbClr val="2EAC64"/>
          </a:solidFill>
          <a:ln>
            <a:solidFill>
              <a:srgbClr val="569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إطار 35"/>
          <p:cNvSpPr/>
          <p:nvPr/>
        </p:nvSpPr>
        <p:spPr>
          <a:xfrm>
            <a:off x="10175170" y="3768063"/>
            <a:ext cx="559558" cy="487357"/>
          </a:xfrm>
          <a:prstGeom prst="frame">
            <a:avLst>
              <a:gd name="adj1" fmla="val 5183"/>
            </a:avLst>
          </a:prstGeom>
          <a:solidFill>
            <a:srgbClr val="2EAC64"/>
          </a:solidFill>
          <a:ln>
            <a:solidFill>
              <a:srgbClr val="5695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22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8B35-AF66-CB45-A701-21E435079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689" y="1317912"/>
            <a:ext cx="9999133" cy="27463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ar-SA" sz="3600" dirty="0">
                <a:solidFill>
                  <a:srgbClr val="FF0000"/>
                </a:solidFill>
                <a:cs typeface="+mj-cs"/>
              </a:rPr>
              <a:t>المول من الجزيئات</a:t>
            </a:r>
            <a:endParaRPr lang="en-US" sz="36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38A14-4BE3-0543-9812-46458061A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753" y="1729238"/>
            <a:ext cx="10661651" cy="4800600"/>
          </a:xfrm>
        </p:spPr>
        <p:txBody>
          <a:bodyPr/>
          <a:lstStyle/>
          <a:p>
            <a:pPr algn="r" rtl="1">
              <a:buClr>
                <a:srgbClr val="3891A7"/>
              </a:buClr>
              <a:buFont typeface="Wingdings" pitchFamily="2" charset="2"/>
              <a:buChar char="v"/>
              <a:defRPr/>
            </a:pPr>
            <a:r>
              <a:rPr lang="ar-SA" sz="2400" dirty="0">
                <a:solidFill>
                  <a:prstClr val="black"/>
                </a:solidFill>
                <a:cs typeface="+mn-cs"/>
              </a:rPr>
              <a:t>1 مول من أي جزيء                الوزن الجزيئي بالجرام</a:t>
            </a:r>
          </a:p>
          <a:p>
            <a:pPr marL="82550" indent="0" algn="r" rtl="1"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ar-SA" sz="2400" dirty="0">
                <a:solidFill>
                  <a:srgbClr val="0000CC"/>
                </a:solidFill>
                <a:cs typeface="+mn-cs"/>
              </a:rPr>
              <a:t>مثال:    1 مول كلوريد صوديوم </a:t>
            </a:r>
            <a:r>
              <a:rPr lang="en-US" sz="2400" dirty="0" err="1">
                <a:solidFill>
                  <a:srgbClr val="0000CC"/>
                </a:solidFill>
                <a:cs typeface="+mn-cs"/>
              </a:rPr>
              <a:t>NaCl</a:t>
            </a:r>
            <a:r>
              <a:rPr lang="ar-SA" sz="2400" dirty="0">
                <a:solidFill>
                  <a:srgbClr val="0000CC"/>
                </a:solidFill>
                <a:cs typeface="+mn-cs"/>
              </a:rPr>
              <a:t>  = (23 + 35,5)  = 58,5 جرام</a:t>
            </a:r>
          </a:p>
          <a:p>
            <a:pPr marL="0" indent="0" algn="r" rtl="1">
              <a:buClr>
                <a:srgbClr val="3891A7"/>
              </a:buClr>
              <a:buNone/>
              <a:defRPr/>
            </a:pPr>
            <a:endParaRPr lang="ar-SA" sz="240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r" rtl="1">
              <a:buClr>
                <a:srgbClr val="3891A7"/>
              </a:buClr>
              <a:buFont typeface="Wingdings" pitchFamily="2" charset="2"/>
              <a:buChar char="v"/>
              <a:defRPr/>
            </a:pPr>
            <a:r>
              <a:rPr lang="ar-SA" sz="2400" dirty="0">
                <a:solidFill>
                  <a:prstClr val="black"/>
                </a:solidFill>
                <a:latin typeface="Calibri"/>
                <a:cs typeface="+mn-cs"/>
              </a:rPr>
              <a:t>1 مول من أي جزيء           </a:t>
            </a:r>
            <a:r>
              <a:rPr lang="ar-SA" sz="2400" dirty="0">
                <a:solidFill>
                  <a:prstClr val="black"/>
                </a:solidFill>
                <a:cs typeface="+mn-cs"/>
              </a:rPr>
              <a:t>   عدد أفوجادرو من الجزيئات</a:t>
            </a:r>
          </a:p>
          <a:p>
            <a:pPr marL="82550" indent="0" algn="r" rtl="1"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ar-SA" sz="2400" dirty="0">
                <a:solidFill>
                  <a:srgbClr val="0000CC"/>
                </a:solidFill>
                <a:cs typeface="+mn-cs"/>
              </a:rPr>
              <a:t>مثال:</a:t>
            </a:r>
          </a:p>
          <a:p>
            <a:pPr marL="82550" indent="0" algn="r" rtl="1"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ar-SA" sz="2400" dirty="0">
                <a:solidFill>
                  <a:srgbClr val="0000CC"/>
                </a:solidFill>
                <a:cs typeface="+mn-cs"/>
              </a:rPr>
              <a:t>   1 مول كلوريد صوديوم </a:t>
            </a:r>
            <a:r>
              <a:rPr lang="en-US" sz="2400" dirty="0">
                <a:solidFill>
                  <a:srgbClr val="0000CC"/>
                </a:solidFill>
                <a:cs typeface="+mn-cs"/>
              </a:rPr>
              <a:t>NaCl</a:t>
            </a:r>
            <a:r>
              <a:rPr lang="ar-SA" sz="2400" dirty="0">
                <a:solidFill>
                  <a:srgbClr val="0000CC"/>
                </a:solidFill>
                <a:cs typeface="+mn-cs"/>
              </a:rPr>
              <a:t>              6,02× </a:t>
            </a:r>
            <a:r>
              <a:rPr lang="ar-SA" sz="2400" baseline="30000" dirty="0">
                <a:solidFill>
                  <a:srgbClr val="0000CC"/>
                </a:solidFill>
                <a:cs typeface="+mn-cs"/>
              </a:rPr>
              <a:t>23</a:t>
            </a:r>
            <a:r>
              <a:rPr lang="ar-SA" sz="2400" dirty="0">
                <a:solidFill>
                  <a:srgbClr val="0000CC"/>
                </a:solidFill>
                <a:cs typeface="+mn-cs"/>
              </a:rPr>
              <a:t>10 جزيء</a:t>
            </a:r>
          </a:p>
          <a:p>
            <a:pPr marL="82550" indent="0" algn="r" rtl="1"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ar-SA" sz="2400" dirty="0">
                <a:solidFill>
                  <a:prstClr val="black"/>
                </a:solidFill>
                <a:cs typeface="+mn-cs"/>
              </a:rPr>
              <a:t>_____________________________________________</a:t>
            </a:r>
            <a:endParaRPr lang="en-US" sz="2400" dirty="0">
              <a:solidFill>
                <a:prstClr val="black"/>
              </a:solidFill>
              <a:cs typeface="+mn-cs"/>
            </a:endParaRPr>
          </a:p>
          <a:p>
            <a:pPr algn="r" rtl="1">
              <a:defRPr/>
            </a:pPr>
            <a:r>
              <a:rPr lang="ar-SA" dirty="0">
                <a:cs typeface="+mn-cs"/>
              </a:rPr>
              <a:t>وزن المادة = عدد المولات × الوزن الجزيئي</a:t>
            </a:r>
          </a:p>
          <a:p>
            <a:pPr algn="r" rtl="1">
              <a:defRPr/>
            </a:pPr>
            <a:r>
              <a:rPr lang="ar-SA" dirty="0">
                <a:cs typeface="+mn-cs"/>
              </a:rPr>
              <a:t>عدد المولات = </a:t>
            </a:r>
          </a:p>
          <a:p>
            <a:pPr algn="r" rtl="1">
              <a:defRPr/>
            </a:pPr>
            <a:endParaRPr lang="ar-SA" dirty="0">
              <a:cs typeface="+mn-cs"/>
            </a:endParaRPr>
          </a:p>
          <a:p>
            <a:pPr algn="r" rtl="1">
              <a:defRPr/>
            </a:pPr>
            <a:endParaRPr lang="en-US" dirty="0">
              <a:cs typeface="+mn-cs"/>
            </a:endParaRPr>
          </a:p>
        </p:txBody>
      </p:sp>
      <p:pic>
        <p:nvPicPr>
          <p:cNvPr id="211971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02" y="5370224"/>
            <a:ext cx="24892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1F7615-65DD-B445-96AB-90159C134F5A}"/>
              </a:ext>
            </a:extLst>
          </p:cNvPr>
          <p:cNvCxnSpPr/>
          <p:nvPr/>
        </p:nvCxnSpPr>
        <p:spPr>
          <a:xfrm flipH="1">
            <a:off x="8193323" y="2112121"/>
            <a:ext cx="13483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71D5BEF-DB2F-FB43-8E87-0339314CF1F3}"/>
              </a:ext>
            </a:extLst>
          </p:cNvPr>
          <p:cNvSpPr txBox="1"/>
          <p:nvPr/>
        </p:nvSpPr>
        <p:spPr>
          <a:xfrm>
            <a:off x="8362657" y="1624097"/>
            <a:ext cx="1009649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يزن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C45EDF-C206-D94B-B0EB-2B9DFE63EAEC}"/>
              </a:ext>
            </a:extLst>
          </p:cNvPr>
          <p:cNvCxnSpPr/>
          <p:nvPr/>
        </p:nvCxnSpPr>
        <p:spPr>
          <a:xfrm flipH="1">
            <a:off x="8271354" y="3581596"/>
            <a:ext cx="117898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9C2AC79-6384-6A43-8BE1-AAFC2E940470}"/>
              </a:ext>
            </a:extLst>
          </p:cNvPr>
          <p:cNvSpPr txBox="1"/>
          <p:nvPr/>
        </p:nvSpPr>
        <p:spPr>
          <a:xfrm>
            <a:off x="8316475" y="3046291"/>
            <a:ext cx="1009649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يحوي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4839342-487B-CF47-A757-9377A9AF74A8}"/>
              </a:ext>
            </a:extLst>
          </p:cNvPr>
          <p:cNvCxnSpPr/>
          <p:nvPr/>
        </p:nvCxnSpPr>
        <p:spPr>
          <a:xfrm flipH="1">
            <a:off x="7538170" y="4458844"/>
            <a:ext cx="96096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5DCA88F-4F17-1C40-B83F-6843751176F2}"/>
              </a:ext>
            </a:extLst>
          </p:cNvPr>
          <p:cNvSpPr txBox="1"/>
          <p:nvPr/>
        </p:nvSpPr>
        <p:spPr>
          <a:xfrm>
            <a:off x="7512770" y="3896870"/>
            <a:ext cx="1011767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يحوي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9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168956-93FE-44B2-9EA8-1B4724AA7672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6" name="مجموعة 15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7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8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9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31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2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3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30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7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8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2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4107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B1AC5-157B-A54C-9BF3-615BB677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97" y="3117365"/>
            <a:ext cx="4275631" cy="6207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>
              <a:defRPr/>
            </a:pPr>
            <a:r>
              <a:rPr lang="ar-SA" dirty="0">
                <a:solidFill>
                  <a:srgbClr val="FF0000"/>
                </a:solidFill>
                <a:cs typeface="+mj-cs"/>
              </a:rPr>
              <a:t>ملخص للقوانين</a:t>
            </a:r>
            <a:r>
              <a:rPr lang="ar-SA" dirty="0">
                <a:solidFill>
                  <a:schemeClr val="accent5">
                    <a:lumMod val="60000"/>
                    <a:lumOff val="40000"/>
                  </a:schemeClr>
                </a:solidFill>
                <a:cs typeface="+mj-cs"/>
              </a:rPr>
              <a:t> </a:t>
            </a:r>
          </a:p>
        </p:txBody>
      </p:sp>
      <p:sp>
        <p:nvSpPr>
          <p:cNvPr id="212994" name="Content Placeholder 2"/>
          <p:cNvSpPr>
            <a:spLocks noGrp="1"/>
          </p:cNvSpPr>
          <p:nvPr>
            <p:ph idx="1"/>
          </p:nvPr>
        </p:nvSpPr>
        <p:spPr>
          <a:xfrm>
            <a:off x="1913467" y="1392984"/>
            <a:ext cx="9999133" cy="5483225"/>
          </a:xfrm>
        </p:spPr>
        <p:txBody>
          <a:bodyPr/>
          <a:lstStyle/>
          <a:p>
            <a:pPr algn="r" rtl="1"/>
            <a:r>
              <a:rPr lang="ar-SA" altLang="en-US" b="1" dirty="0">
                <a:solidFill>
                  <a:srgbClr val="0000CC"/>
                </a:solidFill>
              </a:rPr>
              <a:t>للعنصر:</a:t>
            </a:r>
          </a:p>
          <a:p>
            <a:pPr algn="r" rtl="1"/>
            <a:endParaRPr lang="ar-SA" altLang="en-US" dirty="0"/>
          </a:p>
          <a:p>
            <a:pPr algn="r" rtl="1"/>
            <a:endParaRPr lang="ar-SA" altLang="en-US" dirty="0"/>
          </a:p>
          <a:p>
            <a:pPr marL="0" indent="0" algn="r" rtl="1">
              <a:buNone/>
            </a:pPr>
            <a:endParaRPr lang="ar-SA" altLang="en-US" dirty="0"/>
          </a:p>
          <a:p>
            <a:pPr algn="r" rtl="1"/>
            <a:r>
              <a:rPr lang="ar-SA" altLang="en-US" b="1" dirty="0">
                <a:solidFill>
                  <a:srgbClr val="0000CC"/>
                </a:solidFill>
              </a:rPr>
              <a:t>للجزيء أو المركب: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2E8B4B-D828-2B44-B800-F298ECFA744E}"/>
              </a:ext>
            </a:extLst>
          </p:cNvPr>
          <p:cNvSpPr txBox="1"/>
          <p:nvPr/>
        </p:nvSpPr>
        <p:spPr>
          <a:xfrm>
            <a:off x="5422901" y="1917852"/>
            <a:ext cx="6064250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الوزن = عدد المولات × الوزن الذري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D9370-DCB9-E948-B66E-EF6BF71DC872}"/>
              </a:ext>
            </a:extLst>
          </p:cNvPr>
          <p:cNvSpPr txBox="1"/>
          <p:nvPr/>
        </p:nvSpPr>
        <p:spPr>
          <a:xfrm>
            <a:off x="5422901" y="2565552"/>
            <a:ext cx="6064250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المولات = الوزن      الوزن الذري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519C8-DDF7-7B4F-A6DD-FFEBB58C5F2C}"/>
              </a:ext>
            </a:extLst>
          </p:cNvPr>
          <p:cNvSpPr txBox="1"/>
          <p:nvPr/>
        </p:nvSpPr>
        <p:spPr>
          <a:xfrm>
            <a:off x="5422901" y="3159580"/>
            <a:ext cx="6064250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الذرات = عدد المولات × عدد أفوجادرو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2998" name="Object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90993709"/>
              </p:ext>
            </p:extLst>
          </p:nvPr>
        </p:nvGraphicFramePr>
        <p:xfrm>
          <a:off x="7788091" y="2624216"/>
          <a:ext cx="596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212998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8091" y="2624216"/>
                        <a:ext cx="596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DF494E4-BD58-EC45-9348-4F1C339466B8}"/>
              </a:ext>
            </a:extLst>
          </p:cNvPr>
          <p:cNvSpPr txBox="1"/>
          <p:nvPr/>
        </p:nvSpPr>
        <p:spPr>
          <a:xfrm>
            <a:off x="5422901" y="4531870"/>
            <a:ext cx="6064250" cy="460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الوزن = عدد المولات × الوزن الجزيئي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A1D87-479A-F948-B92D-8F15E835B333}"/>
              </a:ext>
            </a:extLst>
          </p:cNvPr>
          <p:cNvSpPr txBox="1"/>
          <p:nvPr/>
        </p:nvSpPr>
        <p:spPr>
          <a:xfrm>
            <a:off x="5422899" y="5251007"/>
            <a:ext cx="6064251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المولات = الوزن      الوزن الجزيئي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765B9E-C14E-8941-B568-7CC1D1CD84E4}"/>
              </a:ext>
            </a:extLst>
          </p:cNvPr>
          <p:cNvSpPr txBox="1"/>
          <p:nvPr/>
        </p:nvSpPr>
        <p:spPr>
          <a:xfrm>
            <a:off x="5422900" y="5933986"/>
            <a:ext cx="6064251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عدد الجزيئات = عدد المولات × عدد أفوجادرو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13002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05613248"/>
              </p:ext>
            </p:extLst>
          </p:nvPr>
        </p:nvGraphicFramePr>
        <p:xfrm>
          <a:off x="7823200" y="5346445"/>
          <a:ext cx="5969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tion" r:id="rId5" imgW="0" imgH="0" progId="Equation.3">
                  <p:embed/>
                </p:oleObj>
              </mc:Choice>
              <mc:Fallback>
                <p:oleObj name="Equation" r:id="rId5" imgW="0" imgH="0" progId="Equation.3">
                  <p:embed/>
                  <p:pic>
                    <p:nvPicPr>
                      <p:cNvPr id="213002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5346445"/>
                        <a:ext cx="5969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00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B197E9-4EAB-4636-A721-03DE5EE92556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3" name="مجموعة 12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14" name="مجموعة 13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25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7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9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30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31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8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15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6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20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2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766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CE8B6B-7CAA-F645-B61F-3E7DA26C8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307" y="1437585"/>
            <a:ext cx="6371427" cy="460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مثال: أحسب عدد المولات في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6.07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g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من الميثان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CH</a:t>
            </a:r>
            <a:r>
              <a:rPr kumimoji="0" lang="en-US" sz="2400" b="0" i="0" u="none" strike="noStrike" kern="1200" cap="none" spc="0" normalizeH="0" baseline="-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4</a:t>
            </a: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/>
              </a:rPr>
              <a:t> ؟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6512029" y="2803079"/>
            <a:ext cx="1841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عدد المولات =</a:t>
            </a:r>
            <a:endParaRPr kumimoji="0" lang="ar-SA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AL-Mohanad" pitchFamily="2" charset="0"/>
            </a:endParaRPr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593" y="2649604"/>
            <a:ext cx="199275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12007269" y="9678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ajalla UI"/>
              <a:cs typeface="Majalla UI"/>
            </a:endParaRPr>
          </a:p>
        </p:txBody>
      </p:sp>
      <p:sp>
        <p:nvSpPr>
          <p:cNvPr id="108550" name="مستطيل 6"/>
          <p:cNvSpPr>
            <a:spLocks noChangeArrowheads="1"/>
          </p:cNvSpPr>
          <p:nvPr/>
        </p:nvSpPr>
        <p:spPr bwMode="auto">
          <a:xfrm>
            <a:off x="8642263" y="3477348"/>
            <a:ext cx="24384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الوزن الجزيئي للميثان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CH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4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 =</a:t>
            </a:r>
          </a:p>
        </p:txBody>
      </p:sp>
      <p:sp>
        <p:nvSpPr>
          <p:cNvPr id="108551" name="مستطيل 7"/>
          <p:cNvSpPr>
            <a:spLocks noChangeArrowheads="1"/>
          </p:cNvSpPr>
          <p:nvPr/>
        </p:nvSpPr>
        <p:spPr bwMode="auto">
          <a:xfrm>
            <a:off x="6630942" y="3477348"/>
            <a:ext cx="268374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16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= (12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×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1)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+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(1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 ×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4)</a:t>
            </a:r>
            <a:r>
              <a:rPr kumimoji="0" lang="ar-S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 </a:t>
            </a:r>
          </a:p>
        </p:txBody>
      </p:sp>
      <p:sp>
        <p:nvSpPr>
          <p:cNvPr id="108552" name="مستطيل 8"/>
          <p:cNvSpPr>
            <a:spLocks noChangeArrowheads="1"/>
          </p:cNvSpPr>
          <p:nvPr/>
        </p:nvSpPr>
        <p:spPr bwMode="auto">
          <a:xfrm>
            <a:off x="5880311" y="3477348"/>
            <a:ext cx="83067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itchFamily="34" charset="0"/>
                <a:ea typeface="Majalla UI"/>
                <a:cs typeface="Majalla UI"/>
              </a:rPr>
              <a:t>جم/مول</a:t>
            </a:r>
          </a:p>
        </p:txBody>
      </p:sp>
      <p:pic>
        <p:nvPicPr>
          <p:cNvPr id="108553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261" y="3935610"/>
            <a:ext cx="117686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5324568" y="3935609"/>
            <a:ext cx="162117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ajalla UI"/>
                <a:cs typeface="Times New Roman" pitchFamily="18" charset="0"/>
              </a:rPr>
              <a:t> مول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ajalla UI"/>
                <a:cs typeface="Times New Roman" pitchFamily="18" charset="0"/>
              </a:rPr>
              <a:t>0.379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ajalla UI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8E83EB-A79D-A949-A740-4F861C7A6D2E}"/>
              </a:ext>
            </a:extLst>
          </p:cNvPr>
          <p:cNvSpPr txBox="1"/>
          <p:nvPr/>
        </p:nvSpPr>
        <p:spPr>
          <a:xfrm>
            <a:off x="8353722" y="2000196"/>
            <a:ext cx="3415548" cy="708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المعطيات: وزن الميثان  = </a:t>
            </a:r>
            <a:r>
              <a:rPr kumimoji="0" lang="en-US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</a:rPr>
              <a:t>6.07</a:t>
            </a:r>
            <a:r>
              <a:rPr kumimoji="0" lang="ar-SA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جم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المطلوب: عدد مولات الميثان</a:t>
            </a:r>
            <a:endParaRPr kumimoji="0" lang="en-US" sz="2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8556" name="Rectangle 3"/>
          <p:cNvSpPr>
            <a:spLocks noChangeArrowheads="1"/>
          </p:cNvSpPr>
          <p:nvPr/>
        </p:nvSpPr>
        <p:spPr bwMode="auto">
          <a:xfrm>
            <a:off x="7632701" y="3995935"/>
            <a:ext cx="324061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AL-Mohanad" pitchFamily="2" charset="0"/>
              </a:rPr>
              <a:t>عدد مولات الميثان =</a:t>
            </a:r>
            <a:endParaRPr kumimoji="0" lang="ar-SA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 pitchFamily="34" charset="0"/>
              <a:cs typeface="AL-Mohanad" pitchFamily="2" charset="0"/>
            </a:endParaRPr>
          </a:p>
        </p:txBody>
      </p:sp>
      <p:sp>
        <p:nvSpPr>
          <p:cNvPr id="108557" name="Rectangle 2"/>
          <p:cNvSpPr>
            <a:spLocks noChangeArrowheads="1"/>
          </p:cNvSpPr>
          <p:nvPr/>
        </p:nvSpPr>
        <p:spPr bwMode="auto">
          <a:xfrm>
            <a:off x="6818169" y="3915942"/>
            <a:ext cx="3385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Majalla UI"/>
                <a:cs typeface="Times New Roman" pitchFamily="18" charset="0"/>
              </a:rPr>
              <a:t>=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Majalla UI"/>
              <a:cs typeface="Majalla U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26C88B-DE8B-0F43-8481-D66A4F0D4F68}"/>
              </a:ext>
            </a:extLst>
          </p:cNvPr>
          <p:cNvSpPr txBox="1"/>
          <p:nvPr/>
        </p:nvSpPr>
        <p:spPr>
          <a:xfrm>
            <a:off x="5553938" y="2140529"/>
            <a:ext cx="2389717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الحل باستخدام القانون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</p:txBody>
      </p:sp>
      <p:pic>
        <p:nvPicPr>
          <p:cNvPr id="1085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1" y="4496659"/>
            <a:ext cx="398621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6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533" y="4901825"/>
            <a:ext cx="30734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6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1" y="4901825"/>
            <a:ext cx="35687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6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417" y="6021080"/>
            <a:ext cx="190288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56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1" y="6057593"/>
            <a:ext cx="1047751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65" name="TextBox 2"/>
          <p:cNvSpPr txBox="1">
            <a:spLocks noChangeArrowheads="1"/>
          </p:cNvSpPr>
          <p:nvPr/>
        </p:nvSpPr>
        <p:spPr bwMode="auto">
          <a:xfrm>
            <a:off x="4176185" y="5370160"/>
            <a:ext cx="363643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  1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mol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CH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4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     =     16 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   ? 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mol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CH</a:t>
            </a:r>
            <a:r>
              <a:rPr kumimoji="0" lang="en-US" altLang="en-US" sz="18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4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    =     6.07 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F0E80F-D454-1546-801D-36772E3F463F}"/>
              </a:ext>
            </a:extLst>
          </p:cNvPr>
          <p:cNvCxnSpPr/>
          <p:nvPr/>
        </p:nvCxnSpPr>
        <p:spPr>
          <a:xfrm>
            <a:off x="5623854" y="5622549"/>
            <a:ext cx="679671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E508186-9FB9-904A-86A4-E4EB5B0184F1}"/>
              </a:ext>
            </a:extLst>
          </p:cNvPr>
          <p:cNvCxnSpPr/>
          <p:nvPr/>
        </p:nvCxnSpPr>
        <p:spPr>
          <a:xfrm flipH="1">
            <a:off x="5623854" y="5622549"/>
            <a:ext cx="706967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039" name="TextBox 2"/>
          <p:cNvSpPr txBox="1">
            <a:spLocks noChangeArrowheads="1"/>
          </p:cNvSpPr>
          <p:nvPr/>
        </p:nvSpPr>
        <p:spPr bwMode="auto">
          <a:xfrm>
            <a:off x="5818718" y="6143318"/>
            <a:ext cx="24003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2pPr>
            <a:lvl3pPr marL="1143000">
              <a:defRPr sz="24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84AA33"/>
              </a:buClr>
              <a:buFont typeface="Wingdings 2" pitchFamily="18" charset="2"/>
              <a:defRPr sz="2000">
                <a:solidFill>
                  <a:schemeClr val="tx1"/>
                </a:solidFill>
                <a:latin typeface="Gill Sans MT" pitchFamily="34" charset="0"/>
                <a:ea typeface="Majalla UI"/>
                <a:cs typeface="Majalla U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= 0.379 </a:t>
            </a: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mol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14040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11404E-0127-4553-BE60-A0798AE52480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6" name="مجموعة 2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27" name="مجموعة 2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3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4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4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4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4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4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2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2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3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822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50" grpId="0"/>
      <p:bldP spid="108551" grpId="0"/>
      <p:bldP spid="108552" grpId="0"/>
      <p:bldP spid="108554" grpId="0"/>
      <p:bldP spid="14" grpId="0" animBg="1"/>
      <p:bldP spid="108556" grpId="0"/>
      <p:bldP spid="108557" grpId="0"/>
      <p:bldP spid="19" grpId="0" animBg="1"/>
      <p:bldP spid="1085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8A415-DDAC-C94D-89E2-16F9D71CE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23" y="944125"/>
            <a:ext cx="10972800" cy="1143000"/>
          </a:xfrm>
        </p:spPr>
        <p:txBody>
          <a:bodyPr/>
          <a:lstStyle/>
          <a:p>
            <a:pPr algn="ctr">
              <a:defRPr/>
            </a:pPr>
            <a:r>
              <a:rPr lang="ar-SA" dirty="0">
                <a:solidFill>
                  <a:schemeClr val="accent4"/>
                </a:solidFill>
                <a:cs typeface="+mj-cs"/>
              </a:rPr>
              <a:t>2</a:t>
            </a:r>
            <a:r>
              <a:rPr lang="en-US" dirty="0">
                <a:solidFill>
                  <a:schemeClr val="accent4"/>
                </a:solidFill>
                <a:cs typeface="+mj-cs"/>
              </a:rPr>
              <a:t> </a:t>
            </a:r>
            <a:r>
              <a:rPr lang="ar-SA" dirty="0">
                <a:solidFill>
                  <a:schemeClr val="accent4"/>
                </a:solidFill>
                <a:cs typeface="+mj-cs"/>
              </a:rPr>
              <a:t>تدريب</a:t>
            </a:r>
            <a:endParaRPr lang="en-US" dirty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161795" name="Content Placeholder 2">
            <a:extLst>
              <a:ext uri="{FF2B5EF4-FFF2-40B4-BE49-F238E27FC236}">
                <a16:creationId xmlns:a16="http://schemas.microsoft.com/office/drawing/2014/main" id="{3E13C63A-D130-004B-BF12-2C079ED95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0812"/>
            <a:ext cx="10972800" cy="4065356"/>
          </a:xfrm>
        </p:spPr>
        <p:txBody>
          <a:bodyPr/>
          <a:lstStyle/>
          <a:p>
            <a:pPr algn="r" rtl="1">
              <a:defRPr/>
            </a:pPr>
            <a:r>
              <a:rPr lang="ar-SA" dirty="0">
                <a:cs typeface="+mn-cs"/>
              </a:rPr>
              <a:t>عدد المولات الموجودة فى 178 جم من غاز الامونيا </a:t>
            </a:r>
            <a:r>
              <a:rPr lang="en-US" dirty="0"/>
              <a:t>NH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ar-SA" dirty="0">
                <a:cs typeface="+mn-cs"/>
              </a:rPr>
              <a:t> هو : </a:t>
            </a:r>
          </a:p>
          <a:p>
            <a:pPr algn="r" rtl="1">
              <a:defRPr/>
            </a:pPr>
            <a:endParaRPr lang="ar-SA" dirty="0">
              <a:cs typeface="+mn-cs"/>
            </a:endParaRP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 أ.     9,77   مول</a:t>
            </a: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ب.   10,47  مول</a:t>
            </a: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 ج.   1,67   مول</a:t>
            </a: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د.    11,97  مول</a:t>
            </a:r>
          </a:p>
          <a:p>
            <a:pPr algn="r" rtl="1">
              <a:defRPr/>
            </a:pPr>
            <a:endParaRPr lang="en-US" dirty="0"/>
          </a:p>
        </p:txBody>
      </p:sp>
      <p:pic>
        <p:nvPicPr>
          <p:cNvPr id="2150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284" y="188913"/>
            <a:ext cx="91440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A74D39-E906-469C-A6DD-0ED4BEFE0FED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76" y="1796271"/>
            <a:ext cx="1484407" cy="148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76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10A15931-AA00-9743-AE8E-D1B29430B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822" y="1651150"/>
            <a:ext cx="9999133" cy="49053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ar-SA" dirty="0">
                <a:solidFill>
                  <a:srgbClr val="CC3300"/>
                </a:solidFill>
                <a:cs typeface="+mj-cs"/>
              </a:rPr>
              <a:t>النسبة المئوية لعنصر في مركب</a:t>
            </a:r>
            <a:endParaRPr lang="en-US" dirty="0">
              <a:solidFill>
                <a:srgbClr val="CC3300"/>
              </a:solidFill>
              <a:cs typeface="+mj-cs"/>
            </a:endParaRP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62B35F46-930E-D54F-AAC6-A71869A01C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2214" y="2428993"/>
            <a:ext cx="11857567" cy="4450166"/>
          </a:xfrm>
        </p:spPr>
        <p:txBody>
          <a:bodyPr/>
          <a:lstStyle/>
          <a:p>
            <a:pPr algn="r" rtl="1" eaLnBrk="1" hangingPunct="1">
              <a:lnSpc>
                <a:spcPts val="3840"/>
              </a:lnSpc>
              <a:buFont typeface="Wingdings" pitchFamily="2" charset="2"/>
              <a:buNone/>
              <a:defRPr/>
            </a:pPr>
            <a:r>
              <a:rPr lang="ar-SA" dirty="0">
                <a:cs typeface="+mn-cs"/>
              </a:rPr>
              <a:t>                     </a:t>
            </a:r>
            <a:r>
              <a:rPr lang="en-US" dirty="0">
                <a:solidFill>
                  <a:srgbClr val="0000CC"/>
                </a:solidFill>
                <a:cs typeface="+mn-cs"/>
              </a:rPr>
              <a:t>n</a:t>
            </a:r>
            <a:r>
              <a:rPr lang="ar-SA" dirty="0">
                <a:solidFill>
                  <a:srgbClr val="0000CC"/>
                </a:solidFill>
                <a:cs typeface="+mn-cs"/>
              </a:rPr>
              <a:t> × الوزن الذري للعنصر</a:t>
            </a:r>
          </a:p>
          <a:p>
            <a:pPr algn="r" rtl="1" eaLnBrk="1" hangingPunct="1">
              <a:lnSpc>
                <a:spcPts val="3840"/>
              </a:lnSpc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ar-SA" dirty="0">
                <a:solidFill>
                  <a:srgbClr val="0000CC"/>
                </a:solidFill>
                <a:cs typeface="+mn-cs"/>
              </a:rPr>
              <a:t>النسبة المئوية = --------------------------- × 100</a:t>
            </a:r>
          </a:p>
          <a:p>
            <a:pPr algn="r" rtl="1" eaLnBrk="1" hangingPunct="1">
              <a:lnSpc>
                <a:spcPts val="3840"/>
              </a:lnSpc>
              <a:buClr>
                <a:srgbClr val="3891A7"/>
              </a:buClr>
              <a:buFont typeface="Wingdings 2" pitchFamily="18" charset="2"/>
              <a:buNone/>
              <a:defRPr/>
            </a:pPr>
            <a:r>
              <a:rPr lang="ar-SA" dirty="0">
                <a:solidFill>
                  <a:srgbClr val="0000CC"/>
                </a:solidFill>
                <a:cs typeface="+mn-cs"/>
              </a:rPr>
              <a:t>                      الوزن الجزيئي للمركب </a:t>
            </a:r>
          </a:p>
          <a:p>
            <a:pPr algn="r" rtl="1" eaLnBrk="1" hangingPunct="1">
              <a:defRPr/>
            </a:pPr>
            <a:endParaRPr lang="ar-SA" sz="2800" dirty="0">
              <a:cs typeface="+mn-cs"/>
            </a:endParaRPr>
          </a:p>
          <a:p>
            <a:pPr marL="82550" indent="0" algn="r" rtl="1" eaLnBrk="1" hangingPunct="1">
              <a:buFont typeface="Wingdings 2" pitchFamily="18" charset="2"/>
              <a:buNone/>
              <a:defRPr/>
            </a:pPr>
            <a:r>
              <a:rPr lang="en-US" sz="2800" dirty="0">
                <a:solidFill>
                  <a:srgbClr val="007033"/>
                </a:solidFill>
              </a:rPr>
              <a:t>n</a:t>
            </a:r>
            <a:r>
              <a:rPr lang="ar-SA" sz="2800" dirty="0">
                <a:solidFill>
                  <a:srgbClr val="007033"/>
                </a:solidFill>
                <a:cs typeface="+mn-cs"/>
              </a:rPr>
              <a:t> تمثل عدد ذرات العنصر الموجودة في واحد جزيء من المركب</a:t>
            </a:r>
          </a:p>
          <a:p>
            <a:pPr algn="r" rtl="1" eaLnBrk="1" hangingPunct="1">
              <a:defRPr/>
            </a:pPr>
            <a:endParaRPr lang="en-US" sz="2800" dirty="0">
              <a:solidFill>
                <a:srgbClr val="007033"/>
              </a:solidFill>
            </a:endParaRPr>
          </a:p>
        </p:txBody>
      </p:sp>
      <p:sp>
        <p:nvSpPr>
          <p:cNvPr id="21606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E0DCDB-1933-4960-A91A-9C8E9C391E76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6" name="مجموعة 5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7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8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19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1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2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3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0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7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8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2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168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4E706186-6171-8347-B55D-F2DC15BC4E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8923" y="1336224"/>
            <a:ext cx="9999133" cy="3460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ar-SA" sz="3600" dirty="0">
                <a:solidFill>
                  <a:srgbClr val="CC3300"/>
                </a:solidFill>
                <a:cs typeface="+mj-cs"/>
              </a:rPr>
              <a:t>النسبة المئوية لعنصر في مركب</a:t>
            </a:r>
            <a:endParaRPr lang="en-US" sz="3600" dirty="0">
              <a:solidFill>
                <a:srgbClr val="CC3300"/>
              </a:solidFill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75684" y="1843349"/>
                <a:ext cx="11808883" cy="3744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365125" marR="0" lvl="0" indent="-282575" algn="r" defTabSz="914400" rtl="1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891A7"/>
                  </a:buClr>
                  <a:buSzPct val="80000"/>
                  <a:buFont typeface="Wingdings 2" pitchFamily="18" charset="2"/>
                  <a:buChar char=""/>
                  <a:tabLst/>
                  <a:defRPr/>
                </a:pPr>
                <a:r>
                  <a:rPr kumimoji="0" lang="ar-SA" altLang="en-US" sz="3200" b="0" i="0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مثال:</a:t>
                </a:r>
                <a:r>
                  <a:rPr kumimoji="0" lang="ar-SA" altLang="en-US" sz="3200" b="0" i="0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 </a:t>
                </a:r>
              </a:p>
              <a:p>
                <a:pPr marL="365125" marR="0" lvl="0" indent="-282575" algn="r" defTabSz="914400" rtl="1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891A7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ar-SA" altLang="en-US" sz="3200" b="0" i="0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    الحل: </a:t>
                </a:r>
              </a:p>
              <a:p>
                <a:pPr marL="365125" marR="0" lvl="0" indent="-282575" algn="ctr" defTabSz="914400" rtl="1" eaLnBrk="1" fontAlgn="auto" latinLnBrk="0" hangingPunct="1">
                  <a:lnSpc>
                    <a:spcPts val="3838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891A7"/>
                  </a:buClr>
                  <a:buSzPct val="800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ar-SA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/>
                        <a:ea typeface="Majalla UI"/>
                        <a:cs typeface="Majalla UI"/>
                      </a:rPr>
                      <m:t> </m:t>
                    </m:r>
                    <m:r>
                      <a:rPr kumimoji="0" lang="ar-SA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jalla UI"/>
                        <a:cs typeface="Majalla UI"/>
                      </a:rPr>
                      <m:t>%</m:t>
                    </m:r>
                    <m:r>
                      <a:rPr kumimoji="0" lang="en-GB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Majalla UI"/>
                        <a:cs typeface="Majalla UI"/>
                      </a:rPr>
                      <m:t>𝐹𝑒</m:t>
                    </m:r>
                    <m:r>
                      <a:rPr kumimoji="0" lang="ar-SA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/>
                        <a:ea typeface="Majalla UI"/>
                        <a:cs typeface="Majalla UI"/>
                      </a:rPr>
                      <m:t>=</m:t>
                    </m:r>
                    <m:r>
                      <a:rPr kumimoji="0" lang="en-US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mbria Math"/>
                        <a:ea typeface="Majalla UI"/>
                        <a:cs typeface="Majalla UI"/>
                      </a:rPr>
                      <m:t> </m:t>
                    </m:r>
                    <m:f>
                      <m:fPr>
                        <m:ctrlP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𝑋</m:t>
                        </m:r>
                        <m:r>
                          <a:rPr kumimoji="0" lang="ar-SA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للعنصر</m:t>
                        </m:r>
                        <m:r>
                          <a:rPr kumimoji="0" lang="en-US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GB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ar-SA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الذري</m:t>
                        </m:r>
                        <m:r>
                          <a:rPr kumimoji="0" lang="ar-SA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kumimoji="0" lang="ar-SA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الوزن</m:t>
                        </m:r>
                      </m:num>
                      <m:den>
                        <m:r>
                          <a:rPr kumimoji="0" lang="ar-SA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kumimoji="0" lang="ar-SA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للمركب</m:t>
                        </m:r>
                        <m:r>
                          <a:rPr kumimoji="0" lang="ar-SA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 </m:t>
                        </m:r>
                        <m:r>
                          <a:rPr kumimoji="0" lang="ar-SA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الجزيئي</m:t>
                        </m:r>
                        <m:r>
                          <a:rPr kumimoji="0" lang="ar-SA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  </m:t>
                        </m:r>
                        <m:r>
                          <a:rPr kumimoji="0" lang="ar-SA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C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</a:rPr>
                          <m:t>الوزن</m:t>
                        </m:r>
                      </m:den>
                    </m:f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 </a:t>
                </a:r>
                <a:endParaRPr kumimoji="0" lang="ar-S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Gill Sans MT" pitchFamily="34" charset="0"/>
                  <a:ea typeface="Majalla UI"/>
                  <a:cs typeface="Majalla UI"/>
                </a:endParaRPr>
              </a:p>
              <a:p>
                <a:pPr marL="365125" marR="0" lvl="0" indent="-282575" algn="r" defTabSz="914400" rtl="1" eaLnBrk="1" fontAlgn="auto" latinLnBrk="0" hangingPunct="1">
                  <a:lnSpc>
                    <a:spcPts val="3838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891A7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ar-S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الأوزان الذرية: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Fe</a:t>
                </a:r>
                <a:r>
                  <a:rPr kumimoji="0" lang="ar-S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 = 56 ،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O</a:t>
                </a:r>
                <a:r>
                  <a:rPr kumimoji="0" lang="ar-S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 = 16       </a:t>
                </a:r>
                <a:r>
                  <a:rPr kumimoji="0" lang="ar-SA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33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(من الجدول الدوري)</a:t>
                </a:r>
                <a:endParaRPr kumimoji="0" lang="ar-S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33"/>
                  </a:solidFill>
                  <a:effectLst/>
                  <a:uLnTx/>
                  <a:uFillTx/>
                  <a:latin typeface="Gill Sans MT" pitchFamily="34" charset="0"/>
                  <a:ea typeface="Majalla UI"/>
                  <a:cs typeface="Majalla UI"/>
                </a:endParaRPr>
              </a:p>
              <a:p>
                <a:pPr marL="365125" marR="0" lvl="0" indent="-282575" algn="r" defTabSz="914400" rtl="1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891A7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ar-S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الوزن الجزيئي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Fe</a:t>
                </a:r>
                <a:r>
                  <a:rPr kumimoji="0" lang="en-US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2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O</a:t>
                </a:r>
                <a:r>
                  <a:rPr kumimoji="0" lang="en-US" altLang="en-US" sz="2400" b="0" i="0" u="none" strike="noStrike" kern="120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3</a:t>
                </a:r>
                <a:r>
                  <a:rPr kumimoji="0" lang="ar-S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 = (2×56) + (3×16) = 160 جم/مول</a:t>
                </a:r>
                <a:endParaRPr kumimoji="0" lang="ar-SA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Gill Sans MT" pitchFamily="34" charset="0"/>
                  <a:ea typeface="Majalla UI"/>
                  <a:cs typeface="Majalla UI"/>
                </a:endParaRPr>
              </a:p>
              <a:p>
                <a:pPr marL="365125" marR="0" lvl="0" indent="-282575" algn="r" defTabSz="914400" rtl="1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891A7"/>
                  </a:buClr>
                  <a:buSzPct val="80000"/>
                  <a:buFontTx/>
                  <a:buNone/>
                  <a:tabLst/>
                  <a:defRPr/>
                </a:pPr>
                <a:endParaRPr kumimoji="0" lang="ar-SA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itchFamily="34" charset="0"/>
                  <a:ea typeface="Majalla UI"/>
                  <a:cs typeface="Majalla UI"/>
                </a:endParaRPr>
              </a:p>
              <a:p>
                <a:pPr marL="365125" marR="0" lvl="0" indent="-282575" algn="r" defTabSz="914400" rtl="1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891A7"/>
                  </a:buClr>
                  <a:buSzPct val="80000"/>
                  <a:buFontTx/>
                  <a:buNone/>
                  <a:tabLst/>
                  <a:defRPr/>
                </a:pPr>
                <a:r>
                  <a:rPr kumimoji="0" lang="ar-S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النسبة المئوية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Fe</a:t>
                </a:r>
                <a:r>
                  <a:rPr kumimoji="0" lang="ar-SA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 = ----------- × 100 = </a:t>
                </a:r>
                <a:r>
                  <a:rPr kumimoji="0" lang="ar-S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Gill Sans MT" pitchFamily="34" charset="0"/>
                    <a:ea typeface="Majalla UI"/>
                    <a:cs typeface="Majalla UI"/>
                  </a:rPr>
                  <a:t>70% 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684" y="1843349"/>
                <a:ext cx="11808883" cy="3744615"/>
              </a:xfrm>
              <a:prstGeom prst="rect">
                <a:avLst/>
              </a:prstGeom>
              <a:blipFill>
                <a:blip r:embed="rId2"/>
                <a:stretch>
                  <a:fillRect t="-2114" r="-568" b="-37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0DD1824-4C02-2743-A26A-3DC1B65EDBFD}"/>
              </a:ext>
            </a:extLst>
          </p:cNvPr>
          <p:cNvSpPr txBox="1"/>
          <p:nvPr/>
        </p:nvSpPr>
        <p:spPr>
          <a:xfrm>
            <a:off x="3980873" y="1870645"/>
            <a:ext cx="6166427" cy="5857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65125" marR="0" lvl="0" indent="-282575" algn="r" defTabSz="914400" rtl="1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Arial" panose="020B0604020202020204" pitchFamily="34" charset="0"/>
              </a:rPr>
              <a:t>احسبي النسبة المئوية للحديد في المركب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Fe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O</a:t>
            </a:r>
            <a:r>
              <a:rPr kumimoji="0" lang="en-US" sz="3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Arial" panose="020B0604020202020204" pitchFamily="34" charset="0"/>
            </a:endParaRPr>
          </a:p>
        </p:txBody>
      </p:sp>
      <p:sp>
        <p:nvSpPr>
          <p:cNvPr id="21709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4899D-2C84-4D16-8492-CE7126386821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0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1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3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4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5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2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0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35D46BC-51DF-4CC7-BA2B-C43F092880AC}"/>
              </a:ext>
            </a:extLst>
          </p:cNvPr>
          <p:cNvSpPr txBox="1"/>
          <p:nvPr/>
        </p:nvSpPr>
        <p:spPr>
          <a:xfrm>
            <a:off x="8977745" y="4932218"/>
            <a:ext cx="99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(2 x 56)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A60E0C-BB90-4500-8B6E-3E99C414D0B9}"/>
              </a:ext>
            </a:extLst>
          </p:cNvPr>
          <p:cNvSpPr txBox="1"/>
          <p:nvPr/>
        </p:nvSpPr>
        <p:spPr>
          <a:xfrm>
            <a:off x="9176325" y="5287815"/>
            <a:ext cx="997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86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5471" y="1643064"/>
            <a:ext cx="9190567" cy="4911725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7B6680-D7B8-D244-A243-23545FE31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E99DE27-5C0E-4054-9BC4-103BD7D3CEA7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3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7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18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21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22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7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2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3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4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8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9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0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5713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9BE7-5BBB-0C4F-B9D8-1032394A7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923" y="917065"/>
            <a:ext cx="10972800" cy="1143000"/>
          </a:xfrm>
        </p:spPr>
        <p:txBody>
          <a:bodyPr/>
          <a:lstStyle/>
          <a:p>
            <a:pPr algn="ctr">
              <a:defRPr/>
            </a:pPr>
            <a:r>
              <a:rPr lang="ar-SA" dirty="0">
                <a:solidFill>
                  <a:schemeClr val="accent4"/>
                </a:solidFill>
                <a:cs typeface="+mj-cs"/>
              </a:rPr>
              <a:t>تدريب 3</a:t>
            </a:r>
            <a:endParaRPr lang="en-US" dirty="0">
              <a:solidFill>
                <a:schemeClr val="accent4"/>
              </a:solidFill>
              <a:cs typeface="+mj-cs"/>
            </a:endParaRPr>
          </a:p>
        </p:txBody>
      </p:sp>
      <p:sp>
        <p:nvSpPr>
          <p:cNvPr id="162819" name="Content Placeholder 2">
            <a:extLst>
              <a:ext uri="{FF2B5EF4-FFF2-40B4-BE49-F238E27FC236}">
                <a16:creationId xmlns:a16="http://schemas.microsoft.com/office/drawing/2014/main" id="{0CA0D210-C175-9440-9774-699C77CE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88103"/>
            <a:ext cx="10972800" cy="3806049"/>
          </a:xfrm>
        </p:spPr>
        <p:txBody>
          <a:bodyPr/>
          <a:lstStyle/>
          <a:p>
            <a:pPr algn="r" rtl="1">
              <a:defRPr/>
            </a:pPr>
            <a:r>
              <a:rPr lang="ar-SA" dirty="0">
                <a:cs typeface="+mn-cs"/>
              </a:rPr>
              <a:t>النسبة المئوية الوزنية للأكسجين في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ar-SA" dirty="0">
                <a:cs typeface="+mn-cs"/>
              </a:rPr>
              <a:t> تساوي:</a:t>
            </a:r>
          </a:p>
          <a:p>
            <a:pPr algn="r" rtl="1">
              <a:defRPr/>
            </a:pPr>
            <a:endParaRPr lang="ar-SA" dirty="0">
              <a:cs typeface="+mn-cs"/>
            </a:endParaRP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أ.        50%</a:t>
            </a: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ب.    66,7%</a:t>
            </a: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ج.    27,27%</a:t>
            </a: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 د.    72,73%</a:t>
            </a:r>
          </a:p>
          <a:p>
            <a:pPr marL="82550" indent="0" algn="r" rtl="1">
              <a:buFont typeface="Wingdings 2" pitchFamily="18" charset="2"/>
              <a:buNone/>
              <a:defRPr/>
            </a:pPr>
            <a:endParaRPr lang="en-US" dirty="0"/>
          </a:p>
        </p:txBody>
      </p:sp>
      <p:sp>
        <p:nvSpPr>
          <p:cNvPr id="218116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DA0B6C-6653-46A0-A850-72D6F661E524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2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2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69" y="2193663"/>
            <a:ext cx="1599275" cy="159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AB00-FD06-F449-B9B4-43FCFDEF1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61" y="1516584"/>
            <a:ext cx="10972800" cy="1143000"/>
          </a:xfrm>
        </p:spPr>
        <p:txBody>
          <a:bodyPr/>
          <a:lstStyle/>
          <a:p>
            <a:pPr algn="ctr">
              <a:defRPr/>
            </a:pPr>
            <a:r>
              <a:rPr lang="ar-SA" sz="4000" dirty="0">
                <a:solidFill>
                  <a:srgbClr val="FF0000"/>
                </a:solidFill>
                <a:cs typeface="+mj-cs"/>
              </a:rPr>
              <a:t>مفتاح الإجابة للتدريبات</a:t>
            </a:r>
            <a:endParaRPr lang="en-US" sz="4000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250882" name="Content Placeholder 2"/>
          <p:cNvSpPr>
            <a:spLocks noGrp="1"/>
          </p:cNvSpPr>
          <p:nvPr>
            <p:ph idx="1"/>
          </p:nvPr>
        </p:nvSpPr>
        <p:spPr>
          <a:xfrm>
            <a:off x="609600" y="2811439"/>
            <a:ext cx="10972800" cy="3314729"/>
          </a:xfrm>
        </p:spPr>
        <p:txBody>
          <a:bodyPr/>
          <a:lstStyle/>
          <a:p>
            <a:pPr marL="82550" indent="0" algn="r" rtl="1">
              <a:buFont typeface="Wingdings 2" pitchFamily="18" charset="2"/>
              <a:buNone/>
            </a:pPr>
            <a:r>
              <a:rPr lang="ar-SA" altLang="en-US" sz="2800" u="sng" dirty="0"/>
              <a:t>رقم التدريب</a:t>
            </a:r>
            <a:r>
              <a:rPr lang="ar-SA" altLang="en-US" sz="2800" dirty="0"/>
              <a:t>          </a:t>
            </a:r>
            <a:r>
              <a:rPr lang="ar-SA" altLang="en-US" sz="2800" u="sng" dirty="0"/>
              <a:t>الإجابة</a:t>
            </a:r>
          </a:p>
          <a:p>
            <a:pPr marL="82550" indent="0" algn="r" rtl="1">
              <a:buFont typeface="Wingdings 2" pitchFamily="18" charset="2"/>
              <a:buNone/>
            </a:pPr>
            <a:r>
              <a:rPr lang="ar-SA" altLang="en-US" sz="2800" dirty="0"/>
              <a:t>1                        ب</a:t>
            </a:r>
            <a:endParaRPr lang="en-US" altLang="en-US" sz="2800" dirty="0"/>
          </a:p>
          <a:p>
            <a:pPr marL="82550" indent="0" algn="r" rtl="1">
              <a:buFont typeface="Wingdings 2" pitchFamily="18" charset="2"/>
              <a:buNone/>
            </a:pPr>
            <a:r>
              <a:rPr lang="ar-SA" altLang="en-US" sz="2800" dirty="0"/>
              <a:t>2                        ب</a:t>
            </a:r>
            <a:endParaRPr lang="en-US" altLang="en-US" sz="2800" dirty="0"/>
          </a:p>
          <a:p>
            <a:pPr marL="82550" indent="0" algn="r" rtl="1">
              <a:buFont typeface="Wingdings 2" pitchFamily="18" charset="2"/>
              <a:buNone/>
            </a:pPr>
            <a:r>
              <a:rPr lang="ar-SA" altLang="en-US" sz="2800" dirty="0"/>
              <a:t>3                         د</a:t>
            </a:r>
          </a:p>
          <a:p>
            <a:pPr marL="82550" indent="0" algn="r" rtl="1">
              <a:buFont typeface="Wingdings 2" pitchFamily="18" charset="2"/>
              <a:buNone/>
            </a:pPr>
            <a:endParaRPr lang="ar-SA" altLang="en-US" dirty="0"/>
          </a:p>
          <a:p>
            <a:pPr marL="82550" indent="0" algn="r" rtl="1">
              <a:buFont typeface="Wingdings 2" pitchFamily="18" charset="2"/>
              <a:buNone/>
            </a:pPr>
            <a:endParaRPr lang="ar-SA" altLang="en-US" dirty="0"/>
          </a:p>
          <a:p>
            <a:pPr marL="82550" indent="0" algn="r" rtl="1">
              <a:buFont typeface="Wingdings 2" pitchFamily="18" charset="2"/>
              <a:buNone/>
            </a:pPr>
            <a:endParaRPr lang="ar-SA" altLang="en-US" dirty="0"/>
          </a:p>
          <a:p>
            <a:pPr marL="82550" indent="0" algn="r" rtl="1">
              <a:buFont typeface="Wingdings 2" pitchFamily="18" charset="2"/>
              <a:buNone/>
            </a:pPr>
            <a:r>
              <a:rPr lang="ar-SA" altLang="en-US" dirty="0"/>
              <a:t> </a:t>
            </a:r>
            <a:endParaRPr lang="en-US" altLang="en-US" dirty="0"/>
          </a:p>
        </p:txBody>
      </p:sp>
      <p:sp>
        <p:nvSpPr>
          <p:cNvPr id="25088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6BB150-F162-45A9-A262-E94C07ECD09B}" type="slidenum">
              <a:rPr kumimoji="0" lang="ar-SA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B5A788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ar-SA" altLang="en-US" sz="1200" b="0" i="0" u="none" strike="noStrike" kern="1200" cap="none" spc="0" normalizeH="0" baseline="0" noProof="0">
              <a:ln>
                <a:noFill/>
              </a:ln>
              <a:solidFill>
                <a:srgbClr val="B5A788"/>
              </a:solidFill>
              <a:effectLst/>
              <a:uLnTx/>
              <a:uFillTx/>
              <a:latin typeface="Gill Sans MT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195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547172E-FFF7-4802-8FF9-52113E408930}"/>
              </a:ext>
            </a:extLst>
          </p:cNvPr>
          <p:cNvSpPr txBox="1"/>
          <p:nvPr/>
        </p:nvSpPr>
        <p:spPr>
          <a:xfrm rot="21393787">
            <a:off x="629359" y="472923"/>
            <a:ext cx="70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العلوم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BE7055-94AF-42D6-8AB9-F481CCD113C9}"/>
              </a:ext>
            </a:extLst>
          </p:cNvPr>
          <p:cNvSpPr txBox="1"/>
          <p:nvPr/>
        </p:nvSpPr>
        <p:spPr>
          <a:xfrm rot="21291467">
            <a:off x="-50061" y="983121"/>
            <a:ext cx="886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الطبيعية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3B5FD-53D7-4FF0-A7C8-D80077DE792C}"/>
              </a:ext>
            </a:extLst>
          </p:cNvPr>
          <p:cNvSpPr txBox="1"/>
          <p:nvPr/>
        </p:nvSpPr>
        <p:spPr>
          <a:xfrm>
            <a:off x="2200925" y="6570926"/>
            <a:ext cx="9991075" cy="2616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1100" dirty="0">
                <a:solidFill>
                  <a:schemeClr val="accent3">
                    <a:lumMod val="75000"/>
                  </a:schemeClr>
                </a:solidFill>
              </a:rPr>
              <a:t>مقرر مقدمة في العلوم الطبيعية – فصل الفيزياء – قسم الكيمياء – كلية العلوم - جامعة الملك عبدالعزيز – 2019 م</a:t>
            </a:r>
            <a:endParaRPr lang="en-US" sz="11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AECDE4D-1849-406B-8FBB-F9C41410D5ED}"/>
              </a:ext>
            </a:extLst>
          </p:cNvPr>
          <p:cNvGrpSpPr/>
          <p:nvPr/>
        </p:nvGrpSpPr>
        <p:grpSpPr>
          <a:xfrm>
            <a:off x="-46831" y="6276749"/>
            <a:ext cx="2209248" cy="636241"/>
            <a:chOff x="-46829" y="6276745"/>
            <a:chExt cx="2209247" cy="636241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9E13F30-7C38-4EF8-8FDE-A60875DF1610}"/>
                </a:ext>
              </a:extLst>
            </p:cNvPr>
            <p:cNvGrpSpPr/>
            <p:nvPr/>
          </p:nvGrpSpPr>
          <p:grpSpPr>
            <a:xfrm>
              <a:off x="836728" y="6276745"/>
              <a:ext cx="1325690" cy="636241"/>
              <a:chOff x="836728" y="6276745"/>
              <a:chExt cx="1325690" cy="63624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BCF4F4A-2A1F-49E3-AE44-7FA5C3524AB3}"/>
                  </a:ext>
                </a:extLst>
              </p:cNvPr>
              <p:cNvSpPr/>
              <p:nvPr/>
            </p:nvSpPr>
            <p:spPr>
              <a:xfrm>
                <a:off x="836728" y="6379537"/>
                <a:ext cx="386015" cy="5281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2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5D5A948-2EFA-4484-9CD9-7A1E4BFA561D}"/>
                  </a:ext>
                </a:extLst>
              </p:cNvPr>
              <p:cNvSpPr/>
              <p:nvPr/>
            </p:nvSpPr>
            <p:spPr>
              <a:xfrm>
                <a:off x="1382535" y="6276745"/>
                <a:ext cx="386015" cy="5281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0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40B63B1-4755-4AE6-9777-B08FDB0311AE}"/>
                  </a:ext>
                </a:extLst>
              </p:cNvPr>
              <p:cNvSpPr/>
              <p:nvPr/>
            </p:nvSpPr>
            <p:spPr>
              <a:xfrm>
                <a:off x="1795010" y="6389766"/>
                <a:ext cx="367408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</a:rPr>
                  <a:t>5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610869-FFF4-4249-959D-FA8C250B2233}"/>
                </a:ext>
              </a:extLst>
            </p:cNvPr>
            <p:cNvSpPr/>
            <p:nvPr/>
          </p:nvSpPr>
          <p:spPr>
            <a:xfrm>
              <a:off x="-46829" y="6432702"/>
              <a:ext cx="856325" cy="43088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200" b="1" cap="none" spc="0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</a:rPr>
                <a:t>Chem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BE20B487-DBCC-4B2D-A018-CF3C98FBC042}"/>
              </a:ext>
            </a:extLst>
          </p:cNvPr>
          <p:cNvSpPr/>
          <p:nvPr/>
        </p:nvSpPr>
        <p:spPr>
          <a:xfrm rot="20280121">
            <a:off x="1289561" y="312257"/>
            <a:ext cx="41069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في</a:t>
            </a:r>
            <a:endParaRPr lang="en-US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2ED53DB-B052-4364-A4FD-787DD479F125}"/>
              </a:ext>
            </a:extLst>
          </p:cNvPr>
          <p:cNvSpPr txBox="1"/>
          <p:nvPr/>
        </p:nvSpPr>
        <p:spPr>
          <a:xfrm>
            <a:off x="2403559" y="2604981"/>
            <a:ext cx="5836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4000" b="1" dirty="0">
                <a:solidFill>
                  <a:prstClr val="black"/>
                </a:solidFill>
                <a:latin typeface="Arial" panose="020B0604020202020204" pitchFamily="34" charset="0"/>
              </a:rPr>
              <a:t>كتاب مبادئ العلوم العامة</a:t>
            </a: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endParaRPr lang="ar-SA" sz="4000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dirty="0">
                <a:solidFill>
                  <a:prstClr val="black"/>
                </a:solidFill>
                <a:latin typeface="Arial" panose="020B0604020202020204" pitchFamily="34" charset="0"/>
              </a:rPr>
              <a:t>إعداد أ.د/ عبدالله بن يوسف عبيد وأخرون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sz="3200" dirty="0">
                <a:solidFill>
                  <a:prstClr val="black"/>
                </a:solidFill>
                <a:latin typeface="Arial" panose="020B0604020202020204" pitchFamily="34" charset="0"/>
              </a:rPr>
              <a:t>الناشر: الخوارزم العلمية – الطبعة الأولى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94C9C19-5797-4CF6-A7EE-E02B423D0DF7}"/>
              </a:ext>
            </a:extLst>
          </p:cNvPr>
          <p:cNvGrpSpPr/>
          <p:nvPr/>
        </p:nvGrpSpPr>
        <p:grpSpPr>
          <a:xfrm>
            <a:off x="8913413" y="2573931"/>
            <a:ext cx="2798859" cy="2636022"/>
            <a:chOff x="8913412" y="2573931"/>
            <a:chExt cx="2798859" cy="2636022"/>
          </a:xfrm>
        </p:grpSpPr>
        <p:pic>
          <p:nvPicPr>
            <p:cNvPr id="30" name="Graphic 29" descr="Books">
              <a:extLst>
                <a:ext uri="{FF2B5EF4-FFF2-40B4-BE49-F238E27FC236}">
                  <a16:creationId xmlns:a16="http://schemas.microsoft.com/office/drawing/2014/main" id="{3C25470D-B6DB-4F2F-8E46-C97F09D3D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13412" y="2573931"/>
              <a:ext cx="2798859" cy="2636022"/>
            </a:xfrm>
            <a:prstGeom prst="rect">
              <a:avLst/>
            </a:prstGeom>
            <a:effectLst>
              <a:glow rad="228600">
                <a:schemeClr val="accent3">
                  <a:satMod val="175000"/>
                  <a:alpha val="40000"/>
                </a:schemeClr>
              </a:glo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B32A3E0-6C96-443F-9CB1-AAA6E6EB4D70}"/>
                </a:ext>
              </a:extLst>
            </p:cNvPr>
            <p:cNvSpPr txBox="1"/>
            <p:nvPr/>
          </p:nvSpPr>
          <p:spPr>
            <a:xfrm rot="20362341">
              <a:off x="9702985" y="2841780"/>
              <a:ext cx="14047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sz="3600" b="1" dirty="0">
                  <a:ln w="12700">
                    <a:solidFill>
                      <a:schemeClr val="accent5"/>
                    </a:solidFill>
                    <a:prstDash val="solid"/>
                  </a:ln>
                  <a:pattFill prst="ltDnDiag">
                    <a:fgClr>
                      <a:schemeClr val="accent5">
                        <a:lumMod val="60000"/>
                        <a:lumOff val="40000"/>
                      </a:schemeClr>
                    </a:fgClr>
                    <a:bgClr>
                      <a:schemeClr val="bg1"/>
                    </a:bgClr>
                  </a:pattFill>
                </a:rPr>
                <a:t>المرجع</a:t>
              </a:r>
              <a:endParaRPr lang="en-US" sz="36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15D1B1-E1E1-42E9-B95E-0356D5C886A0}"/>
                </a:ext>
              </a:extLst>
            </p:cNvPr>
            <p:cNvSpPr txBox="1"/>
            <p:nvPr/>
          </p:nvSpPr>
          <p:spPr>
            <a:xfrm rot="20477883">
              <a:off x="10334848" y="3327990"/>
              <a:ext cx="12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مبـــــــادئ</a:t>
              </a:r>
              <a:endPara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89D8E1E-0A95-4E76-AA37-93405436613B}"/>
                </a:ext>
              </a:extLst>
            </p:cNvPr>
            <p:cNvSpPr txBox="1"/>
            <p:nvPr/>
          </p:nvSpPr>
          <p:spPr>
            <a:xfrm rot="20346046">
              <a:off x="10200167" y="3778106"/>
              <a:ext cx="12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العلــــــوم</a:t>
              </a:r>
              <a:endPara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451160B-682F-4CED-8053-4E8B5772CD50}"/>
                </a:ext>
              </a:extLst>
            </p:cNvPr>
            <p:cNvSpPr txBox="1"/>
            <p:nvPr/>
          </p:nvSpPr>
          <p:spPr>
            <a:xfrm rot="20214779">
              <a:off x="9998151" y="4309737"/>
              <a:ext cx="12759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</a:rPr>
                <a:t>العـــــــامة</a:t>
              </a:r>
              <a:endParaRPr lang="en-US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9F31CE1-23BD-462D-BDB2-843E29F9B493}"/>
              </a:ext>
            </a:extLst>
          </p:cNvPr>
          <p:cNvGrpSpPr/>
          <p:nvPr/>
        </p:nvGrpSpPr>
        <p:grpSpPr>
          <a:xfrm>
            <a:off x="-50058" y="70884"/>
            <a:ext cx="4242015" cy="1281566"/>
            <a:chOff x="-50061" y="70884"/>
            <a:chExt cx="4242015" cy="12815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FBA8D37-E86B-48BF-A914-2A1891C14DA7}"/>
                </a:ext>
              </a:extLst>
            </p:cNvPr>
            <p:cNvGrpSpPr/>
            <p:nvPr/>
          </p:nvGrpSpPr>
          <p:grpSpPr>
            <a:xfrm>
              <a:off x="2487169" y="70884"/>
              <a:ext cx="1704785" cy="918680"/>
              <a:chOff x="2487169" y="70884"/>
              <a:chExt cx="1704785" cy="91868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3C83B79-08AF-47EE-97AD-8E9AE9291333}"/>
                  </a:ext>
                </a:extLst>
              </p:cNvPr>
              <p:cNvSpPr/>
              <p:nvPr/>
            </p:nvSpPr>
            <p:spPr>
              <a:xfrm>
                <a:off x="3816948" y="70884"/>
                <a:ext cx="37500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SA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م</a:t>
                </a:r>
                <a:endParaRPr lang="en-US" sz="28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74D89E4-13A4-4F86-8BB7-BC867366CD3D}"/>
                  </a:ext>
                </a:extLst>
              </p:cNvPr>
              <p:cNvSpPr/>
              <p:nvPr/>
            </p:nvSpPr>
            <p:spPr>
              <a:xfrm>
                <a:off x="3402420" y="223284"/>
                <a:ext cx="37500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SA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ق</a:t>
                </a:r>
                <a:endParaRPr lang="en-US" sz="28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30B3B8E-52C3-4C18-9B6C-C1F350B7AA0E}"/>
                  </a:ext>
                </a:extLst>
              </p:cNvPr>
              <p:cNvSpPr/>
              <p:nvPr/>
            </p:nvSpPr>
            <p:spPr>
              <a:xfrm>
                <a:off x="3072384" y="201168"/>
                <a:ext cx="306606" cy="52017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SA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د</a:t>
                </a:r>
                <a:endParaRPr lang="en-US" sz="28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1CBD46-B487-4DA2-89F3-1668C0313DE9}"/>
                  </a:ext>
                </a:extLst>
              </p:cNvPr>
              <p:cNvSpPr/>
              <p:nvPr/>
            </p:nvSpPr>
            <p:spPr>
              <a:xfrm>
                <a:off x="2758439" y="252984"/>
                <a:ext cx="309655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SA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م</a:t>
                </a:r>
                <a:endParaRPr lang="en-US" sz="28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768F26-7EBC-47AC-A309-152F2AD0A1AF}"/>
                  </a:ext>
                </a:extLst>
              </p:cNvPr>
              <p:cNvSpPr/>
              <p:nvPr/>
            </p:nvSpPr>
            <p:spPr>
              <a:xfrm>
                <a:off x="2487169" y="466344"/>
                <a:ext cx="352326" cy="52322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ar-SA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ة</a:t>
                </a:r>
                <a:endParaRPr lang="en-US" sz="28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726699E-FF8D-410C-AB4F-64D5635C4E10}"/>
                </a:ext>
              </a:extLst>
            </p:cNvPr>
            <p:cNvSpPr txBox="1"/>
            <p:nvPr/>
          </p:nvSpPr>
          <p:spPr>
            <a:xfrm rot="21393787">
              <a:off x="629356" y="472920"/>
              <a:ext cx="706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العلوم</a:t>
              </a:r>
              <a:endPara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8879D97-677B-4DA2-B593-8D26303F0DD5}"/>
                </a:ext>
              </a:extLst>
            </p:cNvPr>
            <p:cNvSpPr txBox="1"/>
            <p:nvPr/>
          </p:nvSpPr>
          <p:spPr>
            <a:xfrm rot="21291467">
              <a:off x="-50061" y="983118"/>
              <a:ext cx="8866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A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الطبيعية</a:t>
              </a:r>
              <a:endPara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36A2925-40BC-4A11-A1EC-A599E3E469C5}"/>
                </a:ext>
              </a:extLst>
            </p:cNvPr>
            <p:cNvSpPr/>
            <p:nvPr/>
          </p:nvSpPr>
          <p:spPr>
            <a:xfrm rot="20280121">
              <a:off x="1289560" y="312256"/>
              <a:ext cx="41069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في</a:t>
              </a:r>
              <a:endParaRPr lang="en-US" sz="20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99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0279" y="1514714"/>
            <a:ext cx="9811903" cy="508138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C708D-1901-7648-83FA-166AD87E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47E7BB6-4AE3-4526-8BC5-909C7421BB4F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4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7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18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21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22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7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2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3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4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8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9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0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1242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557338"/>
            <a:ext cx="9004300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4CC46-D112-7947-8482-619206950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4FD3808-4A07-4EAF-82A4-329BB5D34931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5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7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18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21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22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7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2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3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4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8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9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0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4387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87606"/>
            <a:ext cx="10439400" cy="495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E57666-F04D-B342-AB6B-DFAC1FCC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BCA77C93-048B-4F61-9980-A61847CEAE15}" type="slidenum">
              <a:rPr lang="en-US">
                <a:solidFill>
                  <a:srgbClr val="898989"/>
                </a:solidFill>
                <a:latin typeface="Calibri" pitchFamily="34" charset="0"/>
              </a:rPr>
              <a:pPr/>
              <a:t>6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7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18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0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21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22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7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2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3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4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5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8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9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0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7856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833F-483D-FB4B-A0E1-358A627C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79" y="1000126"/>
            <a:ext cx="10972800" cy="1143000"/>
          </a:xfrm>
        </p:spPr>
        <p:txBody>
          <a:bodyPr/>
          <a:lstStyle/>
          <a:p>
            <a:pPr algn="ctr">
              <a:defRPr/>
            </a:pPr>
            <a:r>
              <a:rPr lang="ar-SA" dirty="0">
                <a:solidFill>
                  <a:srgbClr val="FD77C7"/>
                </a:solidFill>
                <a:cs typeface="+mj-cs"/>
              </a:rPr>
              <a:t>تدريب1</a:t>
            </a:r>
            <a:endParaRPr lang="en-US" dirty="0">
              <a:solidFill>
                <a:srgbClr val="FD77C7"/>
              </a:solidFill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48CF9-31CF-BD4C-A466-54D35CE11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5654"/>
            <a:ext cx="10972800" cy="3710514"/>
          </a:xfrm>
        </p:spPr>
        <p:txBody>
          <a:bodyPr/>
          <a:lstStyle/>
          <a:p>
            <a:pPr algn="r" rtl="1">
              <a:defRPr/>
            </a:pPr>
            <a:r>
              <a:rPr lang="ar-SA" dirty="0">
                <a:cs typeface="+mn-cs"/>
              </a:rPr>
              <a:t>الصيغة الأولية (البسيطة) للجزيء 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10</a:t>
            </a:r>
            <a:r>
              <a:rPr lang="en-US" dirty="0">
                <a:cs typeface="+mn-cs"/>
              </a:rPr>
              <a:t>H</a:t>
            </a:r>
            <a:r>
              <a:rPr lang="en-US" baseline="-25000" dirty="0">
                <a:cs typeface="+mn-cs"/>
              </a:rPr>
              <a:t>22</a:t>
            </a:r>
            <a:r>
              <a:rPr lang="ar-SA" dirty="0">
                <a:cs typeface="+mn-cs"/>
              </a:rPr>
              <a:t> هي:</a:t>
            </a:r>
          </a:p>
          <a:p>
            <a:pPr marL="82550" indent="0" algn="r">
              <a:buFont typeface="Wingdings 2" pitchFamily="18" charset="2"/>
              <a:buNone/>
              <a:defRPr/>
            </a:pPr>
            <a:endParaRPr lang="ar-SA" dirty="0">
              <a:cs typeface="+mn-cs"/>
            </a:endParaRP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        .أ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5</a:t>
            </a:r>
            <a:r>
              <a:rPr lang="en-US" dirty="0">
                <a:cs typeface="+mn-cs"/>
              </a:rPr>
              <a:t>H</a:t>
            </a:r>
            <a:r>
              <a:rPr lang="en-US" baseline="-25000" dirty="0">
                <a:cs typeface="+mn-cs"/>
              </a:rPr>
              <a:t>10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.ب</a:t>
            </a:r>
            <a:r>
              <a:rPr lang="en-US" dirty="0">
                <a:cs typeface="+mn-cs"/>
              </a:rPr>
              <a:t> </a:t>
            </a:r>
            <a:r>
              <a:rPr lang="ar-SA" dirty="0">
                <a:cs typeface="+mn-cs"/>
              </a:rPr>
              <a:t>     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5</a:t>
            </a:r>
            <a:r>
              <a:rPr lang="en-US" dirty="0">
                <a:cs typeface="+mn-cs"/>
              </a:rPr>
              <a:t>H</a:t>
            </a:r>
            <a:r>
              <a:rPr lang="en-US" baseline="-25000" dirty="0">
                <a:cs typeface="+mn-cs"/>
              </a:rPr>
              <a:t>11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.ج</a:t>
            </a:r>
            <a:r>
              <a:rPr lang="en-US" dirty="0">
                <a:cs typeface="+mn-cs"/>
              </a:rPr>
              <a:t> </a:t>
            </a:r>
            <a:r>
              <a:rPr lang="ar-SA" dirty="0">
                <a:cs typeface="+mn-cs"/>
              </a:rPr>
              <a:t>  </a:t>
            </a:r>
            <a:r>
              <a:rPr lang="en-US" dirty="0">
                <a:cs typeface="+mn-cs"/>
              </a:rPr>
              <a:t> </a:t>
            </a:r>
            <a:r>
              <a:rPr lang="ar-SA" dirty="0">
                <a:cs typeface="+mn-cs"/>
              </a:rPr>
              <a:t>   </a:t>
            </a:r>
            <a:r>
              <a:rPr lang="en-US" dirty="0">
                <a:cs typeface="+mn-cs"/>
              </a:rPr>
              <a:t>CH</a:t>
            </a:r>
            <a:r>
              <a:rPr lang="en-US" baseline="-25000" dirty="0">
                <a:cs typeface="+mn-cs"/>
              </a:rPr>
              <a:t>2</a:t>
            </a: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ar-SA" sz="1800" dirty="0">
                <a:cs typeface="+mn-cs"/>
              </a:rPr>
              <a:t>الجواب: ب</a:t>
            </a:r>
          </a:p>
        </p:txBody>
      </p:sp>
      <p:sp>
        <p:nvSpPr>
          <p:cNvPr id="1955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07A74220-7E63-4DE1-88FA-E7B209CA5626}" type="slidenum">
              <a:rPr lang="ar-SA" altLang="en-US">
                <a:solidFill>
                  <a:srgbClr val="B5A788"/>
                </a:solidFill>
                <a:latin typeface="Gill Sans MT" pitchFamily="34" charset="0"/>
              </a:rPr>
              <a:pPr/>
              <a:t>7</a:t>
            </a:fld>
            <a:endParaRPr lang="ar-SA" altLang="en-US">
              <a:solidFill>
                <a:srgbClr val="B5A788"/>
              </a:solidFill>
              <a:latin typeface="Gill Sans MT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081" y="2006219"/>
            <a:ext cx="1744853" cy="1618394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9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20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1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3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24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25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22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9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10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4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5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6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7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8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11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2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3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2851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52A3-F37D-5944-8112-FC29D214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86" y="1090559"/>
            <a:ext cx="10972800" cy="1143000"/>
          </a:xfrm>
        </p:spPr>
        <p:txBody>
          <a:bodyPr/>
          <a:lstStyle/>
          <a:p>
            <a:pPr algn="ctr">
              <a:defRPr/>
            </a:pPr>
            <a:r>
              <a:rPr lang="ar-SA" dirty="0">
                <a:solidFill>
                  <a:srgbClr val="FD77C7"/>
                </a:solidFill>
                <a:cs typeface="+mj-cs"/>
              </a:rPr>
              <a:t>تدريب 2</a:t>
            </a:r>
            <a:endParaRPr lang="en-US" dirty="0">
              <a:solidFill>
                <a:srgbClr val="FD77C7"/>
              </a:solidFill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9E0BB-6F28-1A4E-9F72-8EEA5A7DB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5650"/>
            <a:ext cx="10972800" cy="3505798"/>
          </a:xfrm>
        </p:spPr>
        <p:txBody>
          <a:bodyPr/>
          <a:lstStyle/>
          <a:p>
            <a:pPr algn="r" rtl="1">
              <a:defRPr/>
            </a:pPr>
            <a:r>
              <a:rPr lang="ar-SA" dirty="0">
                <a:cs typeface="+mn-cs"/>
              </a:rPr>
              <a:t>الصيغة الأولية (البسيطة) فيما يلي:</a:t>
            </a:r>
          </a:p>
          <a:p>
            <a:pPr marL="82550" indent="0" algn="l">
              <a:buFont typeface="Wingdings 2" pitchFamily="18" charset="2"/>
              <a:buNone/>
              <a:defRPr/>
            </a:pPr>
            <a:endParaRPr lang="ar-SA" dirty="0">
              <a:cs typeface="+mn-cs"/>
            </a:endParaRP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        .أ</a:t>
            </a:r>
            <a:r>
              <a:rPr lang="en-US" dirty="0">
                <a:cs typeface="+mn-cs"/>
              </a:rPr>
              <a:t>P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O</a:t>
            </a:r>
            <a:r>
              <a:rPr lang="en-US" baseline="-25000" dirty="0">
                <a:cs typeface="+mn-cs"/>
              </a:rPr>
              <a:t>5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.ب</a:t>
            </a:r>
            <a:r>
              <a:rPr lang="en-US" dirty="0">
                <a:cs typeface="+mn-cs"/>
              </a:rPr>
              <a:t> </a:t>
            </a:r>
            <a:r>
              <a:rPr lang="ar-SA" dirty="0">
                <a:cs typeface="+mn-cs"/>
              </a:rPr>
              <a:t>     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6</a:t>
            </a:r>
            <a:r>
              <a:rPr lang="en-US" dirty="0">
                <a:cs typeface="+mn-cs"/>
              </a:rPr>
              <a:t>H</a:t>
            </a:r>
            <a:r>
              <a:rPr lang="en-US" baseline="-25000" dirty="0">
                <a:cs typeface="+mn-cs"/>
              </a:rPr>
              <a:t>12</a:t>
            </a:r>
            <a:r>
              <a:rPr lang="en-US" dirty="0">
                <a:cs typeface="+mn-cs"/>
              </a:rPr>
              <a:t>O</a:t>
            </a:r>
            <a:r>
              <a:rPr lang="en-US" baseline="-25000" dirty="0">
                <a:cs typeface="+mn-cs"/>
              </a:rPr>
              <a:t>6</a:t>
            </a:r>
          </a:p>
          <a:p>
            <a:pPr marL="82550" indent="0" algn="l">
              <a:buFont typeface="Wingdings 2" pitchFamily="18" charset="2"/>
              <a:buNone/>
              <a:defRPr/>
            </a:pPr>
            <a:r>
              <a:rPr lang="ar-SA" dirty="0">
                <a:cs typeface="+mn-cs"/>
              </a:rPr>
              <a:t>.ج</a:t>
            </a:r>
            <a:r>
              <a:rPr lang="en-US" dirty="0">
                <a:cs typeface="+mn-cs"/>
              </a:rPr>
              <a:t> </a:t>
            </a:r>
            <a:r>
              <a:rPr lang="ar-SA" dirty="0">
                <a:cs typeface="+mn-cs"/>
              </a:rPr>
              <a:t>  </a:t>
            </a:r>
            <a:r>
              <a:rPr lang="en-US" dirty="0">
                <a:cs typeface="+mn-cs"/>
              </a:rPr>
              <a:t> </a:t>
            </a:r>
            <a:r>
              <a:rPr lang="ar-SA" dirty="0">
                <a:cs typeface="+mn-cs"/>
              </a:rPr>
              <a:t>   </a:t>
            </a:r>
            <a:r>
              <a:rPr lang="en-US" dirty="0">
                <a:cs typeface="+mn-cs"/>
              </a:rPr>
              <a:t>C</a:t>
            </a:r>
            <a:r>
              <a:rPr lang="en-US" baseline="-25000" dirty="0">
                <a:cs typeface="+mn-cs"/>
              </a:rPr>
              <a:t>2</a:t>
            </a:r>
            <a:r>
              <a:rPr lang="en-US" dirty="0">
                <a:cs typeface="+mn-cs"/>
              </a:rPr>
              <a:t>H</a:t>
            </a:r>
            <a:r>
              <a:rPr lang="en-US" baseline="-25000" dirty="0">
                <a:cs typeface="+mn-cs"/>
              </a:rPr>
              <a:t>2</a:t>
            </a:r>
          </a:p>
          <a:p>
            <a:pPr marL="82550" indent="0" algn="r" rtl="1">
              <a:buFont typeface="Wingdings 2" pitchFamily="18" charset="2"/>
              <a:buNone/>
              <a:defRPr/>
            </a:pPr>
            <a:r>
              <a:rPr lang="en-US" sz="1800" dirty="0">
                <a:cs typeface="+mn-cs"/>
              </a:rPr>
              <a:t> </a:t>
            </a:r>
            <a:r>
              <a:rPr lang="ar-SA" sz="1800" dirty="0">
                <a:cs typeface="+mn-cs"/>
              </a:rPr>
              <a:t>الجواب:  أ</a:t>
            </a:r>
          </a:p>
        </p:txBody>
      </p:sp>
      <p:sp>
        <p:nvSpPr>
          <p:cNvPr id="1966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804812FC-DD68-454A-9CA7-5A13FA06A368}" type="slidenum">
              <a:rPr lang="ar-SA" altLang="en-US">
                <a:solidFill>
                  <a:srgbClr val="B5A788"/>
                </a:solidFill>
                <a:latin typeface="Gill Sans MT" pitchFamily="34" charset="0"/>
              </a:rPr>
              <a:pPr/>
              <a:t>8</a:t>
            </a:fld>
            <a:endParaRPr lang="ar-SA" altLang="en-US">
              <a:solidFill>
                <a:srgbClr val="B5A788"/>
              </a:solidFill>
              <a:latin typeface="Gill Sans MT" pitchFamily="34" charset="0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7" name="مجموعة 6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18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ar-SA" sz="1100" dirty="0">
                    <a:solidFill>
                      <a:schemeClr val="accent3">
                        <a:lumMod val="75000"/>
                      </a:schemeClr>
                    </a:solidFill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  <p:grpSp>
            <p:nvGrpSpPr>
              <p:cNvPr id="19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20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22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2</a:t>
                    </a:r>
                  </a:p>
                </p:txBody>
              </p:sp>
              <p:sp>
                <p:nvSpPr>
                  <p:cNvPr id="23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0</a:t>
                    </a:r>
                  </a:p>
                </p:txBody>
              </p:sp>
              <p:sp>
                <p:nvSpPr>
                  <p:cNvPr id="24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2800" b="1" cap="none" spc="0" dirty="0">
                        <a:ln w="9525">
                          <a:solidFill>
                            <a:schemeClr val="bg1"/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12700" dist="38100" dir="2700000" algn="tl" rotWithShape="0">
                            <a:schemeClr val="bg1">
                              <a:lumMod val="50000"/>
                            </a:schemeClr>
                          </a:outerShdw>
                        </a:effectLst>
                      </a:rPr>
                      <a:t>5</a:t>
                    </a:r>
                  </a:p>
                </p:txBody>
              </p:sp>
            </p:grpSp>
            <p:sp>
              <p:nvSpPr>
                <p:cNvPr id="21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2200" b="1" cap="none" spc="0" dirty="0">
                      <a:ln w="13462">
                        <a:solidFill>
                          <a:schemeClr val="bg1"/>
                        </a:solidFill>
                        <a:prstDash val="solid"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outerShdw dist="38100" dir="2700000" algn="bl" rotWithShape="0">
                          <a:schemeClr val="accent5"/>
                        </a:outerShdw>
                      </a:effectLst>
                    </a:rPr>
                    <a:t>Chem</a:t>
                  </a:r>
                </a:p>
              </p:txBody>
            </p:sp>
          </p:grpSp>
        </p:grpSp>
        <p:grpSp>
          <p:nvGrpSpPr>
            <p:cNvPr id="8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9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13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4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ق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5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د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6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م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  <p:sp>
              <p:nvSpPr>
                <p:cNvPr id="17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ar-SA" sz="2800" b="1" cap="none" spc="0" dirty="0">
                      <a:ln w="6600">
                        <a:solidFill>
                          <a:schemeClr val="accent2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chemeClr val="accent2"/>
                        </a:outerShdw>
                      </a:effectLst>
                    </a:rPr>
                    <a:t>ة</a:t>
                  </a:r>
                  <a:endParaRPr lang="en-US" sz="2800" b="1" cap="none" spc="0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endParaRPr>
                </a:p>
              </p:txBody>
            </p:sp>
          </p:grpSp>
          <p:sp>
            <p:nvSpPr>
              <p:cNvPr id="10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العلوم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1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A" b="1" dirty="0">
                    <a:ln w="6600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6">
                        <a:lumMod val="20000"/>
                        <a:lumOff val="80000"/>
                      </a:schemeClr>
                    </a:solidFill>
                    <a:effectLst>
                      <a:outerShdw dist="38100" dir="2700000" algn="tl" rotWithShape="0">
                        <a:schemeClr val="accent2"/>
                      </a:outerShdw>
                    </a:effectLst>
                  </a:rPr>
                  <a:t>الطبيعية</a:t>
                </a:r>
                <a:endParaRPr lang="en-US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6">
                      <a:lumMod val="20000"/>
                      <a:lumOff val="8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endParaRPr>
              </a:p>
            </p:txBody>
          </p:sp>
          <p:sp>
            <p:nvSpPr>
              <p:cNvPr id="12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ar-SA" sz="20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في</a:t>
                </a:r>
                <a:endParaRPr lang="en-US" sz="2000" b="1" cap="none" spc="0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57" y="2152721"/>
            <a:ext cx="2143125" cy="170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8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2435745" y="2429301"/>
            <a:ext cx="7543800" cy="12010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hangingPunct="1"/>
            <a:r>
              <a:rPr lang="ar-SA" altLang="en-US" dirty="0">
                <a:latin typeface="Times New Roman" pitchFamily="18" charset="0"/>
                <a:ea typeface="Majalla UI"/>
                <a:cs typeface="Times New Roman" pitchFamily="18" charset="0"/>
              </a:rPr>
              <a:t>المول</a:t>
            </a:r>
            <a:endParaRPr lang="en-US" altLang="en-US" dirty="0">
              <a:latin typeface="Times New Roman" pitchFamily="18" charset="0"/>
              <a:ea typeface="Majalla UI"/>
              <a:cs typeface="Times New Roman" pitchFamily="18" charset="0"/>
            </a:endParaRPr>
          </a:p>
        </p:txBody>
      </p:sp>
      <p:grpSp>
        <p:nvGrpSpPr>
          <p:cNvPr id="49" name="مجموعة 48"/>
          <p:cNvGrpSpPr/>
          <p:nvPr/>
        </p:nvGrpSpPr>
        <p:grpSpPr>
          <a:xfrm>
            <a:off x="-50058" y="70884"/>
            <a:ext cx="12242058" cy="6842106"/>
            <a:chOff x="-50058" y="70884"/>
            <a:chExt cx="12242058" cy="6842106"/>
          </a:xfrm>
        </p:grpSpPr>
        <p:grpSp>
          <p:nvGrpSpPr>
            <p:cNvPr id="50" name="مجموعة 49"/>
            <p:cNvGrpSpPr/>
            <p:nvPr/>
          </p:nvGrpSpPr>
          <p:grpSpPr>
            <a:xfrm>
              <a:off x="-46829" y="6276749"/>
              <a:ext cx="12238829" cy="636241"/>
              <a:chOff x="-46829" y="6276745"/>
              <a:chExt cx="12238829" cy="636241"/>
            </a:xfrm>
          </p:grpSpPr>
          <p:sp>
            <p:nvSpPr>
              <p:cNvPr id="64" name="TextBox 12">
                <a:extLst>
                  <a:ext uri="{FF2B5EF4-FFF2-40B4-BE49-F238E27FC236}">
                    <a16:creationId xmlns:a16="http://schemas.microsoft.com/office/drawing/2014/main" id="{5263B5FD-53D7-4FF0-A7C8-D80077DE792C}"/>
                  </a:ext>
                </a:extLst>
              </p:cNvPr>
              <p:cNvSpPr txBox="1"/>
              <p:nvPr/>
            </p:nvSpPr>
            <p:spPr>
              <a:xfrm>
                <a:off x="2200925" y="6570926"/>
                <a:ext cx="9991075" cy="26161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9BBB59">
                        <a:lumMod val="75000"/>
                      </a:srgbClr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مقرر مقدمة في العلوم الطبيعية – فصل الفيزياء – قسم الكيمياء – كلية العلوم - جامعة الملك عبدالعزيز – 2019 م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5" name="Group 38">
                <a:extLst>
                  <a:ext uri="{FF2B5EF4-FFF2-40B4-BE49-F238E27FC236}">
                    <a16:creationId xmlns:a16="http://schemas.microsoft.com/office/drawing/2014/main" id="{7AECDE4D-1849-406B-8FBB-F9C41410D5ED}"/>
                  </a:ext>
                </a:extLst>
              </p:cNvPr>
              <p:cNvGrpSpPr/>
              <p:nvPr/>
            </p:nvGrpSpPr>
            <p:grpSpPr>
              <a:xfrm>
                <a:off x="-46829" y="6276745"/>
                <a:ext cx="2209247" cy="636241"/>
                <a:chOff x="-46829" y="6276745"/>
                <a:chExt cx="2209247" cy="636241"/>
              </a:xfrm>
            </p:grpSpPr>
            <p:grpSp>
              <p:nvGrpSpPr>
                <p:cNvPr id="67" name="Group 37">
                  <a:extLst>
                    <a:ext uri="{FF2B5EF4-FFF2-40B4-BE49-F238E27FC236}">
                      <a16:creationId xmlns:a16="http://schemas.microsoft.com/office/drawing/2014/main" id="{29E13F30-7C38-4EF8-8FDE-A60875DF1610}"/>
                    </a:ext>
                  </a:extLst>
                </p:cNvPr>
                <p:cNvGrpSpPr/>
                <p:nvPr/>
              </p:nvGrpSpPr>
              <p:grpSpPr>
                <a:xfrm>
                  <a:off x="836728" y="6276745"/>
                  <a:ext cx="1325690" cy="636241"/>
                  <a:chOff x="836728" y="6276745"/>
                  <a:chExt cx="1325690" cy="636241"/>
                </a:xfrm>
              </p:grpSpPr>
              <p:sp>
                <p:nvSpPr>
                  <p:cNvPr id="69" name="Rectangle 14">
                    <a:extLst>
                      <a:ext uri="{FF2B5EF4-FFF2-40B4-BE49-F238E27FC236}">
                        <a16:creationId xmlns:a16="http://schemas.microsoft.com/office/drawing/2014/main" id="{2BCF4F4A-2A1F-49E3-AE44-7FA5C3524AB3}"/>
                      </a:ext>
                    </a:extLst>
                  </p:cNvPr>
                  <p:cNvSpPr/>
                  <p:nvPr/>
                </p:nvSpPr>
                <p:spPr>
                  <a:xfrm>
                    <a:off x="836728" y="6379537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2</a:t>
                    </a:r>
                  </a:p>
                </p:txBody>
              </p:sp>
              <p:sp>
                <p:nvSpPr>
                  <p:cNvPr id="70" name="Rectangle 15">
                    <a:extLst>
                      <a:ext uri="{FF2B5EF4-FFF2-40B4-BE49-F238E27FC236}">
                        <a16:creationId xmlns:a16="http://schemas.microsoft.com/office/drawing/2014/main" id="{65D5A948-2EFA-4484-9CD9-7A1E4BFA561D}"/>
                      </a:ext>
                    </a:extLst>
                  </p:cNvPr>
                  <p:cNvSpPr/>
                  <p:nvPr/>
                </p:nvSpPr>
                <p:spPr>
                  <a:xfrm>
                    <a:off x="1382535" y="6276745"/>
                    <a:ext cx="386015" cy="528134"/>
                  </a:xfrm>
                  <a:prstGeom prst="rect">
                    <a:avLst/>
                  </a:prstGeom>
                  <a:noFill/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0</a:t>
                    </a:r>
                  </a:p>
                </p:txBody>
              </p:sp>
              <p:sp>
                <p:nvSpPr>
                  <p:cNvPr id="71" name="Rectangle 17">
                    <a:extLst>
                      <a:ext uri="{FF2B5EF4-FFF2-40B4-BE49-F238E27FC236}">
                        <a16:creationId xmlns:a16="http://schemas.microsoft.com/office/drawing/2014/main" id="{140B63B1-4755-4AE6-9777-B08FDB0311AE}"/>
                      </a:ext>
                    </a:extLst>
                  </p:cNvPr>
                  <p:cNvSpPr/>
                  <p:nvPr/>
                </p:nvSpPr>
                <p:spPr>
                  <a:xfrm>
                    <a:off x="1795010" y="6389766"/>
                    <a:ext cx="367408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28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prstClr val="black"/>
                        </a:solidFill>
                        <a:effectLst>
                          <a:outerShdw blurRad="12700" dist="38100" dir="2700000" algn="tl" rotWithShape="0">
                            <a:prstClr val="white">
                              <a:lumMod val="50000"/>
                            </a:prstClr>
                          </a:outerShdw>
                        </a:effectLst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5</a:t>
                    </a:r>
                  </a:p>
                </p:txBody>
              </p:sp>
            </p:grpSp>
            <p:sp>
              <p:nvSpPr>
                <p:cNvPr id="68" name="Rectangle 18">
                  <a:extLst>
                    <a:ext uri="{FF2B5EF4-FFF2-40B4-BE49-F238E27FC236}">
                      <a16:creationId xmlns:a16="http://schemas.microsoft.com/office/drawing/2014/main" id="{73610869-FFF4-4249-959D-FA8C250B2233}"/>
                    </a:ext>
                  </a:extLst>
                </p:cNvPr>
                <p:cNvSpPr/>
                <p:nvPr/>
              </p:nvSpPr>
              <p:spPr>
                <a:xfrm>
                  <a:off x="-46829" y="6432702"/>
                  <a:ext cx="856325" cy="43088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200" b="1" i="0" u="none" strike="noStrike" kern="1200" cap="none" spc="0" normalizeH="0" baseline="0" noProof="0" dirty="0">
                      <a:ln w="13462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effectLst>
                        <a:outerShdw dist="38100" dir="2700000" algn="bl" rotWithShape="0">
                          <a:srgbClr val="4BACC6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+mn-cs"/>
                    </a:rPr>
                    <a:t>Chem</a:t>
                  </a:r>
                </a:p>
              </p:txBody>
            </p:sp>
          </p:grpSp>
        </p:grpSp>
        <p:grpSp>
          <p:nvGrpSpPr>
            <p:cNvPr id="51" name="Group 65">
              <a:extLst>
                <a:ext uri="{FF2B5EF4-FFF2-40B4-BE49-F238E27FC236}">
                  <a16:creationId xmlns:a16="http://schemas.microsoft.com/office/drawing/2014/main" id="{19F31CE1-23BD-462D-BDB2-843E29F9B493}"/>
                </a:ext>
              </a:extLst>
            </p:cNvPr>
            <p:cNvGrpSpPr/>
            <p:nvPr/>
          </p:nvGrpSpPr>
          <p:grpSpPr>
            <a:xfrm>
              <a:off x="-50058" y="70884"/>
              <a:ext cx="4242015" cy="1281566"/>
              <a:chOff x="-50061" y="70884"/>
              <a:chExt cx="4242015" cy="1281566"/>
            </a:xfrm>
          </p:grpSpPr>
          <p:grpSp>
            <p:nvGrpSpPr>
              <p:cNvPr id="52" name="Group 39">
                <a:extLst>
                  <a:ext uri="{FF2B5EF4-FFF2-40B4-BE49-F238E27FC236}">
                    <a16:creationId xmlns:a16="http://schemas.microsoft.com/office/drawing/2014/main" id="{3FBA8D37-E86B-48BF-A914-2A1891C14DA7}"/>
                  </a:ext>
                </a:extLst>
              </p:cNvPr>
              <p:cNvGrpSpPr/>
              <p:nvPr/>
            </p:nvGrpSpPr>
            <p:grpSpPr>
              <a:xfrm>
                <a:off x="2487169" y="70884"/>
                <a:ext cx="1704785" cy="918680"/>
                <a:chOff x="2487169" y="70884"/>
                <a:chExt cx="1704785" cy="918680"/>
              </a:xfrm>
            </p:grpSpPr>
            <p:sp>
              <p:nvSpPr>
                <p:cNvPr id="59" name="Rectangle 20">
                  <a:extLst>
                    <a:ext uri="{FF2B5EF4-FFF2-40B4-BE49-F238E27FC236}">
                      <a16:creationId xmlns:a16="http://schemas.microsoft.com/office/drawing/2014/main" id="{23C83B79-08AF-47EE-97AD-8E9AE9291333}"/>
                    </a:ext>
                  </a:extLst>
                </p:cNvPr>
                <p:cNvSpPr/>
                <p:nvPr/>
              </p:nvSpPr>
              <p:spPr>
                <a:xfrm>
                  <a:off x="3816948" y="708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Rectangle 21">
                  <a:extLst>
                    <a:ext uri="{FF2B5EF4-FFF2-40B4-BE49-F238E27FC236}">
                      <a16:creationId xmlns:a16="http://schemas.microsoft.com/office/drawing/2014/main" id="{474D89E4-13A4-4F86-8BB7-BC867366CD3D}"/>
                    </a:ext>
                  </a:extLst>
                </p:cNvPr>
                <p:cNvSpPr/>
                <p:nvPr/>
              </p:nvSpPr>
              <p:spPr>
                <a:xfrm>
                  <a:off x="3402420" y="223284"/>
                  <a:ext cx="37500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ق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E30B3B8E-52C3-4C18-9B6C-C1F350B7AA0E}"/>
                    </a:ext>
                  </a:extLst>
                </p:cNvPr>
                <p:cNvSpPr/>
                <p:nvPr/>
              </p:nvSpPr>
              <p:spPr>
                <a:xfrm>
                  <a:off x="3072384" y="201168"/>
                  <a:ext cx="306606" cy="520172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د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Rectangle 23">
                  <a:extLst>
                    <a:ext uri="{FF2B5EF4-FFF2-40B4-BE49-F238E27FC236}">
                      <a16:creationId xmlns:a16="http://schemas.microsoft.com/office/drawing/2014/main" id="{941CBD46-B487-4DA2-89F3-1668C0313DE9}"/>
                    </a:ext>
                  </a:extLst>
                </p:cNvPr>
                <p:cNvSpPr/>
                <p:nvPr/>
              </p:nvSpPr>
              <p:spPr>
                <a:xfrm>
                  <a:off x="2758439" y="252984"/>
                  <a:ext cx="309655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م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Rectangle 24">
                  <a:extLst>
                    <a:ext uri="{FF2B5EF4-FFF2-40B4-BE49-F238E27FC236}">
                      <a16:creationId xmlns:a16="http://schemas.microsoft.com/office/drawing/2014/main" id="{BD768F26-7EBC-47AC-A309-152F2AD0A1AF}"/>
                    </a:ext>
                  </a:extLst>
                </p:cNvPr>
                <p:cNvSpPr/>
                <p:nvPr/>
              </p:nvSpPr>
              <p:spPr>
                <a:xfrm>
                  <a:off x="2487169" y="466344"/>
                  <a:ext cx="352326" cy="52322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ar-SA" sz="2800" b="1" i="0" u="none" strike="noStrike" kern="1200" cap="none" spc="0" normalizeH="0" baseline="0" noProof="0" dirty="0">
                      <a:ln w="6600">
                        <a:solidFill>
                          <a:srgbClr val="C0504D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dist="38100" dir="2700000" algn="tl" rotWithShape="0">
                          <a:srgbClr val="C0504D"/>
                        </a:outerShdw>
                      </a:effectLst>
                      <a:uLnTx/>
                      <a:uFillTx/>
                      <a:latin typeface="Calibri"/>
                      <a:ea typeface="+mn-ea"/>
                      <a:cs typeface="Arial" panose="020B0604020202020204" pitchFamily="34" charset="0"/>
                    </a:rPr>
                    <a:t>ة</a:t>
                  </a:r>
                  <a:endParaRPr kumimoji="0" lang="en-US" sz="2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3" name="TextBox 53">
                <a:extLst>
                  <a:ext uri="{FF2B5EF4-FFF2-40B4-BE49-F238E27FC236}">
                    <a16:creationId xmlns:a16="http://schemas.microsoft.com/office/drawing/2014/main" id="{B726699E-FF8D-410C-AB4F-64D5635C4E10}"/>
                  </a:ext>
                </a:extLst>
              </p:cNvPr>
              <p:cNvSpPr txBox="1"/>
              <p:nvPr/>
            </p:nvSpPr>
            <p:spPr>
              <a:xfrm rot="21393787">
                <a:off x="629356" y="472920"/>
                <a:ext cx="7065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العلوم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TextBox 54">
                <a:extLst>
                  <a:ext uri="{FF2B5EF4-FFF2-40B4-BE49-F238E27FC236}">
                    <a16:creationId xmlns:a16="http://schemas.microsoft.com/office/drawing/2014/main" id="{C8879D97-677B-4DA2-B593-8D26303F0DD5}"/>
                  </a:ext>
                </a:extLst>
              </p:cNvPr>
              <p:cNvSpPr txBox="1"/>
              <p:nvPr/>
            </p:nvSpPr>
            <p:spPr>
              <a:xfrm rot="21291467">
                <a:off x="-50061" y="983118"/>
                <a:ext cx="8866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1800" b="1" i="0" u="none" strike="noStrike" kern="1200" cap="none" spc="0" normalizeH="0" baseline="0" noProof="0" dirty="0">
                    <a:ln w="6600">
                      <a:solidFill>
                        <a:srgbClr val="C0504D"/>
                      </a:solidFill>
                      <a:prstDash val="solid"/>
                    </a:ln>
                    <a:solidFill>
                      <a:srgbClr val="F79646">
                        <a:lumMod val="20000"/>
                        <a:lumOff val="80000"/>
                      </a:srgbClr>
                    </a:solidFill>
                    <a:effectLst>
                      <a:outerShdw dist="38100" dir="2700000" algn="tl" rotWithShape="0">
                        <a:srgbClr val="C0504D"/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الطبيعية</a:t>
                </a:r>
                <a:endParaRPr kumimoji="0" lang="en-US" sz="1800" b="1" i="0" u="none" strike="noStrike" kern="1200" cap="none" spc="0" normalizeH="0" baseline="0" noProof="0" dirty="0">
                  <a:ln w="6600">
                    <a:solidFill>
                      <a:srgbClr val="C0504D"/>
                    </a:solidFill>
                    <a:prstDash val="solid"/>
                  </a:ln>
                  <a:solidFill>
                    <a:srgbClr val="F79646">
                      <a:lumMod val="20000"/>
                      <a:lumOff val="80000"/>
                    </a:srgbClr>
                  </a:solidFill>
                  <a:effectLst>
                    <a:outerShdw dist="38100" dir="2700000" algn="tl" rotWithShape="0">
                      <a:srgbClr val="C0504D"/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Rectangle 55">
                <a:extLst>
                  <a:ext uri="{FF2B5EF4-FFF2-40B4-BE49-F238E27FC236}">
                    <a16:creationId xmlns:a16="http://schemas.microsoft.com/office/drawing/2014/main" id="{836A2925-40BC-4A11-A1EC-A599E3E469C5}"/>
                  </a:ext>
                </a:extLst>
              </p:cNvPr>
              <p:cNvSpPr/>
              <p:nvPr/>
            </p:nvSpPr>
            <p:spPr>
              <a:xfrm rot="20280121">
                <a:off x="1289560" y="312256"/>
                <a:ext cx="410690" cy="4001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000" b="1" i="0" u="none" strike="noStrike" kern="1200" cap="none" spc="0" normalizeH="0" baseline="0" noProof="0" dirty="0">
                    <a:ln w="10160">
                      <a:solidFill>
                        <a:srgbClr val="4BACC6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في</a:t>
                </a:r>
                <a:endParaRPr kumimoji="0" lang="en-US" sz="2000" b="1" i="0" u="none" strike="noStrike" kern="1200" cap="none" spc="0" normalizeH="0" baseline="0" noProof="0" dirty="0">
                  <a:ln w="10160">
                    <a:solidFill>
                      <a:srgbClr val="4BACC6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158025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2280</Words>
  <Application>Microsoft Office PowerPoint</Application>
  <PresentationFormat>Widescreen</PresentationFormat>
  <Paragraphs>670</Paragraphs>
  <Slides>32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 Math</vt:lpstr>
      <vt:lpstr>Gill Sans MT</vt:lpstr>
      <vt:lpstr>Times New Roman</vt:lpstr>
      <vt:lpstr>Wingdings</vt:lpstr>
      <vt:lpstr>Wingdings 2</vt:lpstr>
      <vt:lpstr>1_Office Theme</vt:lpstr>
      <vt:lpstr>معادلة</vt:lpstr>
      <vt:lpstr>Equation</vt:lpstr>
      <vt:lpstr>الصيغ الكيميائية</vt:lpstr>
      <vt:lpstr>مخرجات التعلم</vt:lpstr>
      <vt:lpstr>PowerPoint Presentation</vt:lpstr>
      <vt:lpstr>PowerPoint Presentation</vt:lpstr>
      <vt:lpstr>PowerPoint Presentation</vt:lpstr>
      <vt:lpstr>PowerPoint Presentation</vt:lpstr>
      <vt:lpstr>تدريب1</vt:lpstr>
      <vt:lpstr>تدريب 2</vt:lpstr>
      <vt:lpstr>المول</vt:lpstr>
      <vt:lpstr>PowerPoint Presentation</vt:lpstr>
      <vt:lpstr>PowerPoint Presentation</vt:lpstr>
      <vt:lpstr>المول وعدد أفوجادرو</vt:lpstr>
      <vt:lpstr>PowerPoint Presentation</vt:lpstr>
      <vt:lpstr>PowerPoint Presentation</vt:lpstr>
      <vt:lpstr>PowerPoint Presentation</vt:lpstr>
      <vt:lpstr>تمريــــــــــن</vt:lpstr>
      <vt:lpstr>عدد أفوجادرو والكتلة المولارية (المول)</vt:lpstr>
      <vt:lpstr>PowerPoint Presentation</vt:lpstr>
      <vt:lpstr>PowerPoint Presentation</vt:lpstr>
      <vt:lpstr>PowerPoint Presentation</vt:lpstr>
      <vt:lpstr>ملخص للقوانين</vt:lpstr>
      <vt:lpstr>تدريب 1</vt:lpstr>
      <vt:lpstr>الوزن الجزيئى أو الكتلة المولية</vt:lpstr>
      <vt:lpstr>المول من الجزيئات</vt:lpstr>
      <vt:lpstr>ملخص للقوانين </vt:lpstr>
      <vt:lpstr>PowerPoint Presentation</vt:lpstr>
      <vt:lpstr>2 تدريب</vt:lpstr>
      <vt:lpstr>النسبة المئوية لعنصر في مركب</vt:lpstr>
      <vt:lpstr>النسبة المئوية لعنصر في مركب</vt:lpstr>
      <vt:lpstr>تدريب 3</vt:lpstr>
      <vt:lpstr>مفتاح الإجابة للتدريبات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tmfagieh@outlook.sa</dc:creator>
  <cp:lastModifiedBy>tmfagieh@outlook.sa</cp:lastModifiedBy>
  <cp:revision>118</cp:revision>
  <dcterms:created xsi:type="dcterms:W3CDTF">2018-12-15T22:35:19Z</dcterms:created>
  <dcterms:modified xsi:type="dcterms:W3CDTF">2019-01-08T15:47:24Z</dcterms:modified>
</cp:coreProperties>
</file>