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89"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3" r:id="rId32"/>
    <p:sldId id="302"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271"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A532"/>
    <a:srgbClr val="879C52"/>
    <a:srgbClr val="A3CDA8"/>
    <a:srgbClr val="AAB638"/>
    <a:srgbClr val="2EAC64"/>
    <a:srgbClr val="728E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49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2F4259D-725B-4604-B01D-F127EE1564B8}" type="datetimeFigureOut">
              <a:rPr lang="en-US">
                <a:solidFill>
                  <a:prstClr val="black">
                    <a:tint val="75000"/>
                  </a:prstClr>
                </a:solidFill>
              </a:rPr>
              <a:pPr>
                <a:defRPr/>
              </a:pPr>
              <a:t>13/01/19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34A6BD-FCF5-4748-9F56-928E95206898}" type="slidenum">
              <a:rPr lang="en-US"/>
              <a:pPr/>
              <a:t>‹#›</a:t>
            </a:fld>
            <a:endParaRPr lang="en-US"/>
          </a:p>
        </p:txBody>
      </p:sp>
    </p:spTree>
    <p:extLst>
      <p:ext uri="{BB962C8B-B14F-4D97-AF65-F5344CB8AC3E}">
        <p14:creationId xmlns:p14="http://schemas.microsoft.com/office/powerpoint/2010/main" val="374472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19A9A24-E0E4-4FB6-ADE4-A227AD2C9AF0}" type="datetimeFigureOut">
              <a:rPr lang="en-US">
                <a:solidFill>
                  <a:prstClr val="black">
                    <a:tint val="75000"/>
                  </a:prstClr>
                </a:solidFill>
              </a:rPr>
              <a:pPr>
                <a:defRPr/>
              </a:pPr>
              <a:t>13/01/19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265525D-35FC-485E-AEE5-341F70FBC02C}" type="slidenum">
              <a:rPr lang="en-US"/>
              <a:pPr/>
              <a:t>‹#›</a:t>
            </a:fld>
            <a:endParaRPr lang="en-US"/>
          </a:p>
        </p:txBody>
      </p:sp>
    </p:spTree>
    <p:extLst>
      <p:ext uri="{BB962C8B-B14F-4D97-AF65-F5344CB8AC3E}">
        <p14:creationId xmlns:p14="http://schemas.microsoft.com/office/powerpoint/2010/main" val="267546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C20D5F-1908-4173-8BDA-4A951B5DFCB2}" type="datetimeFigureOut">
              <a:rPr lang="en-US">
                <a:solidFill>
                  <a:prstClr val="black">
                    <a:tint val="75000"/>
                  </a:prstClr>
                </a:solidFill>
              </a:rPr>
              <a:pPr>
                <a:defRPr/>
              </a:pPr>
              <a:t>13/01/19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013909F-168A-4CB7-8A78-C6E7FAC37C5C}" type="slidenum">
              <a:rPr lang="en-US"/>
              <a:pPr/>
              <a:t>‹#›</a:t>
            </a:fld>
            <a:endParaRPr lang="en-US"/>
          </a:p>
        </p:txBody>
      </p:sp>
    </p:spTree>
    <p:extLst>
      <p:ext uri="{BB962C8B-B14F-4D97-AF65-F5344CB8AC3E}">
        <p14:creationId xmlns:p14="http://schemas.microsoft.com/office/powerpoint/2010/main" val="213115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CBB336-91D3-4B3B-BD27-AEC8EE4592F7}" type="datetimeFigureOut">
              <a:rPr lang="en-US">
                <a:solidFill>
                  <a:prstClr val="black">
                    <a:tint val="75000"/>
                  </a:prstClr>
                </a:solidFill>
              </a:rPr>
              <a:pPr>
                <a:defRPr/>
              </a:pPr>
              <a:t>13/01/19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6B9EBFB-9282-4306-BE97-81CC9BF51DA3}" type="slidenum">
              <a:rPr lang="en-US"/>
              <a:pPr/>
              <a:t>‹#›</a:t>
            </a:fld>
            <a:endParaRPr lang="en-US"/>
          </a:p>
        </p:txBody>
      </p:sp>
    </p:spTree>
    <p:extLst>
      <p:ext uri="{BB962C8B-B14F-4D97-AF65-F5344CB8AC3E}">
        <p14:creationId xmlns:p14="http://schemas.microsoft.com/office/powerpoint/2010/main" val="3191602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A550D4-8E3C-444F-A1C1-A1E784DD082C}" type="datetimeFigureOut">
              <a:rPr lang="en-US">
                <a:solidFill>
                  <a:prstClr val="black">
                    <a:tint val="75000"/>
                  </a:prstClr>
                </a:solidFill>
              </a:rPr>
              <a:pPr>
                <a:defRPr/>
              </a:pPr>
              <a:t>13/01/19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624DB8-75B4-457B-AFDD-957D488C98C8}" type="slidenum">
              <a:rPr lang="en-US"/>
              <a:pPr/>
              <a:t>‹#›</a:t>
            </a:fld>
            <a:endParaRPr lang="en-US"/>
          </a:p>
        </p:txBody>
      </p:sp>
    </p:spTree>
    <p:extLst>
      <p:ext uri="{BB962C8B-B14F-4D97-AF65-F5344CB8AC3E}">
        <p14:creationId xmlns:p14="http://schemas.microsoft.com/office/powerpoint/2010/main" val="52547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966476F-1643-464A-8B2C-8E531B67A4C0}" type="datetimeFigureOut">
              <a:rPr lang="en-US">
                <a:solidFill>
                  <a:prstClr val="black">
                    <a:tint val="75000"/>
                  </a:prstClr>
                </a:solidFill>
              </a:rPr>
              <a:pPr>
                <a:defRPr/>
              </a:pPr>
              <a:t>13/01/19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21EF46D-809C-40B8-B81D-10D34E028219}" type="slidenum">
              <a:rPr lang="en-US"/>
              <a:pPr/>
              <a:t>‹#›</a:t>
            </a:fld>
            <a:endParaRPr lang="en-US"/>
          </a:p>
        </p:txBody>
      </p:sp>
    </p:spTree>
    <p:extLst>
      <p:ext uri="{BB962C8B-B14F-4D97-AF65-F5344CB8AC3E}">
        <p14:creationId xmlns:p14="http://schemas.microsoft.com/office/powerpoint/2010/main" val="2488068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533FB34-7BA6-4A87-868F-77A0ECB11FE7}" type="datetimeFigureOut">
              <a:rPr lang="en-US">
                <a:solidFill>
                  <a:prstClr val="black">
                    <a:tint val="75000"/>
                  </a:prstClr>
                </a:solidFill>
              </a:rPr>
              <a:pPr>
                <a:defRPr/>
              </a:pPr>
              <a:t>13/01/19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3D43633-088B-4C33-B6DC-F6AE01771390}" type="slidenum">
              <a:rPr lang="en-US"/>
              <a:pPr/>
              <a:t>‹#›</a:t>
            </a:fld>
            <a:endParaRPr lang="en-US"/>
          </a:p>
        </p:txBody>
      </p:sp>
    </p:spTree>
    <p:extLst>
      <p:ext uri="{BB962C8B-B14F-4D97-AF65-F5344CB8AC3E}">
        <p14:creationId xmlns:p14="http://schemas.microsoft.com/office/powerpoint/2010/main" val="3164828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86839AC-A975-4B96-89AA-674D0AA46903}" type="datetimeFigureOut">
              <a:rPr lang="en-US">
                <a:solidFill>
                  <a:prstClr val="black">
                    <a:tint val="75000"/>
                  </a:prstClr>
                </a:solidFill>
              </a:rPr>
              <a:pPr>
                <a:defRPr/>
              </a:pPr>
              <a:t>13/01/19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420DCBB-91F7-4F21-BEF4-26F73BEFB989}" type="slidenum">
              <a:rPr lang="en-US"/>
              <a:pPr/>
              <a:t>‹#›</a:t>
            </a:fld>
            <a:endParaRPr lang="en-US"/>
          </a:p>
        </p:txBody>
      </p:sp>
    </p:spTree>
    <p:extLst>
      <p:ext uri="{BB962C8B-B14F-4D97-AF65-F5344CB8AC3E}">
        <p14:creationId xmlns:p14="http://schemas.microsoft.com/office/powerpoint/2010/main" val="278010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4DE0CF-6C8A-4C01-8D23-D177C0E2F682}" type="datetimeFigureOut">
              <a:rPr lang="en-US">
                <a:solidFill>
                  <a:prstClr val="black">
                    <a:tint val="75000"/>
                  </a:prstClr>
                </a:solidFill>
              </a:rPr>
              <a:pPr>
                <a:defRPr/>
              </a:pPr>
              <a:t>13/01/19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BD154E4-7E58-4ACF-8347-F40C1BFDAD68}" type="slidenum">
              <a:rPr lang="en-US"/>
              <a:pPr/>
              <a:t>‹#›</a:t>
            </a:fld>
            <a:endParaRPr lang="en-US"/>
          </a:p>
        </p:txBody>
      </p:sp>
    </p:spTree>
    <p:extLst>
      <p:ext uri="{BB962C8B-B14F-4D97-AF65-F5344CB8AC3E}">
        <p14:creationId xmlns:p14="http://schemas.microsoft.com/office/powerpoint/2010/main" val="4016337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F7A18A-3BAC-4C77-BEB0-CF01B0A59E28}" type="datetimeFigureOut">
              <a:rPr lang="en-US">
                <a:solidFill>
                  <a:prstClr val="black">
                    <a:tint val="75000"/>
                  </a:prstClr>
                </a:solidFill>
              </a:rPr>
              <a:pPr>
                <a:defRPr/>
              </a:pPr>
              <a:t>13/01/19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273A91B-E61E-4986-B5B5-11F6591A30B0}" type="slidenum">
              <a:rPr lang="en-US"/>
              <a:pPr/>
              <a:t>‹#›</a:t>
            </a:fld>
            <a:endParaRPr lang="en-US"/>
          </a:p>
        </p:txBody>
      </p:sp>
    </p:spTree>
    <p:extLst>
      <p:ext uri="{BB962C8B-B14F-4D97-AF65-F5344CB8AC3E}">
        <p14:creationId xmlns:p14="http://schemas.microsoft.com/office/powerpoint/2010/main" val="41121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155CC9-AC9E-473D-864C-C30A96D5E3C8}" type="datetimeFigureOut">
              <a:rPr lang="en-US">
                <a:solidFill>
                  <a:prstClr val="black">
                    <a:tint val="75000"/>
                  </a:prstClr>
                </a:solidFill>
              </a:rPr>
              <a:pPr>
                <a:defRPr/>
              </a:pPr>
              <a:t>13/01/19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FDD67C1-2BAB-4247-AA76-7F25EA66ADB4}" type="slidenum">
              <a:rPr lang="en-US"/>
              <a:pPr/>
              <a:t>‹#›</a:t>
            </a:fld>
            <a:endParaRPr lang="en-US"/>
          </a:p>
        </p:txBody>
      </p:sp>
    </p:spTree>
    <p:extLst>
      <p:ext uri="{BB962C8B-B14F-4D97-AF65-F5344CB8AC3E}">
        <p14:creationId xmlns:p14="http://schemas.microsoft.com/office/powerpoint/2010/main" val="3850107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69E55CD-9667-4843-A3F7-527B71A3E311}" type="datetimeFigureOut">
              <a:rPr lang="en-US">
                <a:solidFill>
                  <a:prstClr val="black">
                    <a:tint val="75000"/>
                  </a:prstClr>
                </a:solidFill>
              </a:rPr>
              <a:pPr>
                <a:defRPr/>
              </a:pPr>
              <a:t>13/01/19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3B874804-0199-4C96-AF44-46665DEA1003}" type="slidenum">
              <a:rPr lang="en-US">
                <a:cs typeface="Arial" panose="020B0604020202020204" pitchFamily="34" charset="0"/>
              </a:rPr>
              <a:pPr fontAlgn="base">
                <a:spcBef>
                  <a:spcPct val="0"/>
                </a:spcBef>
                <a:spcAft>
                  <a:spcPct val="0"/>
                </a:spcAft>
              </a:pPr>
              <a:t>‹#›</a:t>
            </a:fld>
            <a:endParaRPr lang="en-US">
              <a:cs typeface="Arial" panose="020B0604020202020204" pitchFamily="34" charset="0"/>
            </a:endParaRPr>
          </a:p>
        </p:txBody>
      </p:sp>
    </p:spTree>
    <p:extLst>
      <p:ext uri="{BB962C8B-B14F-4D97-AF65-F5344CB8AC3E}">
        <p14:creationId xmlns:p14="http://schemas.microsoft.com/office/powerpoint/2010/main" val="1202568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1.bp.blogspot.com/_8_GIG-33sDg/TBMw0m8BibI/AAAAAAAAABE/tNTmNOG4Wzw/s1600/4687_01228492595.gif"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upload.wikimedia.org/wikipedia/ar/7/70/%D9%87%D9%8A%D9%83%D9%84_%D8%B9%D8%B8%D9%85%D9%8A_%D8%A3%D9%85%D8%A7%D9%85%D9%8A.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E1908AC4-3F24-49C0-94BD-4220C25C1324}"/>
              </a:ext>
            </a:extLst>
          </p:cNvPr>
          <p:cNvSpPr txBox="1">
            <a:spLocks/>
          </p:cNvSpPr>
          <p:nvPr/>
        </p:nvSpPr>
        <p:spPr bwMode="auto">
          <a:xfrm>
            <a:off x="2200925" y="2151063"/>
            <a:ext cx="7772400" cy="1066800"/>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ct val="20000"/>
              </a:spcBef>
              <a:defRPr/>
            </a:pPr>
            <a:r>
              <a:rPr lang="ar-SA" altLang="en-US" sz="4800"/>
              <a:t>فصل </a:t>
            </a:r>
            <a:r>
              <a:rPr lang="ar-SA" altLang="en-US">
                <a:solidFill>
                  <a:prstClr val="black"/>
                </a:solidFill>
                <a:ea typeface="+mn-ea"/>
                <a:cs typeface="Arial" panose="020B0604020202020204" pitchFamily="34" charset="0"/>
              </a:rPr>
              <a:t>الأحياء</a:t>
            </a:r>
            <a:endParaRPr lang="en-US" altLang="en-US" dirty="0">
              <a:solidFill>
                <a:prstClr val="black"/>
              </a:solidFill>
              <a:ea typeface="+mn-ea"/>
              <a:cs typeface="+mn-cs"/>
            </a:endParaRPr>
          </a:p>
        </p:txBody>
      </p:sp>
    </p:spTree>
    <p:extLst>
      <p:ext uri="{BB962C8B-B14F-4D97-AF65-F5344CB8AC3E}">
        <p14:creationId xmlns:p14="http://schemas.microsoft.com/office/powerpoint/2010/main" val="383257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60A12AF0-12AE-4178-816F-95DB27DFE5EA}"/>
              </a:ext>
            </a:extLst>
          </p:cNvPr>
          <p:cNvSpPr>
            <a:spLocks noGrp="1"/>
          </p:cNvSpPr>
          <p:nvPr>
            <p:ph type="title"/>
          </p:nvPr>
        </p:nvSpPr>
        <p:spPr>
          <a:xfrm>
            <a:off x="1760237" y="1413254"/>
            <a:ext cx="8229600" cy="228600"/>
          </a:xfrm>
        </p:spPr>
        <p:txBody>
          <a:bodyPr/>
          <a:lstStyle/>
          <a:p>
            <a:pPr rtl="1" eaLnBrk="1" hangingPunct="1"/>
            <a:r>
              <a:rPr lang="ar-SA" altLang="en-US" sz="3200" dirty="0">
                <a:solidFill>
                  <a:srgbClr val="FF0000"/>
                </a:solidFill>
              </a:rPr>
              <a:t>مكونات الخلية النباتية</a:t>
            </a:r>
            <a:endParaRPr lang="en-US" altLang="en-US" sz="3200" dirty="0">
              <a:solidFill>
                <a:srgbClr val="FF0000"/>
              </a:solidFill>
            </a:endParaRPr>
          </a:p>
        </p:txBody>
      </p:sp>
      <p:sp>
        <p:nvSpPr>
          <p:cNvPr id="27" name="Content Placeholder 2">
            <a:extLst>
              <a:ext uri="{FF2B5EF4-FFF2-40B4-BE49-F238E27FC236}">
                <a16:creationId xmlns="" xmlns:a16="http://schemas.microsoft.com/office/drawing/2014/main" id="{D42478C8-9DD6-4C28-8369-032FAA267121}"/>
              </a:ext>
            </a:extLst>
          </p:cNvPr>
          <p:cNvSpPr>
            <a:spLocks noGrp="1"/>
          </p:cNvSpPr>
          <p:nvPr>
            <p:ph idx="1"/>
          </p:nvPr>
        </p:nvSpPr>
        <p:spPr>
          <a:xfrm>
            <a:off x="3932237" y="1930101"/>
            <a:ext cx="8229600" cy="4426134"/>
          </a:xfrm>
        </p:spPr>
        <p:txBody>
          <a:bodyPr/>
          <a:lstStyle/>
          <a:p>
            <a:pPr algn="r" rtl="1" eaLnBrk="1" hangingPunct="1">
              <a:buFont typeface="Arial" charset="0"/>
              <a:buNone/>
              <a:defRPr/>
            </a:pPr>
            <a:r>
              <a:rPr lang="ar-SA" sz="2400" b="1" u="sng" dirty="0">
                <a:latin typeface="Times New Roman" pitchFamily="18" charset="0"/>
                <a:cs typeface="Times New Roman" pitchFamily="18" charset="0"/>
              </a:rPr>
              <a:t>تتكون الخلية النباتية من المكونات الرئيسية التالية:</a:t>
            </a:r>
          </a:p>
          <a:p>
            <a:pPr marL="457200" indent="-457200" algn="r" rtl="1" eaLnBrk="1" hangingPunct="1">
              <a:buFont typeface="+mj-lt"/>
              <a:buAutoNum type="arabicPeriod"/>
              <a:defRPr/>
            </a:pPr>
            <a:r>
              <a:rPr lang="ar-SA" sz="2400" b="1" dirty="0">
                <a:latin typeface="Times New Roman" pitchFamily="18" charset="0"/>
                <a:cs typeface="Times New Roman" pitchFamily="18" charset="0"/>
              </a:rPr>
              <a:t>جدار الخلية: </a:t>
            </a:r>
          </a:p>
          <a:p>
            <a:pPr marL="857250" lvl="1" indent="-457200" algn="r" rtl="1" eaLnBrk="1" hangingPunct="1">
              <a:buFont typeface="Wingdings" panose="05000000000000000000" pitchFamily="2" charset="2"/>
              <a:buChar char="§"/>
              <a:defRPr/>
            </a:pPr>
            <a:r>
              <a:rPr lang="ar-SA" sz="2400" dirty="0">
                <a:latin typeface="Times New Roman" pitchFamily="18" charset="0"/>
                <a:cs typeface="+mj-cs"/>
              </a:rPr>
              <a:t>غلاف رقيق مكون من مادة السليولوز ولا يزيد سمكه عن ميكرومتر واحد.</a:t>
            </a:r>
          </a:p>
          <a:p>
            <a:pPr marL="857250" lvl="1" indent="-457200" algn="r" rtl="1" eaLnBrk="1" hangingPunct="1">
              <a:buFont typeface="Wingdings" panose="05000000000000000000" pitchFamily="2" charset="2"/>
              <a:buChar char="§"/>
              <a:defRPr/>
            </a:pPr>
            <a:r>
              <a:rPr lang="ar-SA" sz="2400" dirty="0">
                <a:latin typeface="Times New Roman" pitchFamily="18" charset="0"/>
                <a:cs typeface="+mj-cs"/>
              </a:rPr>
              <a:t>يحدد شكل الخلية و يعطيها القوة والصلابة و يحمي مكونات الخلية.</a:t>
            </a:r>
          </a:p>
          <a:p>
            <a:pPr marL="857250" lvl="1" indent="-457200" algn="r" rtl="1" eaLnBrk="1" hangingPunct="1">
              <a:buFont typeface="Wingdings" panose="05000000000000000000" pitchFamily="2" charset="2"/>
              <a:buChar char="§"/>
              <a:defRPr/>
            </a:pPr>
            <a:r>
              <a:rPr lang="ar-SA" sz="2400" dirty="0">
                <a:latin typeface="Times New Roman" pitchFamily="18" charset="0"/>
                <a:cs typeface="+mj-cs"/>
              </a:rPr>
              <a:t>يحوي الخيوط البلازمية وهي فتحات في الجدار الخلوية تمتد من خلية نباتية لأخرى تعمل على الإتصال والربط بين الخلايا النباتية المتجاورة وتعمل كطرق موصلة للماء وللمواد الاخرى بين الخلايا.</a:t>
            </a:r>
          </a:p>
          <a:p>
            <a:pPr marL="457200" indent="-457200" algn="r" rtl="1" eaLnBrk="1" hangingPunct="1">
              <a:buFont typeface="+mj-lt"/>
              <a:buAutoNum type="arabicPeriod"/>
              <a:defRPr/>
            </a:pPr>
            <a:r>
              <a:rPr lang="ar-SA" sz="2400" b="1" dirty="0">
                <a:latin typeface="Times New Roman" pitchFamily="18" charset="0"/>
                <a:cs typeface="+mj-cs"/>
              </a:rPr>
              <a:t>الغشاء الخلوي: </a:t>
            </a:r>
          </a:p>
          <a:p>
            <a:pPr lvl="1" indent="-342900" algn="r" rtl="1" eaLnBrk="1" hangingPunct="1">
              <a:buFont typeface="Wingdings" panose="05000000000000000000" pitchFamily="2" charset="2"/>
              <a:buChar char="§"/>
              <a:defRPr/>
            </a:pPr>
            <a:r>
              <a:rPr lang="ar-SA" sz="2400" dirty="0">
                <a:latin typeface="Times New Roman" pitchFamily="18" charset="0"/>
                <a:cs typeface="+mj-cs"/>
              </a:rPr>
              <a:t>غشاء شفاف رقيق سمكه من 70-100 انجستروم و يحيط بالبروتوبلازم.</a:t>
            </a:r>
          </a:p>
          <a:p>
            <a:pPr lvl="1" indent="-342900" algn="r" rtl="1" eaLnBrk="1" hangingPunct="1">
              <a:buFont typeface="Wingdings" panose="05000000000000000000" pitchFamily="2" charset="2"/>
              <a:buChar char="§"/>
              <a:defRPr/>
            </a:pPr>
            <a:r>
              <a:rPr lang="ar-SA" sz="2400" dirty="0">
                <a:cs typeface="+mj-cs"/>
              </a:rPr>
              <a:t>يحيط غشاء الخلية بالبروتوبلازم ويحميها ويعطيها الشكل والحجم.</a:t>
            </a:r>
          </a:p>
        </p:txBody>
      </p:sp>
      <p:sp>
        <p:nvSpPr>
          <p:cNvPr id="29" name="TextBox 28">
            <a:extLst>
              <a:ext uri="{FF2B5EF4-FFF2-40B4-BE49-F238E27FC236}">
                <a16:creationId xmlns="" xmlns:a16="http://schemas.microsoft.com/office/drawing/2014/main" id="{5EDACA16-CA16-4A01-A1EA-FB225B76F6A4}"/>
              </a:ext>
            </a:extLst>
          </p:cNvPr>
          <p:cNvSpPr txBox="1"/>
          <p:nvPr/>
        </p:nvSpPr>
        <p:spPr>
          <a:xfrm>
            <a:off x="805683" y="5477566"/>
            <a:ext cx="2362200" cy="368300"/>
          </a:xfrm>
          <a:prstGeom prst="rect">
            <a:avLst/>
          </a:prstGeom>
          <a:solidFill>
            <a:schemeClr val="accent3">
              <a:lumMod val="40000"/>
              <a:lumOff val="60000"/>
            </a:schemeClr>
          </a:solid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1 متر =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10</a:t>
            </a:r>
            <a:r>
              <a:rPr kumimoji="0" lang="en-US" sz="1800" b="0" i="0" u="none" strike="noStrike" kern="1200" cap="none" spc="0" normalizeH="0" baseline="30000" noProof="0" dirty="0">
                <a:ln>
                  <a:noFill/>
                </a:ln>
                <a:solidFill>
                  <a:prstClr val="black"/>
                </a:solidFill>
                <a:effectLst/>
                <a:uLnTx/>
                <a:uFillTx/>
                <a:latin typeface="Arial" charset="0"/>
                <a:ea typeface="+mn-ea"/>
                <a:cs typeface="Arial" charset="0"/>
              </a:rPr>
              <a:t>10</a:t>
            </a: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 انجستروم</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0" name="TextBox 29">
            <a:extLst>
              <a:ext uri="{FF2B5EF4-FFF2-40B4-BE49-F238E27FC236}">
                <a16:creationId xmlns="" xmlns:a16="http://schemas.microsoft.com/office/drawing/2014/main" id="{AD79E134-BF1E-4EF9-BB40-CB63F6E0811F}"/>
              </a:ext>
            </a:extLst>
          </p:cNvPr>
          <p:cNvSpPr txBox="1"/>
          <p:nvPr/>
        </p:nvSpPr>
        <p:spPr>
          <a:xfrm>
            <a:off x="863496" y="5028954"/>
            <a:ext cx="2230437" cy="368300"/>
          </a:xfrm>
          <a:prstGeom prst="rect">
            <a:avLst/>
          </a:prstGeom>
          <a:solidFill>
            <a:schemeClr val="accent6">
              <a:lumMod val="40000"/>
              <a:lumOff val="60000"/>
            </a:schemeClr>
          </a:solid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1 متر =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10</a:t>
            </a:r>
            <a:r>
              <a:rPr kumimoji="0" lang="en-US" sz="1800" b="0" i="0" u="none" strike="noStrike" kern="1200" cap="none" spc="0" normalizeH="0" baseline="30000" noProof="0" dirty="0">
                <a:ln>
                  <a:noFill/>
                </a:ln>
                <a:solidFill>
                  <a:prstClr val="black"/>
                </a:solidFill>
                <a:effectLst/>
                <a:uLnTx/>
                <a:uFillTx/>
                <a:latin typeface="Arial" charset="0"/>
                <a:ea typeface="+mn-ea"/>
                <a:cs typeface="Arial" charset="0"/>
              </a:rPr>
              <a:t>6</a:t>
            </a: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ميكرومتر </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1" name="TextBox 30">
            <a:extLst>
              <a:ext uri="{FF2B5EF4-FFF2-40B4-BE49-F238E27FC236}">
                <a16:creationId xmlns="" xmlns:a16="http://schemas.microsoft.com/office/drawing/2014/main" id="{C1086243-23AB-4243-A99A-C99A7FD8FBCC}"/>
              </a:ext>
            </a:extLst>
          </p:cNvPr>
          <p:cNvSpPr txBox="1"/>
          <p:nvPr/>
        </p:nvSpPr>
        <p:spPr>
          <a:xfrm>
            <a:off x="465723" y="2105214"/>
            <a:ext cx="3124200" cy="1476375"/>
          </a:xfrm>
          <a:prstGeom prst="rect">
            <a:avLst/>
          </a:prstGeom>
          <a:solidFill>
            <a:schemeClr val="accent4">
              <a:lumMod val="20000"/>
              <a:lumOff val="80000"/>
            </a:schemeClr>
          </a:solidFill>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مادة السليولوز لا يمكن أن يهضمها الإنسان، لكنها عبارة عن ألياف تفيد في صيانة القناة الهضمية، كذلك السليولوز هو الذي يكون جذوع الأشجار الصلبة الذي يعطي دعامة للنباتات</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
            <a:extLst>
              <a:ext uri="{FF2B5EF4-FFF2-40B4-BE49-F238E27FC236}">
                <a16:creationId xmlns="" xmlns:a16="http://schemas.microsoft.com/office/drawing/2014/main" id="{51A5B152-7575-4B22-BF30-477365E88D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2535" y="3745670"/>
            <a:ext cx="142557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51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967F9908-567C-4D27-9393-FBF150BCE88C}"/>
              </a:ext>
            </a:extLst>
          </p:cNvPr>
          <p:cNvSpPr>
            <a:spLocks noGrp="1"/>
          </p:cNvSpPr>
          <p:nvPr>
            <p:ph type="title"/>
          </p:nvPr>
        </p:nvSpPr>
        <p:spPr>
          <a:xfrm>
            <a:off x="1575542" y="1221225"/>
            <a:ext cx="8229600" cy="495301"/>
          </a:xfrm>
        </p:spPr>
        <p:txBody>
          <a:bodyPr/>
          <a:lstStyle/>
          <a:p>
            <a:pPr rtl="1" eaLnBrk="1" hangingPunct="1"/>
            <a:r>
              <a:rPr lang="ar-SA" altLang="en-US" sz="2800" dirty="0">
                <a:solidFill>
                  <a:srgbClr val="FF0000"/>
                </a:solidFill>
              </a:rPr>
              <a:t>مكونات الخلية النباتية</a:t>
            </a:r>
            <a:endParaRPr lang="en-US" altLang="en-US" sz="2800" dirty="0">
              <a:solidFill>
                <a:srgbClr val="FF0000"/>
              </a:solidFill>
            </a:endParaRPr>
          </a:p>
        </p:txBody>
      </p:sp>
      <p:sp>
        <p:nvSpPr>
          <p:cNvPr id="27" name="Content Placeholder 2">
            <a:extLst>
              <a:ext uri="{FF2B5EF4-FFF2-40B4-BE49-F238E27FC236}">
                <a16:creationId xmlns="" xmlns:a16="http://schemas.microsoft.com/office/drawing/2014/main" id="{67EA8FFD-536A-4F7A-9BD9-5291EA33246C}"/>
              </a:ext>
            </a:extLst>
          </p:cNvPr>
          <p:cNvSpPr>
            <a:spLocks noGrp="1"/>
          </p:cNvSpPr>
          <p:nvPr>
            <p:ph idx="1"/>
          </p:nvPr>
        </p:nvSpPr>
        <p:spPr>
          <a:xfrm>
            <a:off x="4255326" y="1380599"/>
            <a:ext cx="7878762" cy="5424280"/>
          </a:xfrm>
        </p:spPr>
        <p:txBody>
          <a:bodyPr/>
          <a:lstStyle/>
          <a:p>
            <a:pPr algn="r" rtl="1" eaLnBrk="1" hangingPunct="1">
              <a:buFont typeface="Arial" charset="0"/>
              <a:buNone/>
              <a:defRPr/>
            </a:pPr>
            <a:r>
              <a:rPr lang="ar-SA" sz="2000" b="1" u="sng" dirty="0">
                <a:latin typeface="Times New Roman" pitchFamily="18" charset="0"/>
                <a:cs typeface="Times New Roman" pitchFamily="18" charset="0"/>
              </a:rPr>
              <a:t>تابع مكونات الخلية النباتية:</a:t>
            </a:r>
          </a:p>
          <a:p>
            <a:pPr marL="0" indent="0" algn="r" rtl="1" eaLnBrk="1" hangingPunct="1">
              <a:buFont typeface="Arial" charset="0"/>
              <a:buNone/>
              <a:defRPr/>
            </a:pPr>
            <a:r>
              <a:rPr lang="ar-SA" sz="2000" b="1" dirty="0">
                <a:latin typeface="Times New Roman" pitchFamily="18" charset="0"/>
                <a:cs typeface="Times New Roman" pitchFamily="18" charset="0"/>
              </a:rPr>
              <a:t>3. البروتوبلازم:  </a:t>
            </a:r>
            <a:r>
              <a:rPr lang="ar-SA" sz="2000" dirty="0">
                <a:solidFill>
                  <a:prstClr val="black"/>
                </a:solidFill>
                <a:latin typeface="Times New Roman" pitchFamily="18" charset="0"/>
                <a:cs typeface="Times New Roman" pitchFamily="18" charset="0"/>
              </a:rPr>
              <a:t>يتكون البروتوبلازم من السيتوبلازم والنواة</a:t>
            </a:r>
            <a:endParaRPr lang="ar-SA" sz="2400" dirty="0">
              <a:solidFill>
                <a:prstClr val="black"/>
              </a:solidFill>
              <a:latin typeface="Times New Roman" pitchFamily="18" charset="0"/>
              <a:cs typeface="Times New Roman" pitchFamily="18" charset="0"/>
            </a:endParaRPr>
          </a:p>
          <a:p>
            <a:pPr marL="514350" indent="-514350" algn="r" rtl="1" eaLnBrk="1" hangingPunct="1">
              <a:buFont typeface="+mj-lt"/>
              <a:buAutoNum type="romanLcPeriod"/>
              <a:defRPr/>
            </a:pPr>
            <a:r>
              <a:rPr lang="ar-SA" sz="2000" b="1" u="sng" dirty="0">
                <a:solidFill>
                  <a:prstClr val="black"/>
                </a:solidFill>
                <a:latin typeface="Times New Roman" pitchFamily="18" charset="0"/>
                <a:cs typeface="Times New Roman" pitchFamily="18" charset="0"/>
              </a:rPr>
              <a:t>النـــواة:</a:t>
            </a:r>
          </a:p>
          <a:p>
            <a:pPr marL="857250" lvl="1" indent="-457200" algn="r" rtl="1" eaLnBrk="1" hangingPunct="1">
              <a:buFont typeface="Courier New" panose="02070309020205020404" pitchFamily="49" charset="0"/>
              <a:buChar char="o"/>
              <a:defRPr/>
            </a:pPr>
            <a:r>
              <a:rPr lang="ar-SA" sz="2000" dirty="0">
                <a:solidFill>
                  <a:prstClr val="black"/>
                </a:solidFill>
                <a:latin typeface="Times New Roman" pitchFamily="18" charset="0"/>
                <a:cs typeface="Times New Roman" pitchFamily="18" charset="0"/>
              </a:rPr>
              <a:t>عبارة عن جسم كروي أو بيضاوي مغمور في السيتوبلازم. قطر النواة  5 – 10 ميكرومتر. </a:t>
            </a:r>
          </a:p>
          <a:p>
            <a:pPr marL="857250" lvl="1" indent="-457200" algn="r" rtl="1" eaLnBrk="1" hangingPunct="1">
              <a:buFont typeface="Courier New" panose="02070309020205020404" pitchFamily="49" charset="0"/>
              <a:buChar char="o"/>
              <a:defRPr/>
            </a:pPr>
            <a:r>
              <a:rPr lang="ar-SA" sz="2000" dirty="0">
                <a:solidFill>
                  <a:prstClr val="black"/>
                </a:solidFill>
                <a:latin typeface="Times New Roman" pitchFamily="18" charset="0"/>
                <a:cs typeface="Times New Roman" pitchFamily="18" charset="0"/>
              </a:rPr>
              <a:t>تتكون النواة من: الغشاء النووي، وثقوب النواة، والسائل النووي، والنوية.</a:t>
            </a:r>
          </a:p>
          <a:p>
            <a:pPr marL="857250" lvl="1" indent="-457200" algn="r" rtl="1" eaLnBrk="1" hangingPunct="1">
              <a:buFont typeface="Courier New" panose="02070309020205020404" pitchFamily="49" charset="0"/>
              <a:buChar char="o"/>
              <a:defRPr/>
            </a:pPr>
            <a:r>
              <a:rPr lang="ar-SA" sz="2000" dirty="0">
                <a:solidFill>
                  <a:prstClr val="black"/>
                </a:solidFill>
                <a:latin typeface="Times New Roman" pitchFamily="18" charset="0"/>
                <a:cs typeface="Times New Roman" pitchFamily="18" charset="0"/>
              </a:rPr>
              <a:t> الغشاء النووي: تحاط النواة بغشاء مزدوج يعرف بالغشاء النووي ويحوي هذا الغلاف مسام او ثقوب لتسمح بتبادل المواد بين النواة وسيتوبلازم الخلية. ويحيط الغشاء بالسائل النووي.</a:t>
            </a:r>
          </a:p>
          <a:p>
            <a:pPr marL="857250" lvl="1" indent="-457200" algn="r" rtl="1" eaLnBrk="1" hangingPunct="1">
              <a:buFont typeface="Courier New" panose="02070309020205020404" pitchFamily="49" charset="0"/>
              <a:buChar char="o"/>
              <a:defRPr/>
            </a:pPr>
            <a:r>
              <a:rPr lang="ar-SA" sz="2000" dirty="0">
                <a:solidFill>
                  <a:prstClr val="black"/>
                </a:solidFill>
                <a:latin typeface="Times New Roman" pitchFamily="18" charset="0"/>
                <a:cs typeface="Times New Roman" pitchFamily="18" charset="0"/>
              </a:rPr>
              <a:t>السائل النووي: تسبح فيه المادة النووية أو الكروماتين. يتكون الكروماتين من الحمض النووي </a:t>
            </a:r>
            <a:r>
              <a:rPr lang="en-US" sz="2000" dirty="0">
                <a:solidFill>
                  <a:prstClr val="black"/>
                </a:solidFill>
                <a:latin typeface="Times New Roman" pitchFamily="18" charset="0"/>
                <a:cs typeface="Times New Roman" pitchFamily="18" charset="0"/>
              </a:rPr>
              <a:t>DNA </a:t>
            </a:r>
            <a:r>
              <a:rPr lang="ar-SA" sz="2000" dirty="0">
                <a:solidFill>
                  <a:prstClr val="black"/>
                </a:solidFill>
                <a:latin typeface="Times New Roman" pitchFamily="18" charset="0"/>
                <a:cs typeface="Times New Roman" pitchFamily="18" charset="0"/>
              </a:rPr>
              <a:t> والبروتين . </a:t>
            </a:r>
          </a:p>
          <a:p>
            <a:pPr marL="857250" lvl="1" indent="-457200" algn="r" rtl="1" eaLnBrk="1" hangingPunct="1">
              <a:buFont typeface="Courier New" panose="02070309020205020404" pitchFamily="49" charset="0"/>
              <a:buChar char="o"/>
              <a:defRPr/>
            </a:pPr>
            <a:r>
              <a:rPr lang="ar-SA" sz="2000" dirty="0">
                <a:solidFill>
                  <a:prstClr val="black"/>
                </a:solidFill>
              </a:rPr>
              <a:t>تتحكم المادة النووية في تكوين البروتينات ومنها الأنزيمات التي تساعد على اتمام جميع التفاعلات الحيوية في الخلية.</a:t>
            </a:r>
          </a:p>
          <a:p>
            <a:pPr marL="857250" lvl="1" indent="-457200" algn="r" rtl="1" eaLnBrk="1" hangingPunct="1">
              <a:buFont typeface="Courier New" panose="02070309020205020404" pitchFamily="49" charset="0"/>
              <a:buChar char="o"/>
              <a:defRPr/>
            </a:pPr>
            <a:r>
              <a:rPr lang="ar-SA" sz="2000" dirty="0">
                <a:solidFill>
                  <a:prstClr val="black"/>
                </a:solidFill>
              </a:rPr>
              <a:t>النوية: تحتوي النواة على النوية وهي عبارة عن جسم كروي صغير يتكون من ال</a:t>
            </a:r>
            <a:r>
              <a:rPr lang="en-US" sz="2000" dirty="0">
                <a:solidFill>
                  <a:prstClr val="black"/>
                </a:solidFill>
              </a:rPr>
              <a:t>RNA</a:t>
            </a:r>
            <a:r>
              <a:rPr lang="ar-SA" sz="2400" dirty="0">
                <a:solidFill>
                  <a:prstClr val="black"/>
                </a:solidFill>
              </a:rPr>
              <a:t>.</a:t>
            </a:r>
          </a:p>
        </p:txBody>
      </p:sp>
      <p:pic>
        <p:nvPicPr>
          <p:cNvPr id="28" name="Picture 2" descr="http://www.ibtesama.com/vb/imgcache2/68787.gif">
            <a:extLst>
              <a:ext uri="{FF2B5EF4-FFF2-40B4-BE49-F238E27FC236}">
                <a16:creationId xmlns="" xmlns:a16="http://schemas.microsoft.com/office/drawing/2014/main" id="{C6F9D2A7-2107-4B08-B435-4ADD06B37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179" y="1553912"/>
            <a:ext cx="2640173" cy="209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a:extLst>
              <a:ext uri="{FF2B5EF4-FFF2-40B4-BE49-F238E27FC236}">
                <a16:creationId xmlns="" xmlns:a16="http://schemas.microsoft.com/office/drawing/2014/main" id="{BF4F306D-BCC3-4304-A957-4423D33EAE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668" y="3333218"/>
            <a:ext cx="1917733" cy="238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 xmlns:a16="http://schemas.microsoft.com/office/drawing/2014/main" id="{E5E377D4-46A9-49E0-86C8-E131D99D6A3D}"/>
              </a:ext>
            </a:extLst>
          </p:cNvPr>
          <p:cNvSpPr txBox="1"/>
          <p:nvPr/>
        </p:nvSpPr>
        <p:spPr>
          <a:xfrm>
            <a:off x="1261471" y="5754533"/>
            <a:ext cx="3303588" cy="369887"/>
          </a:xfrm>
          <a:prstGeom prst="rect">
            <a:avLst/>
          </a:prstGeom>
          <a:solidFill>
            <a:schemeClr val="accent6">
              <a:lumMod val="20000"/>
              <a:lumOff val="80000"/>
            </a:schemeClr>
          </a:solid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التركيب الكيميائي لجزئى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DNA </a:t>
            </a: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 و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RNA</a:t>
            </a:r>
          </a:p>
        </p:txBody>
      </p:sp>
    </p:spTree>
    <p:extLst>
      <p:ext uri="{BB962C8B-B14F-4D97-AF65-F5344CB8AC3E}">
        <p14:creationId xmlns:p14="http://schemas.microsoft.com/office/powerpoint/2010/main" val="100066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 xmlns:a16="http://schemas.microsoft.com/office/drawing/2014/main" id="{20607D02-0CC5-4167-92A6-DFB96A879370}"/>
              </a:ext>
            </a:extLst>
          </p:cNvPr>
          <p:cNvSpPr>
            <a:spLocks noGrp="1"/>
          </p:cNvSpPr>
          <p:nvPr>
            <p:ph idx="1"/>
          </p:nvPr>
        </p:nvSpPr>
        <p:spPr>
          <a:xfrm>
            <a:off x="3349487" y="1423830"/>
            <a:ext cx="8690113" cy="3657600"/>
          </a:xfrm>
        </p:spPr>
        <p:txBody>
          <a:bodyPr/>
          <a:lstStyle/>
          <a:p>
            <a:pPr marL="515938" lvl="1" indent="-514350" algn="r" rtl="1" eaLnBrk="1" hangingPunct="1">
              <a:buFont typeface="+mj-lt"/>
              <a:buAutoNum type="romanLcPeriod" startAt="2"/>
              <a:defRPr/>
            </a:pPr>
            <a:r>
              <a:rPr lang="ar-SA" sz="2400" b="1" u="sng" dirty="0">
                <a:latin typeface="Times New Roman" pitchFamily="18" charset="0"/>
                <a:cs typeface="Times New Roman" pitchFamily="18" charset="0"/>
              </a:rPr>
              <a:t>السيتوبلازم:</a:t>
            </a:r>
          </a:p>
          <a:p>
            <a:pPr marL="857250" lvl="1" indent="-457200" algn="r" rtl="1" eaLnBrk="1" hangingPunct="1">
              <a:buFont typeface="Courier New" panose="02070309020205020404" pitchFamily="49" charset="0"/>
              <a:buChar char="o"/>
              <a:defRPr/>
            </a:pPr>
            <a:r>
              <a:rPr lang="ar-SA" sz="2400" dirty="0">
                <a:latin typeface="Times New Roman" pitchFamily="18" charset="0"/>
                <a:cs typeface="Times New Roman" pitchFamily="18" charset="0"/>
              </a:rPr>
              <a:t>يتكون من مادة جيلاتينية رائقة </a:t>
            </a:r>
            <a:r>
              <a:rPr lang="ar-SA" sz="2400" dirty="0">
                <a:solidFill>
                  <a:prstClr val="black"/>
                </a:solidFill>
                <a:latin typeface="Times New Roman" pitchFamily="18" charset="0"/>
                <a:cs typeface="Times New Roman" pitchFamily="18" charset="0"/>
              </a:rPr>
              <a:t>ويوجد حول النواة، ويملأ فراغ الخلية.</a:t>
            </a:r>
            <a:r>
              <a:rPr lang="ar-SA" sz="2400" dirty="0">
                <a:latin typeface="Times New Roman" pitchFamily="18" charset="0"/>
                <a:cs typeface="Times New Roman" pitchFamily="18" charset="0"/>
              </a:rPr>
              <a:t> </a:t>
            </a:r>
          </a:p>
          <a:p>
            <a:pPr marL="857250" lvl="1" indent="-457200" algn="r" rtl="1" eaLnBrk="1" hangingPunct="1">
              <a:buFont typeface="Courier New" panose="02070309020205020404" pitchFamily="49" charset="0"/>
              <a:buChar char="o"/>
              <a:defRPr/>
            </a:pPr>
            <a:r>
              <a:rPr lang="ar-SA" sz="2400" dirty="0">
                <a:latin typeface="Times New Roman" pitchFamily="18" charset="0"/>
                <a:cs typeface="Times New Roman" pitchFamily="18" charset="0"/>
              </a:rPr>
              <a:t>يحتوي السيتوبلازم على أعضاء صغيرة تقوم بأنشطة الخلية وهي:</a:t>
            </a:r>
            <a:endParaRPr lang="ar-SA" sz="2400" b="1" u="sng" dirty="0">
              <a:cs typeface="+mj-cs"/>
            </a:endParaRPr>
          </a:p>
          <a:p>
            <a:pPr marL="857250" lvl="1" indent="-457200" algn="r" rtl="1">
              <a:buFont typeface="+mj-lt"/>
              <a:buAutoNum type="alphaLcPeriod"/>
              <a:defRPr/>
            </a:pPr>
            <a:r>
              <a:rPr lang="ar-SA" sz="2400" b="1" u="sng" dirty="0">
                <a:cs typeface="+mj-cs"/>
              </a:rPr>
              <a:t>الشبكة الاندوبلازمية</a:t>
            </a:r>
            <a:r>
              <a:rPr lang="en-US" sz="2400" b="1" u="sng" dirty="0">
                <a:cs typeface="+mj-cs"/>
              </a:rPr>
              <a:t> </a:t>
            </a:r>
            <a:r>
              <a:rPr lang="ar-SA" sz="2400" b="1" u="sng" dirty="0">
                <a:cs typeface="+mj-cs"/>
              </a:rPr>
              <a:t> </a:t>
            </a:r>
            <a:r>
              <a:rPr lang="ar-SA" sz="2400" dirty="0">
                <a:cs typeface="+mj-cs"/>
              </a:rPr>
              <a:t>:</a:t>
            </a:r>
          </a:p>
          <a:p>
            <a:pPr lvl="2" algn="r" rtl="1">
              <a:defRPr/>
            </a:pPr>
            <a:r>
              <a:rPr lang="ar-SA" dirty="0">
                <a:cs typeface="+mj-cs"/>
              </a:rPr>
              <a:t>يتشابك سيتوبلازم الخلية بنظام غشائي يعرف بالشبكة الاندوبلازمية، وهي تنقسم لنوعين: الشبكة الاندوبلازمية الخشنة، والشبكة الاندوبلازمية الناعمة.</a:t>
            </a:r>
          </a:p>
        </p:txBody>
      </p:sp>
      <p:sp>
        <p:nvSpPr>
          <p:cNvPr id="27" name="Title 1">
            <a:extLst>
              <a:ext uri="{FF2B5EF4-FFF2-40B4-BE49-F238E27FC236}">
                <a16:creationId xmlns="" xmlns:a16="http://schemas.microsoft.com/office/drawing/2014/main" id="{FF0D36A4-F846-4533-9B8C-6C7F99319EC8}"/>
              </a:ext>
            </a:extLst>
          </p:cNvPr>
          <p:cNvSpPr>
            <a:spLocks noGrp="1"/>
          </p:cNvSpPr>
          <p:nvPr>
            <p:ph type="title"/>
          </p:nvPr>
        </p:nvSpPr>
        <p:spPr>
          <a:xfrm>
            <a:off x="479425" y="76200"/>
            <a:ext cx="8229600" cy="304800"/>
          </a:xfrm>
        </p:spPr>
        <p:txBody>
          <a:bodyPr/>
          <a:lstStyle/>
          <a:p>
            <a:pPr rtl="1" eaLnBrk="1" hangingPunct="1"/>
            <a:r>
              <a:rPr lang="ar-SA" altLang="en-US" sz="3200">
                <a:solidFill>
                  <a:srgbClr val="FF0000"/>
                </a:solidFill>
              </a:rPr>
              <a:t>مكونات الخلية النباتية</a:t>
            </a:r>
            <a:endParaRPr lang="en-US" altLang="en-US" sz="3200">
              <a:solidFill>
                <a:srgbClr val="FF0000"/>
              </a:solidFill>
            </a:endParaRPr>
          </a:p>
        </p:txBody>
      </p:sp>
      <p:pic>
        <p:nvPicPr>
          <p:cNvPr id="28" name="Picture 2" descr="http://www.ibtesama.com/vb/imgcache2/68787.gif">
            <a:extLst>
              <a:ext uri="{FF2B5EF4-FFF2-40B4-BE49-F238E27FC236}">
                <a16:creationId xmlns="" xmlns:a16="http://schemas.microsoft.com/office/drawing/2014/main" id="{B237E817-3295-4E9B-97A0-5AB11947E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83" y="1746389"/>
            <a:ext cx="3021653" cy="240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
            <a:extLst>
              <a:ext uri="{FF2B5EF4-FFF2-40B4-BE49-F238E27FC236}">
                <a16:creationId xmlns="" xmlns:a16="http://schemas.microsoft.com/office/drawing/2014/main" id="{F7C89DD2-E6A3-4171-A2D9-F39C0D1D1AD2}"/>
              </a:ext>
            </a:extLst>
          </p:cNvPr>
          <p:cNvSpPr txBox="1">
            <a:spLocks noChangeArrowheads="1"/>
          </p:cNvSpPr>
          <p:nvPr/>
        </p:nvSpPr>
        <p:spPr bwMode="auto">
          <a:xfrm>
            <a:off x="2663332" y="4131490"/>
            <a:ext cx="9528668" cy="23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143000" marR="0" lvl="2" indent="-228600" algn="r"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الشبكة الاندوبلازمية الخشنة: عبارة عن أكياس مطوية من الأغشية، وسميت بالخشنة لالتصاق حبيبات عليها تعرف بالريبوزومات والتي تلعب دورا˝ أساسيا˝ في تكوين بروتينات الخلية.</a:t>
            </a:r>
          </a:p>
          <a:p>
            <a:pPr marL="1143000" marR="0" lvl="2" indent="-228600" algn="r"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الشبكة الاندوبلازمية الناعمة (الملساء): غير محاطة بالريبوزومات، وتلعب دورا˝ أساسيا˝ في أيض الدهون والكربوهيدرات (يتم تكسير الكربوهيدرات والدهون إلى جزيئات بسيطة وينتج عن ذلك الحصول على الطاقة)</a:t>
            </a:r>
            <a:r>
              <a:rPr kumimoji="0" lang="ar-SA"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a:t>
            </a:r>
          </a:p>
        </p:txBody>
      </p:sp>
    </p:spTree>
    <p:extLst>
      <p:ext uri="{BB962C8B-B14F-4D97-AF65-F5344CB8AC3E}">
        <p14:creationId xmlns:p14="http://schemas.microsoft.com/office/powerpoint/2010/main" val="2731115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 xmlns:a16="http://schemas.microsoft.com/office/drawing/2014/main" id="{66720F55-CD09-4EF7-AF13-7C41A0C4DBB4}"/>
              </a:ext>
            </a:extLst>
          </p:cNvPr>
          <p:cNvSpPr>
            <a:spLocks noGrp="1"/>
          </p:cNvSpPr>
          <p:nvPr>
            <p:ph idx="1"/>
          </p:nvPr>
        </p:nvSpPr>
        <p:spPr>
          <a:xfrm>
            <a:off x="3661741" y="1726071"/>
            <a:ext cx="8377859" cy="5181600"/>
          </a:xfrm>
        </p:spPr>
        <p:txBody>
          <a:bodyPr/>
          <a:lstStyle/>
          <a:p>
            <a:pPr marL="0" indent="0" algn="r" rtl="1">
              <a:buFont typeface="Arial" panose="020B0604020202020204" pitchFamily="34" charset="0"/>
              <a:buNone/>
              <a:defRPr/>
            </a:pPr>
            <a:r>
              <a:rPr lang="ar-SA" sz="2400" b="1" u="sng" dirty="0"/>
              <a:t>تابع محتويات السيتوبلازم:</a:t>
            </a:r>
          </a:p>
          <a:p>
            <a:pPr marL="857250" lvl="1" indent="-457200" algn="r" rtl="1">
              <a:buFont typeface="+mj-lt"/>
              <a:buAutoNum type="alphaLcPeriod" startAt="2"/>
              <a:defRPr/>
            </a:pPr>
            <a:r>
              <a:rPr lang="ar-SA" sz="2400" b="1" u="sng" dirty="0">
                <a:cs typeface="+mj-cs"/>
              </a:rPr>
              <a:t>الريبوسومات (الريبوزومات) </a:t>
            </a:r>
            <a:r>
              <a:rPr lang="ar-SA" sz="2400" dirty="0">
                <a:cs typeface="+mj-cs"/>
              </a:rPr>
              <a:t>: </a:t>
            </a:r>
          </a:p>
          <a:p>
            <a:pPr lvl="2" algn="r" rtl="1">
              <a:buFont typeface="Arial" charset="0"/>
              <a:buChar char="•"/>
              <a:defRPr/>
            </a:pPr>
            <a:r>
              <a:rPr lang="ar-SA" dirty="0">
                <a:cs typeface="+mj-cs"/>
              </a:rPr>
              <a:t>توجد في الخلية إما ملتصقة على سطح الشبكة الاندوبلازمية أو النواة أو حرة في السيتوبلازم أو</a:t>
            </a:r>
            <a:r>
              <a:rPr lang="en-US" dirty="0">
                <a:cs typeface="+mj-cs"/>
              </a:rPr>
              <a:t> </a:t>
            </a:r>
            <a:r>
              <a:rPr lang="ar-SA" dirty="0">
                <a:cs typeface="+mj-cs"/>
              </a:rPr>
              <a:t>داخل الميتوكوندريا أو البلاستيدات.</a:t>
            </a:r>
          </a:p>
          <a:p>
            <a:pPr lvl="2" algn="r" rtl="1">
              <a:buFont typeface="Arial" charset="0"/>
              <a:buChar char="•"/>
              <a:defRPr/>
            </a:pPr>
            <a:r>
              <a:rPr lang="ar-SA" dirty="0">
                <a:cs typeface="+mj-cs"/>
              </a:rPr>
              <a:t>يتراوح قطرها بين </a:t>
            </a:r>
            <a:r>
              <a:rPr lang="en-US" dirty="0">
                <a:cs typeface="+mj-cs"/>
              </a:rPr>
              <a:t>0.1 – 0.3 </a:t>
            </a:r>
            <a:r>
              <a:rPr lang="ar-SA" dirty="0">
                <a:cs typeface="+mj-cs"/>
              </a:rPr>
              <a:t> ميكرون.</a:t>
            </a:r>
          </a:p>
          <a:p>
            <a:pPr lvl="2" algn="r" rtl="1">
              <a:buFont typeface="Arial" charset="0"/>
              <a:buChar char="•"/>
              <a:defRPr/>
            </a:pPr>
            <a:r>
              <a:rPr lang="ar-SA" dirty="0">
                <a:cs typeface="+mj-cs"/>
              </a:rPr>
              <a:t>تحتوي على حمض  </a:t>
            </a:r>
            <a:r>
              <a:rPr lang="en-US" dirty="0">
                <a:cs typeface="+mj-cs"/>
              </a:rPr>
              <a:t>RNA</a:t>
            </a:r>
            <a:r>
              <a:rPr lang="ar-SA" dirty="0">
                <a:cs typeface="+mj-cs"/>
              </a:rPr>
              <a:t> و بروتين.</a:t>
            </a:r>
          </a:p>
          <a:p>
            <a:pPr lvl="2" algn="r" rtl="1">
              <a:buFont typeface="Arial" charset="0"/>
              <a:buChar char="•"/>
              <a:defRPr/>
            </a:pPr>
            <a:r>
              <a:rPr lang="ar-SA" dirty="0">
                <a:cs typeface="+mj-cs"/>
              </a:rPr>
              <a:t>توجد الريبوزومات عادة في مجاميع عنقودية أو في شكل سبحي تعرف بعديدات الريبوزومات.</a:t>
            </a:r>
          </a:p>
          <a:p>
            <a:pPr lvl="2" algn="r" rtl="1">
              <a:buFont typeface="Arial" charset="0"/>
              <a:buChar char="•"/>
              <a:defRPr/>
            </a:pPr>
            <a:r>
              <a:rPr lang="ar-SA" dirty="0">
                <a:cs typeface="+mj-cs"/>
              </a:rPr>
              <a:t>تعد الريبوزومات الأماكن التى ترتبط بال </a:t>
            </a:r>
            <a:r>
              <a:rPr lang="en-US" dirty="0">
                <a:cs typeface="+mj-cs"/>
              </a:rPr>
              <a:t>RNA</a:t>
            </a:r>
            <a:r>
              <a:rPr lang="ar-SA" dirty="0">
                <a:cs typeface="+mj-cs"/>
              </a:rPr>
              <a:t> لتبدأ عملية تصنيع البروتين.  </a:t>
            </a:r>
            <a:endParaRPr lang="en-US" dirty="0">
              <a:cs typeface="+mj-cs"/>
            </a:endParaRPr>
          </a:p>
        </p:txBody>
      </p:sp>
      <p:sp>
        <p:nvSpPr>
          <p:cNvPr id="27" name="Title 1">
            <a:extLst>
              <a:ext uri="{FF2B5EF4-FFF2-40B4-BE49-F238E27FC236}">
                <a16:creationId xmlns="" xmlns:a16="http://schemas.microsoft.com/office/drawing/2014/main" id="{C9093C17-721D-4F67-B370-CA2E1090ABF0}"/>
              </a:ext>
            </a:extLst>
          </p:cNvPr>
          <p:cNvSpPr>
            <a:spLocks noGrp="1"/>
          </p:cNvSpPr>
          <p:nvPr>
            <p:ph type="title"/>
          </p:nvPr>
        </p:nvSpPr>
        <p:spPr>
          <a:xfrm>
            <a:off x="1222743" y="1605615"/>
            <a:ext cx="8229600" cy="411162"/>
          </a:xfrm>
        </p:spPr>
        <p:txBody>
          <a:bodyPr/>
          <a:lstStyle/>
          <a:p>
            <a:pPr rtl="1" eaLnBrk="1" hangingPunct="1"/>
            <a:r>
              <a:rPr lang="ar-SA" altLang="en-US" sz="3600" dirty="0">
                <a:solidFill>
                  <a:srgbClr val="FF0000"/>
                </a:solidFill>
              </a:rPr>
              <a:t>مكونات الخلية النباتية</a:t>
            </a:r>
            <a:endParaRPr lang="en-US" altLang="en-US" sz="3600" dirty="0">
              <a:solidFill>
                <a:srgbClr val="FF0000"/>
              </a:solidFill>
            </a:endParaRPr>
          </a:p>
        </p:txBody>
      </p:sp>
      <p:pic>
        <p:nvPicPr>
          <p:cNvPr id="28" name="Picture 2" descr="http://www.ibtesama.com/vb/imgcache2/68787.gif">
            <a:extLst>
              <a:ext uri="{FF2B5EF4-FFF2-40B4-BE49-F238E27FC236}">
                <a16:creationId xmlns="" xmlns:a16="http://schemas.microsoft.com/office/drawing/2014/main" id="{A8861CF0-3929-407B-934F-3831F7F38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21" y="2266204"/>
            <a:ext cx="3257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 xmlns:a16="http://schemas.microsoft.com/office/drawing/2014/main" id="{2BCBDCEE-A2D9-43C7-BBA4-B9CA84CAB14B}"/>
              </a:ext>
            </a:extLst>
          </p:cNvPr>
          <p:cNvSpPr txBox="1"/>
          <p:nvPr/>
        </p:nvSpPr>
        <p:spPr>
          <a:xfrm>
            <a:off x="558687" y="5160768"/>
            <a:ext cx="2667000" cy="369887"/>
          </a:xfrm>
          <a:prstGeom prst="rect">
            <a:avLst/>
          </a:prstGeom>
          <a:solidFill>
            <a:schemeClr val="accent1">
              <a:lumMod val="20000"/>
              <a:lumOff val="80000"/>
            </a:schemeClr>
          </a:solidFill>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المايكرون هو نفسه المايكرومتر</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7844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30" name="Content Placeholder 2">
            <a:extLst>
              <a:ext uri="{FF2B5EF4-FFF2-40B4-BE49-F238E27FC236}">
                <a16:creationId xmlns="" xmlns:a16="http://schemas.microsoft.com/office/drawing/2014/main" id="{D61649D3-C737-44E6-B23D-0C26E6A04F14}"/>
              </a:ext>
            </a:extLst>
          </p:cNvPr>
          <p:cNvSpPr>
            <a:spLocks noGrp="1"/>
          </p:cNvSpPr>
          <p:nvPr>
            <p:ph idx="1"/>
          </p:nvPr>
        </p:nvSpPr>
        <p:spPr>
          <a:xfrm>
            <a:off x="4987084" y="2467852"/>
            <a:ext cx="6870298" cy="3352800"/>
          </a:xfrm>
        </p:spPr>
        <p:txBody>
          <a:bodyPr/>
          <a:lstStyle/>
          <a:p>
            <a:pPr marL="457200" indent="-457200" algn="r" rtl="1">
              <a:buFont typeface="Arial" panose="020B0604020202020204" pitchFamily="34" charset="0"/>
              <a:buNone/>
              <a:defRPr/>
            </a:pPr>
            <a:r>
              <a:rPr lang="ar-SA" sz="2400" b="1" u="sng" dirty="0">
                <a:cs typeface="+mj-cs"/>
              </a:rPr>
              <a:t>تابع محتويات السيتوبلازم:</a:t>
            </a:r>
          </a:p>
          <a:p>
            <a:pPr marL="857250" lvl="1" indent="-457200" algn="r" rtl="1">
              <a:buFont typeface="+mj-lt"/>
              <a:buAutoNum type="alphaLcPeriod" startAt="3"/>
              <a:defRPr/>
            </a:pPr>
            <a:r>
              <a:rPr lang="ar-SA" sz="2400" b="1" u="sng" dirty="0">
                <a:cs typeface="+mj-cs"/>
              </a:rPr>
              <a:t>أجسام جولجي </a:t>
            </a:r>
            <a:r>
              <a:rPr lang="ar-SA" sz="2400" dirty="0">
                <a:cs typeface="+mj-cs"/>
              </a:rPr>
              <a:t>:</a:t>
            </a:r>
          </a:p>
          <a:p>
            <a:pPr lvl="2" algn="r" rtl="1">
              <a:buFont typeface="Arial" charset="0"/>
              <a:buChar char="•"/>
              <a:defRPr/>
            </a:pPr>
            <a:r>
              <a:rPr lang="ar-SA" dirty="0">
                <a:cs typeface="+mj-cs"/>
              </a:rPr>
              <a:t>تراكيب غشائية مسطحة كيسية أو أنبوبية الشكل متراصة فوق بعضها البعض.</a:t>
            </a:r>
          </a:p>
          <a:p>
            <a:pPr lvl="2" algn="r" rtl="1">
              <a:buFont typeface="Arial" charset="0"/>
              <a:buChar char="•"/>
              <a:defRPr/>
            </a:pPr>
            <a:r>
              <a:rPr lang="ar-SA" dirty="0">
                <a:cs typeface="+mj-cs"/>
              </a:rPr>
              <a:t>تلعب دورا˝ مهما˝ في تصنيع بروتين جلوكوزي و مركبات عديدة التسكر تدخل في تكوين الغشاء الخلوي.</a:t>
            </a:r>
          </a:p>
        </p:txBody>
      </p:sp>
      <p:sp>
        <p:nvSpPr>
          <p:cNvPr id="31" name="Title 1">
            <a:extLst>
              <a:ext uri="{FF2B5EF4-FFF2-40B4-BE49-F238E27FC236}">
                <a16:creationId xmlns="" xmlns:a16="http://schemas.microsoft.com/office/drawing/2014/main" id="{830778B7-204B-4836-9D00-999453BB9B96}"/>
              </a:ext>
            </a:extLst>
          </p:cNvPr>
          <p:cNvSpPr>
            <a:spLocks noGrp="1"/>
          </p:cNvSpPr>
          <p:nvPr>
            <p:ph type="title"/>
          </p:nvPr>
        </p:nvSpPr>
        <p:spPr>
          <a:xfrm>
            <a:off x="1239204" y="1675689"/>
            <a:ext cx="8229600" cy="792163"/>
          </a:xfrm>
        </p:spPr>
        <p:txBody>
          <a:bodyPr/>
          <a:lstStyle/>
          <a:p>
            <a:pPr rtl="1" eaLnBrk="1" hangingPunct="1"/>
            <a:r>
              <a:rPr lang="ar-SA" altLang="en-US" sz="3600">
                <a:solidFill>
                  <a:srgbClr val="FF0000"/>
                </a:solidFill>
              </a:rPr>
              <a:t>مكونات الخلية النباتية</a:t>
            </a:r>
            <a:endParaRPr lang="en-US" altLang="en-US" sz="3600">
              <a:solidFill>
                <a:srgbClr val="FF0000"/>
              </a:solidFill>
            </a:endParaRPr>
          </a:p>
        </p:txBody>
      </p:sp>
      <p:pic>
        <p:nvPicPr>
          <p:cNvPr id="32" name="Picture 2" descr="http://www.ibtesama.com/vb/imgcache2/68787.gif">
            <a:extLst>
              <a:ext uri="{FF2B5EF4-FFF2-40B4-BE49-F238E27FC236}">
                <a16:creationId xmlns="" xmlns:a16="http://schemas.microsoft.com/office/drawing/2014/main" id="{646B065E-2006-460B-875F-8F8533D0B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04" y="2742489"/>
            <a:ext cx="3257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10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 xmlns:a16="http://schemas.microsoft.com/office/drawing/2014/main" id="{F1800A7B-D031-449B-BC01-F2A66C18282A}"/>
              </a:ext>
            </a:extLst>
          </p:cNvPr>
          <p:cNvSpPr>
            <a:spLocks noGrp="1"/>
          </p:cNvSpPr>
          <p:nvPr>
            <p:ph idx="1"/>
          </p:nvPr>
        </p:nvSpPr>
        <p:spPr>
          <a:xfrm>
            <a:off x="4004451" y="1622964"/>
            <a:ext cx="7982166" cy="2589212"/>
          </a:xfrm>
        </p:spPr>
        <p:txBody>
          <a:bodyPr/>
          <a:lstStyle/>
          <a:p>
            <a:pPr marL="457200" indent="-457200" algn="r" rtl="1">
              <a:buFont typeface="Arial" panose="020B0604020202020204" pitchFamily="34" charset="0"/>
              <a:buNone/>
              <a:defRPr/>
            </a:pPr>
            <a:r>
              <a:rPr lang="ar-SA" sz="2000" b="1" u="sng" dirty="0"/>
              <a:t>تابع محتويات السيتوبلازم:</a:t>
            </a:r>
          </a:p>
          <a:p>
            <a:pPr marL="857250" lvl="1" indent="-457200" algn="r" rtl="1">
              <a:buFont typeface="+mj-lt"/>
              <a:buAutoNum type="alphaLcPeriod" startAt="4"/>
              <a:defRPr/>
            </a:pPr>
            <a:r>
              <a:rPr lang="ar-SA" sz="2000" b="1" u="sng" dirty="0">
                <a:cs typeface="+mj-cs"/>
              </a:rPr>
              <a:t>الفجوات </a:t>
            </a:r>
            <a:r>
              <a:rPr lang="ar-SA" sz="2000" dirty="0">
                <a:cs typeface="+mj-cs"/>
              </a:rPr>
              <a:t>:</a:t>
            </a:r>
          </a:p>
          <a:p>
            <a:pPr lvl="2" algn="r" rtl="1">
              <a:buFont typeface="Arial" charset="0"/>
              <a:buChar char="•"/>
              <a:defRPr/>
            </a:pPr>
            <a:r>
              <a:rPr lang="ar-SA" sz="1800" dirty="0">
                <a:cs typeface="+mj-cs"/>
              </a:rPr>
              <a:t>عبارة عن مساحة محاطة بغشاء مملوءة بسائل مائي أو عصير خلوي.</a:t>
            </a:r>
            <a:r>
              <a:rPr lang="ar-SA" sz="1800" dirty="0">
                <a:solidFill>
                  <a:prstClr val="black"/>
                </a:solidFill>
              </a:rPr>
              <a:t> وهي تمثل من 50 إلى 90 % من مساحة الخلية الداخلية.</a:t>
            </a:r>
          </a:p>
          <a:p>
            <a:pPr lvl="2" algn="r" rtl="1">
              <a:buFont typeface="Arial" charset="0"/>
              <a:buChar char="•"/>
              <a:defRPr/>
            </a:pPr>
            <a:r>
              <a:rPr lang="ar-SA" sz="1800" dirty="0">
                <a:cs typeface="+mj-cs"/>
              </a:rPr>
              <a:t>توجد الفجوات العصارية في الخلايا الحديثة مبعثرة في السيتوبلازم، وعند نضج الخلية تتجمع هذه الفجوات مع بعضها لتكون فجوة واحدة كبيرة في وسط الخلية.</a:t>
            </a:r>
          </a:p>
          <a:p>
            <a:pPr lvl="2" algn="r" rtl="1">
              <a:buFont typeface="Arial" charset="0"/>
              <a:buChar char="•"/>
              <a:defRPr/>
            </a:pPr>
            <a:endParaRPr lang="ar-SA" sz="2000" dirty="0">
              <a:cs typeface="+mj-cs"/>
            </a:endParaRPr>
          </a:p>
          <a:p>
            <a:pPr marL="914400" lvl="2" indent="0" algn="r" rtl="1">
              <a:buFont typeface="Arial" panose="020B0604020202020204" pitchFamily="34" charset="0"/>
              <a:buNone/>
              <a:defRPr/>
            </a:pPr>
            <a:endParaRPr lang="en-US" sz="2000" dirty="0">
              <a:cs typeface="+mj-cs"/>
            </a:endParaRPr>
          </a:p>
        </p:txBody>
      </p:sp>
      <p:sp>
        <p:nvSpPr>
          <p:cNvPr id="27" name="Title 1">
            <a:extLst>
              <a:ext uri="{FF2B5EF4-FFF2-40B4-BE49-F238E27FC236}">
                <a16:creationId xmlns="" xmlns:a16="http://schemas.microsoft.com/office/drawing/2014/main" id="{A4277DE1-4095-4338-AD75-AD0F2ADD9188}"/>
              </a:ext>
            </a:extLst>
          </p:cNvPr>
          <p:cNvSpPr>
            <a:spLocks noGrp="1"/>
          </p:cNvSpPr>
          <p:nvPr>
            <p:ph type="title"/>
          </p:nvPr>
        </p:nvSpPr>
        <p:spPr>
          <a:xfrm>
            <a:off x="4723358" y="90515"/>
            <a:ext cx="8229600" cy="381000"/>
          </a:xfrm>
        </p:spPr>
        <p:txBody>
          <a:bodyPr/>
          <a:lstStyle/>
          <a:p>
            <a:pPr rtl="1" eaLnBrk="1" hangingPunct="1"/>
            <a:r>
              <a:rPr lang="ar-SA" altLang="en-US" sz="3200">
                <a:solidFill>
                  <a:srgbClr val="FF0000"/>
                </a:solidFill>
              </a:rPr>
              <a:t>مكونات الخلية النباتية</a:t>
            </a:r>
            <a:endParaRPr lang="en-US" altLang="en-US" sz="3200">
              <a:solidFill>
                <a:srgbClr val="FF0000"/>
              </a:solidFill>
            </a:endParaRPr>
          </a:p>
        </p:txBody>
      </p:sp>
      <p:pic>
        <p:nvPicPr>
          <p:cNvPr id="28" name="Picture 2" descr="http://www.ibtesama.com/vb/imgcache2/68787.gif">
            <a:extLst>
              <a:ext uri="{FF2B5EF4-FFF2-40B4-BE49-F238E27FC236}">
                <a16:creationId xmlns="" xmlns:a16="http://schemas.microsoft.com/office/drawing/2014/main" id="{03213397-97AD-42F4-A27A-2E62DDD69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630" y="1585744"/>
            <a:ext cx="2829684" cy="225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 xmlns:a16="http://schemas.microsoft.com/office/drawing/2014/main" id="{BB842917-A397-4B32-B9D5-28ED16F474C4}"/>
              </a:ext>
            </a:extLst>
          </p:cNvPr>
          <p:cNvSpPr txBox="1"/>
          <p:nvPr/>
        </p:nvSpPr>
        <p:spPr>
          <a:xfrm>
            <a:off x="381333" y="3864810"/>
            <a:ext cx="2876550" cy="1754187"/>
          </a:xfrm>
          <a:prstGeom prst="rect">
            <a:avLst/>
          </a:prstGeom>
          <a:solidFill>
            <a:schemeClr val="accent6">
              <a:lumMod val="20000"/>
              <a:lumOff val="80000"/>
            </a:schemeClr>
          </a:solid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الأيض أو عملية التمثيل الغذائي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metabolism</a:t>
            </a: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 هي مجموعة من التفاعلات الكيميائية التي تحدث للمواد الغذائية الموجودة في الكائنات الحية بواسطة العوامل الإنزيمية بغرض الحصول على الطاقة أو بناء الأنسجة </a:t>
            </a:r>
            <a:endParaRPr kumimoji="0" 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0" name="TextBox 3">
            <a:extLst>
              <a:ext uri="{FF2B5EF4-FFF2-40B4-BE49-F238E27FC236}">
                <a16:creationId xmlns="" xmlns:a16="http://schemas.microsoft.com/office/drawing/2014/main" id="{6A649878-F309-4A07-92E0-1D7269A62993}"/>
              </a:ext>
            </a:extLst>
          </p:cNvPr>
          <p:cNvSpPr txBox="1">
            <a:spLocks noChangeArrowheads="1"/>
          </p:cNvSpPr>
          <p:nvPr/>
        </p:nvSpPr>
        <p:spPr bwMode="auto">
          <a:xfrm>
            <a:off x="3876608" y="4901574"/>
            <a:ext cx="8110009"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تخزن في الفجوة المواد السامة (كالمادة اللاذعة الموجودة في الفلفل) والتي تمثل حماية للثمرة أن تؤكل من قبل الحيوانات.</a:t>
            </a: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تحتوي الفجوة على ألوان، وهي تساعد في جذب الحشرات على اتمام عملية التلقيح.</a:t>
            </a:r>
          </a:p>
          <a:p>
            <a:pPr marL="285750" marR="0" lvl="0" indent="-28575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يحدث داخل الفجوة ضغط الامتلاء الذي يجعل السيقان الضعيفة منتصبة، وبعدم وجود ضغط الامتلاء هذا تذبل النباتات.</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4">
            <a:extLst>
              <a:ext uri="{FF2B5EF4-FFF2-40B4-BE49-F238E27FC236}">
                <a16:creationId xmlns="" xmlns:a16="http://schemas.microsoft.com/office/drawing/2014/main" id="{2F6441FF-0DC8-43B0-8FD4-DFB365CB8CBF}"/>
              </a:ext>
            </a:extLst>
          </p:cNvPr>
          <p:cNvSpPr txBox="1">
            <a:spLocks noChangeArrowheads="1"/>
          </p:cNvSpPr>
          <p:nvPr/>
        </p:nvSpPr>
        <p:spPr bwMode="auto">
          <a:xfrm>
            <a:off x="4818715" y="3596623"/>
            <a:ext cx="803888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914400" marR="0" lvl="2" indent="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قد يصل حجم الفجوة إلى تسعة أعشار حجم الخلية (90% من حجم الخلية).</a:t>
            </a:r>
          </a:p>
          <a:p>
            <a:pPr marL="914400" marR="0" lvl="2" indent="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تقوم الفجوة بالمحافظة على إستمرار ضغط الإمتلاء للخلية مما يدعم التركيب الدعامي للخلية وللتحكم في حركة الماء كما تقوم بتخزين المواد اللازمة لأيض الخلية وتحليل الفضلات.</a:t>
            </a:r>
          </a:p>
          <a:p>
            <a:pPr marL="914400" marR="0" lvl="2" indent="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يحتوي العصير على السكريات والأحماض العضوية والأملاح المعدنية والصبغات والدهون.</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0968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 xmlns:a16="http://schemas.microsoft.com/office/drawing/2014/main" id="{0A335F55-011B-4AF0-9652-6475E99A3FF7}"/>
              </a:ext>
            </a:extLst>
          </p:cNvPr>
          <p:cNvSpPr>
            <a:spLocks noGrp="1"/>
          </p:cNvSpPr>
          <p:nvPr>
            <p:ph idx="1"/>
          </p:nvPr>
        </p:nvSpPr>
        <p:spPr>
          <a:xfrm>
            <a:off x="4912576" y="1578937"/>
            <a:ext cx="7279424" cy="4800600"/>
          </a:xfrm>
        </p:spPr>
        <p:txBody>
          <a:bodyPr/>
          <a:lstStyle/>
          <a:p>
            <a:pPr algn="r" rtl="1">
              <a:buFont typeface="Arial" panose="020B0604020202020204" pitchFamily="34" charset="0"/>
              <a:buNone/>
              <a:defRPr/>
            </a:pPr>
            <a:r>
              <a:rPr lang="ar-SA" sz="2400" b="1" u="sng" dirty="0"/>
              <a:t>تابع محتويات السيتوبلازم:</a:t>
            </a:r>
          </a:p>
          <a:p>
            <a:pPr marL="857250" lvl="1" indent="-457200" algn="r" rtl="1">
              <a:buFont typeface="+mj-lt"/>
              <a:buAutoNum type="alphaLcPeriod" startAt="5"/>
              <a:defRPr/>
            </a:pPr>
            <a:r>
              <a:rPr lang="ar-SA" sz="2400" b="1" u="sng" dirty="0">
                <a:cs typeface="+mj-cs"/>
              </a:rPr>
              <a:t>البلاستيدات:</a:t>
            </a:r>
          </a:p>
          <a:p>
            <a:pPr lvl="2" algn="r" rtl="1">
              <a:buFont typeface="Arial" charset="0"/>
              <a:buChar char="•"/>
              <a:defRPr/>
            </a:pPr>
            <a:r>
              <a:rPr lang="ar-SA" sz="2000" dirty="0">
                <a:cs typeface="+mj-cs"/>
              </a:rPr>
              <a:t>عضيات توجد في سيتوبلازم معظم الخلايا النباتية. تقوم بعملية البناء الضوئي.</a:t>
            </a:r>
          </a:p>
          <a:p>
            <a:pPr lvl="2" algn="r" rtl="1">
              <a:buFont typeface="Arial" charset="0"/>
              <a:buChar char="•"/>
              <a:defRPr/>
            </a:pPr>
            <a:r>
              <a:rPr lang="ar-SA" sz="2000" dirty="0">
                <a:cs typeface="+mj-cs"/>
              </a:rPr>
              <a:t>تحتوي الخلية النباتية على عدد كبير من البلاستيدات كما في أوراق النبات الراقية.</a:t>
            </a:r>
          </a:p>
          <a:p>
            <a:pPr lvl="2" algn="r" rtl="1">
              <a:buFont typeface="Arial" charset="0"/>
              <a:buChar char="•"/>
              <a:defRPr/>
            </a:pPr>
            <a:r>
              <a:rPr lang="ar-SA" sz="2000" dirty="0">
                <a:cs typeface="+mj-cs"/>
              </a:rPr>
              <a:t>قد تحتوي الخلية على بلاستيدة واحدة كما في طحلب الكلاميدوموناس.</a:t>
            </a:r>
          </a:p>
          <a:p>
            <a:pPr lvl="2" algn="r" rtl="1">
              <a:buFont typeface="Arial" charset="0"/>
              <a:buChar char="•"/>
              <a:defRPr/>
            </a:pPr>
            <a:r>
              <a:rPr lang="ar-SA" sz="2000" dirty="0">
                <a:cs typeface="+mj-cs"/>
              </a:rPr>
              <a:t>تأخذ البلاستيدات أشكال مختلفة.</a:t>
            </a:r>
          </a:p>
          <a:p>
            <a:pPr lvl="2" algn="r" rtl="1">
              <a:buFont typeface="Arial" charset="0"/>
              <a:buChar char="•"/>
              <a:defRPr/>
            </a:pPr>
            <a:r>
              <a:rPr lang="ar-SA" sz="2000" dirty="0">
                <a:cs typeface="+mj-cs"/>
              </a:rPr>
              <a:t>تحتوي على أصباغ الكلوروفيل (اليخضور) وهو المادة التي تقوم باصطياد الضوء، وتحتوي البلاستيدات أيضاً على  الكاروتين، وعلى كميات قليلة من الحمض النووي.</a:t>
            </a:r>
          </a:p>
        </p:txBody>
      </p:sp>
      <p:sp>
        <p:nvSpPr>
          <p:cNvPr id="27" name="Title 1">
            <a:extLst>
              <a:ext uri="{FF2B5EF4-FFF2-40B4-BE49-F238E27FC236}">
                <a16:creationId xmlns="" xmlns:a16="http://schemas.microsoft.com/office/drawing/2014/main" id="{96F21457-7E89-4345-85F2-62A721FD502C}"/>
              </a:ext>
            </a:extLst>
          </p:cNvPr>
          <p:cNvSpPr>
            <a:spLocks noGrp="1"/>
          </p:cNvSpPr>
          <p:nvPr>
            <p:ph type="title"/>
          </p:nvPr>
        </p:nvSpPr>
        <p:spPr>
          <a:xfrm>
            <a:off x="2351455" y="-447675"/>
            <a:ext cx="8229600" cy="358775"/>
          </a:xfrm>
        </p:spPr>
        <p:txBody>
          <a:bodyPr/>
          <a:lstStyle/>
          <a:p>
            <a:pPr rtl="1" eaLnBrk="1" hangingPunct="1"/>
            <a:r>
              <a:rPr lang="ar-SA" altLang="en-US" sz="3200">
                <a:solidFill>
                  <a:srgbClr val="FF0000"/>
                </a:solidFill>
              </a:rPr>
              <a:t>مكونات الخلية النباتية</a:t>
            </a:r>
            <a:endParaRPr lang="en-US" altLang="en-US" sz="3200">
              <a:solidFill>
                <a:srgbClr val="FF0000"/>
              </a:solidFill>
            </a:endParaRPr>
          </a:p>
        </p:txBody>
      </p:sp>
      <p:sp>
        <p:nvSpPr>
          <p:cNvPr id="29" name="TextBox 28">
            <a:extLst>
              <a:ext uri="{FF2B5EF4-FFF2-40B4-BE49-F238E27FC236}">
                <a16:creationId xmlns="" xmlns:a16="http://schemas.microsoft.com/office/drawing/2014/main" id="{2B54D6CD-B6CD-4703-A57D-FD9909BBA9C4}"/>
              </a:ext>
            </a:extLst>
          </p:cNvPr>
          <p:cNvSpPr txBox="1"/>
          <p:nvPr/>
        </p:nvSpPr>
        <p:spPr>
          <a:xfrm>
            <a:off x="361100" y="2415015"/>
            <a:ext cx="3563937" cy="2586038"/>
          </a:xfrm>
          <a:prstGeom prst="rect">
            <a:avLst/>
          </a:prstGeom>
          <a:solidFill>
            <a:schemeClr val="accent6">
              <a:lumMod val="20000"/>
              <a:lumOff val="80000"/>
            </a:schemeClr>
          </a:solid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البناء الضوئي: هي عملية حيوية هامة تحدث في النباتات.</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العناصر اللازمة لحدوثها : الماء ، الضوء ، ثاني أكسيد الكربون.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 أهميتها :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1- إنتاج الأكسجين اللازم لعملية التنفس.</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2- الحفاظ على ثبات </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O</a:t>
            </a:r>
            <a:r>
              <a:rPr kumimoji="0" lang="en-US" sz="1800" b="0" i="0" u="none" strike="noStrike" kern="1200" cap="none" spc="0" normalizeH="0" baseline="-25000" noProof="0" dirty="0">
                <a:ln>
                  <a:noFill/>
                </a:ln>
                <a:solidFill>
                  <a:prstClr val="black"/>
                </a:solidFill>
                <a:effectLst/>
                <a:uLnTx/>
                <a:uFillTx/>
                <a:latin typeface="Arial" charset="0"/>
                <a:ea typeface="+mn-ea"/>
                <a:cs typeface="Arial" charset="0"/>
              </a:rPr>
              <a:t>2</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 CO</a:t>
            </a:r>
            <a:r>
              <a:rPr kumimoji="0" lang="en-US" sz="1800" b="0" i="0" u="none" strike="noStrike" kern="1200" cap="none" spc="0" normalizeH="0" baseline="-25000" noProof="0" dirty="0">
                <a:ln>
                  <a:noFill/>
                </a:ln>
                <a:solidFill>
                  <a:prstClr val="black"/>
                </a:solidFill>
                <a:effectLst/>
                <a:uLnTx/>
                <a:uFillTx/>
                <a:latin typeface="Arial" charset="0"/>
                <a:ea typeface="+mn-ea"/>
                <a:cs typeface="Arial" charset="0"/>
              </a:rPr>
              <a:t>2</a:t>
            </a: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 في الجو.</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3- صنع الغذاء للنبات.</a:t>
            </a:r>
          </a:p>
        </p:txBody>
      </p:sp>
      <p:sp>
        <p:nvSpPr>
          <p:cNvPr id="30" name="TextBox 29">
            <a:extLst>
              <a:ext uri="{FF2B5EF4-FFF2-40B4-BE49-F238E27FC236}">
                <a16:creationId xmlns="" xmlns:a16="http://schemas.microsoft.com/office/drawing/2014/main" id="{793A91D1-4B79-49F9-8F6B-86D486DA68E9}"/>
              </a:ext>
            </a:extLst>
          </p:cNvPr>
          <p:cNvSpPr txBox="1"/>
          <p:nvPr/>
        </p:nvSpPr>
        <p:spPr>
          <a:xfrm>
            <a:off x="355416" y="5160280"/>
            <a:ext cx="5867400" cy="369887"/>
          </a:xfrm>
          <a:prstGeom prst="rect">
            <a:avLst/>
          </a:prstGeom>
          <a:solidFill>
            <a:schemeClr val="accent3">
              <a:lumMod val="40000"/>
              <a:lumOff val="6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charset="0"/>
                <a:ea typeface="+mn-ea"/>
                <a:cs typeface="Arial" charset="0"/>
              </a:rPr>
              <a:t>6CO</a:t>
            </a:r>
            <a:r>
              <a:rPr kumimoji="0" lang="pt-BR" sz="1800" b="0" i="0" u="none" strike="noStrike" kern="1200" cap="none" spc="0" normalizeH="0" baseline="-25000" noProof="0" dirty="0">
                <a:ln>
                  <a:noFill/>
                </a:ln>
                <a:solidFill>
                  <a:prstClr val="black"/>
                </a:solidFill>
                <a:effectLst/>
                <a:uLnTx/>
                <a:uFillTx/>
                <a:latin typeface="Arial" charset="0"/>
                <a:ea typeface="+mn-ea"/>
                <a:cs typeface="Arial" charset="0"/>
              </a:rPr>
              <a:t>2</a:t>
            </a:r>
            <a:r>
              <a:rPr kumimoji="0" lang="pt-BR" sz="1800" b="0" i="0" u="none" strike="noStrike" kern="1200" cap="none" spc="0" normalizeH="0" baseline="0" noProof="0" dirty="0">
                <a:ln>
                  <a:noFill/>
                </a:ln>
                <a:solidFill>
                  <a:prstClr val="black"/>
                </a:solidFill>
                <a:effectLst/>
                <a:uLnTx/>
                <a:uFillTx/>
                <a:latin typeface="Arial" charset="0"/>
                <a:ea typeface="+mn-ea"/>
                <a:cs typeface="Arial" charset="0"/>
              </a:rPr>
              <a:t> + 6H</a:t>
            </a:r>
            <a:r>
              <a:rPr kumimoji="0" lang="pt-BR" sz="1800" b="0" i="0" u="none" strike="noStrike" kern="1200" cap="none" spc="0" normalizeH="0" baseline="-25000" noProof="0" dirty="0">
                <a:ln>
                  <a:noFill/>
                </a:ln>
                <a:solidFill>
                  <a:prstClr val="black"/>
                </a:solidFill>
                <a:effectLst/>
                <a:uLnTx/>
                <a:uFillTx/>
                <a:latin typeface="Arial" charset="0"/>
                <a:ea typeface="+mn-ea"/>
                <a:cs typeface="Arial" charset="0"/>
              </a:rPr>
              <a:t>2</a:t>
            </a:r>
            <a:r>
              <a:rPr kumimoji="0" lang="pt-BR" sz="1800" b="0" i="0" u="none" strike="noStrike" kern="1200" cap="none" spc="0" normalizeH="0" baseline="0" noProof="0" dirty="0">
                <a:ln>
                  <a:noFill/>
                </a:ln>
                <a:solidFill>
                  <a:prstClr val="black"/>
                </a:solidFill>
                <a:effectLst/>
                <a:uLnTx/>
                <a:uFillTx/>
                <a:latin typeface="Arial" charset="0"/>
                <a:ea typeface="+mn-ea"/>
                <a:cs typeface="Arial" charset="0"/>
              </a:rPr>
              <a:t>O + light + chloroplasts = C</a:t>
            </a:r>
            <a:r>
              <a:rPr kumimoji="0" lang="pt-BR" sz="1800" b="0" i="0" u="none" strike="noStrike" kern="1200" cap="none" spc="0" normalizeH="0" baseline="-25000" noProof="0" dirty="0">
                <a:ln>
                  <a:noFill/>
                </a:ln>
                <a:solidFill>
                  <a:prstClr val="black"/>
                </a:solidFill>
                <a:effectLst/>
                <a:uLnTx/>
                <a:uFillTx/>
                <a:latin typeface="Arial" charset="0"/>
                <a:ea typeface="+mn-ea"/>
                <a:cs typeface="Arial" charset="0"/>
              </a:rPr>
              <a:t>6</a:t>
            </a:r>
            <a:r>
              <a:rPr kumimoji="0" lang="pt-BR" sz="1800" b="0" i="0" u="none" strike="noStrike" kern="1200" cap="none" spc="0" normalizeH="0" baseline="0" noProof="0" dirty="0">
                <a:ln>
                  <a:noFill/>
                </a:ln>
                <a:solidFill>
                  <a:prstClr val="black"/>
                </a:solidFill>
                <a:effectLst/>
                <a:uLnTx/>
                <a:uFillTx/>
                <a:latin typeface="Arial" charset="0"/>
                <a:ea typeface="+mn-ea"/>
                <a:cs typeface="Arial" charset="0"/>
              </a:rPr>
              <a:t>H</a:t>
            </a:r>
            <a:r>
              <a:rPr kumimoji="0" lang="pt-BR" sz="1800" b="0" i="0" u="none" strike="noStrike" kern="1200" cap="none" spc="0" normalizeH="0" baseline="-25000" noProof="0" dirty="0">
                <a:ln>
                  <a:noFill/>
                </a:ln>
                <a:solidFill>
                  <a:prstClr val="black"/>
                </a:solidFill>
                <a:effectLst/>
                <a:uLnTx/>
                <a:uFillTx/>
                <a:latin typeface="Arial" charset="0"/>
                <a:ea typeface="+mn-ea"/>
                <a:cs typeface="Arial" charset="0"/>
              </a:rPr>
              <a:t>12</a:t>
            </a:r>
            <a:r>
              <a:rPr kumimoji="0" lang="pt-BR" sz="1800" b="0" i="0" u="none" strike="noStrike" kern="1200" cap="none" spc="0" normalizeH="0" baseline="0" noProof="0" dirty="0">
                <a:ln>
                  <a:noFill/>
                </a:ln>
                <a:solidFill>
                  <a:prstClr val="black"/>
                </a:solidFill>
                <a:effectLst/>
                <a:uLnTx/>
                <a:uFillTx/>
                <a:latin typeface="Arial" charset="0"/>
                <a:ea typeface="+mn-ea"/>
                <a:cs typeface="Arial" charset="0"/>
              </a:rPr>
              <a:t>O</a:t>
            </a:r>
            <a:r>
              <a:rPr kumimoji="0" lang="pt-BR" sz="1800" b="0" i="0" u="none" strike="noStrike" kern="1200" cap="none" spc="0" normalizeH="0" baseline="-25000" noProof="0" dirty="0">
                <a:ln>
                  <a:noFill/>
                </a:ln>
                <a:solidFill>
                  <a:prstClr val="black"/>
                </a:solidFill>
                <a:effectLst/>
                <a:uLnTx/>
                <a:uFillTx/>
                <a:latin typeface="Arial" charset="0"/>
                <a:ea typeface="+mn-ea"/>
                <a:cs typeface="Arial" charset="0"/>
              </a:rPr>
              <a:t>6</a:t>
            </a:r>
            <a:r>
              <a:rPr kumimoji="0" lang="pt-BR" sz="1800" b="0" i="0" u="none" strike="noStrike" kern="1200" cap="none" spc="0" normalizeH="0" baseline="0" noProof="0" dirty="0">
                <a:ln>
                  <a:noFill/>
                </a:ln>
                <a:solidFill>
                  <a:prstClr val="black"/>
                </a:solidFill>
                <a:effectLst/>
                <a:uLnTx/>
                <a:uFillTx/>
                <a:latin typeface="Arial" charset="0"/>
                <a:ea typeface="+mn-ea"/>
                <a:cs typeface="Arial" charset="0"/>
              </a:rPr>
              <a:t> + 6O</a:t>
            </a:r>
            <a:r>
              <a:rPr kumimoji="0" lang="pt-BR" sz="1800" b="0" i="0" u="none" strike="noStrike" kern="1200" cap="none" spc="0" normalizeH="0" baseline="-25000" noProof="0" dirty="0">
                <a:ln>
                  <a:noFill/>
                </a:ln>
                <a:solidFill>
                  <a:prstClr val="black"/>
                </a:solidFill>
                <a:effectLst/>
                <a:uLnTx/>
                <a:uFillTx/>
                <a:latin typeface="Arial" charset="0"/>
                <a:ea typeface="+mn-ea"/>
                <a:cs typeface="Arial" charset="0"/>
              </a:rPr>
              <a:t>2</a:t>
            </a:r>
          </a:p>
        </p:txBody>
      </p:sp>
      <p:sp>
        <p:nvSpPr>
          <p:cNvPr id="31" name="TextBox 30">
            <a:extLst>
              <a:ext uri="{FF2B5EF4-FFF2-40B4-BE49-F238E27FC236}">
                <a16:creationId xmlns="" xmlns:a16="http://schemas.microsoft.com/office/drawing/2014/main" id="{69854607-C61D-4B8D-9E83-DBCAA8CCCC51}"/>
              </a:ext>
            </a:extLst>
          </p:cNvPr>
          <p:cNvSpPr txBox="1"/>
          <p:nvPr/>
        </p:nvSpPr>
        <p:spPr>
          <a:xfrm>
            <a:off x="1346375" y="5651181"/>
            <a:ext cx="5029200" cy="369888"/>
          </a:xfrm>
          <a:prstGeom prst="rect">
            <a:avLst/>
          </a:prstGeom>
          <a:solidFill>
            <a:schemeClr val="accent4">
              <a:lumMod val="20000"/>
              <a:lumOff val="80000"/>
            </a:schemeClr>
          </a:solidFill>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الكاروتين عبارة عن صبغة تنقل الطاقة التي يمتصها اليخضور</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7975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 xmlns:a16="http://schemas.microsoft.com/office/drawing/2014/main" id="{1022B3B3-DFC7-4070-B50F-F8DFE5DB202D}"/>
              </a:ext>
            </a:extLst>
          </p:cNvPr>
          <p:cNvSpPr>
            <a:spLocks noGrp="1"/>
          </p:cNvSpPr>
          <p:nvPr>
            <p:ph idx="1"/>
          </p:nvPr>
        </p:nvSpPr>
        <p:spPr>
          <a:xfrm>
            <a:off x="3501229" y="1695450"/>
            <a:ext cx="8579057" cy="4191000"/>
          </a:xfrm>
        </p:spPr>
        <p:txBody>
          <a:bodyPr/>
          <a:lstStyle/>
          <a:p>
            <a:pPr algn="r" rtl="1">
              <a:buFont typeface="Arial" panose="020B0604020202020204" pitchFamily="34" charset="0"/>
              <a:buNone/>
              <a:defRPr/>
            </a:pPr>
            <a:r>
              <a:rPr lang="ar-SA" sz="2400" b="1" u="sng" dirty="0"/>
              <a:t>تابع محتويات السيتوبلازم:</a:t>
            </a:r>
            <a:endParaRPr lang="ar-SA" sz="2400" b="1" u="sng" dirty="0">
              <a:cs typeface="+mj-cs"/>
            </a:endParaRPr>
          </a:p>
          <a:p>
            <a:pPr marL="857250" lvl="1" indent="-457200" algn="r" rtl="1">
              <a:buFont typeface="+mj-lt"/>
              <a:buAutoNum type="alphaLcPeriod" startAt="6"/>
              <a:defRPr/>
            </a:pPr>
            <a:r>
              <a:rPr lang="ar-SA" sz="2400" b="1" u="sng" dirty="0">
                <a:cs typeface="+mj-cs"/>
              </a:rPr>
              <a:t>الميتوكوندريا</a:t>
            </a:r>
            <a:r>
              <a:rPr lang="ar-SA" sz="2400" dirty="0">
                <a:cs typeface="+mj-cs"/>
              </a:rPr>
              <a:t>:</a:t>
            </a:r>
          </a:p>
          <a:p>
            <a:pPr lvl="2" algn="r" rtl="1">
              <a:buFont typeface="Arial" charset="0"/>
              <a:buChar char="•"/>
              <a:defRPr/>
            </a:pPr>
            <a:r>
              <a:rPr lang="ar-SA" dirty="0">
                <a:cs typeface="+mj-cs"/>
              </a:rPr>
              <a:t>تأخذ الميتوكندريا أشكال عديدة منها العضوية أو الخيطية أو الكروية.</a:t>
            </a:r>
          </a:p>
          <a:p>
            <a:pPr lvl="2" algn="r" rtl="1">
              <a:buFont typeface="Arial" charset="0"/>
              <a:buChar char="•"/>
              <a:defRPr/>
            </a:pPr>
            <a:r>
              <a:rPr lang="ar-SA" dirty="0">
                <a:cs typeface="+mj-cs"/>
              </a:rPr>
              <a:t>محاطة بغشائين (خارجي وداخلي) و تحمل بداخلها زوائد تعرف بالأعراف.</a:t>
            </a:r>
          </a:p>
          <a:p>
            <a:pPr lvl="2" algn="r" rtl="1">
              <a:buFont typeface="Arial" charset="0"/>
              <a:buChar char="•"/>
              <a:defRPr/>
            </a:pPr>
            <a:r>
              <a:rPr lang="ar-SA" dirty="0">
                <a:cs typeface="+mj-cs"/>
              </a:rPr>
              <a:t>تقوم بإنتاج الطاقة حيث تتم بها أكسدة المواد العضوية إلى ثاني أكسيد الكربون </a:t>
            </a:r>
            <a:r>
              <a:rPr lang="en-US" dirty="0">
                <a:cs typeface="+mj-cs"/>
              </a:rPr>
              <a:t>CO</a:t>
            </a:r>
            <a:r>
              <a:rPr lang="en-US" baseline="-25000" dirty="0">
                <a:cs typeface="+mj-cs"/>
              </a:rPr>
              <a:t>2</a:t>
            </a:r>
            <a:r>
              <a:rPr lang="ar-SA" dirty="0">
                <a:cs typeface="+mj-cs"/>
              </a:rPr>
              <a:t> وماء </a:t>
            </a:r>
            <a:r>
              <a:rPr lang="en-US" dirty="0">
                <a:cs typeface="+mj-cs"/>
              </a:rPr>
              <a:t>H</a:t>
            </a:r>
            <a:r>
              <a:rPr lang="en-US" baseline="-25000" dirty="0">
                <a:cs typeface="+mj-cs"/>
              </a:rPr>
              <a:t>2</a:t>
            </a:r>
            <a:r>
              <a:rPr lang="en-US" dirty="0">
                <a:cs typeface="+mj-cs"/>
              </a:rPr>
              <a:t>O</a:t>
            </a:r>
            <a:r>
              <a:rPr lang="ar-SA" dirty="0">
                <a:cs typeface="+mj-cs"/>
              </a:rPr>
              <a:t> وطاقة.</a:t>
            </a:r>
          </a:p>
          <a:p>
            <a:pPr lvl="2" algn="r" rtl="1">
              <a:buFont typeface="Arial" charset="0"/>
              <a:buChar char="•"/>
              <a:defRPr/>
            </a:pPr>
            <a:r>
              <a:rPr lang="ar-SA" dirty="0">
                <a:cs typeface="+mj-cs"/>
              </a:rPr>
              <a:t>تخزن الطاقة في مركبات حاملة للطاقة هي </a:t>
            </a:r>
            <a:r>
              <a:rPr lang="en-US" dirty="0">
                <a:cs typeface="+mj-cs"/>
              </a:rPr>
              <a:t>ATP</a:t>
            </a:r>
            <a:r>
              <a:rPr lang="ar-SA" dirty="0">
                <a:cs typeface="+mj-cs"/>
              </a:rPr>
              <a:t> تعتبر مصدر الطاقة في الخلايا الحية بصفة عامة.</a:t>
            </a:r>
          </a:p>
          <a:p>
            <a:pPr lvl="2" algn="r" rtl="1">
              <a:buFont typeface="Arial" charset="0"/>
              <a:buChar char="•"/>
              <a:defRPr/>
            </a:pPr>
            <a:r>
              <a:rPr lang="ar-SA" dirty="0">
                <a:cs typeface="+mj-cs"/>
              </a:rPr>
              <a:t>تحتوي على كميات قليلة من الحمض النووي.</a:t>
            </a:r>
            <a:endParaRPr lang="en-US" dirty="0">
              <a:cs typeface="+mj-cs"/>
            </a:endParaRPr>
          </a:p>
        </p:txBody>
      </p:sp>
      <p:pic>
        <p:nvPicPr>
          <p:cNvPr id="27" name="Picture 2" descr="http://www.ibtesama.com/vb/imgcache2/68787.gif">
            <a:extLst>
              <a:ext uri="{FF2B5EF4-FFF2-40B4-BE49-F238E27FC236}">
                <a16:creationId xmlns="" xmlns:a16="http://schemas.microsoft.com/office/drawing/2014/main" id="{34864CB5-347D-49A4-8CA6-AAA7B1FB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84" y="1675001"/>
            <a:ext cx="2659756" cy="211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 xmlns:a16="http://schemas.microsoft.com/office/drawing/2014/main" id="{F2FE88DB-55DF-4FB2-B05E-EDB8F7C333A7}"/>
              </a:ext>
            </a:extLst>
          </p:cNvPr>
          <p:cNvSpPr txBox="1"/>
          <p:nvPr/>
        </p:nvSpPr>
        <p:spPr>
          <a:xfrm>
            <a:off x="3181350" y="4954740"/>
            <a:ext cx="2590800" cy="1477962"/>
          </a:xfrm>
          <a:prstGeom prst="rect">
            <a:avLst/>
          </a:prstGeom>
          <a:solidFill>
            <a:schemeClr val="accent6">
              <a:lumMod val="20000"/>
              <a:lumOff val="80000"/>
            </a:schemeClr>
          </a:solid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Arial" charset="0"/>
              </a:rPr>
              <a:t>ATP </a:t>
            </a:r>
            <a:r>
              <a:rPr kumimoji="0" lang="ar-SA" sz="1800" b="0" i="0" u="none" strike="noStrike" kern="1200" cap="none" spc="0" normalizeH="0" baseline="0" noProof="0" dirty="0">
                <a:ln>
                  <a:noFill/>
                </a:ln>
                <a:solidFill>
                  <a:prstClr val="black"/>
                </a:solidFill>
                <a:effectLst/>
                <a:uLnTx/>
                <a:uFillTx/>
                <a:latin typeface="Arial" charset="0"/>
                <a:ea typeface="+mn-ea"/>
                <a:cs typeface="Arial" charset="0"/>
              </a:rPr>
              <a:t>هو مركب الأدينوسين ثلاثي الفوسفات, وهو مصدر الطاقة في الخلية, حيث يتحلل عند الحاجة إلى أدينوسين ثنائي الفوسفات منتجاً كمية من الطاقة</a:t>
            </a:r>
          </a:p>
        </p:txBody>
      </p:sp>
      <p:pic>
        <p:nvPicPr>
          <p:cNvPr id="29" name="Picture 3">
            <a:extLst>
              <a:ext uri="{FF2B5EF4-FFF2-40B4-BE49-F238E27FC236}">
                <a16:creationId xmlns="" xmlns:a16="http://schemas.microsoft.com/office/drawing/2014/main" id="{475533B2-C158-4767-85D9-3160CE8E18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56" y="3945189"/>
            <a:ext cx="2014499" cy="165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315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2" descr="Related image">
            <a:extLst>
              <a:ext uri="{FF2B5EF4-FFF2-40B4-BE49-F238E27FC236}">
                <a16:creationId xmlns="" xmlns:a16="http://schemas.microsoft.com/office/drawing/2014/main" id="{0FAAF080-0FD7-4A17-A2A7-2A606E05D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51" t="5145" r="5940" b="7391"/>
          <a:stretch>
            <a:fillRect/>
          </a:stretch>
        </p:blipFill>
        <p:spPr bwMode="auto">
          <a:xfrm>
            <a:off x="3273965" y="1969788"/>
            <a:ext cx="5700904" cy="430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 xmlns:a16="http://schemas.microsoft.com/office/drawing/2014/main" id="{92D5E840-C030-424C-99BD-2FE91D682D7E}"/>
              </a:ext>
            </a:extLst>
          </p:cNvPr>
          <p:cNvSpPr txBox="1">
            <a:spLocks/>
          </p:cNvSpPr>
          <p:nvPr/>
        </p:nvSpPr>
        <p:spPr bwMode="auto">
          <a:xfrm>
            <a:off x="3378990" y="1320253"/>
            <a:ext cx="47926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Times New Roman" panose="02020603050405020304" pitchFamily="18" charset="0"/>
              </a:rPr>
              <a:t>مكونات الخلية النباتية</a:t>
            </a:r>
            <a:endParaRPr kumimoji="0" lang="en-US" alt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08478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ABEC3C81-5269-4F34-8708-F4BAEDC7389A}"/>
              </a:ext>
            </a:extLst>
          </p:cNvPr>
          <p:cNvSpPr txBox="1">
            <a:spLocks/>
          </p:cNvSpPr>
          <p:nvPr/>
        </p:nvSpPr>
        <p:spPr bwMode="auto">
          <a:xfrm>
            <a:off x="1597506" y="139144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r>
              <a:rPr lang="ar-SA" altLang="en-US" sz="4400">
                <a:solidFill>
                  <a:srgbClr val="FF0000"/>
                </a:solidFill>
                <a:latin typeface="Calibri" panose="020F0502020204030204" pitchFamily="34" charset="0"/>
                <a:cs typeface="Times New Roman" panose="02020603050405020304" pitchFamily="18" charset="0"/>
              </a:rPr>
              <a:t>علم الحيوان</a:t>
            </a:r>
            <a:endParaRPr lang="en-US" altLang="en-US" sz="4400">
              <a:solidFill>
                <a:srgbClr val="FF0000"/>
              </a:solidFill>
              <a:latin typeface="Calibri" panose="020F0502020204030204" pitchFamily="34" charset="0"/>
            </a:endParaRPr>
          </a:p>
        </p:txBody>
      </p:sp>
      <p:sp>
        <p:nvSpPr>
          <p:cNvPr id="27" name="Content Placeholder 2">
            <a:extLst>
              <a:ext uri="{FF2B5EF4-FFF2-40B4-BE49-F238E27FC236}">
                <a16:creationId xmlns="" xmlns:a16="http://schemas.microsoft.com/office/drawing/2014/main" id="{A0FD19B8-1DB6-4766-B29C-9FACAE53C02C}"/>
              </a:ext>
            </a:extLst>
          </p:cNvPr>
          <p:cNvSpPr txBox="1">
            <a:spLocks/>
          </p:cNvSpPr>
          <p:nvPr/>
        </p:nvSpPr>
        <p:spPr bwMode="auto">
          <a:xfrm>
            <a:off x="1826106" y="2239168"/>
            <a:ext cx="82296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spcBef>
                <a:spcPct val="20000"/>
              </a:spcBef>
              <a:buFont typeface="Arial" panose="020B0604020202020204" pitchFamily="34" charset="0"/>
              <a:buChar char="•"/>
            </a:pPr>
            <a:r>
              <a:rPr lang="ar-SA" altLang="en-US" sz="2400">
                <a:solidFill>
                  <a:srgbClr val="000000"/>
                </a:solidFill>
                <a:latin typeface="Calibri" panose="020F0502020204030204" pitchFamily="34" charset="0"/>
                <a:cs typeface="Times New Roman" panose="02020603050405020304" pitchFamily="18" charset="0"/>
              </a:rPr>
              <a:t>علم الحيوان هو العلم الذي يهتم بدراسة شكل وبنيان ووظائف الحيوان وطرق تكاثره وانتقال الصفات الوراثية من جيل إلى أخر. كما يتضمن علم الحيوان دراسة مختلف العلاقات بين الحيوان والبيئة المحيطة به.</a:t>
            </a:r>
          </a:p>
        </p:txBody>
      </p:sp>
      <p:pic>
        <p:nvPicPr>
          <p:cNvPr id="28" name="Picture 7" descr="http://files.shabab.ps/vb/images_cash/up13/100801181559RQV4.imgcache">
            <a:extLst>
              <a:ext uri="{FF2B5EF4-FFF2-40B4-BE49-F238E27FC236}">
                <a16:creationId xmlns="" xmlns:a16="http://schemas.microsoft.com/office/drawing/2014/main" id="{F08FE3D1-8B39-46B8-BE18-D1F4DF7D5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623" y="3746769"/>
            <a:ext cx="3264565" cy="234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088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E1908AC4-3F24-49C0-94BD-4220C25C1324}"/>
              </a:ext>
            </a:extLst>
          </p:cNvPr>
          <p:cNvSpPr txBox="1">
            <a:spLocks/>
          </p:cNvSpPr>
          <p:nvPr/>
        </p:nvSpPr>
        <p:spPr bwMode="auto">
          <a:xfrm>
            <a:off x="8986982" y="1615354"/>
            <a:ext cx="3036816" cy="1066800"/>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ct val="20000"/>
              </a:spcBef>
              <a:defRPr/>
            </a:pPr>
            <a:r>
              <a:rPr lang="ar-SA" altLang="en-US" sz="3200" dirty="0">
                <a:solidFill>
                  <a:prstClr val="black"/>
                </a:solidFill>
                <a:ea typeface="+mn-ea"/>
                <a:cs typeface="+mn-cs"/>
              </a:rPr>
              <a:t>مخرجات التعلم</a:t>
            </a:r>
            <a:endParaRPr lang="en-US" altLang="en-US" sz="3200" dirty="0">
              <a:solidFill>
                <a:prstClr val="black"/>
              </a:solidFill>
              <a:ea typeface="+mn-ea"/>
              <a:cs typeface="+mn-cs"/>
            </a:endParaRPr>
          </a:p>
        </p:txBody>
      </p:sp>
      <p:sp>
        <p:nvSpPr>
          <p:cNvPr id="2" name="TextBox 1">
            <a:extLst>
              <a:ext uri="{FF2B5EF4-FFF2-40B4-BE49-F238E27FC236}">
                <a16:creationId xmlns="" xmlns:a16="http://schemas.microsoft.com/office/drawing/2014/main" id="{62EC69A6-A63F-4537-9234-5C064B3247F0}"/>
              </a:ext>
            </a:extLst>
          </p:cNvPr>
          <p:cNvSpPr txBox="1"/>
          <p:nvPr/>
        </p:nvSpPr>
        <p:spPr>
          <a:xfrm>
            <a:off x="415636" y="3020291"/>
            <a:ext cx="11608162" cy="3477875"/>
          </a:xfrm>
          <a:prstGeom prst="rect">
            <a:avLst/>
          </a:prstGeom>
          <a:noFill/>
        </p:spPr>
        <p:txBody>
          <a:bodyPr wrap="square" rtlCol="0">
            <a:spAutoFit/>
          </a:bodyPr>
          <a:lstStyle/>
          <a:p>
            <a:pPr marL="285750" indent="-285750" algn="r" rtl="1">
              <a:buFont typeface="Wingdings" panose="05000000000000000000" pitchFamily="2" charset="2"/>
              <a:buChar char="ü"/>
            </a:pPr>
            <a:r>
              <a:rPr lang="ar-SA" sz="2800" b="1" dirty="0">
                <a:solidFill>
                  <a:srgbClr val="FF0000"/>
                </a:solidFill>
              </a:rPr>
              <a:t>مع نهاية فصل الأحياء سوف تكون الطالبة قادرة على</a:t>
            </a:r>
            <a:r>
              <a:rPr lang="ar-SA" sz="2400" dirty="0"/>
              <a:t>:</a:t>
            </a:r>
          </a:p>
          <a:p>
            <a:pPr marL="285750" indent="-285750" algn="r" rtl="1">
              <a:buFont typeface="Wingdings" panose="05000000000000000000" pitchFamily="2" charset="2"/>
              <a:buChar char="Ø"/>
            </a:pPr>
            <a:r>
              <a:rPr lang="ar-SA" sz="2400" dirty="0"/>
              <a:t>تعداد مكونات الخلية النباتية والخلية الحيوانية</a:t>
            </a:r>
          </a:p>
          <a:p>
            <a:pPr marL="285750" indent="-285750" algn="r" rtl="1">
              <a:buFont typeface="Wingdings" panose="05000000000000000000" pitchFamily="2" charset="2"/>
              <a:buChar char="Ø"/>
            </a:pPr>
            <a:r>
              <a:rPr lang="ar-SA" sz="2400" dirty="0"/>
              <a:t>ذكروظائف مكونات الخلايا النباتية والحيوانية</a:t>
            </a:r>
          </a:p>
          <a:p>
            <a:pPr marL="285750" indent="-285750" algn="r" rtl="1">
              <a:buFont typeface="Wingdings" panose="05000000000000000000" pitchFamily="2" charset="2"/>
              <a:buChar char="Ø"/>
            </a:pPr>
            <a:r>
              <a:rPr lang="ar-SA" sz="2400" dirty="0"/>
              <a:t>ذكر الفرق بين الخلية النباتية والخلية الحيوانية</a:t>
            </a:r>
          </a:p>
          <a:p>
            <a:pPr marL="285750" indent="-285750" algn="r" rtl="1">
              <a:buFont typeface="Wingdings" panose="05000000000000000000" pitchFamily="2" charset="2"/>
              <a:buChar char="Ø"/>
            </a:pPr>
            <a:r>
              <a:rPr lang="ar-SA" sz="2400" dirty="0"/>
              <a:t>وصف جميع أجهزة جسم الإنسان</a:t>
            </a:r>
          </a:p>
          <a:p>
            <a:pPr marL="285750" indent="-285750" algn="r" rtl="1">
              <a:buFont typeface="Wingdings" panose="05000000000000000000" pitchFamily="2" charset="2"/>
              <a:buChar char="Ø"/>
            </a:pPr>
            <a:r>
              <a:rPr lang="ar-SA" sz="2400" dirty="0"/>
              <a:t>تعريف وظيفة كل جهاز من أجهزة جسم الإنسان</a:t>
            </a:r>
          </a:p>
          <a:p>
            <a:pPr marL="285750" indent="-285750" algn="r" rtl="1">
              <a:buFont typeface="Wingdings" panose="05000000000000000000" pitchFamily="2" charset="2"/>
              <a:buChar char="Ø"/>
            </a:pPr>
            <a:r>
              <a:rPr lang="ar-SA" sz="2400" dirty="0"/>
              <a:t>تعريف الكروموسومات والجينات</a:t>
            </a:r>
          </a:p>
          <a:p>
            <a:pPr marL="285750" indent="-285750" algn="r" rtl="1">
              <a:buFont typeface="Wingdings" panose="05000000000000000000" pitchFamily="2" charset="2"/>
              <a:buChar char="Ø"/>
            </a:pPr>
            <a:r>
              <a:rPr lang="ar-SA" sz="2400" dirty="0"/>
              <a:t>وصف تركيب الحمض النووي</a:t>
            </a:r>
          </a:p>
          <a:p>
            <a:pPr marL="285750" indent="-285750" algn="r" rtl="1">
              <a:buFont typeface="Wingdings" panose="05000000000000000000" pitchFamily="2" charset="2"/>
              <a:buChar char="Ø"/>
            </a:pPr>
            <a:endParaRPr lang="ar-SA" sz="2400" dirty="0"/>
          </a:p>
        </p:txBody>
      </p:sp>
    </p:spTree>
    <p:extLst>
      <p:ext uri="{BB962C8B-B14F-4D97-AF65-F5344CB8AC3E}">
        <p14:creationId xmlns:p14="http://schemas.microsoft.com/office/powerpoint/2010/main" val="3667996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E722F662-4C4C-44E7-8718-EF773D30CC80}"/>
              </a:ext>
            </a:extLst>
          </p:cNvPr>
          <p:cNvSpPr>
            <a:spLocks noGrp="1"/>
          </p:cNvSpPr>
          <p:nvPr>
            <p:ph type="title"/>
          </p:nvPr>
        </p:nvSpPr>
        <p:spPr>
          <a:xfrm>
            <a:off x="1189892" y="1369314"/>
            <a:ext cx="8229600" cy="944562"/>
          </a:xfrm>
        </p:spPr>
        <p:txBody>
          <a:bodyPr/>
          <a:lstStyle/>
          <a:p>
            <a:r>
              <a:rPr lang="ar-SA" altLang="en-US" sz="3600" dirty="0">
                <a:solidFill>
                  <a:srgbClr val="FF0000"/>
                </a:solidFill>
              </a:rPr>
              <a:t>أبرز علماء المسلمين في مجال علم الحيوان</a:t>
            </a:r>
            <a:endParaRPr lang="en-US" altLang="en-US" sz="3600" dirty="0">
              <a:solidFill>
                <a:srgbClr val="FF0000"/>
              </a:solidFill>
            </a:endParaRPr>
          </a:p>
        </p:txBody>
      </p:sp>
      <p:sp>
        <p:nvSpPr>
          <p:cNvPr id="27" name="Content Placeholder 2">
            <a:extLst>
              <a:ext uri="{FF2B5EF4-FFF2-40B4-BE49-F238E27FC236}">
                <a16:creationId xmlns="" xmlns:a16="http://schemas.microsoft.com/office/drawing/2014/main" id="{9BFEA895-2E85-4C6A-BA0E-BEBF8CF7F4A5}"/>
              </a:ext>
            </a:extLst>
          </p:cNvPr>
          <p:cNvSpPr>
            <a:spLocks noGrp="1"/>
          </p:cNvSpPr>
          <p:nvPr>
            <p:ph idx="1"/>
          </p:nvPr>
        </p:nvSpPr>
        <p:spPr>
          <a:xfrm>
            <a:off x="2913266" y="2271363"/>
            <a:ext cx="9105900" cy="4108174"/>
          </a:xfrm>
        </p:spPr>
        <p:txBody>
          <a:bodyPr/>
          <a:lstStyle/>
          <a:p>
            <a:pPr marL="514350" indent="-514350" algn="r" rtl="1">
              <a:buFont typeface="+mj-lt"/>
              <a:buAutoNum type="arabicPeriod"/>
              <a:defRPr/>
            </a:pPr>
            <a:r>
              <a:rPr lang="ar-SA" sz="2400" b="1" u="sng" dirty="0">
                <a:cs typeface="+mj-cs"/>
              </a:rPr>
              <a:t>الجاحظ</a:t>
            </a:r>
          </a:p>
          <a:p>
            <a:pPr algn="r" rtl="1">
              <a:buFont typeface="Arial" charset="0"/>
              <a:buChar char="•"/>
              <a:defRPr/>
            </a:pPr>
            <a:r>
              <a:rPr lang="ar-SA" sz="2400" dirty="0"/>
              <a:t>ولد سنة 150 ﻫ 775 م وتوفي سنة 869 م.</a:t>
            </a:r>
          </a:p>
          <a:p>
            <a:pPr algn="r" rtl="1">
              <a:buFont typeface="Arial" charset="0"/>
              <a:buChar char="•"/>
              <a:defRPr/>
            </a:pPr>
            <a:r>
              <a:rPr lang="ar-SA" sz="2400" dirty="0"/>
              <a:t>عاش العصر الذهبي للأمة الإسلامية عصر العلوم والاداب والفنون في معاهد البصرة وبغداد والكوفة.</a:t>
            </a:r>
          </a:p>
          <a:p>
            <a:pPr algn="r" rtl="1">
              <a:buFont typeface="Arial" charset="0"/>
              <a:buChar char="•"/>
              <a:defRPr/>
            </a:pPr>
            <a:r>
              <a:rPr lang="ar-SA" sz="2400" dirty="0">
                <a:cs typeface="+mj-cs"/>
              </a:rPr>
              <a:t>من مؤلفاته كتاب ”الحيوان“ وهو أول كتاب وضع بالعربية وكان جامعا˝في علم الحيوان وأهتم إلى جانب اللغة والشعر بالبحث في طبائع الحيوان وغرائزه وأحواله وعادته.</a:t>
            </a:r>
          </a:p>
          <a:p>
            <a:pPr algn="r" rtl="1">
              <a:buFont typeface="Arial" charset="0"/>
              <a:buChar char="•"/>
              <a:defRPr/>
            </a:pPr>
            <a:r>
              <a:rPr lang="ar-SA" sz="2400" dirty="0">
                <a:cs typeface="+mj-cs"/>
              </a:rPr>
              <a:t>أستند في كتبه إلى القران الكريم والحديث النبوى وأقوال الحكماء والشعراء وعلوم اليونان وأدب فارس وحكمة الهند إلى جانب تجاربه العملية ومشاهداته وملاحظاته الخاصة.</a:t>
            </a:r>
          </a:p>
          <a:p>
            <a:pPr algn="r" rtl="1">
              <a:buFont typeface="Arial" charset="0"/>
              <a:buChar char="•"/>
              <a:defRPr/>
            </a:pPr>
            <a:r>
              <a:rPr lang="ar-SA" sz="2400" dirty="0">
                <a:cs typeface="+mj-cs"/>
              </a:rPr>
              <a:t>ألف أكثر من 350 كتابا˝ورسالة مثل البيان والتبين – البخلاء و المحاسن والأضداد.</a:t>
            </a:r>
          </a:p>
        </p:txBody>
      </p:sp>
      <p:pic>
        <p:nvPicPr>
          <p:cNvPr id="28" name="Picture 5" descr="http://4.bp.blogspot.com/_uT33hNjfF6U/TS9R_yuH_JI/AAAAAAAAFmE/NBwkc3C6Gu4/s320/image.php.jpeg">
            <a:extLst>
              <a:ext uri="{FF2B5EF4-FFF2-40B4-BE49-F238E27FC236}">
                <a16:creationId xmlns="" xmlns:a16="http://schemas.microsoft.com/office/drawing/2014/main" id="{DBE590DE-9F82-42CC-A5EA-C5F39ECB0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859" y="3565872"/>
            <a:ext cx="1667119" cy="242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descr="http://www.maktbtna2211.com/images/logo_465544648.jpg">
            <a:extLst>
              <a:ext uri="{FF2B5EF4-FFF2-40B4-BE49-F238E27FC236}">
                <a16:creationId xmlns="" xmlns:a16="http://schemas.microsoft.com/office/drawing/2014/main" id="{D7F815C9-1FA3-49E0-B0AB-DB518CC87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83" y="1733548"/>
            <a:ext cx="1593219" cy="177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745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 xmlns:a16="http://schemas.microsoft.com/office/drawing/2014/main" id="{8E9C9C0D-4150-4FE3-88DA-B9BEDB3EC0AA}"/>
              </a:ext>
            </a:extLst>
          </p:cNvPr>
          <p:cNvSpPr>
            <a:spLocks noGrp="1"/>
          </p:cNvSpPr>
          <p:nvPr>
            <p:ph idx="1"/>
          </p:nvPr>
        </p:nvSpPr>
        <p:spPr>
          <a:xfrm>
            <a:off x="3571079" y="2782956"/>
            <a:ext cx="8444948" cy="3276600"/>
          </a:xfrm>
        </p:spPr>
        <p:txBody>
          <a:bodyPr/>
          <a:lstStyle/>
          <a:p>
            <a:pPr marL="457200" indent="-457200" algn="r" rtl="1">
              <a:buFont typeface="+mj-lt"/>
              <a:buAutoNum type="arabicPeriod" startAt="2"/>
              <a:defRPr/>
            </a:pPr>
            <a:r>
              <a:rPr lang="ar-SA" sz="2400" b="1" u="sng" dirty="0"/>
              <a:t>القزويني</a:t>
            </a:r>
          </a:p>
          <a:p>
            <a:pPr algn="r" rtl="1">
              <a:buFont typeface="Arial" charset="0"/>
              <a:buChar char="•"/>
              <a:defRPr/>
            </a:pPr>
            <a:r>
              <a:rPr lang="ar-SA" sz="2400" dirty="0"/>
              <a:t>عمل قاضيا˝ ويعتبر من العلماء البارزين في عصره.</a:t>
            </a:r>
          </a:p>
          <a:p>
            <a:pPr algn="r" rtl="1">
              <a:buFont typeface="Arial" charset="0"/>
              <a:buChar char="•"/>
              <a:defRPr/>
            </a:pPr>
            <a:r>
              <a:rPr lang="ar-SA" sz="2400" dirty="0"/>
              <a:t>وضع كتابا˝ أسمه ”عجائب المخلوقات وغرائب الموجودات“ تعرض فيه للبحث في الحيوان.</a:t>
            </a:r>
          </a:p>
          <a:p>
            <a:pPr algn="r" rtl="1">
              <a:buFont typeface="Arial" charset="0"/>
              <a:buChar char="•"/>
              <a:defRPr/>
            </a:pPr>
            <a:r>
              <a:rPr lang="ar-SA" sz="2400" dirty="0"/>
              <a:t>بحث الكتاب في كثير من العلوم الأخرى كالجغرافيا والفلك والبحار والبيئة  والنباتات وغيرها من العلوم.</a:t>
            </a:r>
          </a:p>
          <a:p>
            <a:pPr algn="r" rtl="1">
              <a:buFont typeface="Arial" charset="0"/>
              <a:buChar char="•"/>
              <a:defRPr/>
            </a:pPr>
            <a:r>
              <a:rPr lang="ar-SA" sz="2400" dirty="0"/>
              <a:t>شكل الكتاب وثيقة هامة في مجال معرفة خصائص الحيوانات و عاداتها وطباعها. </a:t>
            </a:r>
            <a:endParaRPr lang="en-US" sz="2400" dirty="0"/>
          </a:p>
        </p:txBody>
      </p:sp>
      <p:pic>
        <p:nvPicPr>
          <p:cNvPr id="27" name="Picture 2" descr="http://www7.0zz0.com/2010/10/14/11/482281472.jpg">
            <a:extLst>
              <a:ext uri="{FF2B5EF4-FFF2-40B4-BE49-F238E27FC236}">
                <a16:creationId xmlns="" xmlns:a16="http://schemas.microsoft.com/office/drawing/2014/main" id="{93D8D4A2-5A2A-480F-AD3E-CEB949F2C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95" y="1521215"/>
            <a:ext cx="2453639" cy="21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http://photo.goodreads.com/books/1291205112l/666470.jpg">
            <a:extLst>
              <a:ext uri="{FF2B5EF4-FFF2-40B4-BE49-F238E27FC236}">
                <a16:creationId xmlns="" xmlns:a16="http://schemas.microsoft.com/office/drawing/2014/main" id="{9EA8F70B-58A6-471D-9E55-C4A7F2A65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409" y="3697419"/>
            <a:ext cx="2239519" cy="24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 xmlns:a16="http://schemas.microsoft.com/office/drawing/2014/main" id="{4DB52F92-D758-41EC-A5C9-3D59844B0857}"/>
              </a:ext>
            </a:extLst>
          </p:cNvPr>
          <p:cNvSpPr>
            <a:spLocks noGrp="1"/>
          </p:cNvSpPr>
          <p:nvPr>
            <p:ph type="title"/>
          </p:nvPr>
        </p:nvSpPr>
        <p:spPr>
          <a:xfrm>
            <a:off x="2913266" y="1690667"/>
            <a:ext cx="8229600" cy="944562"/>
          </a:xfrm>
        </p:spPr>
        <p:txBody>
          <a:bodyPr/>
          <a:lstStyle/>
          <a:p>
            <a:r>
              <a:rPr lang="ar-SA" altLang="en-US" sz="3600" dirty="0">
                <a:solidFill>
                  <a:srgbClr val="FF0000"/>
                </a:solidFill>
              </a:rPr>
              <a:t>أبرز علماء المسلمين في مجال علم الحيوان</a:t>
            </a:r>
            <a:endParaRPr lang="en-US" altLang="en-US" sz="3600" dirty="0">
              <a:solidFill>
                <a:srgbClr val="FF0000"/>
              </a:solidFill>
            </a:endParaRPr>
          </a:p>
        </p:txBody>
      </p:sp>
    </p:spTree>
    <p:extLst>
      <p:ext uri="{BB962C8B-B14F-4D97-AF65-F5344CB8AC3E}">
        <p14:creationId xmlns:p14="http://schemas.microsoft.com/office/powerpoint/2010/main" val="1409704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2" descr="D:\1st Term 1432 1433\مبادئ العلوم\3 مبادئ العلوم العامة  - الحيوان\Slide22.JPG">
            <a:extLst>
              <a:ext uri="{FF2B5EF4-FFF2-40B4-BE49-F238E27FC236}">
                <a16:creationId xmlns="" xmlns:a16="http://schemas.microsoft.com/office/drawing/2014/main" id="{4EA9C4F4-FF93-4CC5-8A4F-7437E62770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778"/>
          <a:stretch/>
        </p:blipFill>
        <p:spPr bwMode="auto">
          <a:xfrm>
            <a:off x="1795011" y="1989545"/>
            <a:ext cx="914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368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2" descr="D:\1st Term 1432 1433\مبادئ العلوم\3 مبادئ العلوم العامة  - الحيوان\Slide23.JPG">
            <a:extLst>
              <a:ext uri="{FF2B5EF4-FFF2-40B4-BE49-F238E27FC236}">
                <a16:creationId xmlns="" xmlns:a16="http://schemas.microsoft.com/office/drawing/2014/main" id="{36A23F0B-4E5A-450C-ACAD-91E9F0EB6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471" y="1513218"/>
            <a:ext cx="6719916" cy="5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
            <a:extLst>
              <a:ext uri="{FF2B5EF4-FFF2-40B4-BE49-F238E27FC236}">
                <a16:creationId xmlns="" xmlns:a16="http://schemas.microsoft.com/office/drawing/2014/main" id="{E4BE5ECB-D861-4628-BE91-1D359338428D}"/>
              </a:ext>
            </a:extLst>
          </p:cNvPr>
          <p:cNvSpPr txBox="1">
            <a:spLocks noChangeArrowheads="1"/>
          </p:cNvSpPr>
          <p:nvPr/>
        </p:nvSpPr>
        <p:spPr bwMode="auto">
          <a:xfrm>
            <a:off x="9464599" y="3633137"/>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SA" altLang="en-US" sz="2000">
                <a:solidFill>
                  <a:srgbClr val="000000"/>
                </a:solidFill>
              </a:rPr>
              <a:t>دائريات الفم</a:t>
            </a:r>
            <a:endParaRPr lang="en-US" altLang="en-US" sz="2000">
              <a:solidFill>
                <a:srgbClr val="000000"/>
              </a:solidFill>
            </a:endParaRPr>
          </a:p>
        </p:txBody>
      </p:sp>
      <p:pic>
        <p:nvPicPr>
          <p:cNvPr id="28" name="Picture 7" descr="http://www.mjdislam.com/vb/imgcache/26184.imgcache.jpg">
            <a:extLst>
              <a:ext uri="{FF2B5EF4-FFF2-40B4-BE49-F238E27FC236}">
                <a16:creationId xmlns="" xmlns:a16="http://schemas.microsoft.com/office/drawing/2014/main" id="{E8754FC3-F007-4060-BC8A-D6A3B7979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0712" y="4455125"/>
            <a:ext cx="25368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
            <a:extLst>
              <a:ext uri="{FF2B5EF4-FFF2-40B4-BE49-F238E27FC236}">
                <a16:creationId xmlns="" xmlns:a16="http://schemas.microsoft.com/office/drawing/2014/main" id="{CB4742D9-30FB-49AE-A992-3CF2F6CFB507}"/>
              </a:ext>
            </a:extLst>
          </p:cNvPr>
          <p:cNvSpPr txBox="1">
            <a:spLocks noChangeArrowheads="1"/>
          </p:cNvSpPr>
          <p:nvPr/>
        </p:nvSpPr>
        <p:spPr bwMode="auto">
          <a:xfrm>
            <a:off x="9429674" y="6164863"/>
            <a:ext cx="135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ar-SA" altLang="en-US" sz="2000">
                <a:solidFill>
                  <a:srgbClr val="000000"/>
                </a:solidFill>
              </a:rPr>
              <a:t>قنديل البحر</a:t>
            </a:r>
            <a:endParaRPr lang="en-US" altLang="en-US" sz="2000">
              <a:solidFill>
                <a:srgbClr val="000000"/>
              </a:solidFill>
            </a:endParaRPr>
          </a:p>
        </p:txBody>
      </p:sp>
      <p:pic>
        <p:nvPicPr>
          <p:cNvPr id="30" name="Picture 9" descr="http://t3.gstatic.com/images?q=tbn:ANd9GcQJ8Ps3qBSakspnJl4lF0RRls3hed5_5y6B9dfBMyOvx8fP82ocg_Ms6MrLhg">
            <a:extLst>
              <a:ext uri="{FF2B5EF4-FFF2-40B4-BE49-F238E27FC236}">
                <a16:creationId xmlns="" xmlns:a16="http://schemas.microsoft.com/office/drawing/2014/main" id="{DC291933-FE00-4FEA-8947-C8BBD2CA5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0712" y="1785287"/>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5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1DE965EC-D376-4502-821C-C99104634CB5}"/>
              </a:ext>
            </a:extLst>
          </p:cNvPr>
          <p:cNvSpPr txBox="1">
            <a:spLocks/>
          </p:cNvSpPr>
          <p:nvPr/>
        </p:nvSpPr>
        <p:spPr bwMode="auto">
          <a:xfrm>
            <a:off x="1222743" y="123661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US" sz="4400" dirty="0">
                <a:solidFill>
                  <a:srgbClr val="FF0000"/>
                </a:solidFill>
                <a:latin typeface="Calibri" panose="020F0502020204030204" pitchFamily="34" charset="0"/>
                <a:cs typeface="Times New Roman" panose="02020603050405020304" pitchFamily="18" charset="0"/>
              </a:rPr>
              <a:t>الخلية الحيوانية</a:t>
            </a:r>
            <a:endParaRPr lang="en-US" altLang="en-US" sz="4400" dirty="0">
              <a:solidFill>
                <a:srgbClr val="FF0000"/>
              </a:solidFill>
              <a:latin typeface="Calibri" panose="020F0502020204030204" pitchFamily="34" charset="0"/>
            </a:endParaRPr>
          </a:p>
        </p:txBody>
      </p:sp>
      <p:sp>
        <p:nvSpPr>
          <p:cNvPr id="27" name="Content Placeholder 2">
            <a:extLst>
              <a:ext uri="{FF2B5EF4-FFF2-40B4-BE49-F238E27FC236}">
                <a16:creationId xmlns="" xmlns:a16="http://schemas.microsoft.com/office/drawing/2014/main" id="{AF5B992A-4AF9-4121-A077-33CDA8416FC5}"/>
              </a:ext>
            </a:extLst>
          </p:cNvPr>
          <p:cNvSpPr txBox="1">
            <a:spLocks/>
          </p:cNvSpPr>
          <p:nvPr/>
        </p:nvSpPr>
        <p:spPr>
          <a:xfrm>
            <a:off x="2643188" y="1935451"/>
            <a:ext cx="9396412" cy="3778513"/>
          </a:xfrm>
          <a:prstGeom prst="rect">
            <a:avLst/>
          </a:prstGeom>
        </p:spPr>
        <p:txBody>
          <a:bodyPr/>
          <a:lstStyle/>
          <a:p>
            <a:pPr marL="342900" indent="-342900" algn="r" rtl="1">
              <a:spcBef>
                <a:spcPct val="20000"/>
              </a:spcBef>
              <a:buFont typeface="Arial" charset="0"/>
              <a:buChar char="•"/>
              <a:defRPr/>
            </a:pPr>
            <a:r>
              <a:rPr lang="ar-SA" sz="2400" dirty="0">
                <a:solidFill>
                  <a:prstClr val="black"/>
                </a:solidFill>
                <a:latin typeface="Calibri"/>
                <a:cs typeface="Times New Roman"/>
              </a:rPr>
              <a:t>يتم التكاثر التزاوجي بأن ينتج الحيوان خلايا تسمى الأمشاج من نوعين:</a:t>
            </a:r>
          </a:p>
          <a:p>
            <a:pPr marL="857250" lvl="1" indent="-457200" algn="r" rtl="1">
              <a:spcBef>
                <a:spcPct val="20000"/>
              </a:spcBef>
              <a:buFont typeface="+mj-lt"/>
              <a:buAutoNum type="arabicPeriod"/>
              <a:defRPr/>
            </a:pPr>
            <a:r>
              <a:rPr lang="ar-SA" sz="2400" dirty="0">
                <a:solidFill>
                  <a:prstClr val="black"/>
                </a:solidFill>
                <a:latin typeface="Calibri"/>
                <a:cs typeface="Times New Roman"/>
              </a:rPr>
              <a:t>أمشاج مؤنثة (بويضات) عادة كبيرة الحجم عديمة الحركة وهي مزودة بكميات من المواد الغذائية.</a:t>
            </a:r>
          </a:p>
          <a:p>
            <a:pPr marL="857250" lvl="1" indent="-457200" algn="r" rtl="1">
              <a:spcBef>
                <a:spcPct val="20000"/>
              </a:spcBef>
              <a:buFont typeface="+mj-lt"/>
              <a:buAutoNum type="arabicPeriod"/>
              <a:defRPr/>
            </a:pPr>
            <a:r>
              <a:rPr lang="ar-SA" sz="2400" dirty="0">
                <a:solidFill>
                  <a:prstClr val="black"/>
                </a:solidFill>
                <a:latin typeface="Calibri"/>
                <a:cs typeface="Times New Roman"/>
              </a:rPr>
              <a:t>أمشاج مذكرة (حيوانات منوية) صغيرة و رفيعة و مزودة بأعضاء للحركة تساعدها على بلوغ البويضة.</a:t>
            </a:r>
          </a:p>
          <a:p>
            <a:pPr marL="457200" indent="-457200" algn="r" rtl="1">
              <a:spcBef>
                <a:spcPct val="20000"/>
              </a:spcBef>
              <a:buFont typeface="Arial" charset="0"/>
              <a:buChar char="•"/>
              <a:defRPr/>
            </a:pPr>
            <a:r>
              <a:rPr lang="ar-SA" sz="2400" dirty="0">
                <a:solidFill>
                  <a:prstClr val="black"/>
                </a:solidFill>
                <a:latin typeface="Calibri"/>
                <a:cs typeface="Times New Roman"/>
              </a:rPr>
              <a:t>فإذا ما أخصبت البويضة بحيوان منوى فإنها تكون البويضة المخصبة (الزيجوت).</a:t>
            </a:r>
          </a:p>
          <a:p>
            <a:pPr marL="457200" indent="-457200" algn="r" rtl="1">
              <a:spcBef>
                <a:spcPct val="20000"/>
              </a:spcBef>
              <a:buFont typeface="Arial" charset="0"/>
              <a:buChar char="•"/>
              <a:defRPr/>
            </a:pPr>
            <a:r>
              <a:rPr lang="ar-SA" sz="2400" dirty="0">
                <a:solidFill>
                  <a:prstClr val="black"/>
                </a:solidFill>
                <a:latin typeface="Calibri"/>
                <a:cs typeface="Times New Roman"/>
              </a:rPr>
              <a:t>تنقسم البويضة المخصبة بعد ذلك لتكون عدد كبير من الخلايا.</a:t>
            </a:r>
          </a:p>
          <a:p>
            <a:pPr marL="457200" indent="-457200" algn="r" rtl="1">
              <a:spcBef>
                <a:spcPct val="20000"/>
              </a:spcBef>
              <a:buFont typeface="Arial" charset="0"/>
              <a:buChar char="•"/>
              <a:defRPr/>
            </a:pPr>
            <a:r>
              <a:rPr lang="ar-SA" sz="2400" dirty="0">
                <a:solidFill>
                  <a:prstClr val="black"/>
                </a:solidFill>
                <a:latin typeface="Calibri"/>
                <a:cs typeface="Times New Roman"/>
              </a:rPr>
              <a:t>تأخذ هذه الخلايا بعد ذلك في التمايز والتخصص لتكون الانسجة المتخصصة والأعضاء في جسم الكائن.</a:t>
            </a:r>
            <a:endParaRPr lang="en-US" sz="2400" dirty="0">
              <a:solidFill>
                <a:prstClr val="black"/>
              </a:solidFill>
              <a:latin typeface="Calibri"/>
            </a:endParaRPr>
          </a:p>
        </p:txBody>
      </p:sp>
      <p:grpSp>
        <p:nvGrpSpPr>
          <p:cNvPr id="28" name="Group 9">
            <a:extLst>
              <a:ext uri="{FF2B5EF4-FFF2-40B4-BE49-F238E27FC236}">
                <a16:creationId xmlns="" xmlns:a16="http://schemas.microsoft.com/office/drawing/2014/main" id="{F018485B-E08A-44AE-B1A7-770EB26B59DC}"/>
              </a:ext>
            </a:extLst>
          </p:cNvPr>
          <p:cNvGrpSpPr>
            <a:grpSpLocks/>
          </p:cNvGrpSpPr>
          <p:nvPr/>
        </p:nvGrpSpPr>
        <p:grpSpPr bwMode="auto">
          <a:xfrm>
            <a:off x="4399721" y="5921362"/>
            <a:ext cx="4038600" cy="400050"/>
            <a:chOff x="2590800" y="3409950"/>
            <a:chExt cx="4038600" cy="400050"/>
          </a:xfrm>
        </p:grpSpPr>
        <p:sp>
          <p:nvSpPr>
            <p:cNvPr id="29" name="TextBox 28">
              <a:extLst>
                <a:ext uri="{FF2B5EF4-FFF2-40B4-BE49-F238E27FC236}">
                  <a16:creationId xmlns="" xmlns:a16="http://schemas.microsoft.com/office/drawing/2014/main" id="{770FB777-88B9-4EFA-B1BE-E7FF353B5FA1}"/>
                </a:ext>
              </a:extLst>
            </p:cNvPr>
            <p:cNvSpPr txBox="1"/>
            <p:nvPr/>
          </p:nvSpPr>
          <p:spPr>
            <a:xfrm>
              <a:off x="2590800" y="3409950"/>
              <a:ext cx="4038600" cy="400050"/>
            </a:xfrm>
            <a:prstGeom prst="rect">
              <a:avLst/>
            </a:prstGeom>
            <a:solidFill>
              <a:schemeClr val="accent4">
                <a:lumMod val="20000"/>
                <a:lumOff val="80000"/>
              </a:schemeClr>
            </a:solidFill>
          </p:spPr>
          <p:txBody>
            <a:bodyPr>
              <a:spAutoFit/>
            </a:bodyPr>
            <a:lstStyle/>
            <a:p>
              <a:pPr algn="r" rtl="1" eaLnBrk="1" hangingPunct="1">
                <a:defRPr/>
              </a:pPr>
              <a:r>
                <a:rPr lang="ar-SA" sz="2000" dirty="0">
                  <a:solidFill>
                    <a:prstClr val="black"/>
                  </a:solidFill>
                </a:rPr>
                <a:t>خلايا             أنسجة                أعضاء  </a:t>
              </a:r>
              <a:endParaRPr lang="en-US" sz="2000" dirty="0">
                <a:solidFill>
                  <a:prstClr val="black"/>
                </a:solidFill>
              </a:endParaRPr>
            </a:p>
          </p:txBody>
        </p:sp>
        <p:cxnSp>
          <p:nvCxnSpPr>
            <p:cNvPr id="30" name="Straight Arrow Connector 29">
              <a:extLst>
                <a:ext uri="{FF2B5EF4-FFF2-40B4-BE49-F238E27FC236}">
                  <a16:creationId xmlns="" xmlns:a16="http://schemas.microsoft.com/office/drawing/2014/main" id="{FC47F71A-47F3-4F16-9891-73FEAD256462}"/>
                </a:ext>
              </a:extLst>
            </p:cNvPr>
            <p:cNvCxnSpPr/>
            <p:nvPr/>
          </p:nvCxnSpPr>
          <p:spPr>
            <a:xfrm flipH="1">
              <a:off x="5562600" y="3594100"/>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D2622BF9-66CF-467E-ACAF-FA188260552E}"/>
                </a:ext>
              </a:extLst>
            </p:cNvPr>
            <p:cNvCxnSpPr/>
            <p:nvPr/>
          </p:nvCxnSpPr>
          <p:spPr>
            <a:xfrm flipH="1">
              <a:off x="3867150" y="3609975"/>
              <a:ext cx="4953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32" name="Picture 3">
            <a:extLst>
              <a:ext uri="{FF2B5EF4-FFF2-40B4-BE49-F238E27FC236}">
                <a16:creationId xmlns="" xmlns:a16="http://schemas.microsoft.com/office/drawing/2014/main" id="{8BA15B96-2741-4BE5-B1E3-F4939E5538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651" y="3584231"/>
            <a:ext cx="2490788" cy="13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652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B6ACB64B-550C-464F-BE44-55089CDC51A6}"/>
              </a:ext>
            </a:extLst>
          </p:cNvPr>
          <p:cNvSpPr>
            <a:spLocks noGrp="1"/>
          </p:cNvSpPr>
          <p:nvPr>
            <p:ph type="title"/>
          </p:nvPr>
        </p:nvSpPr>
        <p:spPr>
          <a:xfrm>
            <a:off x="1494906" y="1391443"/>
            <a:ext cx="8229600" cy="752475"/>
          </a:xfrm>
        </p:spPr>
        <p:txBody>
          <a:bodyPr/>
          <a:lstStyle/>
          <a:p>
            <a:pPr rtl="1">
              <a:defRPr/>
            </a:pPr>
            <a:r>
              <a:rPr lang="ar-SA" sz="3200" dirty="0">
                <a:solidFill>
                  <a:srgbClr val="FF0000"/>
                </a:solidFill>
                <a:ea typeface="+mn-ea"/>
              </a:rPr>
              <a:t>مكونات الخلية الحيوانية</a:t>
            </a:r>
            <a:endParaRPr lang="en-US" dirty="0"/>
          </a:p>
        </p:txBody>
      </p:sp>
      <p:pic>
        <p:nvPicPr>
          <p:cNvPr id="27" name="Picture 2" descr="D:\1st Term 1432 1433\مبادئ العلوم\3 مبادئ العلوم العامة  - الحيوان\Slide26.JPG">
            <a:extLst>
              <a:ext uri="{FF2B5EF4-FFF2-40B4-BE49-F238E27FC236}">
                <a16:creationId xmlns="" xmlns:a16="http://schemas.microsoft.com/office/drawing/2014/main" id="{C531AF6E-2197-4FE4-BF79-14E6117F82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25687" y="2532294"/>
            <a:ext cx="5027211" cy="3770408"/>
          </a:xfrm>
          <a:noFill/>
        </p:spPr>
      </p:pic>
    </p:spTree>
    <p:extLst>
      <p:ext uri="{BB962C8B-B14F-4D97-AF65-F5344CB8AC3E}">
        <p14:creationId xmlns:p14="http://schemas.microsoft.com/office/powerpoint/2010/main" val="1627495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C8C67A5A-B2E3-45BC-8E0A-D56AD2AFD5A7}"/>
              </a:ext>
            </a:extLst>
          </p:cNvPr>
          <p:cNvSpPr>
            <a:spLocks noGrp="1"/>
          </p:cNvSpPr>
          <p:nvPr>
            <p:ph type="title"/>
          </p:nvPr>
        </p:nvSpPr>
        <p:spPr>
          <a:xfrm>
            <a:off x="1928342" y="1298368"/>
            <a:ext cx="8229600" cy="411162"/>
          </a:xfrm>
        </p:spPr>
        <p:txBody>
          <a:bodyPr>
            <a:normAutofit fontScale="90000"/>
          </a:bodyPr>
          <a:lstStyle/>
          <a:p>
            <a:r>
              <a:rPr lang="ar-SA" altLang="en-US" sz="3200" dirty="0">
                <a:solidFill>
                  <a:srgbClr val="FF0000"/>
                </a:solidFill>
              </a:rPr>
              <a:t>مكونات الخلية الحيوانية</a:t>
            </a:r>
            <a:endParaRPr lang="en-US" altLang="en-US" dirty="0"/>
          </a:p>
        </p:txBody>
      </p:sp>
      <p:sp>
        <p:nvSpPr>
          <p:cNvPr id="27" name="TextBox 5">
            <a:extLst>
              <a:ext uri="{FF2B5EF4-FFF2-40B4-BE49-F238E27FC236}">
                <a16:creationId xmlns="" xmlns:a16="http://schemas.microsoft.com/office/drawing/2014/main" id="{D72410E3-0823-479C-8B70-EA5E73656675}"/>
              </a:ext>
            </a:extLst>
          </p:cNvPr>
          <p:cNvSpPr txBox="1">
            <a:spLocks noChangeArrowheads="1"/>
          </p:cNvSpPr>
          <p:nvPr/>
        </p:nvSpPr>
        <p:spPr bwMode="auto">
          <a:xfrm>
            <a:off x="7186142" y="2358818"/>
            <a:ext cx="2419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SA" altLang="en-US">
                <a:solidFill>
                  <a:srgbClr val="000000"/>
                </a:solidFill>
              </a:rPr>
              <a:t>1</a:t>
            </a:r>
            <a:r>
              <a:rPr lang="ar-SA" altLang="en-US" sz="2000">
                <a:solidFill>
                  <a:srgbClr val="000000"/>
                </a:solidFill>
              </a:rPr>
              <a:t>- الغشاء الخلوي</a:t>
            </a:r>
            <a:endParaRPr lang="en-US" altLang="en-US" sz="2000">
              <a:solidFill>
                <a:srgbClr val="000000"/>
              </a:solidFill>
            </a:endParaRPr>
          </a:p>
        </p:txBody>
      </p:sp>
      <p:sp>
        <p:nvSpPr>
          <p:cNvPr id="28" name="TextBox 7">
            <a:extLst>
              <a:ext uri="{FF2B5EF4-FFF2-40B4-BE49-F238E27FC236}">
                <a16:creationId xmlns="" xmlns:a16="http://schemas.microsoft.com/office/drawing/2014/main" id="{6C228C83-4D17-41DE-971E-C676122F27B1}"/>
              </a:ext>
            </a:extLst>
          </p:cNvPr>
          <p:cNvSpPr txBox="1">
            <a:spLocks noChangeArrowheads="1"/>
          </p:cNvSpPr>
          <p:nvPr/>
        </p:nvSpPr>
        <p:spPr bwMode="auto">
          <a:xfrm>
            <a:off x="3460280" y="235088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SA" altLang="en-US">
                <a:solidFill>
                  <a:srgbClr val="000000"/>
                </a:solidFill>
              </a:rPr>
              <a:t>2</a:t>
            </a:r>
            <a:r>
              <a:rPr lang="ar-SA" altLang="en-US" sz="2000">
                <a:solidFill>
                  <a:srgbClr val="000000"/>
                </a:solidFill>
              </a:rPr>
              <a:t>- البروتوبلازم</a:t>
            </a:r>
            <a:endParaRPr lang="en-US" altLang="en-US" sz="2000">
              <a:solidFill>
                <a:srgbClr val="000000"/>
              </a:solidFill>
            </a:endParaRPr>
          </a:p>
        </p:txBody>
      </p:sp>
      <p:sp>
        <p:nvSpPr>
          <p:cNvPr id="29" name="TextBox 9">
            <a:extLst>
              <a:ext uri="{FF2B5EF4-FFF2-40B4-BE49-F238E27FC236}">
                <a16:creationId xmlns="" xmlns:a16="http://schemas.microsoft.com/office/drawing/2014/main" id="{49A87F90-2F1A-4C16-998F-F42F98D69C51}"/>
              </a:ext>
            </a:extLst>
          </p:cNvPr>
          <p:cNvSpPr txBox="1">
            <a:spLocks noChangeArrowheads="1"/>
          </p:cNvSpPr>
          <p:nvPr/>
        </p:nvSpPr>
        <p:spPr bwMode="auto">
          <a:xfrm>
            <a:off x="5027142" y="318908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ar-SA" altLang="en-US" sz="2000">
                <a:solidFill>
                  <a:srgbClr val="000000"/>
                </a:solidFill>
              </a:rPr>
              <a:t>النواة</a:t>
            </a:r>
            <a:endParaRPr lang="en-US" altLang="en-US" sz="2000">
              <a:solidFill>
                <a:srgbClr val="000000"/>
              </a:solidFill>
            </a:endParaRPr>
          </a:p>
        </p:txBody>
      </p:sp>
      <p:sp>
        <p:nvSpPr>
          <p:cNvPr id="30" name="TextBox 10">
            <a:extLst>
              <a:ext uri="{FF2B5EF4-FFF2-40B4-BE49-F238E27FC236}">
                <a16:creationId xmlns="" xmlns:a16="http://schemas.microsoft.com/office/drawing/2014/main" id="{9CC0E1A7-1EB3-4D84-B1F0-0CBD2404DC05}"/>
              </a:ext>
            </a:extLst>
          </p:cNvPr>
          <p:cNvSpPr txBox="1">
            <a:spLocks noChangeArrowheads="1"/>
          </p:cNvSpPr>
          <p:nvPr/>
        </p:nvSpPr>
        <p:spPr bwMode="auto">
          <a:xfrm>
            <a:off x="2156942" y="3190668"/>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SA" altLang="en-US" sz="2000">
                <a:solidFill>
                  <a:srgbClr val="000000"/>
                </a:solidFill>
              </a:rPr>
              <a:t>السيتوبلازم</a:t>
            </a:r>
            <a:endParaRPr lang="en-US" altLang="en-US" sz="2000">
              <a:solidFill>
                <a:srgbClr val="000000"/>
              </a:solidFill>
            </a:endParaRPr>
          </a:p>
        </p:txBody>
      </p:sp>
      <p:sp>
        <p:nvSpPr>
          <p:cNvPr id="31" name="TextBox 11">
            <a:extLst>
              <a:ext uri="{FF2B5EF4-FFF2-40B4-BE49-F238E27FC236}">
                <a16:creationId xmlns="" xmlns:a16="http://schemas.microsoft.com/office/drawing/2014/main" id="{B08904B9-1034-4664-AB61-5873B6CD723D}"/>
              </a:ext>
            </a:extLst>
          </p:cNvPr>
          <p:cNvSpPr txBox="1">
            <a:spLocks noChangeArrowheads="1"/>
          </p:cNvSpPr>
          <p:nvPr/>
        </p:nvSpPr>
        <p:spPr bwMode="auto">
          <a:xfrm>
            <a:off x="2193455" y="3843130"/>
            <a:ext cx="19050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SA" altLang="en-US" sz="2000">
                <a:solidFill>
                  <a:srgbClr val="000000"/>
                </a:solidFill>
              </a:rPr>
              <a:t>الشبكة الإندوبلازمية</a:t>
            </a:r>
          </a:p>
          <a:p>
            <a:pPr algn="r" rtl="1"/>
            <a:r>
              <a:rPr lang="ar-SA" altLang="en-US" sz="2000">
                <a:solidFill>
                  <a:srgbClr val="000000"/>
                </a:solidFill>
              </a:rPr>
              <a:t>الريبوسومات</a:t>
            </a:r>
          </a:p>
          <a:p>
            <a:pPr algn="r" rtl="1"/>
            <a:r>
              <a:rPr lang="ar-SA" altLang="en-US" sz="2000">
                <a:solidFill>
                  <a:srgbClr val="000000"/>
                </a:solidFill>
              </a:rPr>
              <a:t>أجسام جولجي</a:t>
            </a:r>
          </a:p>
          <a:p>
            <a:pPr algn="r" rtl="1"/>
            <a:r>
              <a:rPr lang="ar-SA" altLang="en-US" sz="2000">
                <a:solidFill>
                  <a:srgbClr val="000000"/>
                </a:solidFill>
              </a:rPr>
              <a:t>الميتوكندريا</a:t>
            </a:r>
          </a:p>
          <a:p>
            <a:pPr algn="r" rtl="1"/>
            <a:r>
              <a:rPr lang="ar-SA" altLang="en-US" sz="2000">
                <a:solidFill>
                  <a:srgbClr val="000000"/>
                </a:solidFill>
              </a:rPr>
              <a:t>الليسوسوم</a:t>
            </a:r>
          </a:p>
          <a:p>
            <a:pPr algn="r" rtl="1"/>
            <a:r>
              <a:rPr lang="ar-SA" altLang="en-US" sz="2000">
                <a:solidFill>
                  <a:srgbClr val="000000"/>
                </a:solidFill>
              </a:rPr>
              <a:t>الجسم المركزي</a:t>
            </a:r>
          </a:p>
          <a:p>
            <a:pPr algn="r" rtl="1"/>
            <a:endParaRPr lang="en-US" altLang="en-US">
              <a:solidFill>
                <a:srgbClr val="000000"/>
              </a:solidFill>
            </a:endParaRPr>
          </a:p>
        </p:txBody>
      </p:sp>
      <p:cxnSp>
        <p:nvCxnSpPr>
          <p:cNvPr id="32" name="Straight Connector 31">
            <a:extLst>
              <a:ext uri="{FF2B5EF4-FFF2-40B4-BE49-F238E27FC236}">
                <a16:creationId xmlns="" xmlns:a16="http://schemas.microsoft.com/office/drawing/2014/main" id="{A7C741C3-D6F9-4760-9E37-1C54786163BF}"/>
              </a:ext>
            </a:extLst>
          </p:cNvPr>
          <p:cNvCxnSpPr>
            <a:stCxn id="26" idx="2"/>
          </p:cNvCxnSpPr>
          <p:nvPr/>
        </p:nvCxnSpPr>
        <p:spPr>
          <a:xfrm>
            <a:off x="6043142" y="1709530"/>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25F7E2B-6B00-4EA5-9D1B-9560EE465882}"/>
              </a:ext>
            </a:extLst>
          </p:cNvPr>
          <p:cNvCxnSpPr/>
          <p:nvPr/>
        </p:nvCxnSpPr>
        <p:spPr>
          <a:xfrm>
            <a:off x="4336580" y="2090530"/>
            <a:ext cx="46561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 xmlns:a16="http://schemas.microsoft.com/office/drawing/2014/main" id="{3C569C16-E947-4837-9FFD-1744EB21C846}"/>
              </a:ext>
            </a:extLst>
          </p:cNvPr>
          <p:cNvCxnSpPr>
            <a:endCxn id="28" idx="0"/>
          </p:cNvCxnSpPr>
          <p:nvPr/>
        </p:nvCxnSpPr>
        <p:spPr>
          <a:xfrm>
            <a:off x="4336580" y="2090530"/>
            <a:ext cx="0" cy="260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EEDCA5BA-F911-43EF-8BB4-7A49A9756A29}"/>
              </a:ext>
            </a:extLst>
          </p:cNvPr>
          <p:cNvCxnSpPr/>
          <p:nvPr/>
        </p:nvCxnSpPr>
        <p:spPr>
          <a:xfrm>
            <a:off x="8992717" y="2090530"/>
            <a:ext cx="0" cy="265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1BA93F6B-4160-425A-BA52-0F5376CF9D86}"/>
              </a:ext>
            </a:extLst>
          </p:cNvPr>
          <p:cNvCxnSpPr>
            <a:stCxn id="28" idx="2"/>
          </p:cNvCxnSpPr>
          <p:nvPr/>
        </p:nvCxnSpPr>
        <p:spPr>
          <a:xfrm>
            <a:off x="4336580" y="2750930"/>
            <a:ext cx="0" cy="28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4F7C649E-18C0-4D57-9CA5-E14B3639540B}"/>
              </a:ext>
            </a:extLst>
          </p:cNvPr>
          <p:cNvCxnSpPr/>
          <p:nvPr/>
        </p:nvCxnSpPr>
        <p:spPr>
          <a:xfrm flipH="1">
            <a:off x="3460280" y="3033505"/>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14C57DE9-444B-42AD-9CB6-D71C38BA05D1}"/>
              </a:ext>
            </a:extLst>
          </p:cNvPr>
          <p:cNvCxnSpPr/>
          <p:nvPr/>
        </p:nvCxnSpPr>
        <p:spPr>
          <a:xfrm flipH="1">
            <a:off x="4244505" y="3033505"/>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B0E24C5A-0AE6-4EC0-BFBB-7F5A5FAAB297}"/>
              </a:ext>
            </a:extLst>
          </p:cNvPr>
          <p:cNvCxnSpPr/>
          <p:nvPr/>
        </p:nvCxnSpPr>
        <p:spPr>
          <a:xfrm>
            <a:off x="3460280" y="3033505"/>
            <a:ext cx="0" cy="155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 xmlns:a16="http://schemas.microsoft.com/office/drawing/2014/main" id="{047C5F19-557D-48AD-B582-B47CF05B81AA}"/>
              </a:ext>
            </a:extLst>
          </p:cNvPr>
          <p:cNvCxnSpPr/>
          <p:nvPr/>
        </p:nvCxnSpPr>
        <p:spPr>
          <a:xfrm>
            <a:off x="5120805" y="3033505"/>
            <a:ext cx="0" cy="155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 xmlns:a16="http://schemas.microsoft.com/office/drawing/2014/main" id="{6D7B3845-D110-4109-BC7B-74EE8AC76C28}"/>
              </a:ext>
            </a:extLst>
          </p:cNvPr>
          <p:cNvCxnSpPr/>
          <p:nvPr/>
        </p:nvCxnSpPr>
        <p:spPr>
          <a:xfrm>
            <a:off x="3460280" y="3589130"/>
            <a:ext cx="0" cy="25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34">
            <a:extLst>
              <a:ext uri="{FF2B5EF4-FFF2-40B4-BE49-F238E27FC236}">
                <a16:creationId xmlns="" xmlns:a16="http://schemas.microsoft.com/office/drawing/2014/main" id="{6F979C9D-59B3-4B3F-91D8-5E7F0A9C8E07}"/>
              </a:ext>
            </a:extLst>
          </p:cNvPr>
          <p:cNvSpPr txBox="1">
            <a:spLocks noChangeArrowheads="1"/>
          </p:cNvSpPr>
          <p:nvPr/>
        </p:nvSpPr>
        <p:spPr bwMode="auto">
          <a:xfrm>
            <a:off x="4595342" y="3816143"/>
            <a:ext cx="144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ar-SA" altLang="en-US" sz="2000">
                <a:solidFill>
                  <a:srgbClr val="000000"/>
                </a:solidFill>
              </a:rPr>
              <a:t>الغشاء النووي</a:t>
            </a:r>
          </a:p>
          <a:p>
            <a:pPr algn="r" rtl="1"/>
            <a:r>
              <a:rPr lang="ar-SA" altLang="en-US" sz="2000">
                <a:solidFill>
                  <a:srgbClr val="000000"/>
                </a:solidFill>
              </a:rPr>
              <a:t>ثقوب النواة</a:t>
            </a:r>
          </a:p>
          <a:p>
            <a:pPr algn="r" rtl="1"/>
            <a:r>
              <a:rPr lang="ar-SA" altLang="en-US" sz="2000">
                <a:solidFill>
                  <a:srgbClr val="000000"/>
                </a:solidFill>
              </a:rPr>
              <a:t>السائل النووي</a:t>
            </a:r>
          </a:p>
          <a:p>
            <a:pPr algn="r" rtl="1"/>
            <a:r>
              <a:rPr lang="ar-SA" altLang="en-US" sz="2000">
                <a:solidFill>
                  <a:srgbClr val="000000"/>
                </a:solidFill>
              </a:rPr>
              <a:t>النوية</a:t>
            </a:r>
            <a:endParaRPr lang="en-US" altLang="en-US" sz="2000">
              <a:solidFill>
                <a:srgbClr val="000000"/>
              </a:solidFill>
            </a:endParaRPr>
          </a:p>
        </p:txBody>
      </p:sp>
      <p:cxnSp>
        <p:nvCxnSpPr>
          <p:cNvPr id="46" name="Straight Arrow Connector 45">
            <a:extLst>
              <a:ext uri="{FF2B5EF4-FFF2-40B4-BE49-F238E27FC236}">
                <a16:creationId xmlns="" xmlns:a16="http://schemas.microsoft.com/office/drawing/2014/main" id="{389D38C8-753E-4785-81ED-F3B4432AFBAB}"/>
              </a:ext>
            </a:extLst>
          </p:cNvPr>
          <p:cNvCxnSpPr/>
          <p:nvPr/>
        </p:nvCxnSpPr>
        <p:spPr>
          <a:xfrm>
            <a:off x="5357342" y="3582780"/>
            <a:ext cx="0" cy="252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7" name="Picture 1">
            <a:extLst>
              <a:ext uri="{FF2B5EF4-FFF2-40B4-BE49-F238E27FC236}">
                <a16:creationId xmlns="" xmlns:a16="http://schemas.microsoft.com/office/drawing/2014/main" id="{48D88F95-2782-4FE2-9376-000EC0A192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3555" y="3628982"/>
            <a:ext cx="3230067" cy="25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361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8A400E15-36C4-4B8F-B1B7-1BAD3AC68B56}"/>
              </a:ext>
            </a:extLst>
          </p:cNvPr>
          <p:cNvSpPr>
            <a:spLocks noGrp="1"/>
          </p:cNvSpPr>
          <p:nvPr>
            <p:ph type="title"/>
          </p:nvPr>
        </p:nvSpPr>
        <p:spPr>
          <a:xfrm>
            <a:off x="1795011" y="1298900"/>
            <a:ext cx="8229600" cy="457200"/>
          </a:xfrm>
        </p:spPr>
        <p:txBody>
          <a:bodyPr>
            <a:normAutofit fontScale="90000"/>
          </a:bodyPr>
          <a:lstStyle/>
          <a:p>
            <a:pPr rtl="1"/>
            <a:r>
              <a:rPr lang="ar-SA" altLang="en-US" sz="3200" dirty="0">
                <a:solidFill>
                  <a:srgbClr val="FF0000"/>
                </a:solidFill>
              </a:rPr>
              <a:t>مكونات الخلية الحيوانية</a:t>
            </a:r>
            <a:endParaRPr lang="en-US" altLang="en-US" dirty="0"/>
          </a:p>
        </p:txBody>
      </p:sp>
      <p:pic>
        <p:nvPicPr>
          <p:cNvPr id="27" name="Picture 2" descr="D:\1st Term 1432 1433\مبادئ العلوم\3 مبادئ العلوم العامة  - الحيوان\Slide26.JPG">
            <a:extLst>
              <a:ext uri="{FF2B5EF4-FFF2-40B4-BE49-F238E27FC236}">
                <a16:creationId xmlns="" xmlns:a16="http://schemas.microsoft.com/office/drawing/2014/main" id="{8A1BBB6D-8FE1-45EC-8342-24FA458BA94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09496" y="2056545"/>
            <a:ext cx="4073525" cy="3200400"/>
          </a:xfrm>
          <a:noFill/>
        </p:spPr>
      </p:pic>
      <p:sp>
        <p:nvSpPr>
          <p:cNvPr id="28" name="Content Placeholder 3">
            <a:extLst>
              <a:ext uri="{FF2B5EF4-FFF2-40B4-BE49-F238E27FC236}">
                <a16:creationId xmlns="" xmlns:a16="http://schemas.microsoft.com/office/drawing/2014/main" id="{F4A96DCA-C411-48FF-BEE8-8E057D3CDD4E}"/>
              </a:ext>
            </a:extLst>
          </p:cNvPr>
          <p:cNvSpPr txBox="1">
            <a:spLocks/>
          </p:cNvSpPr>
          <p:nvPr/>
        </p:nvSpPr>
        <p:spPr>
          <a:xfrm>
            <a:off x="6864594" y="1807597"/>
            <a:ext cx="5105400" cy="30480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eaLnBrk="1" hangingPunct="1"/>
            <a:r>
              <a:rPr lang="ar-SA" altLang="en-US" sz="2400" b="1" u="sng" dirty="0">
                <a:solidFill>
                  <a:srgbClr val="000000"/>
                </a:solidFill>
                <a:latin typeface="Times New Roman" panose="02020603050405020304" pitchFamily="18" charset="0"/>
                <a:cs typeface="Times New Roman" panose="02020603050405020304" pitchFamily="18" charset="0"/>
              </a:rPr>
              <a:t>تتركب الخلية الحيوانية من المكونات الرئيسية التالية:</a:t>
            </a:r>
          </a:p>
          <a:p>
            <a:pPr marL="457200" lvl="1" indent="0" algn="r" rtl="1" eaLnBrk="1" hangingPunct="1">
              <a:buFont typeface="Calibri" panose="020F0502020204030204" pitchFamily="34" charset="0"/>
              <a:buAutoNum type="arabicPeriod"/>
            </a:pPr>
            <a:r>
              <a:rPr lang="ar-SA" altLang="en-US" b="1" dirty="0">
                <a:solidFill>
                  <a:srgbClr val="000000"/>
                </a:solidFill>
                <a:latin typeface="Times New Roman" panose="02020603050405020304" pitchFamily="18" charset="0"/>
                <a:cs typeface="Times New Roman" panose="02020603050405020304" pitchFamily="18" charset="0"/>
              </a:rPr>
              <a:t>الغشاء الخلوي </a:t>
            </a:r>
            <a:r>
              <a:rPr lang="ar-SA" altLang="en-US" dirty="0">
                <a:solidFill>
                  <a:srgbClr val="000000"/>
                </a:solidFill>
                <a:latin typeface="Times New Roman" panose="02020603050405020304" pitchFamily="18" charset="0"/>
                <a:cs typeface="Times New Roman" panose="02020603050405020304" pitchFamily="18" charset="0"/>
              </a:rPr>
              <a:t>وهو</a:t>
            </a:r>
            <a:r>
              <a:rPr lang="ar-SA" altLang="en-US" b="1" dirty="0">
                <a:solidFill>
                  <a:srgbClr val="000000"/>
                </a:solidFill>
                <a:latin typeface="Times New Roman" panose="02020603050405020304" pitchFamily="18" charset="0"/>
                <a:cs typeface="Times New Roman" panose="02020603050405020304" pitchFamily="18" charset="0"/>
              </a:rPr>
              <a:t> </a:t>
            </a:r>
            <a:r>
              <a:rPr lang="ar-SA" altLang="en-US" dirty="0">
                <a:solidFill>
                  <a:srgbClr val="000000"/>
                </a:solidFill>
                <a:latin typeface="Times New Roman" panose="02020603050405020304" pitchFamily="18" charset="0"/>
                <a:cs typeface="Times New Roman" panose="02020603050405020304" pitchFamily="18" charset="0"/>
              </a:rPr>
              <a:t>غشاء رقيق شفاف يحيط بالخلية </a:t>
            </a:r>
          </a:p>
          <a:p>
            <a:pPr marL="457200" lvl="1" indent="0" algn="r" rtl="1" eaLnBrk="1" hangingPunct="1">
              <a:buFont typeface="Calibri" panose="020F0502020204030204" pitchFamily="34" charset="0"/>
              <a:buAutoNum type="arabicPeriod"/>
            </a:pPr>
            <a:r>
              <a:rPr lang="ar-SA" altLang="en-US" b="1" dirty="0">
                <a:solidFill>
                  <a:srgbClr val="000000"/>
                </a:solidFill>
                <a:latin typeface="Times New Roman" panose="02020603050405020304" pitchFamily="18" charset="0"/>
                <a:cs typeface="Times New Roman" panose="02020603050405020304" pitchFamily="18" charset="0"/>
              </a:rPr>
              <a:t>البروتوبلازم </a:t>
            </a:r>
            <a:r>
              <a:rPr lang="ar-SA" altLang="en-US" dirty="0">
                <a:solidFill>
                  <a:srgbClr val="000000"/>
                </a:solidFill>
                <a:latin typeface="Times New Roman" panose="02020603050405020304" pitchFamily="18" charset="0"/>
                <a:cs typeface="Times New Roman" panose="02020603050405020304" pitchFamily="18" charset="0"/>
              </a:rPr>
              <a:t>وهو المادة الحية في الخلية  ويتكون من مادة هلامية شفافة.</a:t>
            </a:r>
          </a:p>
          <a:p>
            <a:pPr marL="0" indent="0" algn="r" rtl="1" eaLnBrk="1" hangingPunct="1"/>
            <a:r>
              <a:rPr lang="ar-SA" altLang="en-US" sz="2400" dirty="0">
                <a:solidFill>
                  <a:srgbClr val="000000"/>
                </a:solidFill>
                <a:latin typeface="Times New Roman" panose="02020603050405020304" pitchFamily="18" charset="0"/>
                <a:cs typeface="Times New Roman" panose="02020603050405020304" pitchFamily="18" charset="0"/>
              </a:rPr>
              <a:t>يتكون البروتوبلازم من </a:t>
            </a:r>
            <a:r>
              <a:rPr lang="ar-SA" altLang="en-US" sz="2400" b="1" dirty="0">
                <a:solidFill>
                  <a:srgbClr val="000000"/>
                </a:solidFill>
                <a:latin typeface="Times New Roman" panose="02020603050405020304" pitchFamily="18" charset="0"/>
                <a:cs typeface="Times New Roman" panose="02020603050405020304" pitchFamily="18" charset="0"/>
              </a:rPr>
              <a:t>نواة وسيتوبلازم</a:t>
            </a:r>
          </a:p>
          <a:p>
            <a:pPr marL="0" indent="0" algn="r" rtl="1" eaLnBrk="1" hangingPunct="1"/>
            <a:endParaRPr lang="en-US" altLang="en-US" dirty="0"/>
          </a:p>
        </p:txBody>
      </p:sp>
      <p:sp>
        <p:nvSpPr>
          <p:cNvPr id="29" name="TextBox 2">
            <a:extLst>
              <a:ext uri="{FF2B5EF4-FFF2-40B4-BE49-F238E27FC236}">
                <a16:creationId xmlns="" xmlns:a16="http://schemas.microsoft.com/office/drawing/2014/main" id="{6777D36E-00F4-4D69-8070-64AD18A0FFC3}"/>
              </a:ext>
            </a:extLst>
          </p:cNvPr>
          <p:cNvSpPr txBox="1">
            <a:spLocks noChangeArrowheads="1"/>
          </p:cNvSpPr>
          <p:nvPr/>
        </p:nvSpPr>
        <p:spPr bwMode="auto">
          <a:xfrm>
            <a:off x="3665781" y="4988117"/>
            <a:ext cx="8304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20000"/>
              </a:spcBef>
              <a:buFont typeface="Arial" panose="020B0604020202020204" pitchFamily="34" charset="0"/>
              <a:buChar char="•"/>
            </a:pPr>
            <a:r>
              <a:rPr lang="ar-SA" altLang="en-US" sz="2400" b="1" dirty="0">
                <a:solidFill>
                  <a:srgbClr val="000000"/>
                </a:solidFill>
                <a:latin typeface="Times New Roman" panose="02020603050405020304" pitchFamily="18" charset="0"/>
                <a:cs typeface="Times New Roman" panose="02020603050405020304" pitchFamily="18" charset="0"/>
              </a:rPr>
              <a:t>النواة:</a:t>
            </a:r>
            <a:r>
              <a:rPr lang="ar-SA" altLang="en-US" sz="2400" dirty="0">
                <a:solidFill>
                  <a:srgbClr val="000000"/>
                </a:solidFill>
                <a:latin typeface="Times New Roman" panose="02020603050405020304" pitchFamily="18" charset="0"/>
                <a:cs typeface="Times New Roman" panose="02020603050405020304" pitchFamily="18" charset="0"/>
              </a:rPr>
              <a:t/>
            </a:r>
            <a:br>
              <a:rPr lang="ar-SA" altLang="en-US" sz="2400" dirty="0">
                <a:solidFill>
                  <a:srgbClr val="000000"/>
                </a:solidFill>
                <a:latin typeface="Times New Roman" panose="02020603050405020304" pitchFamily="18" charset="0"/>
                <a:cs typeface="Times New Roman" panose="02020603050405020304" pitchFamily="18" charset="0"/>
              </a:rPr>
            </a:br>
            <a:r>
              <a:rPr lang="ar-SA" altLang="en-US" sz="2400" dirty="0">
                <a:solidFill>
                  <a:srgbClr val="000000"/>
                </a:solidFill>
                <a:latin typeface="Times New Roman" panose="02020603050405020304" pitchFamily="18" charset="0"/>
                <a:cs typeface="Times New Roman" panose="02020603050405020304" pitchFamily="18" charset="0"/>
              </a:rPr>
              <a:t>تقوم بتنظيم التفاعلات الكيميائية الحيوية في الخلية كما تقوم بحفظ المعلومات الوراثية ضمن مورثات موجودة في المادة الصبغية (الكروموسومات).</a:t>
            </a:r>
          </a:p>
        </p:txBody>
      </p:sp>
    </p:spTree>
    <p:extLst>
      <p:ext uri="{BB962C8B-B14F-4D97-AF65-F5344CB8AC3E}">
        <p14:creationId xmlns:p14="http://schemas.microsoft.com/office/powerpoint/2010/main" val="1848651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EC037227-28D8-455C-8DFF-93DD75398F63}"/>
              </a:ext>
            </a:extLst>
          </p:cNvPr>
          <p:cNvSpPr>
            <a:spLocks noGrp="1"/>
          </p:cNvSpPr>
          <p:nvPr>
            <p:ph type="title"/>
          </p:nvPr>
        </p:nvSpPr>
        <p:spPr>
          <a:xfrm>
            <a:off x="458788" y="-60325"/>
            <a:ext cx="8229600" cy="609600"/>
          </a:xfrm>
        </p:spPr>
        <p:txBody>
          <a:bodyPr/>
          <a:lstStyle/>
          <a:p>
            <a:pPr rtl="1"/>
            <a:r>
              <a:rPr lang="ar-SA" altLang="en-US" sz="3200">
                <a:solidFill>
                  <a:srgbClr val="FF0000"/>
                </a:solidFill>
              </a:rPr>
              <a:t>مكونات الخلية الحيوانية</a:t>
            </a:r>
            <a:endParaRPr lang="en-US" altLang="en-US"/>
          </a:p>
        </p:txBody>
      </p:sp>
      <p:pic>
        <p:nvPicPr>
          <p:cNvPr id="27" name="Picture 2" descr="D:\1st Term 1432 1433\مبادئ العلوم\3 مبادئ العلوم العامة  - الحيوان\Slide26.JPG">
            <a:extLst>
              <a:ext uri="{FF2B5EF4-FFF2-40B4-BE49-F238E27FC236}">
                <a16:creationId xmlns="" xmlns:a16="http://schemas.microsoft.com/office/drawing/2014/main" id="{F18A7CDD-3F72-4117-A857-01D05DC1DF73}"/>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731379" y="1804644"/>
            <a:ext cx="2858544" cy="2143908"/>
          </a:xfrm>
          <a:noFill/>
        </p:spPr>
      </p:pic>
      <p:sp>
        <p:nvSpPr>
          <p:cNvPr id="28" name="Content Placeholder 3">
            <a:extLst>
              <a:ext uri="{FF2B5EF4-FFF2-40B4-BE49-F238E27FC236}">
                <a16:creationId xmlns="" xmlns:a16="http://schemas.microsoft.com/office/drawing/2014/main" id="{A01E6CAB-9B55-463C-8749-28AC5EFD456F}"/>
              </a:ext>
            </a:extLst>
          </p:cNvPr>
          <p:cNvSpPr txBox="1">
            <a:spLocks/>
          </p:cNvSpPr>
          <p:nvPr/>
        </p:nvSpPr>
        <p:spPr>
          <a:xfrm>
            <a:off x="3767487" y="1630408"/>
            <a:ext cx="8407400" cy="3405187"/>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buFont typeface="Arial" charset="0"/>
              <a:buChar char="•"/>
              <a:defRPr/>
            </a:pPr>
            <a:r>
              <a:rPr lang="ar-SA" sz="2400" u="sng" dirty="0"/>
              <a:t>تابع مكونات الخلية الحيوانية:</a:t>
            </a:r>
          </a:p>
          <a:p>
            <a:pPr marL="0" indent="0" algn="r" rtl="1" eaLnBrk="1" hangingPunct="1">
              <a:buFont typeface="Arial" charset="0"/>
              <a:buChar char="•"/>
              <a:defRPr/>
            </a:pPr>
            <a:r>
              <a:rPr lang="ar-SA" altLang="en-US" sz="1800" b="1" dirty="0">
                <a:solidFill>
                  <a:srgbClr val="000000"/>
                </a:solidFill>
                <a:latin typeface="Times New Roman" panose="02020603050405020304" pitchFamily="18" charset="0"/>
                <a:cs typeface="Times New Roman" panose="02020603050405020304" pitchFamily="18" charset="0"/>
              </a:rPr>
              <a:t>السيتوبلازم</a:t>
            </a:r>
          </a:p>
          <a:p>
            <a:pPr marL="0" indent="0" algn="r" rtl="1" eaLnBrk="1" hangingPunct="1">
              <a:buFont typeface="Arial" charset="0"/>
              <a:buChar char="•"/>
              <a:defRPr/>
            </a:pPr>
            <a:r>
              <a:rPr lang="ar-SA" sz="1800" dirty="0">
                <a:solidFill>
                  <a:srgbClr val="000000"/>
                </a:solidFill>
                <a:latin typeface="Times New Roman" pitchFamily="18" charset="0"/>
                <a:cs typeface="Times New Roman" pitchFamily="18" charset="0"/>
              </a:rPr>
              <a:t>يحتوي السيتوبلازم على أعضاء صغيرة تقوم بأنشطة الخلية مثل:</a:t>
            </a:r>
          </a:p>
          <a:p>
            <a:pPr marL="457200" lvl="1" indent="0" algn="r" rtl="1" eaLnBrk="1" hangingPunct="1">
              <a:buFont typeface="Arial" panose="020B0604020202020204" pitchFamily="34" charset="0"/>
              <a:buNone/>
              <a:defRPr/>
            </a:pPr>
            <a:r>
              <a:rPr lang="ar-SA" sz="2000" dirty="0">
                <a:solidFill>
                  <a:srgbClr val="000000"/>
                </a:solidFill>
                <a:latin typeface="Times New Roman" pitchFamily="18" charset="0"/>
                <a:cs typeface="Times New Roman" pitchFamily="18" charset="0"/>
              </a:rPr>
              <a:t>1- الميتوكندريا وهي مولدات الطاقة في الخلية.</a:t>
            </a:r>
          </a:p>
          <a:p>
            <a:pPr marL="457200" lvl="1" indent="0" algn="r" rtl="1" eaLnBrk="1" hangingPunct="1">
              <a:buFont typeface="Arial" panose="020B0604020202020204" pitchFamily="34" charset="0"/>
              <a:buNone/>
              <a:defRPr/>
            </a:pPr>
            <a:r>
              <a:rPr lang="ar-SA" sz="2000" dirty="0">
                <a:solidFill>
                  <a:srgbClr val="000000"/>
                </a:solidFill>
                <a:latin typeface="Times New Roman" pitchFamily="18" charset="0"/>
                <a:cs typeface="Times New Roman" pitchFamily="18" charset="0"/>
              </a:rPr>
              <a:t>2- الربيوسومات</a:t>
            </a:r>
            <a:r>
              <a:rPr lang="en-US" sz="2000" dirty="0">
                <a:solidFill>
                  <a:srgbClr val="000000"/>
                </a:solidFill>
                <a:latin typeface="Times New Roman" pitchFamily="18" charset="0"/>
                <a:cs typeface="Times New Roman" pitchFamily="18" charset="0"/>
              </a:rPr>
              <a:t>:</a:t>
            </a:r>
            <a:r>
              <a:rPr lang="ar-SA" sz="2000" dirty="0">
                <a:solidFill>
                  <a:srgbClr val="000000"/>
                </a:solidFill>
                <a:latin typeface="Times New Roman" pitchFamily="18" charset="0"/>
                <a:cs typeface="Times New Roman" pitchFamily="18" charset="0"/>
              </a:rPr>
              <a:t> التي تصنع البروتينات.</a:t>
            </a:r>
          </a:p>
          <a:p>
            <a:pPr marL="457200" lvl="1" indent="0" algn="r" rtl="1" eaLnBrk="1" hangingPunct="1">
              <a:buFont typeface="Arial" panose="020B0604020202020204" pitchFamily="34" charset="0"/>
              <a:buNone/>
              <a:defRPr/>
            </a:pPr>
            <a:r>
              <a:rPr lang="ar-SA" sz="2000" dirty="0">
                <a:solidFill>
                  <a:srgbClr val="000000"/>
                </a:solidFill>
                <a:latin typeface="Times New Roman" pitchFamily="18" charset="0"/>
                <a:cs typeface="Times New Roman" pitchFamily="18" charset="0"/>
              </a:rPr>
              <a:t>3- أجسام جولجى</a:t>
            </a:r>
            <a:r>
              <a:rPr lang="en-US" sz="2000" dirty="0">
                <a:solidFill>
                  <a:srgbClr val="000000"/>
                </a:solidFill>
                <a:latin typeface="Times New Roman" pitchFamily="18" charset="0"/>
                <a:cs typeface="Times New Roman" pitchFamily="18" charset="0"/>
              </a:rPr>
              <a:t>:</a:t>
            </a:r>
            <a:r>
              <a:rPr lang="ar-SA" sz="2000" dirty="0">
                <a:solidFill>
                  <a:srgbClr val="000000"/>
                </a:solidFill>
                <a:latin typeface="Times New Roman" pitchFamily="18" charset="0"/>
                <a:cs typeface="Times New Roman" pitchFamily="18" charset="0"/>
              </a:rPr>
              <a:t> التي تكون مركبات معقدة التركيب (نوع من الكربوهيدرات المتعددة التسكر) مثل إفرازات الخلية. </a:t>
            </a:r>
            <a:endParaRPr lang="en-US" sz="2000" dirty="0"/>
          </a:p>
        </p:txBody>
      </p:sp>
      <p:sp>
        <p:nvSpPr>
          <p:cNvPr id="29" name="TextBox 2">
            <a:extLst>
              <a:ext uri="{FF2B5EF4-FFF2-40B4-BE49-F238E27FC236}">
                <a16:creationId xmlns="" xmlns:a16="http://schemas.microsoft.com/office/drawing/2014/main" id="{0FF14F6F-859D-4206-A018-62B9842D3EC1}"/>
              </a:ext>
            </a:extLst>
          </p:cNvPr>
          <p:cNvSpPr txBox="1">
            <a:spLocks noChangeArrowheads="1"/>
          </p:cNvSpPr>
          <p:nvPr/>
        </p:nvSpPr>
        <p:spPr bwMode="auto">
          <a:xfrm>
            <a:off x="618921" y="3903921"/>
            <a:ext cx="11591027"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r" rtl="1" eaLnBrk="1" hangingPunct="1">
              <a:spcBef>
                <a:spcPct val="20000"/>
              </a:spcBef>
              <a:buFont typeface="Calibri" panose="020F0502020204030204" pitchFamily="34" charset="0"/>
              <a:buAutoNum type="arabicPeriod"/>
            </a:pPr>
            <a:endParaRPr lang="ar-SA" altLang="en-US" sz="2000" dirty="0">
              <a:solidFill>
                <a:srgbClr val="000000"/>
              </a:solidFill>
              <a:latin typeface="Times New Roman" panose="02020603050405020304" pitchFamily="18" charset="0"/>
              <a:cs typeface="Times New Roman" panose="02020603050405020304" pitchFamily="18" charset="0"/>
            </a:endParaRPr>
          </a:p>
          <a:p>
            <a:pPr lvl="1" algn="r" rtl="1" eaLnBrk="1" hangingPunct="1">
              <a:spcBef>
                <a:spcPct val="20000"/>
              </a:spcBef>
            </a:pPr>
            <a:r>
              <a:rPr lang="ar-SA" altLang="en-US" sz="2000" dirty="0">
                <a:solidFill>
                  <a:srgbClr val="000000"/>
                </a:solidFill>
                <a:latin typeface="Times New Roman" panose="02020603050405020304" pitchFamily="18" charset="0"/>
                <a:cs typeface="Times New Roman" panose="02020603050405020304" pitchFamily="18" charset="0"/>
              </a:rPr>
              <a:t>4- الشبكة الاندوبلازمية: </a:t>
            </a:r>
            <a:r>
              <a:rPr lang="en-US" altLang="en-US" sz="2000" dirty="0">
                <a:solidFill>
                  <a:srgbClr val="000000"/>
                </a:solidFill>
                <a:latin typeface="Times New Roman" panose="02020603050405020304" pitchFamily="18" charset="0"/>
                <a:cs typeface="Times New Roman" panose="02020603050405020304" pitchFamily="18" charset="0"/>
              </a:rPr>
              <a:t> </a:t>
            </a:r>
            <a:r>
              <a:rPr lang="ar-SA" altLang="en-US" sz="2000" dirty="0">
                <a:solidFill>
                  <a:srgbClr val="000000"/>
                </a:solidFill>
                <a:latin typeface="Times New Roman" panose="02020603050405020304" pitchFamily="18" charset="0"/>
                <a:cs typeface="Times New Roman" panose="02020603050405020304" pitchFamily="18" charset="0"/>
              </a:rPr>
              <a:t>التي تنقل المواد عبر أرجاء الخلية. (الشبكة الاندوبلازمية الخشنة تلتصق عليها الريبوسومات التي تكون بروتينات الخلية، والشبكة الاندوبلازمية الناعمة وظيفتها تصنيع الدهون واللبيتدات، ولها وظيفة تخليص الخلية من السموم والكحول لذلك هي متوفرة في خلايا الكبد).</a:t>
            </a:r>
          </a:p>
          <a:p>
            <a:pPr lvl="1" algn="r" rtl="1" eaLnBrk="1" hangingPunct="1">
              <a:spcBef>
                <a:spcPct val="20000"/>
              </a:spcBef>
            </a:pPr>
            <a:r>
              <a:rPr lang="ar-SA" altLang="en-US" sz="2000" dirty="0">
                <a:solidFill>
                  <a:srgbClr val="000000"/>
                </a:solidFill>
                <a:latin typeface="Times New Roman" panose="02020603050405020304" pitchFamily="18" charset="0"/>
                <a:cs typeface="Times New Roman" panose="02020603050405020304" pitchFamily="18" charset="0"/>
              </a:rPr>
              <a:t>5- الليسوزومات (الجسيمات الحالة) </a:t>
            </a:r>
            <a:r>
              <a:rPr lang="en-US" altLang="en-US" sz="2000" dirty="0">
                <a:solidFill>
                  <a:srgbClr val="000000"/>
                </a:solidFill>
                <a:latin typeface="Times New Roman" panose="02020603050405020304" pitchFamily="18" charset="0"/>
                <a:cs typeface="Times New Roman" panose="02020603050405020304" pitchFamily="18" charset="0"/>
              </a:rPr>
              <a:t>:</a:t>
            </a:r>
            <a:r>
              <a:rPr lang="ar-SA" altLang="en-US" sz="2000" dirty="0">
                <a:solidFill>
                  <a:srgbClr val="000000"/>
                </a:solidFill>
                <a:latin typeface="Times New Roman" panose="02020603050405020304" pitchFamily="18" charset="0"/>
                <a:cs typeface="Times New Roman" panose="02020603050405020304" pitchFamily="18" charset="0"/>
              </a:rPr>
              <a:t> تحتوي على انزيمات هاضمة تحلل العضيات والمواد الغذائية الزائدة (تقوم بالهضم الداخلي بالخلية ومهاجمة الأجسام الغريبة).</a:t>
            </a:r>
          </a:p>
          <a:p>
            <a:pPr lvl="1" algn="r" rtl="1" eaLnBrk="1" hangingPunct="1">
              <a:spcBef>
                <a:spcPct val="20000"/>
              </a:spcBef>
            </a:pPr>
            <a:r>
              <a:rPr lang="ar-SA" altLang="en-US" sz="2000" dirty="0">
                <a:solidFill>
                  <a:srgbClr val="000000"/>
                </a:solidFill>
                <a:latin typeface="Times New Roman" panose="02020603050405020304" pitchFamily="18" charset="0"/>
                <a:cs typeface="Times New Roman" panose="02020603050405020304" pitchFamily="18" charset="0"/>
              </a:rPr>
              <a:t>6- الجسم المركزي: يلعب دوراً هاماً في عملية إنقسام الخلية الحيوانية.</a:t>
            </a:r>
            <a:endParaRPr lang="en-US" altLang="en-US"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52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aphicFrame>
        <p:nvGraphicFramePr>
          <p:cNvPr id="26" name="Table 25">
            <a:extLst>
              <a:ext uri="{FF2B5EF4-FFF2-40B4-BE49-F238E27FC236}">
                <a16:creationId xmlns="" xmlns:a16="http://schemas.microsoft.com/office/drawing/2014/main" id="{00B2AC31-C041-49B9-86F5-A6A4524B2160}"/>
              </a:ext>
            </a:extLst>
          </p:cNvPr>
          <p:cNvGraphicFramePr>
            <a:graphicFrameLocks noGrp="1"/>
          </p:cNvGraphicFramePr>
          <p:nvPr>
            <p:extLst>
              <p:ext uri="{D42A27DB-BD31-4B8C-83A1-F6EECF244321}">
                <p14:modId xmlns:p14="http://schemas.microsoft.com/office/powerpoint/2010/main" val="2861742244"/>
              </p:ext>
            </p:extLst>
          </p:nvPr>
        </p:nvGraphicFramePr>
        <p:xfrm>
          <a:off x="208951" y="2599237"/>
          <a:ext cx="7315200" cy="1981200"/>
        </p:xfrm>
        <a:graphic>
          <a:graphicData uri="http://schemas.openxmlformats.org/drawingml/2006/table">
            <a:tbl>
              <a:tblPr rtl="1" firstRow="1" bandRow="1">
                <a:tableStyleId>{F5AB1C69-6EDB-4FF4-983F-18BD219EF322}</a:tableStyleId>
              </a:tblPr>
              <a:tblGrid>
                <a:gridCol w="946814">
                  <a:extLst>
                    <a:ext uri="{9D8B030D-6E8A-4147-A177-3AD203B41FA5}">
                      <a16:colId xmlns="" xmlns:a16="http://schemas.microsoft.com/office/drawing/2014/main" val="20000"/>
                    </a:ext>
                  </a:extLst>
                </a:gridCol>
                <a:gridCol w="3663286">
                  <a:extLst>
                    <a:ext uri="{9D8B030D-6E8A-4147-A177-3AD203B41FA5}">
                      <a16:colId xmlns="" xmlns:a16="http://schemas.microsoft.com/office/drawing/2014/main" val="20001"/>
                    </a:ext>
                  </a:extLst>
                </a:gridCol>
                <a:gridCol w="2705100">
                  <a:extLst>
                    <a:ext uri="{9D8B030D-6E8A-4147-A177-3AD203B41FA5}">
                      <a16:colId xmlns="" xmlns:a16="http://schemas.microsoft.com/office/drawing/2014/main" val="20002"/>
                    </a:ext>
                  </a:extLst>
                </a:gridCol>
              </a:tblGrid>
              <a:tr h="0">
                <a:tc>
                  <a:txBody>
                    <a:bodyPr/>
                    <a:lstStyle/>
                    <a:p>
                      <a:pPr algn="ctr" rtl="1"/>
                      <a:r>
                        <a:rPr lang="ar-SA" sz="2000" dirty="0"/>
                        <a:t>الرقم</a:t>
                      </a:r>
                      <a:endParaRPr lang="ar-SA" sz="2000" dirty="0">
                        <a:cs typeface="+mj-cs"/>
                      </a:endParaRPr>
                    </a:p>
                  </a:txBody>
                  <a:tcPr/>
                </a:tc>
                <a:tc>
                  <a:txBody>
                    <a:bodyPr/>
                    <a:lstStyle/>
                    <a:p>
                      <a:pPr algn="ctr" rtl="1"/>
                      <a:r>
                        <a:rPr lang="ar-SA" sz="2000" dirty="0"/>
                        <a:t>الخلية الحيوانية</a:t>
                      </a:r>
                      <a:endParaRPr lang="ar-SA" sz="2000" dirty="0">
                        <a:cs typeface="+mj-cs"/>
                      </a:endParaRPr>
                    </a:p>
                  </a:txBody>
                  <a:tcPr/>
                </a:tc>
                <a:tc>
                  <a:txBody>
                    <a:bodyPr/>
                    <a:lstStyle/>
                    <a:p>
                      <a:pPr algn="ctr" rtl="1"/>
                      <a:r>
                        <a:rPr lang="ar-SA" sz="2000" dirty="0"/>
                        <a:t>الخلية النباتية</a:t>
                      </a:r>
                      <a:endParaRPr lang="ar-SA" sz="2000" dirty="0">
                        <a:cs typeface="+mj-cs"/>
                      </a:endParaRPr>
                    </a:p>
                  </a:txBody>
                  <a:tcPr/>
                </a:tc>
                <a:extLst>
                  <a:ext uri="{0D108BD9-81ED-4DB2-BD59-A6C34878D82A}">
                    <a16:rowId xmlns="" xmlns:a16="http://schemas.microsoft.com/office/drawing/2014/main" val="10000"/>
                  </a:ext>
                </a:extLst>
              </a:tr>
              <a:tr h="370840">
                <a:tc>
                  <a:txBody>
                    <a:bodyPr/>
                    <a:lstStyle/>
                    <a:p>
                      <a:pPr algn="ctr" rtl="1"/>
                      <a:r>
                        <a:rPr lang="ar-SA" sz="2000" dirty="0"/>
                        <a:t>1</a:t>
                      </a:r>
                      <a:endParaRPr lang="ar-SA" sz="2000" dirty="0">
                        <a:cs typeface="+mj-cs"/>
                      </a:endParaRPr>
                    </a:p>
                  </a:txBody>
                  <a:tcPr/>
                </a:tc>
                <a:tc>
                  <a:txBody>
                    <a:bodyPr/>
                    <a:lstStyle/>
                    <a:p>
                      <a:pPr algn="ctr" rtl="1"/>
                      <a:r>
                        <a:rPr lang="ar-SA" sz="2000" dirty="0"/>
                        <a:t>يوجد بها نواة مركزية</a:t>
                      </a:r>
                      <a:endParaRPr lang="ar-SA" sz="2000" dirty="0">
                        <a:cs typeface="+mj-cs"/>
                      </a:endParaRPr>
                    </a:p>
                  </a:txBody>
                  <a:tcPr/>
                </a:tc>
                <a:tc>
                  <a:txBody>
                    <a:bodyPr/>
                    <a:lstStyle/>
                    <a:p>
                      <a:pPr algn="ctr" rtl="1"/>
                      <a:r>
                        <a:rPr lang="ar-SA" sz="2000" dirty="0"/>
                        <a:t>يوجد بها نواة  طرفية</a:t>
                      </a:r>
                      <a:endParaRPr lang="ar-SA" sz="2000" dirty="0">
                        <a:cs typeface="+mj-cs"/>
                      </a:endParaRPr>
                    </a:p>
                  </a:txBody>
                  <a:tcPr/>
                </a:tc>
                <a:extLst>
                  <a:ext uri="{0D108BD9-81ED-4DB2-BD59-A6C34878D82A}">
                    <a16:rowId xmlns="" xmlns:a16="http://schemas.microsoft.com/office/drawing/2014/main" val="10001"/>
                  </a:ext>
                </a:extLst>
              </a:tr>
              <a:tr h="370840">
                <a:tc>
                  <a:txBody>
                    <a:bodyPr/>
                    <a:lstStyle/>
                    <a:p>
                      <a:pPr algn="ctr" rtl="1"/>
                      <a:r>
                        <a:rPr lang="en-US" sz="2000" dirty="0"/>
                        <a:t>2</a:t>
                      </a:r>
                      <a:endParaRPr lang="ar-SA" sz="2000" dirty="0">
                        <a:cs typeface="+mj-cs"/>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000" dirty="0"/>
                        <a:t>لايوجد بها بلاستيدات خضراء</a:t>
                      </a:r>
                      <a:endParaRPr lang="ar-SA" sz="2000" dirty="0">
                        <a:cs typeface="+mj-cs"/>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000" dirty="0"/>
                        <a:t>يوجد بها بلاستيدات خضراء</a:t>
                      </a:r>
                      <a:endParaRPr lang="ar-SA" sz="2000" dirty="0">
                        <a:cs typeface="+mj-cs"/>
                      </a:endParaRPr>
                    </a:p>
                  </a:txBody>
                  <a:tcPr/>
                </a:tc>
                <a:extLst>
                  <a:ext uri="{0D108BD9-81ED-4DB2-BD59-A6C34878D82A}">
                    <a16:rowId xmlns="" xmlns:a16="http://schemas.microsoft.com/office/drawing/2014/main" val="10002"/>
                  </a:ext>
                </a:extLst>
              </a:tr>
              <a:tr h="370840">
                <a:tc>
                  <a:txBody>
                    <a:bodyPr/>
                    <a:lstStyle/>
                    <a:p>
                      <a:pPr algn="ctr" rtl="1"/>
                      <a:r>
                        <a:rPr lang="en-US" sz="2000" dirty="0"/>
                        <a:t>3</a:t>
                      </a:r>
                      <a:endParaRPr lang="ar-SA" sz="2000" dirty="0">
                        <a:cs typeface="+mj-cs"/>
                      </a:endParaRPr>
                    </a:p>
                  </a:txBody>
                  <a:tcPr/>
                </a:tc>
                <a:tc>
                  <a:txBody>
                    <a:bodyPr/>
                    <a:lstStyle/>
                    <a:p>
                      <a:pPr algn="ctr" rtl="1"/>
                      <a:r>
                        <a:rPr lang="ar-SA" sz="2000" dirty="0"/>
                        <a:t>يوجد بها جسم مركزي</a:t>
                      </a:r>
                      <a:endParaRPr lang="ar-SA" sz="2000" dirty="0">
                        <a:cs typeface="+mj-cs"/>
                      </a:endParaRPr>
                    </a:p>
                  </a:txBody>
                  <a:tcPr/>
                </a:tc>
                <a:tc>
                  <a:txBody>
                    <a:bodyPr/>
                    <a:lstStyle/>
                    <a:p>
                      <a:pPr algn="ctr" rtl="1"/>
                      <a:r>
                        <a:rPr lang="ar-SA" sz="2000" dirty="0"/>
                        <a:t>لايوجد بها جسم مركزي</a:t>
                      </a:r>
                      <a:endParaRPr lang="ar-SA" sz="2000" dirty="0">
                        <a:cs typeface="+mj-cs"/>
                      </a:endParaRPr>
                    </a:p>
                  </a:txBody>
                  <a:tcPr/>
                </a:tc>
                <a:extLst>
                  <a:ext uri="{0D108BD9-81ED-4DB2-BD59-A6C34878D82A}">
                    <a16:rowId xmlns="" xmlns:a16="http://schemas.microsoft.com/office/drawing/2014/main" val="10003"/>
                  </a:ext>
                </a:extLst>
              </a:tr>
              <a:tr h="370840">
                <a:tc>
                  <a:txBody>
                    <a:bodyPr/>
                    <a:lstStyle/>
                    <a:p>
                      <a:pPr algn="ctr" rtl="1"/>
                      <a:r>
                        <a:rPr lang="en-US" sz="2000" dirty="0"/>
                        <a:t>4</a:t>
                      </a:r>
                      <a:endParaRPr lang="ar-SA" sz="2000" dirty="0">
                        <a:cs typeface="+mj-cs"/>
                      </a:endParaRPr>
                    </a:p>
                  </a:txBody>
                  <a:tcPr/>
                </a:tc>
                <a:tc>
                  <a:txBody>
                    <a:bodyPr/>
                    <a:lstStyle/>
                    <a:p>
                      <a:pPr algn="ctr" rtl="1"/>
                      <a:r>
                        <a:rPr lang="ar-SA" sz="2000" dirty="0"/>
                        <a:t>ليس لها جدار خلوي</a:t>
                      </a:r>
                      <a:endParaRPr lang="ar-SA" sz="2000" dirty="0">
                        <a:cs typeface="+mj-cs"/>
                      </a:endParaRPr>
                    </a:p>
                  </a:txBody>
                  <a:tcPr/>
                </a:tc>
                <a:tc>
                  <a:txBody>
                    <a:bodyPr/>
                    <a:lstStyle/>
                    <a:p>
                      <a:pPr algn="ctr" rtl="1"/>
                      <a:r>
                        <a:rPr lang="ar-SA" sz="2000" dirty="0"/>
                        <a:t>لها جدار خلوي</a:t>
                      </a:r>
                      <a:endParaRPr lang="ar-SA" sz="2000" dirty="0">
                        <a:cs typeface="+mj-cs"/>
                      </a:endParaRPr>
                    </a:p>
                  </a:txBody>
                  <a:tcPr/>
                </a:tc>
                <a:extLst>
                  <a:ext uri="{0D108BD9-81ED-4DB2-BD59-A6C34878D82A}">
                    <a16:rowId xmlns="" xmlns:a16="http://schemas.microsoft.com/office/drawing/2014/main" val="10004"/>
                  </a:ext>
                </a:extLst>
              </a:tr>
            </a:tbl>
          </a:graphicData>
        </a:graphic>
      </p:graphicFrame>
      <p:sp>
        <p:nvSpPr>
          <p:cNvPr id="27" name="Title 1">
            <a:extLst>
              <a:ext uri="{FF2B5EF4-FFF2-40B4-BE49-F238E27FC236}">
                <a16:creationId xmlns="" xmlns:a16="http://schemas.microsoft.com/office/drawing/2014/main" id="{9B08B5A7-85E8-48C0-ABE1-837733DEC964}"/>
              </a:ext>
            </a:extLst>
          </p:cNvPr>
          <p:cNvSpPr txBox="1">
            <a:spLocks/>
          </p:cNvSpPr>
          <p:nvPr/>
        </p:nvSpPr>
        <p:spPr bwMode="auto">
          <a:xfrm>
            <a:off x="651243" y="1304457"/>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US" sz="3600">
                <a:solidFill>
                  <a:srgbClr val="FF0000"/>
                </a:solidFill>
                <a:latin typeface="Calibri" panose="020F0502020204030204" pitchFamily="34" charset="0"/>
                <a:cs typeface="Times New Roman" panose="02020603050405020304" pitchFamily="18" charset="0"/>
              </a:rPr>
              <a:t>أهم الفروق بين الخلية الحيوانية والخلية النباتية</a:t>
            </a:r>
            <a:endParaRPr lang="en-US" altLang="en-US" sz="3600">
              <a:solidFill>
                <a:srgbClr val="FF0000"/>
              </a:solidFill>
              <a:latin typeface="Calibri" panose="020F0502020204030204" pitchFamily="34" charset="0"/>
            </a:endParaRPr>
          </a:p>
        </p:txBody>
      </p:sp>
      <p:grpSp>
        <p:nvGrpSpPr>
          <p:cNvPr id="28" name="Group 34">
            <a:extLst>
              <a:ext uri="{FF2B5EF4-FFF2-40B4-BE49-F238E27FC236}">
                <a16:creationId xmlns="" xmlns:a16="http://schemas.microsoft.com/office/drawing/2014/main" id="{8AC8D3BB-B2BE-4A3A-8EE6-AA878909C6BA}"/>
              </a:ext>
            </a:extLst>
          </p:cNvPr>
          <p:cNvGrpSpPr>
            <a:grpSpLocks/>
          </p:cNvGrpSpPr>
          <p:nvPr/>
        </p:nvGrpSpPr>
        <p:grpSpPr bwMode="auto">
          <a:xfrm>
            <a:off x="8307272" y="4367773"/>
            <a:ext cx="3048000" cy="2173039"/>
            <a:chOff x="1327150" y="2165350"/>
            <a:chExt cx="7016758" cy="3579813"/>
          </a:xfrm>
        </p:grpSpPr>
        <p:sp>
          <p:nvSpPr>
            <p:cNvPr id="29" name="Oval 104">
              <a:extLst>
                <a:ext uri="{FF2B5EF4-FFF2-40B4-BE49-F238E27FC236}">
                  <a16:creationId xmlns="" xmlns:a16="http://schemas.microsoft.com/office/drawing/2014/main" id="{FF4B7213-BDE5-4A91-B523-1C1FC89DB5F8}"/>
                </a:ext>
              </a:extLst>
            </p:cNvPr>
            <p:cNvSpPr>
              <a:spLocks noChangeArrowheads="1"/>
            </p:cNvSpPr>
            <p:nvPr/>
          </p:nvSpPr>
          <p:spPr bwMode="auto">
            <a:xfrm rot="3232840">
              <a:off x="5795169" y="3429794"/>
              <a:ext cx="73025" cy="144463"/>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grpSp>
          <p:nvGrpSpPr>
            <p:cNvPr id="30" name="Group 113">
              <a:extLst>
                <a:ext uri="{FF2B5EF4-FFF2-40B4-BE49-F238E27FC236}">
                  <a16:creationId xmlns="" xmlns:a16="http://schemas.microsoft.com/office/drawing/2014/main" id="{FD67F706-1FDA-421B-9362-3C9E471D5BDF}"/>
                </a:ext>
              </a:extLst>
            </p:cNvPr>
            <p:cNvGrpSpPr>
              <a:grpSpLocks/>
            </p:cNvGrpSpPr>
            <p:nvPr/>
          </p:nvGrpSpPr>
          <p:grpSpPr bwMode="auto">
            <a:xfrm>
              <a:off x="2987675" y="2420938"/>
              <a:ext cx="3408363" cy="3324225"/>
              <a:chOff x="1882" y="1525"/>
              <a:chExt cx="2147" cy="2094"/>
            </a:xfrm>
          </p:grpSpPr>
          <p:grpSp>
            <p:nvGrpSpPr>
              <p:cNvPr id="46" name="Group 110">
                <a:extLst>
                  <a:ext uri="{FF2B5EF4-FFF2-40B4-BE49-F238E27FC236}">
                    <a16:creationId xmlns="" xmlns:a16="http://schemas.microsoft.com/office/drawing/2014/main" id="{92661212-BFE0-412F-911F-7144C7E48BB9}"/>
                  </a:ext>
                </a:extLst>
              </p:cNvPr>
              <p:cNvGrpSpPr>
                <a:grpSpLocks/>
              </p:cNvGrpSpPr>
              <p:nvPr/>
            </p:nvGrpSpPr>
            <p:grpSpPr bwMode="auto">
              <a:xfrm>
                <a:off x="1882" y="1525"/>
                <a:ext cx="2147" cy="2094"/>
                <a:chOff x="2064" y="1525"/>
                <a:chExt cx="2147" cy="2094"/>
              </a:xfrm>
            </p:grpSpPr>
            <p:sp>
              <p:nvSpPr>
                <p:cNvPr id="48" name="Freeform 99" descr="Large confetti">
                  <a:extLst>
                    <a:ext uri="{FF2B5EF4-FFF2-40B4-BE49-F238E27FC236}">
                      <a16:creationId xmlns="" xmlns:a16="http://schemas.microsoft.com/office/drawing/2014/main" id="{09B52C2F-B8C3-45C1-BAE7-C64112398191}"/>
                    </a:ext>
                  </a:extLst>
                </p:cNvPr>
                <p:cNvSpPr>
                  <a:spLocks/>
                </p:cNvSpPr>
                <p:nvPr/>
              </p:nvSpPr>
              <p:spPr bwMode="auto">
                <a:xfrm>
                  <a:off x="2064" y="1525"/>
                  <a:ext cx="2147" cy="2094"/>
                </a:xfrm>
                <a:custGeom>
                  <a:avLst/>
                  <a:gdLst>
                    <a:gd name="T0" fmla="*/ 1595 w 2147"/>
                    <a:gd name="T1" fmla="*/ 324 h 2094"/>
                    <a:gd name="T2" fmla="*/ 1005 w 2147"/>
                    <a:gd name="T3" fmla="*/ 7 h 2094"/>
                    <a:gd name="T4" fmla="*/ 370 w 2147"/>
                    <a:gd name="T5" fmla="*/ 279 h 2094"/>
                    <a:gd name="T6" fmla="*/ 8 w 2147"/>
                    <a:gd name="T7" fmla="*/ 823 h 2094"/>
                    <a:gd name="T8" fmla="*/ 325 w 2147"/>
                    <a:gd name="T9" fmla="*/ 1731 h 2094"/>
                    <a:gd name="T10" fmla="*/ 1414 w 2147"/>
                    <a:gd name="T11" fmla="*/ 2003 h 2094"/>
                    <a:gd name="T12" fmla="*/ 2049 w 2147"/>
                    <a:gd name="T13" fmla="*/ 1186 h 2094"/>
                    <a:gd name="T14" fmla="*/ 2003 w 2147"/>
                    <a:gd name="T15" fmla="*/ 642 h 2094"/>
                    <a:gd name="T16" fmla="*/ 1595 w 2147"/>
                    <a:gd name="T17" fmla="*/ 324 h 20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47"/>
                    <a:gd name="T28" fmla="*/ 0 h 2094"/>
                    <a:gd name="T29" fmla="*/ 2147 w 2147"/>
                    <a:gd name="T30" fmla="*/ 2094 h 20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47" h="2094">
                      <a:moveTo>
                        <a:pt x="1595" y="324"/>
                      </a:moveTo>
                      <a:cubicBezTo>
                        <a:pt x="1429" y="218"/>
                        <a:pt x="1209" y="14"/>
                        <a:pt x="1005" y="7"/>
                      </a:cubicBezTo>
                      <a:cubicBezTo>
                        <a:pt x="801" y="0"/>
                        <a:pt x="536" y="143"/>
                        <a:pt x="370" y="279"/>
                      </a:cubicBezTo>
                      <a:cubicBezTo>
                        <a:pt x="204" y="415"/>
                        <a:pt x="16" y="581"/>
                        <a:pt x="8" y="823"/>
                      </a:cubicBezTo>
                      <a:cubicBezTo>
                        <a:pt x="0" y="1065"/>
                        <a:pt x="91" y="1534"/>
                        <a:pt x="325" y="1731"/>
                      </a:cubicBezTo>
                      <a:cubicBezTo>
                        <a:pt x="559" y="1928"/>
                        <a:pt x="1127" y="2094"/>
                        <a:pt x="1414" y="2003"/>
                      </a:cubicBezTo>
                      <a:cubicBezTo>
                        <a:pt x="1701" y="1912"/>
                        <a:pt x="1951" y="1413"/>
                        <a:pt x="2049" y="1186"/>
                      </a:cubicBezTo>
                      <a:cubicBezTo>
                        <a:pt x="2147" y="959"/>
                        <a:pt x="2079" y="786"/>
                        <a:pt x="2003" y="642"/>
                      </a:cubicBezTo>
                      <a:cubicBezTo>
                        <a:pt x="1927" y="498"/>
                        <a:pt x="1761" y="430"/>
                        <a:pt x="1595" y="324"/>
                      </a:cubicBezTo>
                      <a:close/>
                    </a:path>
                  </a:pathLst>
                </a:custGeom>
                <a:pattFill prst="lgConfetti">
                  <a:fgClr>
                    <a:srgbClr val="FF9933"/>
                  </a:fgClr>
                  <a:bgClr>
                    <a:schemeClr val="bg1"/>
                  </a:bgClr>
                </a:pattFill>
                <a:ln w="28575">
                  <a:solidFill>
                    <a:schemeClr val="tx1"/>
                  </a:solidFill>
                  <a:round/>
                  <a:headEnd/>
                  <a:tailEnd/>
                </a:ln>
              </p:spPr>
              <p:txBody>
                <a:bodyPr/>
                <a:lstStyle/>
                <a:p>
                  <a:endParaRPr lang="en-GB"/>
                </a:p>
              </p:txBody>
            </p:sp>
            <p:sp>
              <p:nvSpPr>
                <p:cNvPr id="49" name="Oval 100" descr="Granite">
                  <a:extLst>
                    <a:ext uri="{FF2B5EF4-FFF2-40B4-BE49-F238E27FC236}">
                      <a16:creationId xmlns="" xmlns:a16="http://schemas.microsoft.com/office/drawing/2014/main" id="{89D41685-A08F-4125-A86D-CEB8C97841B4}"/>
                    </a:ext>
                  </a:extLst>
                </p:cNvPr>
                <p:cNvSpPr>
                  <a:spLocks noChangeArrowheads="1"/>
                </p:cNvSpPr>
                <p:nvPr/>
              </p:nvSpPr>
              <p:spPr bwMode="auto">
                <a:xfrm>
                  <a:off x="2699" y="2251"/>
                  <a:ext cx="771" cy="725"/>
                </a:xfrm>
                <a:prstGeom prst="ellipse">
                  <a:avLst/>
                </a:prstGeom>
                <a:blipFill dpi="0" rotWithShape="0">
                  <a:blip r:embed="rId2"/>
                  <a:srcRect/>
                  <a:tile tx="0" ty="0" sx="100000" sy="100000" flip="none" algn="tl"/>
                </a:blipFill>
                <a:ln w="38100">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sp>
              <p:nvSpPr>
                <p:cNvPr id="50" name="Oval 101">
                  <a:extLst>
                    <a:ext uri="{FF2B5EF4-FFF2-40B4-BE49-F238E27FC236}">
                      <a16:creationId xmlns="" xmlns:a16="http://schemas.microsoft.com/office/drawing/2014/main" id="{70C572F6-A9B0-48A5-BFDF-3C96403F7FAA}"/>
                    </a:ext>
                  </a:extLst>
                </p:cNvPr>
                <p:cNvSpPr>
                  <a:spLocks noChangeArrowheads="1"/>
                </p:cNvSpPr>
                <p:nvPr/>
              </p:nvSpPr>
              <p:spPr bwMode="auto">
                <a:xfrm rot="-1793934">
                  <a:off x="3085" y="1774"/>
                  <a:ext cx="46" cy="9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sp>
              <p:nvSpPr>
                <p:cNvPr id="51" name="Oval 102">
                  <a:extLst>
                    <a:ext uri="{FF2B5EF4-FFF2-40B4-BE49-F238E27FC236}">
                      <a16:creationId xmlns="" xmlns:a16="http://schemas.microsoft.com/office/drawing/2014/main" id="{B3B8F0A4-FAFD-485C-9844-1393DDBA26BF}"/>
                    </a:ext>
                  </a:extLst>
                </p:cNvPr>
                <p:cNvSpPr>
                  <a:spLocks noChangeArrowheads="1"/>
                </p:cNvSpPr>
                <p:nvPr/>
              </p:nvSpPr>
              <p:spPr bwMode="auto">
                <a:xfrm rot="-6459008">
                  <a:off x="2337" y="2182"/>
                  <a:ext cx="46" cy="9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sp>
              <p:nvSpPr>
                <p:cNvPr id="52" name="Oval 103">
                  <a:extLst>
                    <a:ext uri="{FF2B5EF4-FFF2-40B4-BE49-F238E27FC236}">
                      <a16:creationId xmlns="" xmlns:a16="http://schemas.microsoft.com/office/drawing/2014/main" id="{0BE0DD79-A9A6-4333-90BF-D1675F3A8A02}"/>
                    </a:ext>
                  </a:extLst>
                </p:cNvPr>
                <p:cNvSpPr>
                  <a:spLocks noChangeArrowheads="1"/>
                </p:cNvSpPr>
                <p:nvPr/>
              </p:nvSpPr>
              <p:spPr bwMode="auto">
                <a:xfrm rot="966805">
                  <a:off x="2359" y="2795"/>
                  <a:ext cx="46" cy="9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sp>
              <p:nvSpPr>
                <p:cNvPr id="53" name="Oval 105">
                  <a:extLst>
                    <a:ext uri="{FF2B5EF4-FFF2-40B4-BE49-F238E27FC236}">
                      <a16:creationId xmlns="" xmlns:a16="http://schemas.microsoft.com/office/drawing/2014/main" id="{AA8D28C0-F28A-4CE5-850E-B41A25534B20}"/>
                    </a:ext>
                  </a:extLst>
                </p:cNvPr>
                <p:cNvSpPr>
                  <a:spLocks noChangeArrowheads="1"/>
                </p:cNvSpPr>
                <p:nvPr/>
              </p:nvSpPr>
              <p:spPr bwMode="auto">
                <a:xfrm>
                  <a:off x="2813" y="3158"/>
                  <a:ext cx="46" cy="9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sp>
              <p:nvSpPr>
                <p:cNvPr id="57" name="Oval 106">
                  <a:extLst>
                    <a:ext uri="{FF2B5EF4-FFF2-40B4-BE49-F238E27FC236}">
                      <a16:creationId xmlns="" xmlns:a16="http://schemas.microsoft.com/office/drawing/2014/main" id="{96FF16AE-07F3-49C2-8449-9B5DDF25EDF6}"/>
                    </a:ext>
                  </a:extLst>
                </p:cNvPr>
                <p:cNvSpPr>
                  <a:spLocks noChangeArrowheads="1"/>
                </p:cNvSpPr>
                <p:nvPr/>
              </p:nvSpPr>
              <p:spPr bwMode="auto">
                <a:xfrm rot="1896450">
                  <a:off x="2949" y="3294"/>
                  <a:ext cx="46" cy="9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sp>
              <p:nvSpPr>
                <p:cNvPr id="58" name="Oval 107">
                  <a:extLst>
                    <a:ext uri="{FF2B5EF4-FFF2-40B4-BE49-F238E27FC236}">
                      <a16:creationId xmlns="" xmlns:a16="http://schemas.microsoft.com/office/drawing/2014/main" id="{B371295A-35F2-4288-8463-D08C31428BF6}"/>
                    </a:ext>
                  </a:extLst>
                </p:cNvPr>
                <p:cNvSpPr>
                  <a:spLocks noChangeArrowheads="1"/>
                </p:cNvSpPr>
                <p:nvPr/>
              </p:nvSpPr>
              <p:spPr bwMode="auto">
                <a:xfrm rot="-4504115">
                  <a:off x="3629" y="2953"/>
                  <a:ext cx="46" cy="9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grpSp>
          <p:sp>
            <p:nvSpPr>
              <p:cNvPr id="47" name="Oval 112">
                <a:extLst>
                  <a:ext uri="{FF2B5EF4-FFF2-40B4-BE49-F238E27FC236}">
                    <a16:creationId xmlns="" xmlns:a16="http://schemas.microsoft.com/office/drawing/2014/main" id="{F3F11B67-0C2C-4030-B7E1-126730D56E78}"/>
                  </a:ext>
                </a:extLst>
              </p:cNvPr>
              <p:cNvSpPr>
                <a:spLocks noChangeArrowheads="1"/>
              </p:cNvSpPr>
              <p:nvPr/>
            </p:nvSpPr>
            <p:spPr bwMode="auto">
              <a:xfrm>
                <a:off x="3497" y="2296"/>
                <a:ext cx="46" cy="91"/>
              </a:xfrm>
              <a:prstGeom prst="ellipse">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ar-SA" altLang="en-US">
                  <a:solidFill>
                    <a:srgbClr val="000000"/>
                  </a:solidFill>
                </a:endParaRPr>
              </a:p>
            </p:txBody>
          </p:sp>
        </p:grpSp>
        <p:grpSp>
          <p:nvGrpSpPr>
            <p:cNvPr id="31" name="Group 123">
              <a:extLst>
                <a:ext uri="{FF2B5EF4-FFF2-40B4-BE49-F238E27FC236}">
                  <a16:creationId xmlns="" xmlns:a16="http://schemas.microsoft.com/office/drawing/2014/main" id="{60C3EC65-E99A-484D-BD67-9A5A4C53034E}"/>
                </a:ext>
              </a:extLst>
            </p:cNvPr>
            <p:cNvGrpSpPr>
              <a:grpSpLocks/>
            </p:cNvGrpSpPr>
            <p:nvPr/>
          </p:nvGrpSpPr>
          <p:grpSpPr bwMode="auto">
            <a:xfrm>
              <a:off x="1327150" y="2165350"/>
              <a:ext cx="2112963" cy="809625"/>
              <a:chOff x="823" y="1378"/>
              <a:chExt cx="1331" cy="510"/>
            </a:xfrm>
          </p:grpSpPr>
          <p:sp>
            <p:nvSpPr>
              <p:cNvPr id="44" name="Line 114">
                <a:extLst>
                  <a:ext uri="{FF2B5EF4-FFF2-40B4-BE49-F238E27FC236}">
                    <a16:creationId xmlns="" xmlns:a16="http://schemas.microsoft.com/office/drawing/2014/main" id="{730840F3-3032-48F2-978C-66C64953BD9A}"/>
                  </a:ext>
                </a:extLst>
              </p:cNvPr>
              <p:cNvSpPr>
                <a:spLocks noChangeShapeType="1"/>
              </p:cNvSpPr>
              <p:nvPr/>
            </p:nvSpPr>
            <p:spPr bwMode="auto">
              <a:xfrm>
                <a:off x="1610" y="1616"/>
                <a:ext cx="544" cy="2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5" name="Text Box 119">
                <a:extLst>
                  <a:ext uri="{FF2B5EF4-FFF2-40B4-BE49-F238E27FC236}">
                    <a16:creationId xmlns="" xmlns:a16="http://schemas.microsoft.com/office/drawing/2014/main" id="{DACD7771-D8CE-4B0B-9AAE-0BF90DFE0E5F}"/>
                  </a:ext>
                </a:extLst>
              </p:cNvPr>
              <p:cNvSpPr txBox="1">
                <a:spLocks noChangeArrowheads="1"/>
              </p:cNvSpPr>
              <p:nvPr/>
            </p:nvSpPr>
            <p:spPr bwMode="auto">
              <a:xfrm>
                <a:off x="823" y="1378"/>
                <a:ext cx="76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a:solidFill>
                      <a:srgbClr val="000000"/>
                    </a:solidFill>
                  </a:rPr>
                  <a:t>الغشاء الخلوي</a:t>
                </a:r>
                <a:endParaRPr lang="en-GB" altLang="en-US">
                  <a:solidFill>
                    <a:srgbClr val="000000"/>
                  </a:solidFill>
                </a:endParaRPr>
              </a:p>
            </p:txBody>
          </p:sp>
        </p:grpSp>
        <p:grpSp>
          <p:nvGrpSpPr>
            <p:cNvPr id="32" name="Group 127">
              <a:extLst>
                <a:ext uri="{FF2B5EF4-FFF2-40B4-BE49-F238E27FC236}">
                  <a16:creationId xmlns="" xmlns:a16="http://schemas.microsoft.com/office/drawing/2014/main" id="{F61E7F64-B261-47FD-894C-03BA0C65C884}"/>
                </a:ext>
              </a:extLst>
            </p:cNvPr>
            <p:cNvGrpSpPr>
              <a:grpSpLocks/>
            </p:cNvGrpSpPr>
            <p:nvPr/>
          </p:nvGrpSpPr>
          <p:grpSpPr bwMode="auto">
            <a:xfrm>
              <a:off x="1547813" y="3929063"/>
              <a:ext cx="2016125" cy="369887"/>
              <a:chOff x="975" y="2475"/>
              <a:chExt cx="1270" cy="233"/>
            </a:xfrm>
          </p:grpSpPr>
          <p:sp>
            <p:nvSpPr>
              <p:cNvPr id="42" name="Line 115">
                <a:extLst>
                  <a:ext uri="{FF2B5EF4-FFF2-40B4-BE49-F238E27FC236}">
                    <a16:creationId xmlns="" xmlns:a16="http://schemas.microsoft.com/office/drawing/2014/main" id="{92744CD2-B44A-45F8-A891-EE413E698420}"/>
                  </a:ext>
                </a:extLst>
              </p:cNvPr>
              <p:cNvSpPr>
                <a:spLocks noChangeShapeType="1"/>
              </p:cNvSpPr>
              <p:nvPr/>
            </p:nvSpPr>
            <p:spPr bwMode="auto">
              <a:xfrm>
                <a:off x="1565" y="2614"/>
                <a:ext cx="68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 name="Text Box 120">
                <a:extLst>
                  <a:ext uri="{FF2B5EF4-FFF2-40B4-BE49-F238E27FC236}">
                    <a16:creationId xmlns="" xmlns:a16="http://schemas.microsoft.com/office/drawing/2014/main" id="{318F767D-D463-44AA-822A-852DDD4BD10C}"/>
                  </a:ext>
                </a:extLst>
              </p:cNvPr>
              <p:cNvSpPr txBox="1">
                <a:spLocks noChangeArrowheads="1"/>
              </p:cNvSpPr>
              <p:nvPr/>
            </p:nvSpPr>
            <p:spPr bwMode="auto">
              <a:xfrm>
                <a:off x="975" y="2475"/>
                <a:ext cx="6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a:solidFill>
                      <a:srgbClr val="000000"/>
                    </a:solidFill>
                  </a:rPr>
                  <a:t>السيتوبلازم</a:t>
                </a:r>
                <a:endParaRPr lang="en-GB" altLang="en-US">
                  <a:solidFill>
                    <a:srgbClr val="000000"/>
                  </a:solidFill>
                </a:endParaRPr>
              </a:p>
            </p:txBody>
          </p:sp>
        </p:grpSp>
        <p:grpSp>
          <p:nvGrpSpPr>
            <p:cNvPr id="33" name="Group 128">
              <a:extLst>
                <a:ext uri="{FF2B5EF4-FFF2-40B4-BE49-F238E27FC236}">
                  <a16:creationId xmlns="" xmlns:a16="http://schemas.microsoft.com/office/drawing/2014/main" id="{0DFC118C-4572-466F-8EC3-78C65AC3DB6D}"/>
                </a:ext>
              </a:extLst>
            </p:cNvPr>
            <p:cNvGrpSpPr>
              <a:grpSpLocks/>
            </p:cNvGrpSpPr>
            <p:nvPr/>
          </p:nvGrpSpPr>
          <p:grpSpPr bwMode="auto">
            <a:xfrm>
              <a:off x="5003803" y="2165351"/>
              <a:ext cx="2755902" cy="1560514"/>
              <a:chOff x="3152" y="1364"/>
              <a:chExt cx="1736" cy="983"/>
            </a:xfrm>
          </p:grpSpPr>
          <p:sp>
            <p:nvSpPr>
              <p:cNvPr id="37" name="Line 116">
                <a:extLst>
                  <a:ext uri="{FF2B5EF4-FFF2-40B4-BE49-F238E27FC236}">
                    <a16:creationId xmlns="" xmlns:a16="http://schemas.microsoft.com/office/drawing/2014/main" id="{9F015350-0C1A-4FCF-8DDB-00AC87458825}"/>
                  </a:ext>
                </a:extLst>
              </p:cNvPr>
              <p:cNvSpPr>
                <a:spLocks noChangeShapeType="1"/>
              </p:cNvSpPr>
              <p:nvPr/>
            </p:nvSpPr>
            <p:spPr bwMode="auto">
              <a:xfrm flipH="1">
                <a:off x="3152" y="1661"/>
                <a:ext cx="1134" cy="68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 name="Text Box 121">
                <a:extLst>
                  <a:ext uri="{FF2B5EF4-FFF2-40B4-BE49-F238E27FC236}">
                    <a16:creationId xmlns="" xmlns:a16="http://schemas.microsoft.com/office/drawing/2014/main" id="{9A0097FC-316F-48F4-BD50-E412E5E5272E}"/>
                  </a:ext>
                </a:extLst>
              </p:cNvPr>
              <p:cNvSpPr txBox="1">
                <a:spLocks noChangeArrowheads="1"/>
              </p:cNvSpPr>
              <p:nvPr/>
            </p:nvSpPr>
            <p:spPr bwMode="auto">
              <a:xfrm>
                <a:off x="4152" y="1364"/>
                <a:ext cx="7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a:solidFill>
                      <a:srgbClr val="000000"/>
                    </a:solidFill>
                  </a:rPr>
                  <a:t>النواة مركزية</a:t>
                </a:r>
                <a:endParaRPr lang="en-GB" altLang="en-US">
                  <a:solidFill>
                    <a:srgbClr val="000000"/>
                  </a:solidFill>
                </a:endParaRPr>
              </a:p>
            </p:txBody>
          </p:sp>
        </p:grpSp>
        <p:grpSp>
          <p:nvGrpSpPr>
            <p:cNvPr id="34" name="Group 126">
              <a:extLst>
                <a:ext uri="{FF2B5EF4-FFF2-40B4-BE49-F238E27FC236}">
                  <a16:creationId xmlns="" xmlns:a16="http://schemas.microsoft.com/office/drawing/2014/main" id="{9A6F0E50-3B21-4EEA-9798-B122DDE5EB14}"/>
                </a:ext>
              </a:extLst>
            </p:cNvPr>
            <p:cNvGrpSpPr>
              <a:grpSpLocks/>
            </p:cNvGrpSpPr>
            <p:nvPr/>
          </p:nvGrpSpPr>
          <p:grpSpPr bwMode="auto">
            <a:xfrm>
              <a:off x="4500566" y="5059376"/>
              <a:ext cx="3843342" cy="369888"/>
              <a:chOff x="2835" y="3187"/>
              <a:chExt cx="2421" cy="233"/>
            </a:xfrm>
          </p:grpSpPr>
          <p:sp>
            <p:nvSpPr>
              <p:cNvPr id="35" name="Line 117">
                <a:extLst>
                  <a:ext uri="{FF2B5EF4-FFF2-40B4-BE49-F238E27FC236}">
                    <a16:creationId xmlns="" xmlns:a16="http://schemas.microsoft.com/office/drawing/2014/main" id="{66B9811C-27E4-4068-A66F-A3468DF5C3FB}"/>
                  </a:ext>
                </a:extLst>
              </p:cNvPr>
              <p:cNvSpPr>
                <a:spLocks noChangeShapeType="1"/>
              </p:cNvSpPr>
              <p:nvPr/>
            </p:nvSpPr>
            <p:spPr bwMode="auto">
              <a:xfrm flipH="1">
                <a:off x="2835" y="3330"/>
                <a:ext cx="1134"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 name="Text Box 122">
                <a:extLst>
                  <a:ext uri="{FF2B5EF4-FFF2-40B4-BE49-F238E27FC236}">
                    <a16:creationId xmlns="" xmlns:a16="http://schemas.microsoft.com/office/drawing/2014/main" id="{0969A7B3-58BF-493F-973F-8536781569F0}"/>
                  </a:ext>
                </a:extLst>
              </p:cNvPr>
              <p:cNvSpPr txBox="1">
                <a:spLocks noChangeArrowheads="1"/>
              </p:cNvSpPr>
              <p:nvPr/>
            </p:nvSpPr>
            <p:spPr bwMode="auto">
              <a:xfrm>
                <a:off x="4426" y="3187"/>
                <a:ext cx="8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SA" altLang="en-US">
                    <a:solidFill>
                      <a:srgbClr val="000000"/>
                    </a:solidFill>
                  </a:rPr>
                  <a:t>الجسم المركزي</a:t>
                </a:r>
                <a:endParaRPr lang="en-GB" altLang="en-US">
                  <a:solidFill>
                    <a:srgbClr val="000000"/>
                  </a:solidFill>
                </a:endParaRPr>
              </a:p>
            </p:txBody>
          </p:sp>
        </p:grpSp>
      </p:grpSp>
      <p:pic>
        <p:nvPicPr>
          <p:cNvPr id="59" name="Picture 5" descr="http://1.bp.blogspot.com/_8_GIG-33sDg/TBMw0m8BibI/AAAAAAAAABE/tNTmNOG4Wzw/s320/4687_01228492595.gif">
            <a:hlinkClick r:id="rId3"/>
            <a:extLst>
              <a:ext uri="{FF2B5EF4-FFF2-40B4-BE49-F238E27FC236}">
                <a16:creationId xmlns="" xmlns:a16="http://schemas.microsoft.com/office/drawing/2014/main" id="{2BD3102A-CC03-4118-8D69-C13A43330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651" y="1655805"/>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 name="Table 59">
            <a:extLst>
              <a:ext uri="{FF2B5EF4-FFF2-40B4-BE49-F238E27FC236}">
                <a16:creationId xmlns="" xmlns:a16="http://schemas.microsoft.com/office/drawing/2014/main" id="{6E2CA0EE-FE89-42B7-9C39-420DDDE47173}"/>
              </a:ext>
            </a:extLst>
          </p:cNvPr>
          <p:cNvGraphicFramePr>
            <a:graphicFrameLocks noGrp="1"/>
          </p:cNvGraphicFramePr>
          <p:nvPr>
            <p:extLst>
              <p:ext uri="{D42A27DB-BD31-4B8C-83A1-F6EECF244321}">
                <p14:modId xmlns:p14="http://schemas.microsoft.com/office/powerpoint/2010/main" val="2409136489"/>
              </p:ext>
            </p:extLst>
          </p:nvPr>
        </p:nvGraphicFramePr>
        <p:xfrm>
          <a:off x="208951" y="4551862"/>
          <a:ext cx="7315200" cy="639996"/>
        </p:xfrm>
        <a:graphic>
          <a:graphicData uri="http://schemas.openxmlformats.org/drawingml/2006/table">
            <a:tbl>
              <a:tblPr rtl="1" firstRow="1" bandRow="1">
                <a:tableStyleId>{F5AB1C69-6EDB-4FF4-983F-18BD219EF322}</a:tableStyleId>
              </a:tblPr>
              <a:tblGrid>
                <a:gridCol w="925204">
                  <a:extLst>
                    <a:ext uri="{9D8B030D-6E8A-4147-A177-3AD203B41FA5}">
                      <a16:colId xmlns="" xmlns:a16="http://schemas.microsoft.com/office/drawing/2014/main" val="20000"/>
                    </a:ext>
                  </a:extLst>
                </a:gridCol>
                <a:gridCol w="3657600">
                  <a:extLst>
                    <a:ext uri="{9D8B030D-6E8A-4147-A177-3AD203B41FA5}">
                      <a16:colId xmlns="" xmlns:a16="http://schemas.microsoft.com/office/drawing/2014/main" val="20001"/>
                    </a:ext>
                  </a:extLst>
                </a:gridCol>
                <a:gridCol w="2732396">
                  <a:extLst>
                    <a:ext uri="{9D8B030D-6E8A-4147-A177-3AD203B41FA5}">
                      <a16:colId xmlns="" xmlns:a16="http://schemas.microsoft.com/office/drawing/2014/main" val="20002"/>
                    </a:ext>
                  </a:extLst>
                </a:gridCol>
              </a:tblGrid>
              <a:tr h="639763">
                <a:tc>
                  <a:txBody>
                    <a:bodyPr/>
                    <a:lstStyle/>
                    <a:p>
                      <a:pPr algn="ctr" rtl="1"/>
                      <a:r>
                        <a:rPr lang="en-US" sz="2000" dirty="0"/>
                        <a:t>5</a:t>
                      </a:r>
                      <a:endParaRPr lang="ar-SA" sz="2000" dirty="0">
                        <a:solidFill>
                          <a:schemeClr val="tx1"/>
                        </a:solidFill>
                        <a:cs typeface="+mj-cs"/>
                      </a:endParaRPr>
                    </a:p>
                  </a:txBody>
                  <a:tcPr marT="45678" marB="45678"/>
                </a:tc>
                <a:tc>
                  <a:txBody>
                    <a:bodyPr/>
                    <a:lstStyle/>
                    <a:p>
                      <a:pPr algn="ctr" rtl="1"/>
                      <a:r>
                        <a:rPr lang="ar-SA" sz="1800" dirty="0"/>
                        <a:t>الفجوات العصارية صغيرة الحجم وكثيرة العدد</a:t>
                      </a:r>
                      <a:endParaRPr lang="ar-SA" sz="1800" b="0" dirty="0">
                        <a:solidFill>
                          <a:schemeClr val="tx1"/>
                        </a:solidFill>
                        <a:cs typeface="+mj-cs"/>
                      </a:endParaRPr>
                    </a:p>
                  </a:txBody>
                  <a:tcPr marT="45678" marB="45678"/>
                </a:tc>
                <a:tc>
                  <a:txBody>
                    <a:bodyPr/>
                    <a:lstStyle/>
                    <a:p>
                      <a:pPr algn="ctr" rtl="1"/>
                      <a:r>
                        <a:rPr lang="ar-SA" sz="1800" dirty="0"/>
                        <a:t>الفجوة العصارية كبيرة الحجم وتكون في الغالب واحدة فقط</a:t>
                      </a:r>
                      <a:endParaRPr lang="ar-SA" sz="1800" b="0" dirty="0">
                        <a:solidFill>
                          <a:schemeClr val="tx1"/>
                        </a:solidFill>
                        <a:cs typeface="+mj-cs"/>
                      </a:endParaRPr>
                    </a:p>
                  </a:txBody>
                  <a:tcPr marT="45678" marB="45678"/>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453298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7" name="Title 1">
            <a:extLst>
              <a:ext uri="{FF2B5EF4-FFF2-40B4-BE49-F238E27FC236}">
                <a16:creationId xmlns="" xmlns:a16="http://schemas.microsoft.com/office/drawing/2014/main" id="{B56A9BD5-65B3-437B-A50A-9D4D3BA07F50}"/>
              </a:ext>
            </a:extLst>
          </p:cNvPr>
          <p:cNvSpPr>
            <a:spLocks noGrp="1"/>
          </p:cNvSpPr>
          <p:nvPr>
            <p:ph type="title"/>
          </p:nvPr>
        </p:nvSpPr>
        <p:spPr>
          <a:xfrm>
            <a:off x="393283" y="1679251"/>
            <a:ext cx="10662699" cy="431925"/>
          </a:xfrm>
        </p:spPr>
        <p:txBody>
          <a:bodyPr/>
          <a:lstStyle/>
          <a:p>
            <a:pPr rtl="1"/>
            <a:r>
              <a:rPr lang="ar-SA" altLang="en-US" sz="4000" dirty="0">
                <a:solidFill>
                  <a:srgbClr val="FF0000"/>
                </a:solidFill>
              </a:rPr>
              <a:t>تصنيف الكائنات الحية</a:t>
            </a:r>
            <a:endParaRPr lang="en-US" altLang="en-US" dirty="0"/>
          </a:p>
        </p:txBody>
      </p:sp>
      <p:sp>
        <p:nvSpPr>
          <p:cNvPr id="28" name="Content Placeholder 2">
            <a:extLst>
              <a:ext uri="{FF2B5EF4-FFF2-40B4-BE49-F238E27FC236}">
                <a16:creationId xmlns="" xmlns:a16="http://schemas.microsoft.com/office/drawing/2014/main" id="{B47B6B5E-9096-457B-BE21-F4D5032448FD}"/>
              </a:ext>
            </a:extLst>
          </p:cNvPr>
          <p:cNvSpPr>
            <a:spLocks noGrp="1"/>
          </p:cNvSpPr>
          <p:nvPr>
            <p:ph idx="1"/>
          </p:nvPr>
        </p:nvSpPr>
        <p:spPr>
          <a:xfrm>
            <a:off x="1222743" y="2435445"/>
            <a:ext cx="10366513" cy="3415748"/>
          </a:xfrm>
        </p:spPr>
        <p:txBody>
          <a:bodyPr/>
          <a:lstStyle/>
          <a:p>
            <a:pPr algn="r" rtl="1"/>
            <a:r>
              <a:rPr lang="ar-SA" altLang="en-US" sz="2800" dirty="0"/>
              <a:t>يصنف علماء الأحياء المخلوقات الحية إلى مجموعات تبع خصائصها وتراكيبها.</a:t>
            </a:r>
          </a:p>
          <a:p>
            <a:pPr algn="r" rtl="1"/>
            <a:r>
              <a:rPr lang="ar-SA" altLang="en-US" sz="2800" u="sng" dirty="0"/>
              <a:t>التصنيف:</a:t>
            </a:r>
            <a:r>
              <a:rPr lang="ar-SA" altLang="en-US" sz="2800" dirty="0"/>
              <a:t> هو وضع المخلوقات الحية في مجموعات بناءً على مجموعة من الخصائص.</a:t>
            </a:r>
          </a:p>
          <a:p>
            <a:pPr algn="r" rtl="1"/>
            <a:r>
              <a:rPr lang="ar-SA" altLang="en-US" sz="2800" dirty="0"/>
              <a:t>ترجع أهمية التصنيف عند دراسة المخلوقات الحية بسبب كثرتها وتنوعها، مما يدفع العلماء إلى البحث في الصفات المشتركة وجوانب الاختلاف.</a:t>
            </a:r>
            <a:endParaRPr lang="en-US" altLang="en-US" sz="2800" dirty="0"/>
          </a:p>
        </p:txBody>
      </p:sp>
    </p:spTree>
    <p:extLst>
      <p:ext uri="{BB962C8B-B14F-4D97-AF65-F5344CB8AC3E}">
        <p14:creationId xmlns:p14="http://schemas.microsoft.com/office/powerpoint/2010/main" val="2412672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aphicFrame>
        <p:nvGraphicFramePr>
          <p:cNvPr id="61" name="Table 60">
            <a:extLst>
              <a:ext uri="{FF2B5EF4-FFF2-40B4-BE49-F238E27FC236}">
                <a16:creationId xmlns="" xmlns:a16="http://schemas.microsoft.com/office/drawing/2014/main" id="{36F3AD45-24B3-4129-8712-0E3A629CCCDB}"/>
              </a:ext>
            </a:extLst>
          </p:cNvPr>
          <p:cNvGraphicFramePr>
            <a:graphicFrameLocks noGrp="1"/>
          </p:cNvGraphicFramePr>
          <p:nvPr>
            <p:extLst>
              <p:ext uri="{D42A27DB-BD31-4B8C-83A1-F6EECF244321}">
                <p14:modId xmlns:p14="http://schemas.microsoft.com/office/powerpoint/2010/main" val="527863295"/>
              </p:ext>
            </p:extLst>
          </p:nvPr>
        </p:nvGraphicFramePr>
        <p:xfrm>
          <a:off x="1381539" y="2121285"/>
          <a:ext cx="7509203" cy="3962400"/>
        </p:xfrm>
        <a:graphic>
          <a:graphicData uri="http://schemas.openxmlformats.org/drawingml/2006/table">
            <a:tbl>
              <a:tblPr rtl="1" firstRow="1" bandRow="1">
                <a:tableStyleId>{8799B23B-EC83-4686-B30A-512413B5E67A}</a:tableStyleId>
              </a:tblPr>
              <a:tblGrid>
                <a:gridCol w="1163225">
                  <a:extLst>
                    <a:ext uri="{9D8B030D-6E8A-4147-A177-3AD203B41FA5}">
                      <a16:colId xmlns="" xmlns:a16="http://schemas.microsoft.com/office/drawing/2014/main" val="20000"/>
                    </a:ext>
                  </a:extLst>
                </a:gridCol>
                <a:gridCol w="3304604">
                  <a:extLst>
                    <a:ext uri="{9D8B030D-6E8A-4147-A177-3AD203B41FA5}">
                      <a16:colId xmlns="" xmlns:a16="http://schemas.microsoft.com/office/drawing/2014/main" val="20001"/>
                    </a:ext>
                  </a:extLst>
                </a:gridCol>
                <a:gridCol w="3041374">
                  <a:extLst>
                    <a:ext uri="{9D8B030D-6E8A-4147-A177-3AD203B41FA5}">
                      <a16:colId xmlns="" xmlns:a16="http://schemas.microsoft.com/office/drawing/2014/main" val="20002"/>
                    </a:ext>
                  </a:extLst>
                </a:gridCol>
              </a:tblGrid>
              <a:tr h="0">
                <a:tc>
                  <a:txBody>
                    <a:bodyPr/>
                    <a:lstStyle/>
                    <a:p>
                      <a:pPr algn="ctr" rtl="1"/>
                      <a:r>
                        <a:rPr lang="ar-SA" sz="2000" dirty="0"/>
                        <a:t>الرقم</a:t>
                      </a:r>
                      <a:endParaRPr lang="ar-SA" sz="2000" dirty="0">
                        <a:cs typeface="+mj-cs"/>
                      </a:endParaRPr>
                    </a:p>
                  </a:txBody>
                  <a:tcPr/>
                </a:tc>
                <a:tc>
                  <a:txBody>
                    <a:bodyPr/>
                    <a:lstStyle/>
                    <a:p>
                      <a:pPr algn="ctr" rtl="1"/>
                      <a:r>
                        <a:rPr lang="ar-SA" sz="2000" dirty="0"/>
                        <a:t>الخلية الحيوانية</a:t>
                      </a:r>
                      <a:endParaRPr lang="ar-SA" sz="2000" dirty="0">
                        <a:cs typeface="+mj-cs"/>
                      </a:endParaRPr>
                    </a:p>
                  </a:txBody>
                  <a:tcPr/>
                </a:tc>
                <a:tc>
                  <a:txBody>
                    <a:bodyPr/>
                    <a:lstStyle/>
                    <a:p>
                      <a:pPr algn="ctr" rtl="1"/>
                      <a:r>
                        <a:rPr lang="ar-SA" sz="2000" dirty="0"/>
                        <a:t>الخلية النباتية</a:t>
                      </a:r>
                      <a:endParaRPr lang="ar-SA" sz="2000" dirty="0">
                        <a:cs typeface="+mj-cs"/>
                      </a:endParaRPr>
                    </a:p>
                  </a:txBody>
                  <a:tcPr/>
                </a:tc>
                <a:extLst>
                  <a:ext uri="{0D108BD9-81ED-4DB2-BD59-A6C34878D82A}">
                    <a16:rowId xmlns="" xmlns:a16="http://schemas.microsoft.com/office/drawing/2014/main" val="10000"/>
                  </a:ext>
                </a:extLst>
              </a:tr>
              <a:tr h="370840">
                <a:tc>
                  <a:txBody>
                    <a:bodyPr/>
                    <a:lstStyle/>
                    <a:p>
                      <a:pPr algn="ctr" rtl="1"/>
                      <a:r>
                        <a:rPr lang="ar-SA" sz="2000" dirty="0"/>
                        <a:t>1</a:t>
                      </a:r>
                      <a:endParaRPr lang="ar-SA" sz="2000" dirty="0">
                        <a:cs typeface="+mj-cs"/>
                      </a:endParaRPr>
                    </a:p>
                  </a:txBody>
                  <a:tcPr/>
                </a:tc>
                <a:tc>
                  <a:txBody>
                    <a:bodyPr/>
                    <a:lstStyle/>
                    <a:p>
                      <a:pPr algn="ctr" rtl="1"/>
                      <a:r>
                        <a:rPr lang="ar-SA" sz="2000" dirty="0"/>
                        <a:t>يوجد بها شبكة اندوبلاسمية خشنة</a:t>
                      </a:r>
                      <a:endParaRPr lang="ar-SA" sz="2000" dirty="0">
                        <a:cs typeface="+mj-cs"/>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000" dirty="0"/>
                        <a:t>يوجد بها شبكة اندوبلاسمية خشنة</a:t>
                      </a:r>
                      <a:endParaRPr lang="ar-SA" sz="2000" dirty="0">
                        <a:cs typeface="+mj-cs"/>
                      </a:endParaRPr>
                    </a:p>
                  </a:txBody>
                  <a:tcPr/>
                </a:tc>
                <a:extLst>
                  <a:ext uri="{0D108BD9-81ED-4DB2-BD59-A6C34878D82A}">
                    <a16:rowId xmlns="" xmlns:a16="http://schemas.microsoft.com/office/drawing/2014/main" val="10001"/>
                  </a:ext>
                </a:extLst>
              </a:tr>
              <a:tr h="370840">
                <a:tc>
                  <a:txBody>
                    <a:bodyPr/>
                    <a:lstStyle/>
                    <a:p>
                      <a:pPr algn="ctr" rtl="1"/>
                      <a:r>
                        <a:rPr lang="ar-SA" sz="2000" dirty="0"/>
                        <a:t>2</a:t>
                      </a:r>
                      <a:endParaRPr lang="ar-SA" sz="2000" dirty="0">
                        <a:cs typeface="+mj-cs"/>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000" dirty="0"/>
                        <a:t>يوجد بها شبكة اندوبلاسمية ناعمة</a:t>
                      </a:r>
                      <a:endParaRPr lang="ar-SA" sz="2000" dirty="0">
                        <a:cs typeface="+mj-cs"/>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000" dirty="0"/>
                        <a:t>يوجد بها شبكة اندوبلاسمية ناعمة</a:t>
                      </a:r>
                      <a:endParaRPr lang="ar-SA" sz="2000" dirty="0">
                        <a:cs typeface="+mj-cs"/>
                      </a:endParaRPr>
                    </a:p>
                  </a:txBody>
                  <a:tcPr/>
                </a:tc>
                <a:extLst>
                  <a:ext uri="{0D108BD9-81ED-4DB2-BD59-A6C34878D82A}">
                    <a16:rowId xmlns="" xmlns:a16="http://schemas.microsoft.com/office/drawing/2014/main" val="10002"/>
                  </a:ext>
                </a:extLst>
              </a:tr>
              <a:tr h="370840">
                <a:tc>
                  <a:txBody>
                    <a:bodyPr/>
                    <a:lstStyle/>
                    <a:p>
                      <a:pPr algn="ctr" rtl="1"/>
                      <a:r>
                        <a:rPr lang="ar-SA" sz="2000" dirty="0"/>
                        <a:t>3</a:t>
                      </a:r>
                      <a:endParaRPr lang="ar-SA" sz="2000" dirty="0">
                        <a:cs typeface="+mj-cs"/>
                      </a:endParaRPr>
                    </a:p>
                  </a:txBody>
                  <a:tcPr/>
                </a:tc>
                <a:tc>
                  <a:txBody>
                    <a:bodyPr/>
                    <a:lstStyle/>
                    <a:p>
                      <a:pPr algn="ctr" rtl="1"/>
                      <a:r>
                        <a:rPr lang="ar-SA" sz="2000" dirty="0"/>
                        <a:t>توجد بها الريبوسومات</a:t>
                      </a:r>
                      <a:endParaRPr lang="ar-SA" sz="2000" dirty="0">
                        <a:cs typeface="+mj-cs"/>
                      </a:endParaRPr>
                    </a:p>
                  </a:txBody>
                  <a:tcPr/>
                </a:tc>
                <a:tc>
                  <a:txBody>
                    <a:bodyPr/>
                    <a:lstStyle/>
                    <a:p>
                      <a:pPr algn="ctr" rtl="1"/>
                      <a:r>
                        <a:rPr lang="ar-SA" sz="2000" dirty="0"/>
                        <a:t>توجد بها الريبوسومات</a:t>
                      </a:r>
                      <a:endParaRPr lang="ar-SA" sz="2000" dirty="0">
                        <a:cs typeface="+mj-cs"/>
                      </a:endParaRPr>
                    </a:p>
                  </a:txBody>
                  <a:tcPr/>
                </a:tc>
                <a:extLst>
                  <a:ext uri="{0D108BD9-81ED-4DB2-BD59-A6C34878D82A}">
                    <a16:rowId xmlns="" xmlns:a16="http://schemas.microsoft.com/office/drawing/2014/main" val="10003"/>
                  </a:ext>
                </a:extLst>
              </a:tr>
              <a:tr h="370840">
                <a:tc>
                  <a:txBody>
                    <a:bodyPr/>
                    <a:lstStyle/>
                    <a:p>
                      <a:pPr algn="ctr" rtl="1"/>
                      <a:r>
                        <a:rPr lang="ar-SA" sz="2000" dirty="0"/>
                        <a:t>4</a:t>
                      </a:r>
                      <a:endParaRPr lang="ar-SA" sz="2000" dirty="0">
                        <a:cs typeface="+mj-cs"/>
                      </a:endParaRPr>
                    </a:p>
                  </a:txBody>
                  <a:tcPr/>
                </a:tc>
                <a:tc>
                  <a:txBody>
                    <a:bodyPr/>
                    <a:lstStyle/>
                    <a:p>
                      <a:pPr algn="ctr" rtl="1"/>
                      <a:r>
                        <a:rPr lang="ar-SA" sz="2000" dirty="0"/>
                        <a:t>لها هيكل خلوي</a:t>
                      </a:r>
                      <a:endParaRPr lang="ar-SA" sz="2000" dirty="0">
                        <a:cs typeface="+mj-cs"/>
                      </a:endParaRPr>
                    </a:p>
                  </a:txBody>
                  <a:tcPr/>
                </a:tc>
                <a:tc>
                  <a:txBody>
                    <a:bodyPr/>
                    <a:lstStyle/>
                    <a:p>
                      <a:pPr algn="ctr" rtl="1"/>
                      <a:r>
                        <a:rPr lang="ar-SA" sz="2000" dirty="0"/>
                        <a:t>لها هيكل خلوي</a:t>
                      </a:r>
                      <a:endParaRPr lang="ar-SA" sz="2000" dirty="0">
                        <a:cs typeface="+mj-cs"/>
                      </a:endParaRPr>
                    </a:p>
                  </a:txBody>
                  <a:tcPr/>
                </a:tc>
                <a:extLst>
                  <a:ext uri="{0D108BD9-81ED-4DB2-BD59-A6C34878D82A}">
                    <a16:rowId xmlns="" xmlns:a16="http://schemas.microsoft.com/office/drawing/2014/main" val="10004"/>
                  </a:ext>
                </a:extLst>
              </a:tr>
              <a:tr h="137160">
                <a:tc>
                  <a:txBody>
                    <a:bodyPr/>
                    <a:lstStyle/>
                    <a:p>
                      <a:pPr algn="ctr" rtl="1"/>
                      <a:r>
                        <a:rPr lang="ar-SA" sz="2000" dirty="0"/>
                        <a:t>5</a:t>
                      </a:r>
                      <a:endParaRPr lang="ar-SA" sz="2000" dirty="0">
                        <a:cs typeface="+mj-cs"/>
                      </a:endParaRPr>
                    </a:p>
                  </a:txBody>
                  <a:tcPr/>
                </a:tc>
                <a:tc>
                  <a:txBody>
                    <a:bodyPr/>
                    <a:lstStyle/>
                    <a:p>
                      <a:pPr algn="ctr" rtl="1"/>
                      <a:r>
                        <a:rPr lang="ar-SA" sz="2000" dirty="0"/>
                        <a:t>يوجد بها جهاز جولجي</a:t>
                      </a:r>
                      <a:endParaRPr lang="ar-SA" sz="2000" dirty="0">
                        <a:cs typeface="+mj-cs"/>
                      </a:endParaRPr>
                    </a:p>
                  </a:txBody>
                  <a:tcPr/>
                </a:tc>
                <a:tc>
                  <a:txBody>
                    <a:bodyPr/>
                    <a:lstStyle/>
                    <a:p>
                      <a:pPr algn="ctr" rtl="1"/>
                      <a:r>
                        <a:rPr lang="ar-SA" sz="2000" dirty="0"/>
                        <a:t>يوجد بها جهاز جولجي</a:t>
                      </a:r>
                      <a:endParaRPr lang="ar-SA" sz="2000" dirty="0">
                        <a:cs typeface="+mj-cs"/>
                      </a:endParaRPr>
                    </a:p>
                  </a:txBody>
                  <a:tcPr/>
                </a:tc>
                <a:extLst>
                  <a:ext uri="{0D108BD9-81ED-4DB2-BD59-A6C34878D82A}">
                    <a16:rowId xmlns="" xmlns:a16="http://schemas.microsoft.com/office/drawing/2014/main" val="10005"/>
                  </a:ext>
                </a:extLst>
              </a:tr>
              <a:tr h="370840">
                <a:tc>
                  <a:txBody>
                    <a:bodyPr/>
                    <a:lstStyle/>
                    <a:p>
                      <a:pPr algn="ctr" rtl="1"/>
                      <a:r>
                        <a:rPr lang="ar-SA" sz="2000" dirty="0"/>
                        <a:t>6</a:t>
                      </a:r>
                      <a:endParaRPr lang="ar-SA" sz="2000" dirty="0">
                        <a:cs typeface="+mj-cs"/>
                      </a:endParaRPr>
                    </a:p>
                  </a:txBody>
                  <a:tcPr/>
                </a:tc>
                <a:tc>
                  <a:txBody>
                    <a:bodyPr/>
                    <a:lstStyle/>
                    <a:p>
                      <a:pPr algn="ctr" rtl="1"/>
                      <a:r>
                        <a:rPr lang="ar-SA" sz="2000" dirty="0"/>
                        <a:t>لها سيتوبلازم</a:t>
                      </a:r>
                      <a:endParaRPr lang="ar-SA" sz="2000" dirty="0">
                        <a:cs typeface="+mj-cs"/>
                      </a:endParaRPr>
                    </a:p>
                  </a:txBody>
                  <a:tcPr/>
                </a:tc>
                <a:tc>
                  <a:txBody>
                    <a:bodyPr/>
                    <a:lstStyle/>
                    <a:p>
                      <a:pPr algn="ctr" rtl="1"/>
                      <a:r>
                        <a:rPr lang="ar-SA" sz="2000" dirty="0"/>
                        <a:t>لها سيتوبلازم</a:t>
                      </a:r>
                      <a:endParaRPr lang="ar-SA" sz="2000" dirty="0">
                        <a:cs typeface="+mj-cs"/>
                      </a:endParaRPr>
                    </a:p>
                  </a:txBody>
                  <a:tcPr/>
                </a:tc>
                <a:extLst>
                  <a:ext uri="{0D108BD9-81ED-4DB2-BD59-A6C34878D82A}">
                    <a16:rowId xmlns="" xmlns:a16="http://schemas.microsoft.com/office/drawing/2014/main" val="10006"/>
                  </a:ext>
                </a:extLst>
              </a:tr>
              <a:tr h="370840">
                <a:tc>
                  <a:txBody>
                    <a:bodyPr/>
                    <a:lstStyle/>
                    <a:p>
                      <a:pPr algn="ctr" rtl="1"/>
                      <a:r>
                        <a:rPr lang="ar-SA" sz="2000" dirty="0"/>
                        <a:t>7</a:t>
                      </a:r>
                      <a:endParaRPr lang="ar-SA" sz="2000" dirty="0">
                        <a:cs typeface="+mj-cs"/>
                      </a:endParaRPr>
                    </a:p>
                  </a:txBody>
                  <a:tcPr/>
                </a:tc>
                <a:tc>
                  <a:txBody>
                    <a:bodyPr/>
                    <a:lstStyle/>
                    <a:p>
                      <a:pPr algn="ctr" rtl="1"/>
                      <a:r>
                        <a:rPr lang="ar-SA" sz="2000" dirty="0"/>
                        <a:t>لها حويصلات</a:t>
                      </a:r>
                      <a:endParaRPr lang="ar-SA" sz="2000" dirty="0">
                        <a:cs typeface="+mj-cs"/>
                      </a:endParaRPr>
                    </a:p>
                  </a:txBody>
                  <a:tcPr/>
                </a:tc>
                <a:tc>
                  <a:txBody>
                    <a:bodyPr/>
                    <a:lstStyle/>
                    <a:p>
                      <a:pPr algn="ctr" rtl="1"/>
                      <a:r>
                        <a:rPr lang="ar-SA" sz="2000" dirty="0"/>
                        <a:t>لها حويصلات</a:t>
                      </a:r>
                      <a:endParaRPr lang="ar-SA" sz="2000" dirty="0">
                        <a:cs typeface="+mj-cs"/>
                      </a:endParaRPr>
                    </a:p>
                  </a:txBody>
                  <a:tcPr/>
                </a:tc>
                <a:extLst>
                  <a:ext uri="{0D108BD9-81ED-4DB2-BD59-A6C34878D82A}">
                    <a16:rowId xmlns="" xmlns:a16="http://schemas.microsoft.com/office/drawing/2014/main" val="10007"/>
                  </a:ext>
                </a:extLst>
              </a:tr>
              <a:tr h="370840">
                <a:tc>
                  <a:txBody>
                    <a:bodyPr/>
                    <a:lstStyle/>
                    <a:p>
                      <a:pPr algn="ctr" rtl="1"/>
                      <a:r>
                        <a:rPr lang="ar-SA" sz="2000" dirty="0"/>
                        <a:t>8</a:t>
                      </a:r>
                      <a:endParaRPr lang="ar-SA" sz="2000" dirty="0">
                        <a:cs typeface="+mj-cs"/>
                      </a:endParaRPr>
                    </a:p>
                  </a:txBody>
                  <a:tcPr/>
                </a:tc>
                <a:tc>
                  <a:txBody>
                    <a:bodyPr/>
                    <a:lstStyle/>
                    <a:p>
                      <a:pPr algn="ctr" rtl="1"/>
                      <a:r>
                        <a:rPr lang="ar-SA" sz="2000" dirty="0"/>
                        <a:t>بها جسيمات حالة </a:t>
                      </a:r>
                      <a:endParaRPr lang="ar-SA" sz="2000" dirty="0">
                        <a:cs typeface="+mj-cs"/>
                      </a:endParaRPr>
                    </a:p>
                  </a:txBody>
                  <a:tcPr/>
                </a:tc>
                <a:tc>
                  <a:txBody>
                    <a:bodyPr/>
                    <a:lstStyle/>
                    <a:p>
                      <a:pPr algn="ctr" rtl="1"/>
                      <a:r>
                        <a:rPr lang="ar-SA" sz="2000" dirty="0"/>
                        <a:t>بها جسيمات أكسدة</a:t>
                      </a:r>
                      <a:endParaRPr lang="ar-SA" sz="2000" dirty="0">
                        <a:cs typeface="+mj-cs"/>
                      </a:endParaRPr>
                    </a:p>
                  </a:txBody>
                  <a:tcPr/>
                </a:tc>
                <a:extLst>
                  <a:ext uri="{0D108BD9-81ED-4DB2-BD59-A6C34878D82A}">
                    <a16:rowId xmlns="" xmlns:a16="http://schemas.microsoft.com/office/drawing/2014/main" val="10008"/>
                  </a:ext>
                </a:extLst>
              </a:tr>
              <a:tr h="370840">
                <a:tc>
                  <a:txBody>
                    <a:bodyPr/>
                    <a:lstStyle/>
                    <a:p>
                      <a:pPr algn="ctr" rtl="1"/>
                      <a:r>
                        <a:rPr lang="ar-SA" sz="2000" dirty="0"/>
                        <a:t>9</a:t>
                      </a:r>
                      <a:endParaRPr lang="ar-SA" sz="2000" dirty="0">
                        <a:cs typeface="+mj-cs"/>
                      </a:endParaRPr>
                    </a:p>
                  </a:txBody>
                  <a:tcPr/>
                </a:tc>
                <a:tc>
                  <a:txBody>
                    <a:bodyPr/>
                    <a:lstStyle/>
                    <a:p>
                      <a:pPr algn="ctr" rtl="1"/>
                      <a:r>
                        <a:rPr lang="ar-SA" sz="2000" dirty="0"/>
                        <a:t>بها غشاء بلازمي</a:t>
                      </a:r>
                      <a:endParaRPr lang="ar-SA" sz="2000" dirty="0">
                        <a:cs typeface="+mj-cs"/>
                      </a:endParaRPr>
                    </a:p>
                  </a:txBody>
                  <a:tcPr/>
                </a:tc>
                <a:tc>
                  <a:txBody>
                    <a:bodyPr/>
                    <a:lstStyle/>
                    <a:p>
                      <a:pPr algn="ctr" rtl="1"/>
                      <a:r>
                        <a:rPr lang="ar-SA" sz="2000" dirty="0"/>
                        <a:t>بها غشاء بلازمي</a:t>
                      </a:r>
                      <a:endParaRPr lang="ar-SA" sz="2000" dirty="0">
                        <a:cs typeface="+mj-cs"/>
                      </a:endParaRPr>
                    </a:p>
                  </a:txBody>
                  <a:tcPr/>
                </a:tc>
                <a:extLst>
                  <a:ext uri="{0D108BD9-81ED-4DB2-BD59-A6C34878D82A}">
                    <a16:rowId xmlns="" xmlns:a16="http://schemas.microsoft.com/office/drawing/2014/main" val="10009"/>
                  </a:ext>
                </a:extLst>
              </a:tr>
            </a:tbl>
          </a:graphicData>
        </a:graphic>
      </p:graphicFrame>
      <p:sp>
        <p:nvSpPr>
          <p:cNvPr id="62" name="Title 1">
            <a:extLst>
              <a:ext uri="{FF2B5EF4-FFF2-40B4-BE49-F238E27FC236}">
                <a16:creationId xmlns="" xmlns:a16="http://schemas.microsoft.com/office/drawing/2014/main" id="{4864E40E-6986-4B62-B31B-0DE823A12128}"/>
              </a:ext>
            </a:extLst>
          </p:cNvPr>
          <p:cNvSpPr txBox="1">
            <a:spLocks/>
          </p:cNvSpPr>
          <p:nvPr/>
        </p:nvSpPr>
        <p:spPr bwMode="auto">
          <a:xfrm>
            <a:off x="618921" y="1334121"/>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US" sz="3600" dirty="0">
                <a:solidFill>
                  <a:srgbClr val="FF0000"/>
                </a:solidFill>
                <a:latin typeface="Calibri" panose="020F0502020204030204" pitchFamily="34" charset="0"/>
                <a:cs typeface="Times New Roman" panose="02020603050405020304" pitchFamily="18" charset="0"/>
              </a:rPr>
              <a:t>أوجه الشبه بين الخلية الحيوانية والخلية النباتية</a:t>
            </a:r>
            <a:endParaRPr lang="en-US" altLang="en-US" sz="3600" dirty="0">
              <a:solidFill>
                <a:srgbClr val="FF0000"/>
              </a:solidFill>
              <a:latin typeface="Calibri" panose="020F0502020204030204" pitchFamily="34" charset="0"/>
            </a:endParaRPr>
          </a:p>
        </p:txBody>
      </p:sp>
      <p:pic>
        <p:nvPicPr>
          <p:cNvPr id="63" name="Picture 2" descr="http://www.ibtesama.com/vb/imgcache2/68786.gif">
            <a:extLst>
              <a:ext uri="{FF2B5EF4-FFF2-40B4-BE49-F238E27FC236}">
                <a16:creationId xmlns="" xmlns:a16="http://schemas.microsoft.com/office/drawing/2014/main" id="{6DD5F964-7ECF-4F62-9B96-195A4D874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843" y="1761463"/>
            <a:ext cx="2870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 descr="http://www.ibtesama.com/vb/imgcache2/68787.gif">
            <a:extLst>
              <a:ext uri="{FF2B5EF4-FFF2-40B4-BE49-F238E27FC236}">
                <a16:creationId xmlns="" xmlns:a16="http://schemas.microsoft.com/office/drawing/2014/main" id="{25666BA1-FD4B-49D8-B3F6-91303CC42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843" y="4319358"/>
            <a:ext cx="26447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7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0E9D3CF5-C5A4-4F16-B43F-EDBDE8E9D49C}"/>
              </a:ext>
            </a:extLst>
          </p:cNvPr>
          <p:cNvSpPr>
            <a:spLocks noGrp="1"/>
          </p:cNvSpPr>
          <p:nvPr>
            <p:ph type="title"/>
          </p:nvPr>
        </p:nvSpPr>
        <p:spPr>
          <a:xfrm>
            <a:off x="1795011" y="1198981"/>
            <a:ext cx="8229600" cy="1143000"/>
          </a:xfrm>
        </p:spPr>
        <p:txBody>
          <a:bodyPr/>
          <a:lstStyle/>
          <a:p>
            <a:pPr marL="342900" indent="-342900" rtl="1">
              <a:spcBef>
                <a:spcPct val="20000"/>
              </a:spcBef>
            </a:pPr>
            <a:r>
              <a:rPr lang="ar-SA" altLang="en-US" sz="4000" dirty="0">
                <a:solidFill>
                  <a:srgbClr val="C00000"/>
                </a:solidFill>
              </a:rPr>
              <a:t>أجهزة جسم الإنسان</a:t>
            </a:r>
            <a:br>
              <a:rPr lang="ar-SA" altLang="en-US" sz="4000" dirty="0">
                <a:solidFill>
                  <a:srgbClr val="C00000"/>
                </a:solidFill>
              </a:rPr>
            </a:br>
            <a:r>
              <a:rPr lang="ar-SA" altLang="en-US" sz="2800" u="sng" dirty="0">
                <a:solidFill>
                  <a:srgbClr val="C00000"/>
                </a:solidFill>
              </a:rPr>
              <a:t> الجهاز الهضمي</a:t>
            </a:r>
            <a:endParaRPr lang="en-US" altLang="en-US" sz="4800" dirty="0">
              <a:solidFill>
                <a:srgbClr val="C00000"/>
              </a:solidFill>
            </a:endParaRPr>
          </a:p>
        </p:txBody>
      </p:sp>
      <p:sp>
        <p:nvSpPr>
          <p:cNvPr id="27" name="Content Placeholder 3">
            <a:extLst>
              <a:ext uri="{FF2B5EF4-FFF2-40B4-BE49-F238E27FC236}">
                <a16:creationId xmlns:a16="http://schemas.microsoft.com/office/drawing/2014/main" xmlns="" id="{370591B3-40EB-4636-B103-9EC373668BD3}"/>
              </a:ext>
            </a:extLst>
          </p:cNvPr>
          <p:cNvSpPr txBox="1">
            <a:spLocks/>
          </p:cNvSpPr>
          <p:nvPr/>
        </p:nvSpPr>
        <p:spPr>
          <a:xfrm>
            <a:off x="5570339" y="2774110"/>
            <a:ext cx="6515643" cy="295119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2" indent="-457200" algn="r" rtl="1">
              <a:buFont typeface="Calibri" pitchFamily="34" charset="0"/>
              <a:buChar char="–"/>
              <a:defRPr/>
            </a:pPr>
            <a:r>
              <a:rPr lang="ar-SA" b="1" u="sng" dirty="0">
                <a:solidFill>
                  <a:prstClr val="black"/>
                </a:solidFill>
                <a:cs typeface="Times New Roman"/>
              </a:rPr>
              <a:t>مكونات الجهاز الهضمي:</a:t>
            </a:r>
          </a:p>
          <a:p>
            <a:pPr lvl="2" algn="r" rtl="1">
              <a:defRPr/>
            </a:pPr>
            <a:r>
              <a:rPr lang="ar-SA" dirty="0">
                <a:solidFill>
                  <a:prstClr val="black"/>
                </a:solidFill>
                <a:cs typeface="Times New Roman"/>
              </a:rPr>
              <a:t>يتكون الجهاز الهضمي من القناة الهضمية والغدد الملحقة بها.</a:t>
            </a:r>
          </a:p>
          <a:p>
            <a:pPr lvl="2" algn="r" rtl="1">
              <a:defRPr/>
            </a:pPr>
            <a:r>
              <a:rPr lang="ar-SA" dirty="0">
                <a:solidFill>
                  <a:prstClr val="black"/>
                </a:solidFill>
                <a:cs typeface="Times New Roman"/>
              </a:rPr>
              <a:t>تشمل القناة الهضمية الفم – البلعوم - المرىء – المعدة – الأمعاء الدقيقة – الامعاء الغليظة.</a:t>
            </a:r>
          </a:p>
          <a:p>
            <a:pPr lvl="2" algn="r" rtl="1">
              <a:defRPr/>
            </a:pPr>
            <a:r>
              <a:rPr lang="ar-SA" dirty="0">
                <a:solidFill>
                  <a:prstClr val="black"/>
                </a:solidFill>
                <a:cs typeface="Times New Roman"/>
              </a:rPr>
              <a:t>تشمل الغدد الملحقة الغدد اللعابية والكبد والبنكرياس.</a:t>
            </a:r>
          </a:p>
        </p:txBody>
      </p:sp>
      <p:pic>
        <p:nvPicPr>
          <p:cNvPr id="28" name="Picture 2">
            <a:extLst>
              <a:ext uri="{FF2B5EF4-FFF2-40B4-BE49-F238E27FC236}">
                <a16:creationId xmlns:a16="http://schemas.microsoft.com/office/drawing/2014/main" xmlns="" id="{6B62A9B5-C8A6-4660-86A4-02A898027B6A}"/>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029735" y="2624448"/>
            <a:ext cx="2482586" cy="313836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572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Rectangle 2">
            <a:extLst>
              <a:ext uri="{FF2B5EF4-FFF2-40B4-BE49-F238E27FC236}">
                <a16:creationId xmlns:a16="http://schemas.microsoft.com/office/drawing/2014/main" xmlns="" id="{B69588A2-C0D6-47B9-82BB-F7AC9F3DF4D7}"/>
              </a:ext>
            </a:extLst>
          </p:cNvPr>
          <p:cNvSpPr>
            <a:spLocks noChangeArrowheads="1"/>
          </p:cNvSpPr>
          <p:nvPr/>
        </p:nvSpPr>
        <p:spPr bwMode="auto">
          <a:xfrm>
            <a:off x="4581290" y="1230920"/>
            <a:ext cx="2767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indent="-4572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1" indent="-457200" algn="l" defTabSz="914400" rtl="0" eaLnBrk="0" fontAlgn="base" latinLnBrk="0" hangingPunct="0">
              <a:lnSpc>
                <a:spcPct val="100000"/>
              </a:lnSpc>
              <a:spcBef>
                <a:spcPct val="0"/>
              </a:spcBef>
              <a:spcAft>
                <a:spcPct val="0"/>
              </a:spcAft>
              <a:buClrTx/>
              <a:buSzTx/>
              <a:buFontTx/>
              <a:buNone/>
              <a:tabLst/>
              <a:defRPr/>
            </a:pPr>
            <a:r>
              <a:rPr kumimoji="0" lang="ar-SA" alt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Times New Roman" panose="02020603050405020304" pitchFamily="18" charset="0"/>
              </a:rPr>
              <a:t>الجهاز الهضمي</a:t>
            </a:r>
            <a:endParaRPr kumimoji="0" lang="en-US" alt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7" name="Picture 2" descr="Image result for ‫الجهاز الهضمي‬‎">
            <a:extLst>
              <a:ext uri="{FF2B5EF4-FFF2-40B4-BE49-F238E27FC236}">
                <a16:creationId xmlns:a16="http://schemas.microsoft.com/office/drawing/2014/main" xmlns="" id="{C2A454BD-FBB0-4C22-9120-46C1AF378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173" y="2180301"/>
            <a:ext cx="6854716" cy="409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6433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BEBDBB75-4438-482E-B8D8-969B80DE19C2}"/>
              </a:ext>
            </a:extLst>
          </p:cNvPr>
          <p:cNvSpPr txBox="1">
            <a:spLocks/>
          </p:cNvSpPr>
          <p:nvPr/>
        </p:nvSpPr>
        <p:spPr>
          <a:xfrm>
            <a:off x="4180656" y="1738174"/>
            <a:ext cx="7908235" cy="4538571"/>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2" indent="-457200" algn="r" rtl="1">
              <a:buFont typeface="Calibri" pitchFamily="34" charset="0"/>
              <a:buChar char="–"/>
              <a:defRPr/>
            </a:pPr>
            <a:r>
              <a:rPr lang="ar-SA" b="1" u="sng" dirty="0">
                <a:solidFill>
                  <a:prstClr val="black"/>
                </a:solidFill>
                <a:cs typeface="Times New Roman"/>
              </a:rPr>
              <a:t>تابع مكونات الجهاز الهضمي:</a:t>
            </a:r>
          </a:p>
          <a:p>
            <a:pPr marL="0" indent="0" algn="r" rtl="1">
              <a:buFont typeface="Arial" panose="020B0604020202020204" pitchFamily="34" charset="0"/>
              <a:buNone/>
              <a:defRPr/>
            </a:pPr>
            <a:r>
              <a:rPr lang="ar-SA" u="sng" dirty="0">
                <a:solidFill>
                  <a:srgbClr val="3333FF"/>
                </a:solidFill>
              </a:rPr>
              <a:t>الفم:</a:t>
            </a:r>
            <a:r>
              <a:rPr lang="ar-SA" dirty="0">
                <a:solidFill>
                  <a:prstClr val="black"/>
                </a:solidFill>
              </a:rPr>
              <a:t> تجويف رطب يعلوه سقف محدب ويمتد من الشفتين إلى الحلق. ويحتوي فم الإنسان البالغ على 32 سن موزعة مناصفة بين الفكين.</a:t>
            </a:r>
          </a:p>
          <a:p>
            <a:pPr marL="0" indent="0" algn="r" rtl="1">
              <a:buFont typeface="Arial" panose="020B0604020202020204" pitchFamily="34" charset="0"/>
              <a:buNone/>
              <a:defRPr/>
            </a:pPr>
            <a:r>
              <a:rPr lang="ar-SA" u="sng" dirty="0">
                <a:solidFill>
                  <a:srgbClr val="3333FF"/>
                </a:solidFill>
              </a:rPr>
              <a:t>البلعوم:</a:t>
            </a:r>
            <a:r>
              <a:rPr lang="ar-SA" dirty="0">
                <a:solidFill>
                  <a:prstClr val="black"/>
                </a:solidFill>
              </a:rPr>
              <a:t> وهو أنبوب عضلي يمتد بطول 13 سم من المنطقة الخلفية للفم والأنف وحتى بداية المريء والقصبة الهوائية.</a:t>
            </a:r>
          </a:p>
          <a:p>
            <a:pPr marL="0" indent="0" algn="r" rtl="1">
              <a:buFont typeface="Arial" panose="020B0604020202020204" pitchFamily="34" charset="0"/>
              <a:buNone/>
              <a:defRPr/>
            </a:pPr>
            <a:r>
              <a:rPr lang="ar-SA" dirty="0">
                <a:solidFill>
                  <a:prstClr val="black"/>
                </a:solidFill>
              </a:rPr>
              <a:t>يتم دفع الطعام أثناء مروره بواسطة العضلات الموجودة في جدار البلعوم وصولاً إلى المريء.</a:t>
            </a:r>
          </a:p>
          <a:p>
            <a:pPr algn="r" rtl="1">
              <a:buFontTx/>
              <a:buChar char="-"/>
              <a:defRPr/>
            </a:pPr>
            <a:endParaRPr lang="en-US" dirty="0">
              <a:solidFill>
                <a:prstClr val="black"/>
              </a:solidFill>
            </a:endParaRPr>
          </a:p>
          <a:p>
            <a:pPr algn="r" rtl="1">
              <a:defRPr/>
            </a:pPr>
            <a:endParaRPr lang="en-US" dirty="0"/>
          </a:p>
        </p:txBody>
      </p:sp>
      <p:pic>
        <p:nvPicPr>
          <p:cNvPr id="27" name="Picture 3">
            <a:extLst>
              <a:ext uri="{FF2B5EF4-FFF2-40B4-BE49-F238E27FC236}">
                <a16:creationId xmlns:a16="http://schemas.microsoft.com/office/drawing/2014/main" xmlns="" id="{E56E0D3B-9180-49B1-A5B1-CEDA7CFBF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970" y="3924757"/>
            <a:ext cx="2866481" cy="192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a:extLst>
              <a:ext uri="{FF2B5EF4-FFF2-40B4-BE49-F238E27FC236}">
                <a16:creationId xmlns:a16="http://schemas.microsoft.com/office/drawing/2014/main" xmlns="" id="{14A467D7-5136-44A1-BA58-B4F159D02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64" y="1817777"/>
            <a:ext cx="2755356" cy="179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171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AE32C3BD-FA55-411A-B48D-DA2A19177D2B}"/>
              </a:ext>
            </a:extLst>
          </p:cNvPr>
          <p:cNvSpPr txBox="1">
            <a:spLocks/>
          </p:cNvSpPr>
          <p:nvPr/>
        </p:nvSpPr>
        <p:spPr>
          <a:xfrm>
            <a:off x="4053586" y="1740163"/>
            <a:ext cx="7924800" cy="48307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2" indent="-457200" algn="r" rtl="1">
              <a:buFont typeface="Calibri" pitchFamily="34" charset="0"/>
              <a:buChar char="–"/>
              <a:defRPr/>
            </a:pPr>
            <a:r>
              <a:rPr lang="ar-SA" b="1" u="sng" dirty="0">
                <a:solidFill>
                  <a:prstClr val="black"/>
                </a:solidFill>
                <a:cs typeface="Times New Roman"/>
              </a:rPr>
              <a:t>تابع مكونات الجهاز الهضمي:</a:t>
            </a:r>
          </a:p>
          <a:p>
            <a:pPr marL="0" indent="0" algn="r" rtl="1">
              <a:buFont typeface="Arial" panose="020B0604020202020204" pitchFamily="34" charset="0"/>
              <a:buNone/>
              <a:defRPr/>
            </a:pPr>
            <a:r>
              <a:rPr lang="ar-SA" u="sng" dirty="0">
                <a:solidFill>
                  <a:srgbClr val="3333FF"/>
                </a:solidFill>
              </a:rPr>
              <a:t>المريء:</a:t>
            </a:r>
            <a:r>
              <a:rPr lang="ar-SA" dirty="0"/>
              <a:t> أنبوب مفلطح عندما يكون فارغاً. يتم دفع الطعام داخل المريء نحو المعدة عن طريق انقباض عضلات جداره اللاإرادية.</a:t>
            </a:r>
          </a:p>
          <a:p>
            <a:pPr marL="0" indent="0" algn="r" rtl="1">
              <a:buFont typeface="Arial" panose="020B0604020202020204" pitchFamily="34" charset="0"/>
              <a:buNone/>
              <a:defRPr/>
            </a:pPr>
            <a:r>
              <a:rPr lang="ar-SA" u="sng" dirty="0">
                <a:solidFill>
                  <a:srgbClr val="3333FF"/>
                </a:solidFill>
              </a:rPr>
              <a:t>المعدة:</a:t>
            </a:r>
            <a:r>
              <a:rPr lang="ar-SA" dirty="0"/>
              <a:t> أعرض جزء في الجهاز الهضمي وتتألف من كيس عضلي قوي يمكنه أن يتمدد لتخزين الطعام الذي تم ابتلاعه.</a:t>
            </a:r>
          </a:p>
          <a:p>
            <a:pPr marL="0" indent="0" algn="r" rtl="1">
              <a:buFont typeface="Arial" panose="020B0604020202020204" pitchFamily="34" charset="0"/>
              <a:buNone/>
              <a:defRPr/>
            </a:pPr>
            <a:r>
              <a:rPr lang="ar-SA" dirty="0"/>
              <a:t>تقوم المعدة بسحق الطعام ومزجه بالعصارة المعدية والتي يتم إفرازها من خلايا خاصة في جدارها فيتحول الطعام إلى سائل.</a:t>
            </a:r>
          </a:p>
          <a:p>
            <a:pPr algn="r" rtl="1">
              <a:defRPr/>
            </a:pPr>
            <a:endParaRPr lang="en-US" dirty="0"/>
          </a:p>
        </p:txBody>
      </p:sp>
      <p:pic>
        <p:nvPicPr>
          <p:cNvPr id="27" name="Picture 2">
            <a:extLst>
              <a:ext uri="{FF2B5EF4-FFF2-40B4-BE49-F238E27FC236}">
                <a16:creationId xmlns:a16="http://schemas.microsoft.com/office/drawing/2014/main" xmlns="" id="{8D2ADBEE-0920-47AD-BBAD-9E0ADFA3E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01" y="1740163"/>
            <a:ext cx="2283129" cy="187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a:extLst>
              <a:ext uri="{FF2B5EF4-FFF2-40B4-BE49-F238E27FC236}">
                <a16:creationId xmlns:a16="http://schemas.microsoft.com/office/drawing/2014/main" xmlns="" id="{4EA2A233-324C-4ECA-9D36-1C7527C27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266" y="4124679"/>
            <a:ext cx="2258575" cy="193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574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AB2E1185-E978-42F2-94C0-106D7375FEE5}"/>
              </a:ext>
            </a:extLst>
          </p:cNvPr>
          <p:cNvSpPr txBox="1">
            <a:spLocks/>
          </p:cNvSpPr>
          <p:nvPr/>
        </p:nvSpPr>
        <p:spPr>
          <a:xfrm>
            <a:off x="4191954" y="2166386"/>
            <a:ext cx="7698133" cy="377721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2" indent="-457200" algn="r" rtl="1">
              <a:buFont typeface="Calibri" pitchFamily="34" charset="0"/>
              <a:buChar char="–"/>
              <a:defRPr/>
            </a:pPr>
            <a:r>
              <a:rPr lang="ar-SA" b="1" u="sng" dirty="0">
                <a:solidFill>
                  <a:prstClr val="black"/>
                </a:solidFill>
                <a:cs typeface="Times New Roman"/>
              </a:rPr>
              <a:t>تابع مكونات الجهاز الهضمي:</a:t>
            </a:r>
          </a:p>
          <a:p>
            <a:pPr marL="0" indent="0" algn="r" rtl="1">
              <a:buFont typeface="Arial" panose="020B0604020202020204" pitchFamily="34" charset="0"/>
              <a:buNone/>
              <a:defRPr/>
            </a:pPr>
            <a:r>
              <a:rPr lang="ar-SA" u="sng" dirty="0">
                <a:solidFill>
                  <a:srgbClr val="3333FF"/>
                </a:solidFill>
              </a:rPr>
              <a:t>الأمعاء الدقيقة (الرفيعة):</a:t>
            </a:r>
            <a:r>
              <a:rPr lang="ar-SA" dirty="0">
                <a:solidFill>
                  <a:srgbClr val="3333FF"/>
                </a:solidFill>
              </a:rPr>
              <a:t> </a:t>
            </a:r>
            <a:r>
              <a:rPr lang="ar-SA" dirty="0"/>
              <a:t>هو أنبوب متعرج طوله حوالي خمسة أمتار يقع في منطقة البطن. وتتكون الأمعاء الدقيقة من أجزاء أهمها الاثنى عشر الذي يشكل بداية الأمعاء الدقيقة. </a:t>
            </a:r>
          </a:p>
          <a:p>
            <a:pPr marL="0" indent="0" algn="r" rtl="1">
              <a:buFont typeface="Arial" panose="020B0604020202020204" pitchFamily="34" charset="0"/>
              <a:buNone/>
              <a:defRPr/>
            </a:pPr>
            <a:r>
              <a:rPr lang="ar-SA" u="sng" dirty="0">
                <a:solidFill>
                  <a:srgbClr val="3333FF"/>
                </a:solidFill>
              </a:rPr>
              <a:t>الأمعاء الغليظة:</a:t>
            </a:r>
            <a:r>
              <a:rPr lang="ar-SA" dirty="0">
                <a:solidFill>
                  <a:srgbClr val="3333FF"/>
                </a:solidFill>
              </a:rPr>
              <a:t> </a:t>
            </a:r>
            <a:r>
              <a:rPr lang="ar-SA" dirty="0"/>
              <a:t>وهي عبارة عن أنبوب عريض يصل طوله إلى حوالي 1.5 متر تحيط بالأمعاء الدقيقة.</a:t>
            </a:r>
          </a:p>
        </p:txBody>
      </p:sp>
      <p:pic>
        <p:nvPicPr>
          <p:cNvPr id="27" name="Picture 2">
            <a:extLst>
              <a:ext uri="{FF2B5EF4-FFF2-40B4-BE49-F238E27FC236}">
                <a16:creationId xmlns:a16="http://schemas.microsoft.com/office/drawing/2014/main" xmlns="" id="{3FA17C50-B5FC-499A-87EC-60251DD7B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227" y="3800003"/>
            <a:ext cx="2431717" cy="249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a:extLst>
              <a:ext uri="{FF2B5EF4-FFF2-40B4-BE49-F238E27FC236}">
                <a16:creationId xmlns:a16="http://schemas.microsoft.com/office/drawing/2014/main" xmlns="" id="{BB0E9C06-0F08-4870-BE35-AF793E86FC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577" y="1670625"/>
            <a:ext cx="2687095" cy="19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526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B109A97F-EA32-49B5-B15E-9CE01D5A48D5}"/>
              </a:ext>
            </a:extLst>
          </p:cNvPr>
          <p:cNvSpPr txBox="1">
            <a:spLocks/>
          </p:cNvSpPr>
          <p:nvPr/>
        </p:nvSpPr>
        <p:spPr>
          <a:xfrm>
            <a:off x="4004451" y="2390545"/>
            <a:ext cx="8093765" cy="38862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charset="0"/>
              <a:buNone/>
              <a:defRPr/>
            </a:pPr>
            <a:r>
              <a:rPr lang="ar-SA" u="sng" dirty="0">
                <a:solidFill>
                  <a:prstClr val="black"/>
                </a:solidFill>
              </a:rPr>
              <a:t>الأجزاء المصاحبة للجهاز الهضمي:</a:t>
            </a:r>
          </a:p>
          <a:p>
            <a:pPr algn="r" rtl="1">
              <a:buFont typeface="Arial" charset="0"/>
              <a:buChar char="•"/>
              <a:defRPr/>
            </a:pPr>
            <a:r>
              <a:rPr lang="ar-SA" u="sng" dirty="0">
                <a:solidFill>
                  <a:srgbClr val="3333FF"/>
                </a:solidFill>
              </a:rPr>
              <a:t>الكبد:</a:t>
            </a:r>
            <a:r>
              <a:rPr lang="ar-SA" dirty="0">
                <a:solidFill>
                  <a:prstClr val="black"/>
                </a:solidFill>
              </a:rPr>
              <a:t> تعد أكبر الأعضاء في جسم الإنسان تقع تحت الرأتين وتتكون من جزأين أحدهما أكبر من الآخر.</a:t>
            </a:r>
          </a:p>
          <a:p>
            <a:pPr algn="r" rtl="1">
              <a:buFont typeface="Arial" charset="0"/>
              <a:buChar char="•"/>
              <a:defRPr/>
            </a:pPr>
            <a:r>
              <a:rPr lang="ar-SA" dirty="0">
                <a:solidFill>
                  <a:prstClr val="black"/>
                </a:solidFill>
              </a:rPr>
              <a:t>تبلغ كتلة الكبد حوالي </a:t>
            </a:r>
            <a:r>
              <a:rPr lang="en-US" dirty="0">
                <a:solidFill>
                  <a:prstClr val="black"/>
                </a:solidFill>
              </a:rPr>
              <a:t>1.5</a:t>
            </a:r>
            <a:r>
              <a:rPr lang="ar-SA" dirty="0">
                <a:solidFill>
                  <a:prstClr val="black"/>
                </a:solidFill>
              </a:rPr>
              <a:t> كغم وتقوم بانتاج العصارة الصفراء وهي عصارة تساعد في هضم المواد الدهنية في الأمعاء الدقيقة.</a:t>
            </a:r>
            <a:endParaRPr lang="en-US" dirty="0"/>
          </a:p>
        </p:txBody>
      </p:sp>
      <p:pic>
        <p:nvPicPr>
          <p:cNvPr id="27" name="Content Placeholder 4">
            <a:extLst>
              <a:ext uri="{FF2B5EF4-FFF2-40B4-BE49-F238E27FC236}">
                <a16:creationId xmlns:a16="http://schemas.microsoft.com/office/drawing/2014/main" xmlns="" id="{072B075D-0624-4458-A891-F1DE57682B5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92303" y="2390545"/>
            <a:ext cx="3097620" cy="241227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911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5504CD9A-26CD-496B-A05B-3766BCC15CC7}"/>
              </a:ext>
            </a:extLst>
          </p:cNvPr>
          <p:cNvSpPr txBox="1">
            <a:spLocks/>
          </p:cNvSpPr>
          <p:nvPr/>
        </p:nvSpPr>
        <p:spPr>
          <a:xfrm>
            <a:off x="3816948" y="1637541"/>
            <a:ext cx="8355496" cy="272573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r>
              <a:rPr lang="ar-SA" altLang="en-US" sz="2400" u="sng" dirty="0">
                <a:solidFill>
                  <a:srgbClr val="000000"/>
                </a:solidFill>
              </a:rPr>
              <a:t>تابع الأجزاء المصاحبة للجهاز الهضمي:</a:t>
            </a:r>
          </a:p>
          <a:p>
            <a:pPr algn="r" rtl="1"/>
            <a:r>
              <a:rPr lang="ar-SA" altLang="en-US" sz="2000" u="sng" dirty="0">
                <a:solidFill>
                  <a:srgbClr val="3333FF"/>
                </a:solidFill>
              </a:rPr>
              <a:t>البنكرياس:</a:t>
            </a:r>
            <a:r>
              <a:rPr lang="ar-SA" altLang="en-US" sz="2000" dirty="0">
                <a:solidFill>
                  <a:srgbClr val="000000"/>
                </a:solidFill>
              </a:rPr>
              <a:t> وهو غدة كبيرة نسبياً طولها حوالي 15 سم تقع خلف المعدة، وتتصل مع الامعاء الدقيقة. يقوم البنكرياس بإفرازعصارة البنكرياس في الاثني عشر. هذه العصارة تحوي الانزيمات التي تساعد على هضم البروتينات والدهون والكربوهيدرات قبل أن يتسنى امتصاصها من خلال الامعاء.</a:t>
            </a:r>
          </a:p>
          <a:p>
            <a:pPr algn="r" rtl="1"/>
            <a:r>
              <a:rPr lang="ar-SA" altLang="en-US" sz="2000" dirty="0">
                <a:solidFill>
                  <a:srgbClr val="000000"/>
                </a:solidFill>
              </a:rPr>
              <a:t>كما يحتوي البنكرياس على غدد صماء تعرف بجزر «لانغرهانس» تفرز هرمون الأنسولين الذي ينظم تركّيز السكر في الدم.</a:t>
            </a:r>
          </a:p>
          <a:p>
            <a:endParaRPr lang="en-US" altLang="en-US" dirty="0">
              <a:solidFill>
                <a:srgbClr val="000000"/>
              </a:solidFill>
            </a:endParaRPr>
          </a:p>
          <a:p>
            <a:pPr algn="r" rtl="1"/>
            <a:endParaRPr lang="en-US" altLang="en-US" dirty="0"/>
          </a:p>
        </p:txBody>
      </p:sp>
      <p:pic>
        <p:nvPicPr>
          <p:cNvPr id="27" name="Picture 3">
            <a:extLst>
              <a:ext uri="{FF2B5EF4-FFF2-40B4-BE49-F238E27FC236}">
                <a16:creationId xmlns:a16="http://schemas.microsoft.com/office/drawing/2014/main" xmlns="" id="{0F3427E6-A760-4ECE-9E99-4F674C201D0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64020" y="1668899"/>
            <a:ext cx="2608394" cy="291540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extLst>
              <a:ext uri="{FF2B5EF4-FFF2-40B4-BE49-F238E27FC236}">
                <a16:creationId xmlns:a16="http://schemas.microsoft.com/office/drawing/2014/main" xmlns="" id="{149FDAE3-2AB2-4A14-BB5E-48AE39080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437" y="4513215"/>
            <a:ext cx="2389058" cy="181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xmlns="" id="{52C3BD4D-86BC-44C6-B72D-7595BC39BA41}"/>
              </a:ext>
            </a:extLst>
          </p:cNvPr>
          <p:cNvSpPr txBox="1"/>
          <p:nvPr/>
        </p:nvSpPr>
        <p:spPr>
          <a:xfrm>
            <a:off x="6075364" y="4168907"/>
            <a:ext cx="5581650" cy="2308225"/>
          </a:xfrm>
          <a:prstGeom prst="rect">
            <a:avLst/>
          </a:prstGeom>
          <a:solidFill>
            <a:schemeClr val="accent3">
              <a:lumMod val="60000"/>
              <a:lumOff val="40000"/>
            </a:schemeClr>
          </a:solidFill>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مرض السكر (السكري) </a:t>
            </a: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هو ارتفاع شاذ في تركيز سكر الدم الناجم عن نقص هرمون الأنسولين، أو انخفاض حساسية الأنسجة للأنسولين.</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بعد تناول وجبة الطعام، تُفكَّك النشويات فيه إلى سكر يُدعى الجلوكوز، يساعد الانسولين في نقل سكر الجلوكوز من الدم لخلايا الجسم فينتج طاقة.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ينتُج عن الإصابة بالسكري عدمُ تحويل الجلوكوز إلى طاقة؛ مما يؤدي إلى توفر كميات زائدة منه في الدم، بينما تبقى الخلايا متعطشة للطاقة، الأمر الذي يسبب أضرارًا بالغة للأعصاب والأوعية الدموية، وبالتالي يمكن أن يؤدي ذلك إلى مضاعفات مثل أمراض القلب والسكتة وأمراض الكلى.</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4282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627D6205-D494-469D-A370-5D58CDC872DE}"/>
              </a:ext>
            </a:extLst>
          </p:cNvPr>
          <p:cNvSpPr>
            <a:spLocks noGrp="1"/>
          </p:cNvSpPr>
          <p:nvPr>
            <p:ph type="title"/>
          </p:nvPr>
        </p:nvSpPr>
        <p:spPr>
          <a:xfrm>
            <a:off x="2064348" y="1620212"/>
            <a:ext cx="8229600" cy="1143000"/>
          </a:xfrm>
        </p:spPr>
        <p:txBody>
          <a:bodyPr/>
          <a:lstStyle/>
          <a:p>
            <a:r>
              <a:rPr lang="ar-SA" altLang="en-US" sz="3600">
                <a:solidFill>
                  <a:srgbClr val="C00000"/>
                </a:solidFill>
              </a:rPr>
              <a:t>أجهزة جسم الإنسان</a:t>
            </a:r>
            <a:br>
              <a:rPr lang="ar-SA" altLang="en-US" sz="3600">
                <a:solidFill>
                  <a:srgbClr val="C00000"/>
                </a:solidFill>
              </a:rPr>
            </a:br>
            <a:r>
              <a:rPr lang="ar-SA" altLang="en-US" sz="2400" b="1" u="sng">
                <a:solidFill>
                  <a:srgbClr val="C00000"/>
                </a:solidFill>
              </a:rPr>
              <a:t>2. الجهاز الهضمي</a:t>
            </a:r>
            <a:endParaRPr lang="en-US" altLang="en-US">
              <a:solidFill>
                <a:srgbClr val="C00000"/>
              </a:solidFill>
            </a:endParaRPr>
          </a:p>
        </p:txBody>
      </p:sp>
      <p:pic>
        <p:nvPicPr>
          <p:cNvPr id="27" name="Picture 2">
            <a:extLst>
              <a:ext uri="{FF2B5EF4-FFF2-40B4-BE49-F238E27FC236}">
                <a16:creationId xmlns:a16="http://schemas.microsoft.com/office/drawing/2014/main" xmlns="" id="{C8B0E2D9-4A26-4984-9A25-6E92297E4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6948" y="3402974"/>
            <a:ext cx="4586288"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a:extLst>
              <a:ext uri="{FF2B5EF4-FFF2-40B4-BE49-F238E27FC236}">
                <a16:creationId xmlns:a16="http://schemas.microsoft.com/office/drawing/2014/main" xmlns="" id="{EEBC903B-A190-4BBC-936B-81838989A31D}"/>
              </a:ext>
            </a:extLst>
          </p:cNvPr>
          <p:cNvCxnSpPr/>
          <p:nvPr/>
        </p:nvCxnSpPr>
        <p:spPr>
          <a:xfrm>
            <a:off x="2445348" y="4164974"/>
            <a:ext cx="2895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631A4240-D342-4407-9E89-DD407A2FC32C}"/>
              </a:ext>
            </a:extLst>
          </p:cNvPr>
          <p:cNvCxnSpPr/>
          <p:nvPr/>
        </p:nvCxnSpPr>
        <p:spPr>
          <a:xfrm>
            <a:off x="2902548" y="5384174"/>
            <a:ext cx="2209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49FBD1E0-8710-48CF-AE44-1E786459F429}"/>
              </a:ext>
            </a:extLst>
          </p:cNvPr>
          <p:cNvCxnSpPr/>
          <p:nvPr/>
        </p:nvCxnSpPr>
        <p:spPr>
          <a:xfrm flipV="1">
            <a:off x="2902548" y="5841374"/>
            <a:ext cx="2895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4D86AC02-9DD8-4E41-A9AF-90E06992CCD9}"/>
              </a:ext>
            </a:extLst>
          </p:cNvPr>
          <p:cNvCxnSpPr/>
          <p:nvPr/>
        </p:nvCxnSpPr>
        <p:spPr>
          <a:xfrm flipH="1">
            <a:off x="6712548" y="4622174"/>
            <a:ext cx="2590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D4453224-95B5-459E-841A-3E43A5F95574}"/>
              </a:ext>
            </a:extLst>
          </p:cNvPr>
          <p:cNvCxnSpPr/>
          <p:nvPr/>
        </p:nvCxnSpPr>
        <p:spPr>
          <a:xfrm flipH="1">
            <a:off x="6407748" y="4012574"/>
            <a:ext cx="2895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13">
            <a:extLst>
              <a:ext uri="{FF2B5EF4-FFF2-40B4-BE49-F238E27FC236}">
                <a16:creationId xmlns:a16="http://schemas.microsoft.com/office/drawing/2014/main" xmlns="" id="{9FF4877B-ACC9-4427-97C0-A2197A2E817F}"/>
              </a:ext>
            </a:extLst>
          </p:cNvPr>
          <p:cNvSpPr txBox="1">
            <a:spLocks noChangeArrowheads="1"/>
          </p:cNvSpPr>
          <p:nvPr/>
        </p:nvSpPr>
        <p:spPr bwMode="auto">
          <a:xfrm>
            <a:off x="2673948" y="3782387"/>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الكبد</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TextBox 14">
            <a:extLst>
              <a:ext uri="{FF2B5EF4-FFF2-40B4-BE49-F238E27FC236}">
                <a16:creationId xmlns:a16="http://schemas.microsoft.com/office/drawing/2014/main" xmlns="" id="{64131C04-D2C9-40BE-8A75-FA7D526C9E15}"/>
              </a:ext>
            </a:extLst>
          </p:cNvPr>
          <p:cNvSpPr txBox="1">
            <a:spLocks noChangeArrowheads="1"/>
          </p:cNvSpPr>
          <p:nvPr/>
        </p:nvSpPr>
        <p:spPr bwMode="auto">
          <a:xfrm>
            <a:off x="2064348" y="5020637"/>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الأمعاء الدقيقة</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TextBox 15">
            <a:extLst>
              <a:ext uri="{FF2B5EF4-FFF2-40B4-BE49-F238E27FC236}">
                <a16:creationId xmlns:a16="http://schemas.microsoft.com/office/drawing/2014/main" xmlns="" id="{1006C484-5330-4A45-91D1-6D3C7BC8890F}"/>
              </a:ext>
            </a:extLst>
          </p:cNvPr>
          <p:cNvSpPr txBox="1">
            <a:spLocks noChangeArrowheads="1"/>
          </p:cNvSpPr>
          <p:nvPr/>
        </p:nvSpPr>
        <p:spPr bwMode="auto">
          <a:xfrm>
            <a:off x="1911948" y="5746124"/>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الأمعاء الغليظة</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TextBox 16">
            <a:extLst>
              <a:ext uri="{FF2B5EF4-FFF2-40B4-BE49-F238E27FC236}">
                <a16:creationId xmlns:a16="http://schemas.microsoft.com/office/drawing/2014/main" xmlns="" id="{191A2E08-733A-4022-BB56-7376044B5541}"/>
              </a:ext>
            </a:extLst>
          </p:cNvPr>
          <p:cNvSpPr txBox="1">
            <a:spLocks noChangeArrowheads="1"/>
          </p:cNvSpPr>
          <p:nvPr/>
        </p:nvSpPr>
        <p:spPr bwMode="auto">
          <a:xfrm>
            <a:off x="9266836" y="4317374"/>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البنكرياس</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TextBox 17">
            <a:extLst>
              <a:ext uri="{FF2B5EF4-FFF2-40B4-BE49-F238E27FC236}">
                <a16:creationId xmlns:a16="http://schemas.microsoft.com/office/drawing/2014/main" xmlns="" id="{78F28AA7-6F68-4B68-8084-281284FAB90A}"/>
              </a:ext>
            </a:extLst>
          </p:cNvPr>
          <p:cNvSpPr txBox="1">
            <a:spLocks noChangeArrowheads="1"/>
          </p:cNvSpPr>
          <p:nvPr/>
        </p:nvSpPr>
        <p:spPr bwMode="auto">
          <a:xfrm>
            <a:off x="8846148" y="3764924"/>
            <a:ext cx="1106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المعدة</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7005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E98C3346-4FCE-4E6E-B0DC-A3778087229F}"/>
              </a:ext>
            </a:extLst>
          </p:cNvPr>
          <p:cNvSpPr>
            <a:spLocks noGrp="1"/>
          </p:cNvSpPr>
          <p:nvPr>
            <p:ph idx="1"/>
          </p:nvPr>
        </p:nvSpPr>
        <p:spPr>
          <a:xfrm>
            <a:off x="3589923" y="2238582"/>
            <a:ext cx="8610600" cy="3817937"/>
          </a:xfrm>
        </p:spPr>
        <p:txBody>
          <a:bodyPr/>
          <a:lstStyle/>
          <a:p>
            <a:pPr marL="457200" lvl="1" indent="0" algn="r" rtl="1">
              <a:buNone/>
              <a:defRPr/>
            </a:pPr>
            <a:r>
              <a:rPr lang="ar-SA" sz="2400" b="1" u="sng" dirty="0">
                <a:cs typeface="+mj-cs"/>
              </a:rPr>
              <a:t>ملخص وظيفه الجهاز الهضمي</a:t>
            </a:r>
            <a:r>
              <a:rPr lang="en-US" sz="2400" b="1" u="sng" dirty="0">
                <a:cs typeface="+mj-cs"/>
              </a:rPr>
              <a:t>:</a:t>
            </a:r>
          </a:p>
          <a:p>
            <a:pPr lvl="2" algn="r" rtl="1">
              <a:defRPr/>
            </a:pPr>
            <a:r>
              <a:rPr lang="ar-SA" dirty="0">
                <a:cs typeface="+mj-cs"/>
              </a:rPr>
              <a:t>هضم الطعام وامتصاص جزيئات الطعام المهضومة.</a:t>
            </a:r>
          </a:p>
          <a:p>
            <a:pPr lvl="2" algn="r" rtl="1">
              <a:defRPr/>
            </a:pPr>
            <a:r>
              <a:rPr lang="ar-SA" dirty="0">
                <a:cs typeface="+mj-cs"/>
              </a:rPr>
              <a:t>عملية الهضم هي عملية كيميائية ميكانيكية يتم من خلالها تحويل جزيئات الغذاء الكبيرة وغير القابلة عادة للذوبان إلى جزيئات صغيرة يسهل ذوبانها وامتصاصها.</a:t>
            </a:r>
          </a:p>
          <a:p>
            <a:pPr lvl="2" algn="r" rtl="1">
              <a:defRPr/>
            </a:pPr>
            <a:r>
              <a:rPr lang="ar-SA" dirty="0">
                <a:cs typeface="+mj-cs"/>
              </a:rPr>
              <a:t>تنقل جزيئات الطعام الممتصة من الأمعاء الدقيقة إلى الدم ثم إلى الكبد.</a:t>
            </a:r>
          </a:p>
          <a:p>
            <a:pPr lvl="2" algn="r" rtl="1">
              <a:defRPr/>
            </a:pPr>
            <a:r>
              <a:rPr lang="ar-SA" dirty="0">
                <a:cs typeface="+mj-cs"/>
              </a:rPr>
              <a:t>يتولى الدم بعد ذلك توزيعها على خلايا الجسم المختلفة حيث يتم الاستفادة منها فى توليد الطاقة وبناء الأجزاء المختلفة من الجسم.</a:t>
            </a:r>
          </a:p>
        </p:txBody>
      </p:sp>
      <p:pic>
        <p:nvPicPr>
          <p:cNvPr id="27" name="Picture 2" descr="http://t0.gstatic.com/images?q=tbn:ANd9GcTbnciB1x9hwPm8CqiOSuUW0rtrMWKsaUqCmab7BiVnpi_W15NxGcDEtlwJgA">
            <a:extLst>
              <a:ext uri="{FF2B5EF4-FFF2-40B4-BE49-F238E27FC236}">
                <a16:creationId xmlns:a16="http://schemas.microsoft.com/office/drawing/2014/main" xmlns="" id="{5BC16524-432F-4A6E-AB14-F42562668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70" y="2238582"/>
            <a:ext cx="2718917" cy="30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307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Rectangle 2">
            <a:extLst>
              <a:ext uri="{FF2B5EF4-FFF2-40B4-BE49-F238E27FC236}">
                <a16:creationId xmlns="" xmlns:a16="http://schemas.microsoft.com/office/drawing/2014/main" id="{4C5D1D90-DD8F-4478-A6AF-2A4EF6E58BAC}"/>
              </a:ext>
            </a:extLst>
          </p:cNvPr>
          <p:cNvSpPr>
            <a:spLocks noGrp="1" noChangeArrowheads="1"/>
          </p:cNvSpPr>
          <p:nvPr>
            <p:ph type="title"/>
          </p:nvPr>
        </p:nvSpPr>
        <p:spPr>
          <a:xfrm>
            <a:off x="1437861" y="1256956"/>
            <a:ext cx="8229600" cy="685800"/>
          </a:xfrm>
        </p:spPr>
        <p:txBody>
          <a:bodyPr/>
          <a:lstStyle/>
          <a:p>
            <a:pPr eaLnBrk="1" hangingPunct="1">
              <a:defRPr/>
            </a:pPr>
            <a:r>
              <a:rPr lang="ar-SA" sz="4000" kern="1200" dirty="0">
                <a:solidFill>
                  <a:srgbClr val="FF0000"/>
                </a:solidFill>
                <a:latin typeface="Calibri"/>
                <a:cs typeface="Times New Roman"/>
              </a:rPr>
              <a:t>تصنيف الكائنات الحية</a:t>
            </a:r>
            <a:endParaRPr lang="en-US" b="1" dirty="0"/>
          </a:p>
        </p:txBody>
      </p:sp>
      <p:sp>
        <p:nvSpPr>
          <p:cNvPr id="27" name="Rectangle 3">
            <a:extLst>
              <a:ext uri="{FF2B5EF4-FFF2-40B4-BE49-F238E27FC236}">
                <a16:creationId xmlns="" xmlns:a16="http://schemas.microsoft.com/office/drawing/2014/main" id="{5E6AD762-D057-4149-BF89-A7F91F392BA3}"/>
              </a:ext>
            </a:extLst>
          </p:cNvPr>
          <p:cNvSpPr txBox="1">
            <a:spLocks noChangeArrowheads="1"/>
          </p:cNvSpPr>
          <p:nvPr/>
        </p:nvSpPr>
        <p:spPr bwMode="auto">
          <a:xfrm>
            <a:off x="2120923" y="922091"/>
            <a:ext cx="8229600" cy="456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lang="ar-SA" sz="2800" dirty="0">
              <a:solidFill>
                <a:prstClr val="black"/>
              </a:solidFill>
              <a:latin typeface="Calibri"/>
              <a:cs typeface="Times New Roman"/>
            </a:endParaRPr>
          </a:p>
          <a:p>
            <a:pPr marL="0" indent="0">
              <a:buNone/>
              <a:defRPr/>
            </a:pPr>
            <a:endParaRPr lang="ar-SA" sz="2800" dirty="0">
              <a:solidFill>
                <a:prstClr val="black"/>
              </a:solidFill>
              <a:latin typeface="Calibri"/>
              <a:cs typeface="Times New Roman"/>
            </a:endParaRPr>
          </a:p>
          <a:p>
            <a:pPr marL="0" indent="0">
              <a:buNone/>
              <a:defRPr/>
            </a:pPr>
            <a:endParaRPr lang="ar-SA" sz="2800" dirty="0">
              <a:solidFill>
                <a:prstClr val="black"/>
              </a:solidFill>
              <a:latin typeface="Calibri"/>
              <a:cs typeface="Times New Roman"/>
            </a:endParaRPr>
          </a:p>
          <a:p>
            <a:pPr marL="0" indent="0" algn="ctr" eaLnBrk="1" hangingPunct="1">
              <a:buFontTx/>
              <a:buNone/>
              <a:defRPr/>
            </a:pPr>
            <a:r>
              <a:rPr lang="ar-SA" altLang="zh-CN" sz="2400" b="1" dirty="0">
                <a:solidFill>
                  <a:srgbClr val="CC3300"/>
                </a:solidFill>
                <a:latin typeface="Times New Roman" pitchFamily="18" charset="0"/>
                <a:cs typeface="Times New Roman" pitchFamily="18" charset="0"/>
              </a:rPr>
              <a:t>ﻧﻅﺎﻡ ﺍﻟﻣﻣﻠﻛﺗﻳﻥ</a:t>
            </a:r>
            <a:endParaRPr lang="ar-SA" altLang="zh-CN" dirty="0"/>
          </a:p>
        </p:txBody>
      </p:sp>
      <p:pic>
        <p:nvPicPr>
          <p:cNvPr id="28" name="Picture 4" descr="Règne des plantes">
            <a:extLst>
              <a:ext uri="{FF2B5EF4-FFF2-40B4-BE49-F238E27FC236}">
                <a16:creationId xmlns="" xmlns:a16="http://schemas.microsoft.com/office/drawing/2014/main" id="{7DDBBE69-F61B-45A9-876A-4964AD0C3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149" y="4171588"/>
            <a:ext cx="15240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5">
            <a:extLst>
              <a:ext uri="{FF2B5EF4-FFF2-40B4-BE49-F238E27FC236}">
                <a16:creationId xmlns="" xmlns:a16="http://schemas.microsoft.com/office/drawing/2014/main" id="{31D3C021-6C3E-41D3-814B-7CFC0132E614}"/>
              </a:ext>
            </a:extLst>
          </p:cNvPr>
          <p:cNvSpPr txBox="1">
            <a:spLocks noChangeArrowheads="1"/>
          </p:cNvSpPr>
          <p:nvPr/>
        </p:nvSpPr>
        <p:spPr bwMode="auto">
          <a:xfrm>
            <a:off x="6900449" y="5268551"/>
            <a:ext cx="2057400" cy="1162298"/>
          </a:xfrm>
          <a:prstGeom prst="rect">
            <a:avLst/>
          </a:prstGeom>
          <a:solidFill>
            <a:srgbClr val="FFFFFF"/>
          </a:solidFill>
          <a:ln w="9525">
            <a:solidFill>
              <a:srgbClr val="8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ﻻ</a:t>
            </a:r>
            <a:r>
              <a:rPr kumimoji="0" lang="ar-SA"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ﺘﺘﺤﺮﻚ</a:t>
            </a:r>
            <a:endParaRPr kumimoji="0" lang="en-GB"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ذاتية التغذية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ar-SA"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ﺗﺼﻧﻊ</a:t>
            </a:r>
            <a:r>
              <a:rPr kumimoji="0" lang="en-GB"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ar-SA"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ﻏﺫﺍﺌﻬﺎ</a:t>
            </a:r>
            <a:r>
              <a:rPr kumimoji="0" lang="en-GB"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ar-SA"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ﺒﻨﻓﺳﻬﺎ</a:t>
            </a:r>
            <a:r>
              <a:rPr kumimoji="0" lang="ar-EG"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GB"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GB"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 Box 6">
            <a:extLst>
              <a:ext uri="{FF2B5EF4-FFF2-40B4-BE49-F238E27FC236}">
                <a16:creationId xmlns="" xmlns:a16="http://schemas.microsoft.com/office/drawing/2014/main" id="{F14A871D-6322-4C22-855D-9EBE3C3821F9}"/>
              </a:ext>
            </a:extLst>
          </p:cNvPr>
          <p:cNvSpPr txBox="1">
            <a:spLocks noChangeArrowheads="1"/>
          </p:cNvSpPr>
          <p:nvPr/>
        </p:nvSpPr>
        <p:spPr bwMode="auto">
          <a:xfrm>
            <a:off x="3342861" y="5282838"/>
            <a:ext cx="2476500" cy="1148011"/>
          </a:xfrm>
          <a:prstGeom prst="rect">
            <a:avLst/>
          </a:prstGeom>
          <a:solidFill>
            <a:srgbClr val="FFFFFF"/>
          </a:solidFill>
          <a:ln w="9525">
            <a:solidFill>
              <a:srgbClr val="80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ﺘﺘﺤﺮﻚ</a:t>
            </a:r>
            <a:endPar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غير ذاتية التغذية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ar-SA"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ﺘﺘﻐﺫﻯ</a:t>
            </a: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ar-SA"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ﺒﺎﻟﺘﻬﺎﻡ</a:t>
            </a: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ar-SA"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ﺍﻟﻄﻌﺎﻡ</a:t>
            </a:r>
            <a:r>
              <a:rPr kumimoji="0" lang="ar-EG"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GB"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1" name="Line 7">
            <a:extLst>
              <a:ext uri="{FF2B5EF4-FFF2-40B4-BE49-F238E27FC236}">
                <a16:creationId xmlns="" xmlns:a16="http://schemas.microsoft.com/office/drawing/2014/main" id="{869061CD-A653-4426-A203-FBAE3413606A}"/>
              </a:ext>
            </a:extLst>
          </p:cNvPr>
          <p:cNvSpPr>
            <a:spLocks noChangeShapeType="1"/>
          </p:cNvSpPr>
          <p:nvPr/>
        </p:nvSpPr>
        <p:spPr bwMode="auto">
          <a:xfrm flipV="1">
            <a:off x="4866861" y="2844438"/>
            <a:ext cx="1371600" cy="99060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Line 8">
            <a:extLst>
              <a:ext uri="{FF2B5EF4-FFF2-40B4-BE49-F238E27FC236}">
                <a16:creationId xmlns="" xmlns:a16="http://schemas.microsoft.com/office/drawing/2014/main" id="{56070749-0228-4BE7-9B3A-2599AB96D290}"/>
              </a:ext>
            </a:extLst>
          </p:cNvPr>
          <p:cNvSpPr>
            <a:spLocks noChangeShapeType="1"/>
          </p:cNvSpPr>
          <p:nvPr/>
        </p:nvSpPr>
        <p:spPr bwMode="auto">
          <a:xfrm flipH="1" flipV="1">
            <a:off x="6238461" y="2844438"/>
            <a:ext cx="1447800" cy="99060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3" name="Picture 9" descr="Règne des animaux">
            <a:extLst>
              <a:ext uri="{FF2B5EF4-FFF2-40B4-BE49-F238E27FC236}">
                <a16:creationId xmlns="" xmlns:a16="http://schemas.microsoft.com/office/drawing/2014/main" id="{14D4B6B5-C07E-440A-A96C-203C18074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299" y="4158888"/>
            <a:ext cx="15716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
            <a:extLst>
              <a:ext uri="{FF2B5EF4-FFF2-40B4-BE49-F238E27FC236}">
                <a16:creationId xmlns="" xmlns:a16="http://schemas.microsoft.com/office/drawing/2014/main" id="{D7C53D18-6B65-4130-8FA7-1B4EE7C83923}"/>
              </a:ext>
            </a:extLst>
          </p:cNvPr>
          <p:cNvSpPr txBox="1">
            <a:spLocks noChangeArrowheads="1"/>
          </p:cNvSpPr>
          <p:nvPr/>
        </p:nvSpPr>
        <p:spPr bwMode="auto">
          <a:xfrm>
            <a:off x="4333461" y="3835038"/>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الحيوانية</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TextBox 2">
            <a:extLst>
              <a:ext uri="{FF2B5EF4-FFF2-40B4-BE49-F238E27FC236}">
                <a16:creationId xmlns="" xmlns:a16="http://schemas.microsoft.com/office/drawing/2014/main" id="{44E6DC0F-B7A8-4A4F-AF5F-0B54D5B326BE}"/>
              </a:ext>
            </a:extLst>
          </p:cNvPr>
          <p:cNvSpPr txBox="1">
            <a:spLocks noChangeArrowheads="1"/>
          </p:cNvSpPr>
          <p:nvPr/>
        </p:nvSpPr>
        <p:spPr bwMode="auto">
          <a:xfrm>
            <a:off x="7419561" y="3835038"/>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النباتية</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 xmlns:a16="http://schemas.microsoft.com/office/drawing/2014/main" id="{8ADC4EF6-9189-470D-9C4F-604919239FA5}"/>
              </a:ext>
            </a:extLst>
          </p:cNvPr>
          <p:cNvSpPr/>
          <p:nvPr/>
        </p:nvSpPr>
        <p:spPr>
          <a:xfrm>
            <a:off x="4492487" y="1938050"/>
            <a:ext cx="7871791" cy="400110"/>
          </a:xfrm>
          <a:prstGeom prst="rect">
            <a:avLst/>
          </a:prstGeom>
        </p:spPr>
        <p:txBody>
          <a:bodyPr wrap="square">
            <a:spAutoFit/>
          </a:bodyPr>
          <a:lstStyle/>
          <a:p>
            <a:pPr>
              <a:defRPr/>
            </a:pPr>
            <a:r>
              <a:rPr lang="ar-SA" sz="2000" dirty="0">
                <a:solidFill>
                  <a:prstClr val="black"/>
                </a:solidFill>
                <a:cs typeface="Times New Roman"/>
              </a:rPr>
              <a:t>قام علماء علم الأحياء بتقسيم الكائنات الحية إلى مملكتين هما مملكة النبات ومملكة الحيوان.</a:t>
            </a:r>
          </a:p>
        </p:txBody>
      </p:sp>
    </p:spTree>
    <p:extLst>
      <p:ext uri="{BB962C8B-B14F-4D97-AF65-F5344CB8AC3E}">
        <p14:creationId xmlns:p14="http://schemas.microsoft.com/office/powerpoint/2010/main" val="29208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800" decel="100000"/>
                                        <p:tgtEl>
                                          <p:spTgt spid="26"/>
                                        </p:tgtEl>
                                      </p:cBhvr>
                                    </p:animEffect>
                                    <p:anim calcmode="lin" valueType="num">
                                      <p:cBhvr>
                                        <p:cTn id="8" dur="800" decel="100000" fill="hold"/>
                                        <p:tgtEl>
                                          <p:spTgt spid="26"/>
                                        </p:tgtEl>
                                        <p:attrNameLst>
                                          <p:attrName>style.rotation</p:attrName>
                                        </p:attrNameLst>
                                      </p:cBhvr>
                                      <p:tavLst>
                                        <p:tav tm="0">
                                          <p:val>
                                            <p:fltVal val="-90"/>
                                          </p:val>
                                        </p:tav>
                                        <p:tav tm="100000">
                                          <p:val>
                                            <p:fltVal val="0"/>
                                          </p:val>
                                        </p:tav>
                                      </p:tavLst>
                                    </p:anim>
                                    <p:anim calcmode="lin" valueType="num">
                                      <p:cBhvr>
                                        <p:cTn id="9" dur="800" decel="100000" fill="hold"/>
                                        <p:tgtEl>
                                          <p:spTgt spid="26"/>
                                        </p:tgtEl>
                                        <p:attrNameLst>
                                          <p:attrName>ppt_x</p:attrName>
                                        </p:attrNameLst>
                                      </p:cBhvr>
                                      <p:tavLst>
                                        <p:tav tm="0">
                                          <p:val>
                                            <p:strVal val="#ppt_x+0.4"/>
                                          </p:val>
                                        </p:tav>
                                        <p:tav tm="100000">
                                          <p:val>
                                            <p:strVal val="#ppt_x-0.05"/>
                                          </p:val>
                                        </p:tav>
                                      </p:tavLst>
                                    </p:anim>
                                    <p:anim calcmode="lin" valueType="num">
                                      <p:cBhvr>
                                        <p:cTn id="10" dur="800" decel="100000" fill="hold"/>
                                        <p:tgtEl>
                                          <p:spTgt spid="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7">
                                            <p:txEl>
                                              <p:pRg st="3" end="3"/>
                                            </p:txEl>
                                          </p:spTgt>
                                        </p:tgtEl>
                                        <p:attrNameLst>
                                          <p:attrName>style.visibility</p:attrName>
                                        </p:attrNameLst>
                                      </p:cBhvr>
                                      <p:to>
                                        <p:strVal val="visible"/>
                                      </p:to>
                                    </p:set>
                                    <p:animEffect transition="in" filter="fade">
                                      <p:cBhvr>
                                        <p:cTn id="17" dur="1000"/>
                                        <p:tgtEl>
                                          <p:spTgt spid="27">
                                            <p:txEl>
                                              <p:pRg st="3" end="3"/>
                                            </p:txEl>
                                          </p:spTgt>
                                        </p:tgtEl>
                                      </p:cBhvr>
                                    </p:animEffect>
                                    <p:anim calcmode="lin" valueType="num">
                                      <p:cBhvr>
                                        <p:cTn id="18" dur="10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uild="p"/>
      <p:bldP spid="29"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2" descr="ملف:هيكل عظمي أمامي.jpg">
            <a:hlinkClick r:id="rId2"/>
            <a:extLst>
              <a:ext uri="{FF2B5EF4-FFF2-40B4-BE49-F238E27FC236}">
                <a16:creationId xmlns:a16="http://schemas.microsoft.com/office/drawing/2014/main" xmlns="" id="{87175860-9DC3-4FE9-9593-2A41D075E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517" y="2000376"/>
            <a:ext cx="2889039" cy="45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a16="http://schemas.microsoft.com/office/drawing/2014/main" xmlns="" id="{A68B0F3B-CFBA-4EB2-B889-02498220415D}"/>
              </a:ext>
            </a:extLst>
          </p:cNvPr>
          <p:cNvSpPr txBox="1">
            <a:spLocks/>
          </p:cNvSpPr>
          <p:nvPr/>
        </p:nvSpPr>
        <p:spPr bwMode="auto">
          <a:xfrm>
            <a:off x="1575542" y="1260519"/>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3600" b="0" i="0" strike="noStrike" kern="1200" cap="none" spc="0" normalizeH="0" baseline="0" noProof="0" dirty="0">
                <a:ln>
                  <a:noFill/>
                </a:ln>
                <a:solidFill>
                  <a:srgbClr val="FF0000"/>
                </a:solidFill>
                <a:effectLst/>
                <a:uLnTx/>
                <a:uFillTx/>
                <a:latin typeface="Calibri" panose="020F0502020204030204" pitchFamily="34" charset="0"/>
                <a:ea typeface="+mn-ea"/>
                <a:cs typeface="Times New Roman" panose="02020603050405020304" pitchFamily="18" charset="0"/>
              </a:rPr>
              <a:t>أجزاء الهيكل العظمي للإنسان</a:t>
            </a:r>
          </a:p>
        </p:txBody>
      </p:sp>
    </p:spTree>
    <p:extLst>
      <p:ext uri="{BB962C8B-B14F-4D97-AF65-F5344CB8AC3E}">
        <p14:creationId xmlns:p14="http://schemas.microsoft.com/office/powerpoint/2010/main" val="3305736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B2AFA7B0-EDF5-47CB-A22F-70691ABD4B99}"/>
              </a:ext>
            </a:extLst>
          </p:cNvPr>
          <p:cNvSpPr>
            <a:spLocks noGrp="1"/>
          </p:cNvSpPr>
          <p:nvPr>
            <p:ph type="title"/>
          </p:nvPr>
        </p:nvSpPr>
        <p:spPr>
          <a:xfrm>
            <a:off x="1978715" y="1502663"/>
            <a:ext cx="8229600" cy="609600"/>
          </a:xfrm>
        </p:spPr>
        <p:txBody>
          <a:bodyPr/>
          <a:lstStyle/>
          <a:p>
            <a:pPr marL="457200" indent="-457200" rtl="1">
              <a:spcBef>
                <a:spcPct val="20000"/>
              </a:spcBef>
              <a:defRPr/>
            </a:pPr>
            <a:r>
              <a:rPr lang="ar-SA" sz="3600" dirty="0">
                <a:solidFill>
                  <a:srgbClr val="FF0000"/>
                </a:solidFill>
              </a:rPr>
              <a:t>أجهزة جسم الإنسان</a:t>
            </a:r>
            <a:br>
              <a:rPr lang="ar-SA" sz="3600" dirty="0">
                <a:solidFill>
                  <a:srgbClr val="FF0000"/>
                </a:solidFill>
              </a:rPr>
            </a:br>
            <a:r>
              <a:rPr lang="ar-SA" sz="2800" b="1" dirty="0">
                <a:solidFill>
                  <a:srgbClr val="FF0000"/>
                </a:solidFill>
                <a:ea typeface="+mn-ea"/>
              </a:rPr>
              <a:t> الهيكل العظمى</a:t>
            </a:r>
            <a:endParaRPr lang="ar-SA" sz="3600" dirty="0">
              <a:solidFill>
                <a:srgbClr val="FF0000"/>
              </a:solidFill>
            </a:endParaRPr>
          </a:p>
        </p:txBody>
      </p:sp>
      <p:sp>
        <p:nvSpPr>
          <p:cNvPr id="27" name="Content Placeholder 2">
            <a:extLst>
              <a:ext uri="{FF2B5EF4-FFF2-40B4-BE49-F238E27FC236}">
                <a16:creationId xmlns:a16="http://schemas.microsoft.com/office/drawing/2014/main" xmlns="" id="{D901267C-E25F-488B-A028-0E51908EE8CE}"/>
              </a:ext>
            </a:extLst>
          </p:cNvPr>
          <p:cNvSpPr>
            <a:spLocks noGrp="1"/>
          </p:cNvSpPr>
          <p:nvPr>
            <p:ph idx="1"/>
          </p:nvPr>
        </p:nvSpPr>
        <p:spPr>
          <a:xfrm>
            <a:off x="4004451" y="2322303"/>
            <a:ext cx="8337550" cy="4006786"/>
          </a:xfrm>
        </p:spPr>
        <p:txBody>
          <a:bodyPr/>
          <a:lstStyle/>
          <a:p>
            <a:pPr marL="457200" lvl="1" indent="0" algn="r" rtl="1">
              <a:buFont typeface="Arial" panose="020B0604020202020204" pitchFamily="34" charset="0"/>
              <a:buNone/>
              <a:defRPr/>
            </a:pPr>
            <a:r>
              <a:rPr lang="ar-SA" sz="2000" b="1" u="sng" dirty="0">
                <a:cs typeface="+mj-cs"/>
              </a:rPr>
              <a:t>مكونات جهاز الهيكل العظمي:</a:t>
            </a:r>
            <a:endParaRPr lang="ar-SA" sz="1800" b="1" u="sng" dirty="0">
              <a:cs typeface="+mj-cs"/>
            </a:endParaRPr>
          </a:p>
          <a:p>
            <a:pPr lvl="2" algn="r" rtl="1">
              <a:defRPr/>
            </a:pPr>
            <a:r>
              <a:rPr lang="ar-SA" sz="2000" dirty="0">
                <a:cs typeface="+mj-cs"/>
              </a:rPr>
              <a:t>يتكون الجهاز العظمي من 206 عظمة مختلفة الشكل والحجم إلى جانب مجموعة من الغضاريف.</a:t>
            </a:r>
          </a:p>
          <a:p>
            <a:pPr lvl="2" algn="r" rtl="1">
              <a:defRPr/>
            </a:pPr>
            <a:r>
              <a:rPr lang="ar-SA" sz="2000" dirty="0">
                <a:cs typeface="+mj-cs"/>
              </a:rPr>
              <a:t>أصغر العظمات هي عظيمات الأذن (المطرقة والسندان والركاب) أما أكبرها فهي عظمة الفخذ.</a:t>
            </a:r>
          </a:p>
          <a:p>
            <a:pPr lvl="2" algn="r" rtl="1">
              <a:defRPr/>
            </a:pPr>
            <a:r>
              <a:rPr lang="ar-SA" sz="2000" dirty="0"/>
              <a:t>تنشأ العظام على هيئة غضاريف قبل ولادة الجنين.</a:t>
            </a:r>
          </a:p>
          <a:p>
            <a:pPr lvl="2" algn="r" rtl="1">
              <a:defRPr/>
            </a:pPr>
            <a:r>
              <a:rPr lang="ar-SA" sz="2000" dirty="0"/>
              <a:t>الغضروف نسيج متين ولكنه لين ويبقى فترة طويلة قبل ولادة الجنين.</a:t>
            </a:r>
          </a:p>
          <a:p>
            <a:pPr lvl="2" algn="r" rtl="1">
              <a:defRPr/>
            </a:pPr>
            <a:r>
              <a:rPr lang="ar-SA" sz="2000" dirty="0"/>
              <a:t>ينمو الجنين وتتقلص الغضاريف بترسب أملاح الكالسيوم عليها فتصبح نسيجا</a:t>
            </a:r>
            <a:r>
              <a:rPr lang="ar-SA" sz="2000" dirty="0">
                <a:latin typeface="Arial"/>
              </a:rPr>
              <a:t>˝</a:t>
            </a:r>
            <a:r>
              <a:rPr lang="ar-SA" sz="2000" dirty="0"/>
              <a:t> عظميا</a:t>
            </a:r>
            <a:r>
              <a:rPr lang="ar-SA" sz="2000" dirty="0">
                <a:latin typeface="Arial"/>
              </a:rPr>
              <a:t>˝</a:t>
            </a:r>
            <a:r>
              <a:rPr lang="ar-SA" sz="2000" dirty="0"/>
              <a:t> صلبا</a:t>
            </a:r>
            <a:r>
              <a:rPr lang="ar-SA" sz="2000" dirty="0">
                <a:latin typeface="Arial"/>
              </a:rPr>
              <a:t>˝</a:t>
            </a:r>
            <a:r>
              <a:rPr lang="ar-SA" sz="2000" dirty="0"/>
              <a:t>.</a:t>
            </a:r>
          </a:p>
          <a:p>
            <a:pPr lvl="2" algn="r" rtl="1">
              <a:defRPr/>
            </a:pPr>
            <a:r>
              <a:rPr lang="ar-SA" sz="2000" dirty="0"/>
              <a:t>أول عظم يتقلص في الجسم هو عظمة الترقوة.</a:t>
            </a:r>
          </a:p>
          <a:p>
            <a:pPr marL="914400" lvl="2" indent="0" algn="r" rtl="1">
              <a:buFont typeface="Arial" panose="020B0604020202020204" pitchFamily="34" charset="0"/>
              <a:buNone/>
              <a:defRPr/>
            </a:pPr>
            <a:r>
              <a:rPr lang="ar-SA" sz="2000" dirty="0">
                <a:solidFill>
                  <a:prstClr val="black"/>
                </a:solidFill>
                <a:latin typeface="Arial" panose="020B0604020202020204" pitchFamily="34" charset="0"/>
                <a:cs typeface="Times New Roman" panose="02020603050405020304" pitchFamily="18" charset="0"/>
              </a:rPr>
              <a:t>التَّرقُوَة عظم مزدوج منحني قصير يربط الذراع (لوح الكتف) مع عظم الصدر</a:t>
            </a:r>
            <a:endParaRPr lang="ar-SA" sz="1800" dirty="0"/>
          </a:p>
        </p:txBody>
      </p:sp>
      <p:pic>
        <p:nvPicPr>
          <p:cNvPr id="28" name="Picture 1">
            <a:extLst>
              <a:ext uri="{FF2B5EF4-FFF2-40B4-BE49-F238E27FC236}">
                <a16:creationId xmlns:a16="http://schemas.microsoft.com/office/drawing/2014/main" xmlns="" id="{623F0A31-9403-4124-BD59-4C07858B7E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708" y="3667925"/>
            <a:ext cx="1749668" cy="213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xmlns="" id="{FF5812C4-2695-46F4-968D-C05BFF0396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5542" y="1485014"/>
            <a:ext cx="2218690" cy="204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a:extLst>
              <a:ext uri="{FF2B5EF4-FFF2-40B4-BE49-F238E27FC236}">
                <a16:creationId xmlns:a16="http://schemas.microsoft.com/office/drawing/2014/main" xmlns="" id="{9C3EBAD7-2D22-4C68-8781-C73401B75D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2762" y="5202054"/>
            <a:ext cx="1674083" cy="129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408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363AE313-E669-48B1-A9FE-5BF7110AC4FD}"/>
              </a:ext>
            </a:extLst>
          </p:cNvPr>
          <p:cNvSpPr txBox="1">
            <a:spLocks/>
          </p:cNvSpPr>
          <p:nvPr/>
        </p:nvSpPr>
        <p:spPr>
          <a:xfrm>
            <a:off x="3660775" y="2337416"/>
            <a:ext cx="8683487" cy="421750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lgn="r" rtl="1"/>
            <a:r>
              <a:rPr lang="ar-SA" altLang="en-US" dirty="0">
                <a:solidFill>
                  <a:srgbClr val="000000"/>
                </a:solidFill>
              </a:rPr>
              <a:t>تشمل عظام الجسم:</a:t>
            </a:r>
          </a:p>
          <a:p>
            <a:pPr lvl="3" algn="r" rtl="1"/>
            <a:r>
              <a:rPr lang="ar-SA" altLang="en-US" dirty="0">
                <a:solidFill>
                  <a:srgbClr val="000000"/>
                </a:solidFill>
              </a:rPr>
              <a:t>6 عظمات تشكل عظام الأذنين.</a:t>
            </a:r>
          </a:p>
          <a:p>
            <a:pPr lvl="3" algn="r" rtl="1"/>
            <a:r>
              <a:rPr lang="ar-SA" altLang="en-US" dirty="0">
                <a:solidFill>
                  <a:srgbClr val="000000"/>
                </a:solidFill>
              </a:rPr>
              <a:t>22 عظمة في الجمجمة.</a:t>
            </a:r>
          </a:p>
          <a:p>
            <a:pPr lvl="3" algn="r" rtl="1"/>
            <a:r>
              <a:rPr lang="ar-SA" altLang="en-US" dirty="0">
                <a:solidFill>
                  <a:srgbClr val="000000"/>
                </a:solidFill>
              </a:rPr>
              <a:t>عظمة واحدة تشكل جسم العظم اللأمي.</a:t>
            </a:r>
          </a:p>
          <a:p>
            <a:pPr lvl="3" algn="r" rtl="1"/>
            <a:r>
              <a:rPr lang="ar-SA" altLang="en-US" dirty="0">
                <a:solidFill>
                  <a:srgbClr val="000000"/>
                </a:solidFill>
              </a:rPr>
              <a:t>51 عظمة في العمود الفقري والأضلاع والقفص.</a:t>
            </a:r>
          </a:p>
          <a:p>
            <a:pPr lvl="3" algn="r" rtl="1"/>
            <a:r>
              <a:rPr lang="ar-SA" altLang="en-US" dirty="0">
                <a:solidFill>
                  <a:srgbClr val="000000"/>
                </a:solidFill>
              </a:rPr>
              <a:t>64 عظمة لكل من الطرفين العلويين (الذراعان واليدان).</a:t>
            </a:r>
          </a:p>
          <a:p>
            <a:pPr lvl="3" algn="r" rtl="1"/>
            <a:r>
              <a:rPr lang="ar-SA" altLang="en-US" dirty="0">
                <a:solidFill>
                  <a:srgbClr val="000000"/>
                </a:solidFill>
              </a:rPr>
              <a:t>62 عظمة لكل من الطرفين السفليين (الساقان والقدمان).</a:t>
            </a:r>
            <a:endParaRPr lang="ar-SA" altLang="en-US" sz="1600" dirty="0">
              <a:solidFill>
                <a:srgbClr val="000000"/>
              </a:solidFill>
            </a:endParaRPr>
          </a:p>
          <a:p>
            <a:pPr lvl="1" algn="r" rtl="1"/>
            <a:r>
              <a:rPr lang="ar-SA" altLang="en-US" sz="2000" dirty="0">
                <a:solidFill>
                  <a:srgbClr val="000000"/>
                </a:solidFill>
              </a:rPr>
              <a:t>ترتبط عظام الهيكل العظمي ببعضها البعض عن طريق مفاصل مختلفة الأشكال تسمح لأجزاء الهيكل بالحركة مما يتيح للجسم البشري الحركة. </a:t>
            </a:r>
          </a:p>
          <a:p>
            <a:pPr lvl="1" algn="r" rtl="1"/>
            <a:r>
              <a:rPr lang="ar-SA" altLang="en-US" sz="2000" dirty="0">
                <a:solidFill>
                  <a:srgbClr val="000000"/>
                </a:solidFill>
              </a:rPr>
              <a:t>يثبت المفاصل ببعضها البعض أنسجة رابطة تمنع المفاصل من الحركة بطريقة خاطئة.</a:t>
            </a:r>
          </a:p>
          <a:p>
            <a:pPr algn="r" rtl="1"/>
            <a:endParaRPr lang="ar-SA" altLang="en-US" sz="2400" dirty="0">
              <a:solidFill>
                <a:srgbClr val="000000"/>
              </a:solidFill>
              <a:cs typeface="Times New Roman" panose="02020603050405020304" pitchFamily="18" charset="0"/>
            </a:endParaRPr>
          </a:p>
        </p:txBody>
      </p:sp>
      <p:pic>
        <p:nvPicPr>
          <p:cNvPr id="27" name="Picture 1">
            <a:extLst>
              <a:ext uri="{FF2B5EF4-FFF2-40B4-BE49-F238E27FC236}">
                <a16:creationId xmlns:a16="http://schemas.microsoft.com/office/drawing/2014/main" xmlns="" id="{FBB9961A-6520-4958-BF33-04F398B1B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7060" y="1743995"/>
            <a:ext cx="2315955" cy="175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a:extLst>
              <a:ext uri="{FF2B5EF4-FFF2-40B4-BE49-F238E27FC236}">
                <a16:creationId xmlns:a16="http://schemas.microsoft.com/office/drawing/2014/main" xmlns="" id="{6F1305CA-E318-457F-BBA1-BAECDD277C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626" y="3735978"/>
            <a:ext cx="3298825" cy="197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xmlns="" id="{BF45F34C-7B5D-4A5F-98C6-FF5492B81875}"/>
              </a:ext>
            </a:extLst>
          </p:cNvPr>
          <p:cNvSpPr>
            <a:spLocks noGrp="1"/>
          </p:cNvSpPr>
          <p:nvPr>
            <p:ph type="title"/>
          </p:nvPr>
        </p:nvSpPr>
        <p:spPr>
          <a:xfrm>
            <a:off x="1978715" y="1502663"/>
            <a:ext cx="8229600" cy="609600"/>
          </a:xfrm>
        </p:spPr>
        <p:txBody>
          <a:bodyPr/>
          <a:lstStyle/>
          <a:p>
            <a:pPr marL="457200" indent="-457200" rtl="1">
              <a:spcBef>
                <a:spcPct val="20000"/>
              </a:spcBef>
              <a:defRPr/>
            </a:pPr>
            <a:r>
              <a:rPr lang="ar-SA" sz="3600" dirty="0">
                <a:solidFill>
                  <a:srgbClr val="FF0000"/>
                </a:solidFill>
              </a:rPr>
              <a:t>أجهزة جسم الإنسان</a:t>
            </a:r>
            <a:br>
              <a:rPr lang="ar-SA" sz="3600" dirty="0">
                <a:solidFill>
                  <a:srgbClr val="FF0000"/>
                </a:solidFill>
              </a:rPr>
            </a:br>
            <a:r>
              <a:rPr lang="ar-SA" sz="2800" b="1" dirty="0">
                <a:solidFill>
                  <a:srgbClr val="FF0000"/>
                </a:solidFill>
                <a:ea typeface="+mn-ea"/>
              </a:rPr>
              <a:t> الهيكل العظمى</a:t>
            </a:r>
            <a:endParaRPr lang="ar-SA" sz="3600" dirty="0">
              <a:solidFill>
                <a:srgbClr val="FF0000"/>
              </a:solidFill>
            </a:endParaRPr>
          </a:p>
        </p:txBody>
      </p:sp>
    </p:spTree>
    <p:extLst>
      <p:ext uri="{BB962C8B-B14F-4D97-AF65-F5344CB8AC3E}">
        <p14:creationId xmlns:p14="http://schemas.microsoft.com/office/powerpoint/2010/main" val="3158130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34578167-389A-4850-B875-35D8D103844B}"/>
              </a:ext>
            </a:extLst>
          </p:cNvPr>
          <p:cNvSpPr>
            <a:spLocks noGrp="1"/>
          </p:cNvSpPr>
          <p:nvPr>
            <p:ph idx="1"/>
          </p:nvPr>
        </p:nvSpPr>
        <p:spPr>
          <a:xfrm>
            <a:off x="4929978" y="1968812"/>
            <a:ext cx="7424221" cy="4572000"/>
          </a:xfrm>
        </p:spPr>
        <p:txBody>
          <a:bodyPr/>
          <a:lstStyle/>
          <a:p>
            <a:pPr marL="400050" lvl="1" indent="0" algn="r" rtl="1">
              <a:buFont typeface="Arial" panose="020B0604020202020204" pitchFamily="34" charset="0"/>
              <a:buNone/>
              <a:defRPr/>
            </a:pPr>
            <a:r>
              <a:rPr lang="ar-SA" sz="2400" b="1" u="sng" dirty="0"/>
              <a:t>أهمية جهاز الهيكل العظمي:</a:t>
            </a:r>
          </a:p>
          <a:p>
            <a:pPr marL="1257300" lvl="2" indent="-457200" algn="r" rtl="1">
              <a:buFont typeface="+mj-lt"/>
              <a:buAutoNum type="arabicPeriod"/>
              <a:defRPr/>
            </a:pPr>
            <a:r>
              <a:rPr lang="ar-SA" dirty="0"/>
              <a:t>يعطي الدعامة والشكل العام لجسم الإنسان.</a:t>
            </a:r>
          </a:p>
          <a:p>
            <a:pPr marL="1257300" lvl="2" indent="-457200" algn="r" rtl="1">
              <a:buFont typeface="+mj-lt"/>
              <a:buAutoNum type="arabicPeriod"/>
              <a:defRPr/>
            </a:pPr>
            <a:r>
              <a:rPr lang="ar-SA" dirty="0"/>
              <a:t>يساعد في الحركة.</a:t>
            </a:r>
          </a:p>
          <a:p>
            <a:pPr marL="1257300" lvl="2" indent="-457200" algn="r" rtl="1">
              <a:buFont typeface="+mj-lt"/>
              <a:buAutoNum type="arabicPeriod"/>
              <a:defRPr/>
            </a:pPr>
            <a:r>
              <a:rPr lang="ar-SA" dirty="0"/>
              <a:t>تعتبر العظام مخزنا لبعض الأملاح المعدنية مثل الكالسيوم والفسفور.</a:t>
            </a:r>
          </a:p>
          <a:p>
            <a:pPr marL="1257300" lvl="2" indent="-457200" algn="r" rtl="1">
              <a:buFont typeface="+mj-lt"/>
              <a:buAutoNum type="arabicPeriod"/>
              <a:defRPr/>
            </a:pPr>
            <a:r>
              <a:rPr lang="ar-SA" dirty="0"/>
              <a:t>توفر الجمجمة الحماية للدماغ وكذلك عظام القفص الصدري لحماية القلب.</a:t>
            </a:r>
          </a:p>
          <a:p>
            <a:pPr marL="1257300" lvl="2" indent="-457200" algn="r" rtl="1">
              <a:buFont typeface="+mj-lt"/>
              <a:buAutoNum type="arabicPeriod"/>
              <a:defRPr/>
            </a:pPr>
            <a:r>
              <a:rPr lang="ar-SA" dirty="0"/>
              <a:t> تحتوي العظام المفلطحة (مثل عظمة لوحة الكتف) على نخاع أحمر يتم فيه إنتاج كريات الدم الحمراء.</a:t>
            </a:r>
          </a:p>
          <a:p>
            <a:pPr algn="r" rtl="1">
              <a:defRPr/>
            </a:pPr>
            <a:endParaRPr lang="ar-SA" sz="2800" dirty="0">
              <a:cs typeface="+mj-cs"/>
            </a:endParaRPr>
          </a:p>
        </p:txBody>
      </p:sp>
      <p:pic>
        <p:nvPicPr>
          <p:cNvPr id="27" name="Picture 1">
            <a:extLst>
              <a:ext uri="{FF2B5EF4-FFF2-40B4-BE49-F238E27FC236}">
                <a16:creationId xmlns:a16="http://schemas.microsoft.com/office/drawing/2014/main" xmlns="" id="{DD17FC5C-DA8B-4A39-BA3B-070714B22F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8439" y="4942678"/>
            <a:ext cx="2242152" cy="167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xmlns="" id="{91870B86-A706-40DA-AF82-81072A0185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703" y="1988903"/>
            <a:ext cx="2540726" cy="341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a:extLst>
              <a:ext uri="{FF2B5EF4-FFF2-40B4-BE49-F238E27FC236}">
                <a16:creationId xmlns:a16="http://schemas.microsoft.com/office/drawing/2014/main" xmlns="" id="{CAF3C2CA-7834-4AC2-9B24-FA5FD1DD11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4668" y="2425849"/>
            <a:ext cx="155098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a:extLst>
              <a:ext uri="{FF2B5EF4-FFF2-40B4-BE49-F238E27FC236}">
                <a16:creationId xmlns:a16="http://schemas.microsoft.com/office/drawing/2014/main" xmlns="" id="{32DAE51F-7870-484B-9F5D-3E98AD789AB3}"/>
              </a:ext>
            </a:extLst>
          </p:cNvPr>
          <p:cNvSpPr>
            <a:spLocks noGrp="1"/>
          </p:cNvSpPr>
          <p:nvPr>
            <p:ph type="title"/>
          </p:nvPr>
        </p:nvSpPr>
        <p:spPr>
          <a:xfrm>
            <a:off x="1978715" y="1502663"/>
            <a:ext cx="8229600" cy="609600"/>
          </a:xfrm>
        </p:spPr>
        <p:txBody>
          <a:bodyPr/>
          <a:lstStyle/>
          <a:p>
            <a:pPr marL="457200" indent="-457200" rtl="1">
              <a:spcBef>
                <a:spcPct val="20000"/>
              </a:spcBef>
              <a:defRPr/>
            </a:pPr>
            <a:r>
              <a:rPr lang="ar-SA" sz="3600" dirty="0">
                <a:solidFill>
                  <a:srgbClr val="FF0000"/>
                </a:solidFill>
              </a:rPr>
              <a:t>أجهزة جسم الإنسان</a:t>
            </a:r>
            <a:br>
              <a:rPr lang="ar-SA" sz="3600" dirty="0">
                <a:solidFill>
                  <a:srgbClr val="FF0000"/>
                </a:solidFill>
              </a:rPr>
            </a:br>
            <a:r>
              <a:rPr lang="ar-SA" sz="2800" b="1" dirty="0">
                <a:solidFill>
                  <a:srgbClr val="FF0000"/>
                </a:solidFill>
                <a:ea typeface="+mn-ea"/>
              </a:rPr>
              <a:t> الهيكل العظمى</a:t>
            </a:r>
            <a:endParaRPr lang="ar-SA" sz="3600" dirty="0">
              <a:solidFill>
                <a:srgbClr val="FF0000"/>
              </a:solidFill>
            </a:endParaRPr>
          </a:p>
        </p:txBody>
      </p:sp>
    </p:spTree>
    <p:extLst>
      <p:ext uri="{BB962C8B-B14F-4D97-AF65-F5344CB8AC3E}">
        <p14:creationId xmlns:p14="http://schemas.microsoft.com/office/powerpoint/2010/main" val="192977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02C73B87-B31A-4E18-B859-A84D3C934705}"/>
              </a:ext>
            </a:extLst>
          </p:cNvPr>
          <p:cNvSpPr txBox="1">
            <a:spLocks/>
          </p:cNvSpPr>
          <p:nvPr/>
        </p:nvSpPr>
        <p:spPr bwMode="auto">
          <a:xfrm>
            <a:off x="1878420" y="1643184"/>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US" sz="4400" dirty="0">
                <a:solidFill>
                  <a:srgbClr val="FF0000"/>
                </a:solidFill>
                <a:latin typeface="Calibri" panose="020F0502020204030204" pitchFamily="34" charset="0"/>
                <a:cs typeface="Times New Roman" panose="02020603050405020304" pitchFamily="18" charset="0"/>
              </a:rPr>
              <a:t>الجهاز التنفسي في الإنسان</a:t>
            </a:r>
            <a:endParaRPr lang="en-US" altLang="en-US" sz="4400" dirty="0">
              <a:solidFill>
                <a:srgbClr val="FF0000"/>
              </a:solidFill>
              <a:latin typeface="Calibri" panose="020F0502020204030204" pitchFamily="34" charset="0"/>
            </a:endParaRPr>
          </a:p>
        </p:txBody>
      </p:sp>
      <p:pic>
        <p:nvPicPr>
          <p:cNvPr id="27" name="Picture 2" descr="Image result for ‫الجهاز التنفسي‬‎">
            <a:extLst>
              <a:ext uri="{FF2B5EF4-FFF2-40B4-BE49-F238E27FC236}">
                <a16:creationId xmlns="" xmlns:a16="http://schemas.microsoft.com/office/drawing/2014/main" id="{DE4F66BC-5FD0-443F-AE58-D63D2C554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539" y="2600610"/>
            <a:ext cx="5741581" cy="378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397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8" name="Content Placeholder 3">
            <a:extLst>
              <a:ext uri="{FF2B5EF4-FFF2-40B4-BE49-F238E27FC236}">
                <a16:creationId xmlns="" xmlns:a16="http://schemas.microsoft.com/office/drawing/2014/main" id="{7EEC567D-2E5C-481C-A986-C7E2EFA04442}"/>
              </a:ext>
            </a:extLst>
          </p:cNvPr>
          <p:cNvSpPr txBox="1">
            <a:spLocks/>
          </p:cNvSpPr>
          <p:nvPr/>
        </p:nvSpPr>
        <p:spPr>
          <a:xfrm>
            <a:off x="3378990" y="1715179"/>
            <a:ext cx="8769626" cy="469458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buFont typeface="Arial" charset="0"/>
              <a:buChar char="•"/>
              <a:defRPr/>
            </a:pPr>
            <a:r>
              <a:rPr lang="ar-SA" sz="2400" dirty="0">
                <a:cs typeface="+mj-cs"/>
              </a:rPr>
              <a:t>إن حاجة الجسم إلى الأوكسجين ماسة ودائمة. قد يصوم الإنسان عن الطعام أياماً كثيرة ويصبر على العطش أياماً قلائل لكن لايتحمل الحرمان من الأوكسجين لدقائق معدودة.</a:t>
            </a:r>
          </a:p>
          <a:p>
            <a:pPr lvl="1" algn="r" rtl="1">
              <a:defRPr/>
            </a:pPr>
            <a:r>
              <a:rPr lang="ar-SA" b="1" u="sng" dirty="0">
                <a:solidFill>
                  <a:prstClr val="black"/>
                </a:solidFill>
                <a:latin typeface="Times New Roman" pitchFamily="18" charset="0"/>
                <a:cs typeface="+mj-cs"/>
              </a:rPr>
              <a:t>وظيفة الجهاز التنفسي:</a:t>
            </a:r>
            <a:r>
              <a:rPr lang="ar-SA" dirty="0">
                <a:solidFill>
                  <a:prstClr val="black"/>
                </a:solidFill>
                <a:latin typeface="Times New Roman" pitchFamily="18" charset="0"/>
                <a:cs typeface="+mj-cs"/>
              </a:rPr>
              <a:t> </a:t>
            </a:r>
          </a:p>
          <a:p>
            <a:pPr algn="r" rtl="1">
              <a:defRPr/>
            </a:pPr>
            <a:r>
              <a:rPr lang="ar-SA" sz="2400" dirty="0">
                <a:solidFill>
                  <a:prstClr val="black"/>
                </a:solidFill>
                <a:latin typeface="Times New Roman" pitchFamily="18" charset="0"/>
                <a:cs typeface="Times New Roman" pitchFamily="18" charset="0"/>
              </a:rPr>
              <a:t>إقتناص الأكسجين من الهواء ونقله إلى الدم وحمل ثاني أكسيد الكربون من الدم ونقله إلى الهواء لطرده خارج الجسم.</a:t>
            </a:r>
          </a:p>
          <a:p>
            <a:pPr lvl="1" algn="r" rtl="1">
              <a:defRPr/>
            </a:pPr>
            <a:r>
              <a:rPr lang="ar-SA" b="1" u="sng" dirty="0">
                <a:solidFill>
                  <a:prstClr val="black"/>
                </a:solidFill>
                <a:latin typeface="Times New Roman" pitchFamily="18" charset="0"/>
                <a:cs typeface="Times New Roman" pitchFamily="18" charset="0"/>
              </a:rPr>
              <a:t>مكونات الجهاز التنفسي: </a:t>
            </a:r>
          </a:p>
          <a:p>
            <a:pPr algn="r" rtl="1">
              <a:buFont typeface="Arial" charset="0"/>
              <a:buChar char="•"/>
              <a:defRPr/>
            </a:pPr>
            <a:r>
              <a:rPr lang="ar-SA" sz="2400" dirty="0">
                <a:solidFill>
                  <a:prstClr val="black"/>
                </a:solidFill>
                <a:latin typeface="Times New Roman" pitchFamily="18" charset="0"/>
                <a:cs typeface="Times New Roman" pitchFamily="18" charset="0"/>
              </a:rPr>
              <a:t>يتكون الجهاز التنفسي من الأنف – البلعوم – الحنجرة – القصبة الهوائية وفروعها – الرئتان. </a:t>
            </a:r>
          </a:p>
          <a:p>
            <a:pPr algn="r" rtl="1">
              <a:buFont typeface="Arial" charset="0"/>
              <a:buChar char="•"/>
              <a:defRPr/>
            </a:pPr>
            <a:r>
              <a:rPr lang="ar-SA" sz="2400" dirty="0">
                <a:solidFill>
                  <a:prstClr val="black"/>
                </a:solidFill>
                <a:latin typeface="Times New Roman" pitchFamily="18" charset="0"/>
                <a:cs typeface="Times New Roman" pitchFamily="18" charset="0"/>
              </a:rPr>
              <a:t>وتشمل كل رئةٍ كثيراً من القصيبات ,والتي تتفرع إلى شُعيبات تنتهي بعددٍ لا يحصى من الحويصلات الهوائية المبطنة باغشيةٍ رقيقةٍ يجري عبرها التبادل الغازي بين أكسجين الهواء وثاني أكسيد الكربون الموجود بالدم.</a:t>
            </a:r>
          </a:p>
        </p:txBody>
      </p:sp>
      <p:pic>
        <p:nvPicPr>
          <p:cNvPr id="29" name="Picture 2">
            <a:extLst>
              <a:ext uri="{FF2B5EF4-FFF2-40B4-BE49-F238E27FC236}">
                <a16:creationId xmlns="" xmlns:a16="http://schemas.microsoft.com/office/drawing/2014/main" id="{51598A9C-7262-48C9-9A7E-CD3243177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67" y="1601096"/>
            <a:ext cx="2414327" cy="193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a:extLst>
              <a:ext uri="{FF2B5EF4-FFF2-40B4-BE49-F238E27FC236}">
                <a16:creationId xmlns="" xmlns:a16="http://schemas.microsoft.com/office/drawing/2014/main" id="{5AC160CE-CC37-4646-89C5-A56921DEF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39" y="3586491"/>
            <a:ext cx="2419955" cy="223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906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 xmlns:a16="http://schemas.microsoft.com/office/drawing/2014/main" id="{8FB248B3-44CA-482F-9C80-7A4731263282}"/>
              </a:ext>
            </a:extLst>
          </p:cNvPr>
          <p:cNvSpPr>
            <a:spLocks noGrp="1"/>
          </p:cNvSpPr>
          <p:nvPr>
            <p:ph idx="1"/>
          </p:nvPr>
        </p:nvSpPr>
        <p:spPr>
          <a:xfrm>
            <a:off x="4004451" y="1681716"/>
            <a:ext cx="8686800" cy="5105400"/>
          </a:xfrm>
        </p:spPr>
        <p:txBody>
          <a:bodyPr/>
          <a:lstStyle/>
          <a:p>
            <a:pPr lvl="2" algn="r" rtl="1"/>
            <a:r>
              <a:rPr lang="ar-SA" altLang="en-US" b="1" u="sng">
                <a:latin typeface="Times New Roman" panose="02020603050405020304" pitchFamily="18" charset="0"/>
                <a:cs typeface="Times New Roman" panose="02020603050405020304" pitchFamily="18" charset="0"/>
              </a:rPr>
              <a:t>من الامراض التي يمكن أن تصيب الجهاز التنفسي:</a:t>
            </a:r>
            <a:r>
              <a:rPr lang="ar-SA" altLang="en-US">
                <a:latin typeface="Times New Roman" panose="02020603050405020304" pitchFamily="18" charset="0"/>
                <a:cs typeface="Times New Roman" panose="02020603050405020304" pitchFamily="18" charset="0"/>
              </a:rPr>
              <a:t> </a:t>
            </a:r>
          </a:p>
          <a:p>
            <a:pPr lvl="2" algn="r" rtl="1"/>
            <a:r>
              <a:rPr lang="ar-SA" altLang="en-US" sz="2000">
                <a:latin typeface="Times New Roman" panose="02020603050405020304" pitchFamily="18" charset="0"/>
                <a:cs typeface="Times New Roman" panose="02020603050405020304" pitchFamily="18" charset="0"/>
              </a:rPr>
              <a:t>الإلتهاب الرئوي – الربو- السعال الديكي - التدرن الرئوي (السل). </a:t>
            </a:r>
            <a:r>
              <a:rPr lang="ar-SA" altLang="en-US" sz="1600" b="1"/>
              <a:t/>
            </a:r>
            <a:br>
              <a:rPr lang="ar-SA" altLang="en-US" sz="1600" b="1"/>
            </a:br>
            <a:r>
              <a:rPr lang="ar-SA" altLang="en-US" b="1"/>
              <a:t/>
            </a:r>
            <a:br>
              <a:rPr lang="ar-SA" altLang="en-US" b="1"/>
            </a:br>
            <a:endParaRPr lang="en-US" altLang="en-US"/>
          </a:p>
        </p:txBody>
      </p:sp>
      <p:sp>
        <p:nvSpPr>
          <p:cNvPr id="27" name="TextBox 26">
            <a:extLst>
              <a:ext uri="{FF2B5EF4-FFF2-40B4-BE49-F238E27FC236}">
                <a16:creationId xmlns="" xmlns:a16="http://schemas.microsoft.com/office/drawing/2014/main" id="{4A59E47E-68B6-45B1-ACDD-EF96F0E8D338}"/>
              </a:ext>
            </a:extLst>
          </p:cNvPr>
          <p:cNvSpPr txBox="1"/>
          <p:nvPr/>
        </p:nvSpPr>
        <p:spPr>
          <a:xfrm>
            <a:off x="682569" y="4526980"/>
            <a:ext cx="3352800" cy="1200150"/>
          </a:xfrm>
          <a:prstGeom prst="rect">
            <a:avLst/>
          </a:prstGeom>
          <a:solidFill>
            <a:schemeClr val="accent2">
              <a:lumMod val="20000"/>
              <a:lumOff val="80000"/>
            </a:schemeClr>
          </a:solidFill>
        </p:spPr>
        <p:txBody>
          <a:bodyPr>
            <a:spAutoFit/>
          </a:bodyPr>
          <a:lstStyle/>
          <a:p>
            <a:pPr algn="r" rtl="1" eaLnBrk="1" hangingPunct="1">
              <a:defRPr/>
            </a:pPr>
            <a:r>
              <a:rPr lang="ar-SA" dirty="0">
                <a:solidFill>
                  <a:prstClr val="black"/>
                </a:solidFill>
                <a:latin typeface="Arial" charset="0"/>
                <a:cs typeface="Arial" charset="0"/>
              </a:rPr>
              <a:t>السعال الديكي هو مرض بكتيرى يصيب الاطفال الاقل من 6 سنوات وسمى السعال الديكى لان الاطفال يصابون بنوبات سعال مصحوبة بشهيق يشبة صيحة الديك </a:t>
            </a:r>
            <a:endParaRPr lang="en-US" dirty="0">
              <a:solidFill>
                <a:prstClr val="black"/>
              </a:solidFill>
              <a:latin typeface="Arial" charset="0"/>
              <a:cs typeface="Arial" charset="0"/>
            </a:endParaRPr>
          </a:p>
        </p:txBody>
      </p:sp>
      <p:pic>
        <p:nvPicPr>
          <p:cNvPr id="28" name="Picture 6">
            <a:extLst>
              <a:ext uri="{FF2B5EF4-FFF2-40B4-BE49-F238E27FC236}">
                <a16:creationId xmlns="" xmlns:a16="http://schemas.microsoft.com/office/drawing/2014/main" id="{05CB05E6-8FF5-405B-897B-EE6517D33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062" y="2486025"/>
            <a:ext cx="232092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a:extLst>
              <a:ext uri="{FF2B5EF4-FFF2-40B4-BE49-F238E27FC236}">
                <a16:creationId xmlns="" xmlns:a16="http://schemas.microsoft.com/office/drawing/2014/main" id="{5E30C7F0-CB05-4D17-92E4-5603D9F72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1147" y="2647461"/>
            <a:ext cx="2640013" cy="245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9">
            <a:extLst>
              <a:ext uri="{FF2B5EF4-FFF2-40B4-BE49-F238E27FC236}">
                <a16:creationId xmlns="" xmlns:a16="http://schemas.microsoft.com/office/drawing/2014/main" id="{CCA8E164-82C3-40AD-9AC4-FB03CC7F8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019" y="3657738"/>
            <a:ext cx="3001962"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a:extLst>
              <a:ext uri="{FF2B5EF4-FFF2-40B4-BE49-F238E27FC236}">
                <a16:creationId xmlns="" xmlns:a16="http://schemas.microsoft.com/office/drawing/2014/main" id="{05D2BA15-418E-4D4F-AA3B-AA4E903418EC}"/>
              </a:ext>
            </a:extLst>
          </p:cNvPr>
          <p:cNvSpPr txBox="1"/>
          <p:nvPr/>
        </p:nvSpPr>
        <p:spPr>
          <a:xfrm>
            <a:off x="7979810" y="5211553"/>
            <a:ext cx="3722688" cy="1200150"/>
          </a:xfrm>
          <a:prstGeom prst="rect">
            <a:avLst/>
          </a:prstGeom>
          <a:solidFill>
            <a:schemeClr val="accent5">
              <a:lumMod val="20000"/>
              <a:lumOff val="80000"/>
            </a:schemeClr>
          </a:solidFill>
        </p:spPr>
        <p:txBody>
          <a:bodyPr>
            <a:spAutoFit/>
          </a:bodyPr>
          <a:lstStyle/>
          <a:p>
            <a:pPr algn="r" rtl="1" eaLnBrk="1" hangingPunct="1">
              <a:defRPr/>
            </a:pPr>
            <a:r>
              <a:rPr lang="ar-SA" dirty="0">
                <a:solidFill>
                  <a:prstClr val="black"/>
                </a:solidFill>
                <a:latin typeface="Arial" charset="0"/>
                <a:cs typeface="Arial" charset="0"/>
              </a:rPr>
              <a:t>التهاب الرئة هو عبارة عن التهاب في الحويصلات الرئوية، التي تمتليء بسائل صديدي وبذلك يجد الاكسجين صعوبة في الانتقال من الحويصلات إلى الأوعية الدموية</a:t>
            </a:r>
            <a:endParaRPr lang="en-US" dirty="0">
              <a:solidFill>
                <a:prstClr val="black"/>
              </a:solidFill>
              <a:latin typeface="Arial" charset="0"/>
              <a:cs typeface="Arial" charset="0"/>
            </a:endParaRPr>
          </a:p>
        </p:txBody>
      </p:sp>
      <p:sp>
        <p:nvSpPr>
          <p:cNvPr id="32" name="Title 1">
            <a:extLst>
              <a:ext uri="{FF2B5EF4-FFF2-40B4-BE49-F238E27FC236}">
                <a16:creationId xmlns="" xmlns:a16="http://schemas.microsoft.com/office/drawing/2014/main" id="{DA9D33D8-670C-4517-9B3B-A71313CCDE09}"/>
              </a:ext>
            </a:extLst>
          </p:cNvPr>
          <p:cNvSpPr txBox="1">
            <a:spLocks/>
          </p:cNvSpPr>
          <p:nvPr/>
        </p:nvSpPr>
        <p:spPr bwMode="auto">
          <a:xfrm>
            <a:off x="1314062" y="1177149"/>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SA" altLang="en-US" sz="3600" dirty="0">
                <a:solidFill>
                  <a:srgbClr val="FF0000"/>
                </a:solidFill>
                <a:latin typeface="Calibri" panose="020F0502020204030204" pitchFamily="34" charset="0"/>
                <a:cs typeface="Times New Roman" panose="02020603050405020304" pitchFamily="18" charset="0"/>
              </a:rPr>
              <a:t>الجهاز التنفسي في الإنسان</a:t>
            </a:r>
            <a:endParaRPr lang="en-US" altLang="en-US" sz="36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794340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8" y="472922"/>
            <a:ext cx="706583"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7"/>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7" y="6276757"/>
            <a:ext cx="2209249" cy="636241"/>
            <a:chOff x="-46828" y="6276745"/>
            <a:chExt cx="2209248" cy="636240"/>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2" cy="636240"/>
              <a:chOff x="836728" y="6276745"/>
              <a:chExt cx="1325692" cy="636240"/>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7" y="6276745"/>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2" y="6389766"/>
                <a:ext cx="367408" cy="523219"/>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8" y="6432702"/>
              <a:ext cx="856324" cy="430886"/>
            </a:xfrm>
            <a:prstGeom prst="rect">
              <a:avLst/>
            </a:prstGeom>
            <a:noFill/>
          </p:spPr>
          <p:txBody>
            <a:bodyPr wrap="none" lIns="91440" tIns="45720" rIns="91440" bIns="45720">
              <a:spAutoFit/>
            </a:bodyPr>
            <a:lstStyle/>
            <a:p>
              <a:pPr algn="ctr"/>
              <a:r>
                <a:rPr lang="en-US" sz="2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3" y="312257"/>
            <a:ext cx="410690" cy="400110"/>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079928"/>
            <a:chOff x="-50061" y="70884"/>
            <a:chExt cx="4242015" cy="1323158"/>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1036525"/>
              <a:chOff x="2487169" y="70884"/>
              <a:chExt cx="1704785" cy="1036525"/>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7" y="708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19" y="2232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9"/>
                <a:ext cx="3066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40" y="252983"/>
                <a:ext cx="309655"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5"/>
                <a:ext cx="35232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6" y="431329"/>
              <a:ext cx="706581" cy="452516"/>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41526"/>
              <a:ext cx="886689" cy="452516"/>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267197"/>
              <a:ext cx="410690" cy="490226"/>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2" descr="D:\1st Term 1432 1433\مبادئ العلوم\3 مبادئ العلوم العامة  - الحيوان\Slide43.JPG">
            <a:extLst>
              <a:ext uri="{FF2B5EF4-FFF2-40B4-BE49-F238E27FC236}">
                <a16:creationId xmlns:a16="http://schemas.microsoft.com/office/drawing/2014/main" xmlns="" id="{E2DF67B4-647D-4A0B-8D61-978D3963D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169" y="1525291"/>
            <a:ext cx="6297160" cy="472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
            <a:extLst>
              <a:ext uri="{FF2B5EF4-FFF2-40B4-BE49-F238E27FC236}">
                <a16:creationId xmlns:a16="http://schemas.microsoft.com/office/drawing/2014/main" xmlns="" id="{D30E46AF-25BC-4D25-8E8D-11BD68795DCA}"/>
              </a:ext>
            </a:extLst>
          </p:cNvPr>
          <p:cNvSpPr txBox="1">
            <a:spLocks noChangeArrowheads="1"/>
          </p:cNvSpPr>
          <p:nvPr/>
        </p:nvSpPr>
        <p:spPr bwMode="auto">
          <a:xfrm>
            <a:off x="8348870" y="2080499"/>
            <a:ext cx="35085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الجهاز البولي</a:t>
            </a:r>
            <a:endParaRPr kumimoji="0" lang="en-US" altLang="en-US" sz="4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6010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8" y="472922"/>
            <a:ext cx="706583"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7"/>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7" y="6276757"/>
            <a:ext cx="2209249" cy="636241"/>
            <a:chOff x="-46828" y="6276745"/>
            <a:chExt cx="2209248" cy="636240"/>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2" cy="636240"/>
              <a:chOff x="836728" y="6276745"/>
              <a:chExt cx="1325692" cy="636240"/>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7" y="6276745"/>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2" y="6389766"/>
                <a:ext cx="367408" cy="523219"/>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8" y="6432702"/>
              <a:ext cx="856324" cy="430886"/>
            </a:xfrm>
            <a:prstGeom prst="rect">
              <a:avLst/>
            </a:prstGeom>
            <a:noFill/>
          </p:spPr>
          <p:txBody>
            <a:bodyPr wrap="none" lIns="91440" tIns="45720" rIns="91440" bIns="45720">
              <a:spAutoFit/>
            </a:bodyPr>
            <a:lstStyle/>
            <a:p>
              <a:pPr algn="ctr"/>
              <a:r>
                <a:rPr lang="en-US" sz="2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3" y="312257"/>
            <a:ext cx="410690" cy="400110"/>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079928"/>
            <a:chOff x="-50061" y="70884"/>
            <a:chExt cx="4242015" cy="1323158"/>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1036525"/>
              <a:chOff x="2487169" y="70884"/>
              <a:chExt cx="1704785" cy="1036525"/>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7" y="708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19" y="2232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9"/>
                <a:ext cx="3066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40" y="252983"/>
                <a:ext cx="309655"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5"/>
                <a:ext cx="35232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6" y="431329"/>
              <a:ext cx="706581" cy="452516"/>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41526"/>
              <a:ext cx="886689" cy="452516"/>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267197"/>
              <a:ext cx="410690" cy="490226"/>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8" name="Content Placeholder 2">
            <a:extLst>
              <a:ext uri="{FF2B5EF4-FFF2-40B4-BE49-F238E27FC236}">
                <a16:creationId xmlns:a16="http://schemas.microsoft.com/office/drawing/2014/main" xmlns="" id="{40AE047B-F804-461E-93A9-437A2257B53E}"/>
              </a:ext>
            </a:extLst>
          </p:cNvPr>
          <p:cNvSpPr>
            <a:spLocks noGrp="1"/>
          </p:cNvSpPr>
          <p:nvPr>
            <p:ph idx="1"/>
          </p:nvPr>
        </p:nvSpPr>
        <p:spPr>
          <a:xfrm>
            <a:off x="982646" y="3018446"/>
            <a:ext cx="11208644" cy="2463052"/>
          </a:xfrm>
        </p:spPr>
        <p:txBody>
          <a:bodyPr/>
          <a:lstStyle/>
          <a:p>
            <a:pPr lvl="1" algn="r" rtl="1">
              <a:buFont typeface="Arial" panose="020B0604020202020204" pitchFamily="34" charset="0"/>
              <a:buChar char="•"/>
              <a:defRPr/>
            </a:pPr>
            <a:r>
              <a:rPr lang="ar-SA" sz="2400" dirty="0"/>
              <a:t>ينتج عن أكسدة الغذاء في الخلايا إنتاج مركبات إخراجية يتم نقلها عن طريق الدم إلى الجهاز البولي للتخلص منها.</a:t>
            </a:r>
          </a:p>
          <a:p>
            <a:pPr lvl="1" algn="r" rtl="1">
              <a:buFont typeface="Arial" panose="020B0604020202020204" pitchFamily="34" charset="0"/>
              <a:buChar char="•"/>
              <a:defRPr/>
            </a:pPr>
            <a:r>
              <a:rPr lang="ar-SA" sz="2400" dirty="0"/>
              <a:t>بعض المركبات مثل العقاقير والمركبات السامة و المركبات الزائدة عن حاجة الجسم يتم هدمها و تكسيرها في الكبد تنتهي بتكوين البولينا التي يتراوح معدلها الطبيعي 8-20 ملليجراما˝/100سم</a:t>
            </a:r>
            <a:r>
              <a:rPr lang="ar-SA" sz="2400" dirty="0">
                <a:latin typeface="Times New Roman"/>
              </a:rPr>
              <a:t>٣من الدم.</a:t>
            </a:r>
            <a:endParaRPr lang="en-US" sz="2400" b="1" u="sng" dirty="0">
              <a:cs typeface="+mj-cs"/>
            </a:endParaRPr>
          </a:p>
          <a:p>
            <a:pPr marL="465138" lvl="1" indent="-465138" algn="r" rtl="1">
              <a:buFont typeface="Arial" charset="0"/>
              <a:buChar char="–"/>
              <a:defRPr/>
            </a:pPr>
            <a:endParaRPr lang="ar-SA" sz="2400" dirty="0">
              <a:cs typeface="+mj-cs"/>
            </a:endParaRPr>
          </a:p>
        </p:txBody>
      </p:sp>
      <p:sp>
        <p:nvSpPr>
          <p:cNvPr id="29" name="Title 1">
            <a:extLst>
              <a:ext uri="{FF2B5EF4-FFF2-40B4-BE49-F238E27FC236}">
                <a16:creationId xmlns:a16="http://schemas.microsoft.com/office/drawing/2014/main" xmlns="" id="{92BE5502-68AF-4132-9193-07BE7947E23E}"/>
              </a:ext>
            </a:extLst>
          </p:cNvPr>
          <p:cNvSpPr txBox="1">
            <a:spLocks/>
          </p:cNvSpPr>
          <p:nvPr/>
        </p:nvSpPr>
        <p:spPr bwMode="auto">
          <a:xfrm>
            <a:off x="1768552" y="172519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أجهزة جسم الإنسان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3600" b="0" i="0" u="sng"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5.الجهاز البولي</a:t>
            </a:r>
          </a:p>
        </p:txBody>
      </p:sp>
    </p:spTree>
    <p:extLst>
      <p:ext uri="{BB962C8B-B14F-4D97-AF65-F5344CB8AC3E}">
        <p14:creationId xmlns:p14="http://schemas.microsoft.com/office/powerpoint/2010/main" val="3442938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8" y="472922"/>
            <a:ext cx="706583"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7"/>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7" y="6276757"/>
            <a:ext cx="2209249" cy="636241"/>
            <a:chOff x="-46828" y="6276745"/>
            <a:chExt cx="2209248" cy="636240"/>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2" cy="636240"/>
              <a:chOff x="836728" y="6276745"/>
              <a:chExt cx="1325692" cy="636240"/>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7" y="6276745"/>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2" y="6389766"/>
                <a:ext cx="367408" cy="523219"/>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8" y="6432702"/>
              <a:ext cx="856324" cy="430886"/>
            </a:xfrm>
            <a:prstGeom prst="rect">
              <a:avLst/>
            </a:prstGeom>
            <a:noFill/>
          </p:spPr>
          <p:txBody>
            <a:bodyPr wrap="none" lIns="91440" tIns="45720" rIns="91440" bIns="45720">
              <a:spAutoFit/>
            </a:bodyPr>
            <a:lstStyle/>
            <a:p>
              <a:pPr algn="ctr"/>
              <a:r>
                <a:rPr lang="en-US" sz="2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3" y="312257"/>
            <a:ext cx="410690" cy="400110"/>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079928"/>
            <a:chOff x="-50061" y="70884"/>
            <a:chExt cx="4242015" cy="1323158"/>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1036525"/>
              <a:chOff x="2487169" y="70884"/>
              <a:chExt cx="1704785" cy="1036525"/>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7" y="708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19" y="2232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9"/>
                <a:ext cx="3066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40" y="252983"/>
                <a:ext cx="309655"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5"/>
                <a:ext cx="35232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6" y="431329"/>
              <a:ext cx="706581" cy="452516"/>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41526"/>
              <a:ext cx="886689" cy="452516"/>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267197"/>
              <a:ext cx="410690" cy="490226"/>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FE154DD3-2376-444D-8660-8B5724000FD1}"/>
              </a:ext>
            </a:extLst>
          </p:cNvPr>
          <p:cNvSpPr txBox="1">
            <a:spLocks/>
          </p:cNvSpPr>
          <p:nvPr/>
        </p:nvSpPr>
        <p:spPr>
          <a:xfrm>
            <a:off x="3094441" y="1446679"/>
            <a:ext cx="9026525" cy="5191539"/>
          </a:xfrm>
          <a:prstGeom prst="rect">
            <a:avLst/>
          </a:prstGeom>
        </p:spPr>
        <p:txBody>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anose="020B0604020202020204" pitchFamily="34" charset="0"/>
              <a:buNone/>
            </a:pPr>
            <a:r>
              <a:rPr lang="ar-SA" altLang="en-US" sz="2400" u="sng" dirty="0"/>
              <a:t>مكونات الجهاز البولي:</a:t>
            </a:r>
          </a:p>
          <a:p>
            <a:pPr marL="0" indent="0" algn="r" rtl="1">
              <a:buFont typeface="Arial" panose="020B0604020202020204" pitchFamily="34" charset="0"/>
              <a:buNone/>
            </a:pPr>
            <a:r>
              <a:rPr lang="ar-SA" altLang="en-US" sz="2400" dirty="0"/>
              <a:t>1- الكليتان (اليمنى واليسرى)</a:t>
            </a:r>
          </a:p>
          <a:p>
            <a:pPr marL="0" indent="0" algn="r" rtl="1">
              <a:buFont typeface="Arial" panose="020B0604020202020204" pitchFamily="34" charset="0"/>
              <a:buNone/>
            </a:pPr>
            <a:r>
              <a:rPr lang="ar-SA" altLang="en-US" sz="2400" dirty="0"/>
              <a:t>2- الحالبان</a:t>
            </a:r>
          </a:p>
          <a:p>
            <a:pPr marL="0" indent="0" algn="r" rtl="1">
              <a:buFont typeface="Arial" panose="020B0604020202020204" pitchFamily="34" charset="0"/>
              <a:buNone/>
            </a:pPr>
            <a:r>
              <a:rPr lang="ar-SA" altLang="en-US" sz="2400" dirty="0"/>
              <a:t>3- المثانة البولية</a:t>
            </a:r>
          </a:p>
          <a:p>
            <a:pPr marL="0" indent="0" algn="r" rtl="1">
              <a:buFont typeface="Arial" panose="020B0604020202020204" pitchFamily="34" charset="0"/>
              <a:buNone/>
            </a:pPr>
            <a:r>
              <a:rPr lang="ar-SA" altLang="en-US" sz="2400" dirty="0"/>
              <a:t>4- القناة البولية </a:t>
            </a:r>
          </a:p>
          <a:p>
            <a:pPr marL="0" indent="0" algn="r" rtl="1">
              <a:buFont typeface="Arial" panose="020B0604020202020204" pitchFamily="34" charset="0"/>
              <a:buNone/>
            </a:pPr>
            <a:r>
              <a:rPr lang="ar-SA" altLang="en-US" sz="2400" u="sng" dirty="0"/>
              <a:t>1- الكليتان: </a:t>
            </a:r>
            <a:r>
              <a:rPr lang="ar-SA" altLang="en-US" sz="2400" dirty="0"/>
              <a:t>تشبه كل منها حبة الفول وتقعان على جانبي العمود الفقري في المنطقة الخلفية من البطن. تتكون الكلية من طبقة خارجية تسمى القشرة، تحتوي على حوالي مليون من الأوعية الدقيقة تسمى نيفرونات. ومن الداخل توجد طبقة اللب. ويخرج من كل كلية حالب يتصل بالمثانة وقناة البول.</a:t>
            </a:r>
          </a:p>
          <a:p>
            <a:pPr marL="0" indent="0" algn="r" rtl="1">
              <a:buFont typeface="Arial" panose="020B0604020202020204" pitchFamily="34" charset="0"/>
              <a:buNone/>
            </a:pPr>
            <a:r>
              <a:rPr lang="ar-SA" altLang="en-US" sz="2400" u="sng" dirty="0"/>
              <a:t>2- الحالبان:</a:t>
            </a:r>
            <a:r>
              <a:rPr lang="ar-SA" altLang="en-US" sz="2400" dirty="0"/>
              <a:t> الحالب عبارة عن أنبوب دقيق.</a:t>
            </a:r>
          </a:p>
          <a:p>
            <a:pPr marL="0" indent="0" algn="r" rtl="1">
              <a:buFont typeface="Arial" panose="020B0604020202020204" pitchFamily="34" charset="0"/>
              <a:buNone/>
            </a:pPr>
            <a:r>
              <a:rPr lang="ar-SA" altLang="en-US" sz="2400" u="sng" dirty="0"/>
              <a:t>3- المثانة: </a:t>
            </a:r>
            <a:r>
              <a:rPr lang="ar-SA" altLang="en-US" sz="2400" dirty="0"/>
              <a:t>عبارة عن كيس عضلي قوي يخزن البول.</a:t>
            </a:r>
          </a:p>
          <a:p>
            <a:pPr marL="0" indent="0" algn="r" rtl="1">
              <a:buFont typeface="Arial" panose="020B0604020202020204" pitchFamily="34" charset="0"/>
              <a:buNone/>
            </a:pPr>
            <a:r>
              <a:rPr lang="ar-SA" altLang="en-US" sz="2400" u="sng" dirty="0"/>
              <a:t>4- القناة البولية (الإحليل): </a:t>
            </a:r>
            <a:r>
              <a:rPr lang="ar-SA" altLang="en-US" sz="2400" dirty="0"/>
              <a:t>هو إنبوب يربط المثانة بخارج الجسم. </a:t>
            </a:r>
            <a:endParaRPr lang="ar-SA" altLang="en-US" sz="2400" u="sng" dirty="0"/>
          </a:p>
        </p:txBody>
      </p:sp>
      <p:pic>
        <p:nvPicPr>
          <p:cNvPr id="27" name="Picture 2">
            <a:extLst>
              <a:ext uri="{FF2B5EF4-FFF2-40B4-BE49-F238E27FC236}">
                <a16:creationId xmlns:a16="http://schemas.microsoft.com/office/drawing/2014/main" xmlns="" id="{2B2BAAAA-0788-4B3A-9364-EAD7F04C35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32" y="1909542"/>
            <a:ext cx="2938463"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324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A1BA5E2E-3E0F-4A6C-8705-E6052C369B0F}"/>
              </a:ext>
            </a:extLst>
          </p:cNvPr>
          <p:cNvSpPr>
            <a:spLocks noGrp="1"/>
          </p:cNvSpPr>
          <p:nvPr>
            <p:ph type="title"/>
          </p:nvPr>
        </p:nvSpPr>
        <p:spPr>
          <a:xfrm>
            <a:off x="2086037" y="989564"/>
            <a:ext cx="8229600" cy="1143000"/>
          </a:xfrm>
        </p:spPr>
        <p:txBody>
          <a:bodyPr/>
          <a:lstStyle/>
          <a:p>
            <a:r>
              <a:rPr lang="ar-SA" altLang="en-US" dirty="0">
                <a:solidFill>
                  <a:srgbClr val="FF0000"/>
                </a:solidFill>
              </a:rPr>
              <a:t>المملكة النباتية</a:t>
            </a:r>
            <a:endParaRPr lang="en-US" altLang="en-US" dirty="0">
              <a:solidFill>
                <a:srgbClr val="FF0000"/>
              </a:solidFill>
            </a:endParaRPr>
          </a:p>
        </p:txBody>
      </p:sp>
      <p:pic>
        <p:nvPicPr>
          <p:cNvPr id="27" name="Content Placeholder 1">
            <a:extLst>
              <a:ext uri="{FF2B5EF4-FFF2-40B4-BE49-F238E27FC236}">
                <a16:creationId xmlns="" xmlns:a16="http://schemas.microsoft.com/office/drawing/2014/main" id="{FE106E66-983C-4A52-8523-632B538AB96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45972" y="1942894"/>
            <a:ext cx="3309730" cy="4541224"/>
          </a:xfrm>
        </p:spPr>
      </p:pic>
    </p:spTree>
    <p:extLst>
      <p:ext uri="{BB962C8B-B14F-4D97-AF65-F5344CB8AC3E}">
        <p14:creationId xmlns:p14="http://schemas.microsoft.com/office/powerpoint/2010/main" val="4185266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8" y="472922"/>
            <a:ext cx="706583"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7"/>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7" y="6276757"/>
            <a:ext cx="2209249" cy="636241"/>
            <a:chOff x="-46828" y="6276745"/>
            <a:chExt cx="2209248" cy="636240"/>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2" cy="636240"/>
              <a:chOff x="836728" y="6276745"/>
              <a:chExt cx="1325692" cy="636240"/>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7" y="6276745"/>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2" y="6389766"/>
                <a:ext cx="367408" cy="523219"/>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8" y="6432702"/>
              <a:ext cx="856324" cy="430886"/>
            </a:xfrm>
            <a:prstGeom prst="rect">
              <a:avLst/>
            </a:prstGeom>
            <a:noFill/>
          </p:spPr>
          <p:txBody>
            <a:bodyPr wrap="none" lIns="91440" tIns="45720" rIns="91440" bIns="45720">
              <a:spAutoFit/>
            </a:bodyPr>
            <a:lstStyle/>
            <a:p>
              <a:pPr algn="ctr"/>
              <a:r>
                <a:rPr lang="en-US" sz="2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3" y="312257"/>
            <a:ext cx="410690" cy="400110"/>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079928"/>
            <a:chOff x="-50061" y="70884"/>
            <a:chExt cx="4242015" cy="1323158"/>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1036525"/>
              <a:chOff x="2487169" y="70884"/>
              <a:chExt cx="1704785" cy="1036525"/>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7" y="708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19" y="2232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9"/>
                <a:ext cx="3066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40" y="252983"/>
                <a:ext cx="309655"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5"/>
                <a:ext cx="35232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6" y="431329"/>
              <a:ext cx="706581" cy="452516"/>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41526"/>
              <a:ext cx="886689" cy="452516"/>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267197"/>
              <a:ext cx="410690" cy="490226"/>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17F83CD8-C5D2-4F10-AA4B-060F60DEE9AC}"/>
              </a:ext>
            </a:extLst>
          </p:cNvPr>
          <p:cNvSpPr>
            <a:spLocks noGrp="1"/>
          </p:cNvSpPr>
          <p:nvPr>
            <p:ph type="title"/>
          </p:nvPr>
        </p:nvSpPr>
        <p:spPr>
          <a:xfrm>
            <a:off x="1760237" y="1468766"/>
            <a:ext cx="8229600" cy="762000"/>
          </a:xfrm>
        </p:spPr>
        <p:txBody>
          <a:bodyPr/>
          <a:lstStyle/>
          <a:p>
            <a:r>
              <a:rPr lang="ar-SA" altLang="en-US" sz="3600" dirty="0">
                <a:solidFill>
                  <a:srgbClr val="FF0000"/>
                </a:solidFill>
              </a:rPr>
              <a:t>الجهاز البولي</a:t>
            </a:r>
            <a:endParaRPr lang="en-US" altLang="en-US" dirty="0"/>
          </a:p>
        </p:txBody>
      </p:sp>
      <p:pic>
        <p:nvPicPr>
          <p:cNvPr id="27" name="Picture 2">
            <a:extLst>
              <a:ext uri="{FF2B5EF4-FFF2-40B4-BE49-F238E27FC236}">
                <a16:creationId xmlns:a16="http://schemas.microsoft.com/office/drawing/2014/main" xmlns="" id="{1F1FC134-30F4-4D03-B9FD-FC263E1E2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010" y="2278587"/>
            <a:ext cx="5109980" cy="3874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xmlns="" id="{87A1F3CF-79CD-4351-B0E4-F25CD30677C9}"/>
              </a:ext>
            </a:extLst>
          </p:cNvPr>
          <p:cNvSpPr txBox="1"/>
          <p:nvPr/>
        </p:nvSpPr>
        <p:spPr>
          <a:xfrm>
            <a:off x="350537" y="3892943"/>
            <a:ext cx="2819400" cy="646113"/>
          </a:xfrm>
          <a:prstGeom prst="rect">
            <a:avLst/>
          </a:prstGeom>
          <a:solidFill>
            <a:schemeClr val="accent5">
              <a:lumMod val="20000"/>
              <a:lumOff val="80000"/>
            </a:schemeClr>
          </a:solid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الكلية اليمنى أسفل قليلاً من اليسرى  لوجود الكبد في الجهة اليمنى.</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4779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8" y="472922"/>
            <a:ext cx="706583"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7"/>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7" y="6276757"/>
            <a:ext cx="2209249" cy="636241"/>
            <a:chOff x="-46828" y="6276745"/>
            <a:chExt cx="2209248" cy="636240"/>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2" cy="636240"/>
              <a:chOff x="836728" y="6276745"/>
              <a:chExt cx="1325692" cy="636240"/>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7" y="6276745"/>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2" y="6389766"/>
                <a:ext cx="367408" cy="523219"/>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8" y="6432702"/>
              <a:ext cx="856324" cy="430886"/>
            </a:xfrm>
            <a:prstGeom prst="rect">
              <a:avLst/>
            </a:prstGeom>
            <a:noFill/>
          </p:spPr>
          <p:txBody>
            <a:bodyPr wrap="none" lIns="91440" tIns="45720" rIns="91440" bIns="45720">
              <a:spAutoFit/>
            </a:bodyPr>
            <a:lstStyle/>
            <a:p>
              <a:pPr algn="ctr"/>
              <a:r>
                <a:rPr lang="en-US" sz="2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3" y="312257"/>
            <a:ext cx="410690" cy="400110"/>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079928"/>
            <a:chOff x="-50061" y="70884"/>
            <a:chExt cx="4242015" cy="1323158"/>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1036525"/>
              <a:chOff x="2487169" y="70884"/>
              <a:chExt cx="1704785" cy="1036525"/>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7" y="708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19" y="2232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9"/>
                <a:ext cx="3066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40" y="252983"/>
                <a:ext cx="309655"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5"/>
                <a:ext cx="35232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6" y="431329"/>
              <a:ext cx="706581" cy="452516"/>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41526"/>
              <a:ext cx="886689" cy="452516"/>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267197"/>
              <a:ext cx="410690" cy="490226"/>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A55A70DE-0D57-4F71-B122-FAC228A00207}"/>
              </a:ext>
            </a:extLst>
          </p:cNvPr>
          <p:cNvSpPr txBox="1">
            <a:spLocks/>
          </p:cNvSpPr>
          <p:nvPr/>
        </p:nvSpPr>
        <p:spPr>
          <a:xfrm>
            <a:off x="3311525" y="1808805"/>
            <a:ext cx="8763000" cy="4580973"/>
          </a:xfrm>
          <a:prstGeom prst="rect">
            <a:avLst/>
          </a:prstGeom>
        </p:spPr>
        <p:txBody>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anose="020B0604020202020204" pitchFamily="34" charset="0"/>
              <a:buNone/>
              <a:defRPr/>
            </a:pPr>
            <a:r>
              <a:rPr lang="ar-SA" u="sng" dirty="0"/>
              <a:t>وظيفة الجهاز البولي:</a:t>
            </a:r>
          </a:p>
          <a:p>
            <a:pPr algn="r" rtl="1">
              <a:buFont typeface="Arial" charset="0"/>
              <a:buChar char="•"/>
              <a:defRPr/>
            </a:pPr>
            <a:r>
              <a:rPr lang="ar-SA" dirty="0"/>
              <a:t>وظيفة الجهاز البولي بشكل عام: تخليص الجسم من السموم والفضلات.</a:t>
            </a:r>
          </a:p>
          <a:p>
            <a:pPr algn="r" rtl="1">
              <a:buFont typeface="Arial" charset="0"/>
              <a:buChar char="•"/>
              <a:defRPr/>
            </a:pPr>
            <a:r>
              <a:rPr lang="ar-SA" dirty="0"/>
              <a:t>تقوم الكلى بإخراج الماء والفضلات الزائدة من الدم وتحويلها إلى بول.</a:t>
            </a:r>
          </a:p>
          <a:p>
            <a:pPr algn="r" rtl="1">
              <a:buFont typeface="Arial" charset="0"/>
              <a:buChar char="•"/>
              <a:defRPr/>
            </a:pPr>
            <a:r>
              <a:rPr lang="ar-SA" dirty="0"/>
              <a:t>يقوم الحالب بنقل البول من الكلى إلى المثانة.</a:t>
            </a:r>
          </a:p>
          <a:p>
            <a:pPr algn="r" rtl="1">
              <a:buFont typeface="Arial" charset="0"/>
              <a:buChar char="•"/>
              <a:defRPr/>
            </a:pPr>
            <a:r>
              <a:rPr lang="ar-SA" dirty="0"/>
              <a:t>يتم حفظ البول في المثانة لحين خروجه من الجسم بتحكم إرادي عبر القناة البولية.</a:t>
            </a:r>
          </a:p>
        </p:txBody>
      </p:sp>
      <p:pic>
        <p:nvPicPr>
          <p:cNvPr id="27" name="Picture 6">
            <a:extLst>
              <a:ext uri="{FF2B5EF4-FFF2-40B4-BE49-F238E27FC236}">
                <a16:creationId xmlns:a16="http://schemas.microsoft.com/office/drawing/2014/main" xmlns="" id="{D7AFC501-A085-4B4D-A1D2-542D37D448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32" y="1847529"/>
            <a:ext cx="2938463"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619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8" y="472922"/>
            <a:ext cx="706583"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7"/>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7" y="6276757"/>
            <a:ext cx="2209249" cy="636241"/>
            <a:chOff x="-46828" y="6276745"/>
            <a:chExt cx="2209248" cy="636240"/>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2" cy="636240"/>
              <a:chOff x="836728" y="6276745"/>
              <a:chExt cx="1325692" cy="636240"/>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7" y="6276745"/>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2" y="6389766"/>
                <a:ext cx="367408" cy="523219"/>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8" y="6432702"/>
              <a:ext cx="856324" cy="430886"/>
            </a:xfrm>
            <a:prstGeom prst="rect">
              <a:avLst/>
            </a:prstGeom>
            <a:noFill/>
          </p:spPr>
          <p:txBody>
            <a:bodyPr wrap="none" lIns="91440" tIns="45720" rIns="91440" bIns="45720">
              <a:spAutoFit/>
            </a:bodyPr>
            <a:lstStyle/>
            <a:p>
              <a:pPr algn="ctr"/>
              <a:r>
                <a:rPr lang="en-US" sz="2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3" y="312257"/>
            <a:ext cx="410690" cy="400110"/>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079928"/>
            <a:chOff x="-50061" y="70884"/>
            <a:chExt cx="4242015" cy="1323158"/>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1036525"/>
              <a:chOff x="2487169" y="70884"/>
              <a:chExt cx="1704785" cy="1036525"/>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7" y="708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19" y="2232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9"/>
                <a:ext cx="3066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40" y="252983"/>
                <a:ext cx="309655"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5"/>
                <a:ext cx="35232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6" y="431329"/>
              <a:ext cx="706581" cy="452516"/>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41526"/>
              <a:ext cx="886689" cy="452516"/>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267197"/>
              <a:ext cx="410690" cy="490226"/>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98361FCD-8F09-4FCB-867D-A4470D84292F}"/>
              </a:ext>
            </a:extLst>
          </p:cNvPr>
          <p:cNvSpPr>
            <a:spLocks noGrp="1"/>
          </p:cNvSpPr>
          <p:nvPr>
            <p:ph idx="1"/>
          </p:nvPr>
        </p:nvSpPr>
        <p:spPr>
          <a:xfrm>
            <a:off x="972707" y="1606121"/>
            <a:ext cx="11194774" cy="4506359"/>
          </a:xfrm>
        </p:spPr>
        <p:txBody>
          <a:bodyPr/>
          <a:lstStyle/>
          <a:p>
            <a:pPr marL="400050" lvl="2" indent="0" algn="r" rtl="1">
              <a:lnSpc>
                <a:spcPct val="150000"/>
              </a:lnSpc>
              <a:buNone/>
              <a:defRPr/>
            </a:pPr>
            <a:r>
              <a:rPr lang="ar-SA" b="1" u="sng" dirty="0">
                <a:latin typeface="Times New Roman" pitchFamily="18" charset="0"/>
                <a:cs typeface="Times New Roman" pitchFamily="18" charset="0"/>
              </a:rPr>
              <a:t>الأمراض التي يمكن أن تصيب الجهاز البولي:</a:t>
            </a:r>
            <a:r>
              <a:rPr lang="ar-SA" dirty="0">
                <a:latin typeface="Times New Roman" pitchFamily="18" charset="0"/>
                <a:cs typeface="Times New Roman" pitchFamily="18" charset="0"/>
              </a:rPr>
              <a:t> </a:t>
            </a:r>
            <a:endParaRPr lang="ar-SA" dirty="0">
              <a:latin typeface="Times New Roman"/>
              <a:cs typeface="+mj-cs"/>
            </a:endParaRPr>
          </a:p>
          <a:p>
            <a:pPr marL="857250" lvl="2" indent="-457200" algn="r" rtl="1">
              <a:lnSpc>
                <a:spcPct val="150000"/>
              </a:lnSpc>
              <a:buFont typeface="+mj-lt"/>
              <a:buAutoNum type="arabicPeriod"/>
              <a:defRPr/>
            </a:pPr>
            <a:r>
              <a:rPr lang="ar-SA" dirty="0">
                <a:latin typeface="Times New Roman"/>
              </a:rPr>
              <a:t>الفشل الكلوي وهوعجز الكليتان عن التخلص من البولينا يؤدي إلى تراكم البولينا مما يسبب أعراض أقرب إلى التسمم مثل فقدان الشهية و القيء والإسهال والتشنجات العضلية.</a:t>
            </a:r>
          </a:p>
          <a:p>
            <a:pPr marL="857250" lvl="2" indent="-457200" algn="r" rtl="1">
              <a:lnSpc>
                <a:spcPct val="150000"/>
              </a:lnSpc>
              <a:buFont typeface="+mj-lt"/>
              <a:buAutoNum type="arabicPeriod"/>
              <a:defRPr/>
            </a:pPr>
            <a:r>
              <a:rPr lang="ar-SA" dirty="0">
                <a:latin typeface="Times New Roman"/>
              </a:rPr>
              <a:t>إلتهاب </a:t>
            </a:r>
            <a:r>
              <a:rPr lang="ar-SA" dirty="0">
                <a:latin typeface="Times New Roman"/>
                <a:cs typeface="+mj-cs"/>
              </a:rPr>
              <a:t>الجهاز البولي وتكون هذه الإلتهابات حادة أو مزمنة. </a:t>
            </a:r>
          </a:p>
          <a:p>
            <a:pPr marL="857250" lvl="2" indent="-457200" algn="r" rtl="1">
              <a:lnSpc>
                <a:spcPct val="150000"/>
              </a:lnSpc>
              <a:buFont typeface="+mj-lt"/>
              <a:buAutoNum type="arabicPeriod"/>
              <a:defRPr/>
            </a:pPr>
            <a:r>
              <a:rPr lang="ar-SA" dirty="0">
                <a:latin typeface="Times New Roman"/>
                <a:cs typeface="+mj-cs"/>
              </a:rPr>
              <a:t>قد يكون الإلتهاب في النسيج الكلوي أو في حوض الكلية أو في المجاري البولية أو في المثانة.</a:t>
            </a:r>
          </a:p>
          <a:p>
            <a:pPr marL="857250" lvl="2" indent="-457200" algn="r" rtl="1">
              <a:lnSpc>
                <a:spcPct val="150000"/>
              </a:lnSpc>
              <a:buFont typeface="+mj-lt"/>
              <a:buAutoNum type="arabicPeriod"/>
              <a:defRPr/>
            </a:pPr>
            <a:r>
              <a:rPr lang="ar-SA" dirty="0">
                <a:latin typeface="Times New Roman"/>
                <a:cs typeface="+mj-cs"/>
              </a:rPr>
              <a:t>تنتج هذه الإلتهابات عن الأصابة بالعدوى عن طريق بعض الكائنات الدقيقة مثل البكتيريا والفطريات.</a:t>
            </a:r>
          </a:p>
          <a:p>
            <a:pPr marL="857250" lvl="2" indent="-457200" algn="r" rtl="1">
              <a:lnSpc>
                <a:spcPct val="150000"/>
              </a:lnSpc>
              <a:buFont typeface="+mj-lt"/>
              <a:buAutoNum type="arabicPeriod"/>
              <a:defRPr/>
            </a:pPr>
            <a:r>
              <a:rPr lang="ar-SA" dirty="0">
                <a:latin typeface="Times New Roman"/>
                <a:cs typeface="+mj-cs"/>
              </a:rPr>
              <a:t>يتم علاج الإلتهاب عن طريق المضادات الحيوية ومدرات البول إضافة إلى شرب كميات وفيرة من الماء</a:t>
            </a:r>
            <a:r>
              <a:rPr lang="ar-SA" sz="2000" dirty="0">
                <a:latin typeface="Times New Roman"/>
                <a:cs typeface="+mj-cs"/>
              </a:rPr>
              <a:t>.</a:t>
            </a:r>
          </a:p>
        </p:txBody>
      </p:sp>
    </p:spTree>
    <p:extLst>
      <p:ext uri="{BB962C8B-B14F-4D97-AF65-F5344CB8AC3E}">
        <p14:creationId xmlns:p14="http://schemas.microsoft.com/office/powerpoint/2010/main" val="919663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8" y="472922"/>
            <a:ext cx="706583"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7"/>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7" y="6276757"/>
            <a:ext cx="2209249" cy="636241"/>
            <a:chOff x="-46828" y="6276745"/>
            <a:chExt cx="2209248" cy="636240"/>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2" cy="636240"/>
              <a:chOff x="836728" y="6276745"/>
              <a:chExt cx="1325692" cy="636240"/>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7" y="6276745"/>
                <a:ext cx="386014" cy="523219"/>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2" y="6389766"/>
                <a:ext cx="367408" cy="523219"/>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8" y="6432702"/>
              <a:ext cx="856324" cy="430886"/>
            </a:xfrm>
            <a:prstGeom prst="rect">
              <a:avLst/>
            </a:prstGeom>
            <a:noFill/>
          </p:spPr>
          <p:txBody>
            <a:bodyPr wrap="none" lIns="91440" tIns="45720" rIns="91440" bIns="45720">
              <a:spAutoFit/>
            </a:bodyPr>
            <a:lstStyle/>
            <a:p>
              <a:pPr algn="ctr"/>
              <a:r>
                <a:rPr lang="en-US" sz="2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3" y="312257"/>
            <a:ext cx="410690" cy="400110"/>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079928"/>
            <a:chOff x="-50061" y="70884"/>
            <a:chExt cx="4242015" cy="1323158"/>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1036525"/>
              <a:chOff x="2487169" y="70884"/>
              <a:chExt cx="1704785" cy="1036525"/>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7" y="708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19" y="223284"/>
                <a:ext cx="3750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9"/>
                <a:ext cx="30660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40" y="252983"/>
                <a:ext cx="309655"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5"/>
                <a:ext cx="352327" cy="641064"/>
              </a:xfrm>
              <a:prstGeom prst="rect">
                <a:avLst/>
              </a:prstGeom>
              <a:noFill/>
            </p:spPr>
            <p:txBody>
              <a:bodyPr wrap="square" lIns="91440" tIns="45720" rIns="91440" bIns="45720">
                <a:spAutoFit/>
              </a:bodyPr>
              <a:lstStyle/>
              <a:p>
                <a:pPr algn="ctr"/>
                <a:r>
                  <a:rPr lang="ar-SA" sz="2800" b="1"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6" y="431329"/>
              <a:ext cx="706581" cy="452516"/>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41526"/>
              <a:ext cx="886689" cy="452516"/>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267197"/>
              <a:ext cx="410690" cy="490226"/>
            </a:xfrm>
            <a:prstGeom prst="rect">
              <a:avLst/>
            </a:prstGeom>
            <a:noFill/>
          </p:spPr>
          <p:txBody>
            <a:bodyPr wrap="none" lIns="91440" tIns="45720" rIns="91440" bIns="45720">
              <a:spAutoFit/>
            </a:bodyPr>
            <a:lstStyle/>
            <a:p>
              <a:pPr algn="ctr"/>
              <a:r>
                <a:rPr lang="ar-SA"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A313EE1D-BBAC-4AE0-887F-EEA4A02AC7BF}"/>
              </a:ext>
            </a:extLst>
          </p:cNvPr>
          <p:cNvSpPr txBox="1">
            <a:spLocks/>
          </p:cNvSpPr>
          <p:nvPr/>
        </p:nvSpPr>
        <p:spPr>
          <a:xfrm>
            <a:off x="4191954" y="1617927"/>
            <a:ext cx="7819544" cy="2092715"/>
          </a:xfrm>
          <a:prstGeom prst="rect">
            <a:avLst/>
          </a:prstGeom>
        </p:spPr>
        <p:txBody>
          <a:bodyPr/>
          <a:lst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defRPr/>
            </a:pPr>
            <a:r>
              <a:rPr lang="ar-SA" altLang="en-US" sz="2400" dirty="0">
                <a:solidFill>
                  <a:srgbClr val="9932EE"/>
                </a:solidFill>
                <a:latin typeface="Courier New" panose="02070309020205020404" pitchFamily="49" charset="0"/>
              </a:rPr>
              <a:t>ما هي الحصوة الكلوية؟ </a:t>
            </a:r>
            <a:r>
              <a:rPr lang="ar-SA" altLang="en-US" sz="2400" dirty="0">
                <a:solidFill>
                  <a:srgbClr val="0B6C09"/>
                </a:solidFill>
                <a:latin typeface="ms sans serif"/>
              </a:rPr>
              <a:t/>
            </a:r>
            <a:br>
              <a:rPr lang="ar-SA" altLang="en-US" sz="2400" dirty="0">
                <a:solidFill>
                  <a:srgbClr val="0B6C09"/>
                </a:solidFill>
                <a:latin typeface="ms sans serif"/>
              </a:rPr>
            </a:br>
            <a:r>
              <a:rPr lang="ar-SA" altLang="en-US" sz="2400" dirty="0">
                <a:solidFill>
                  <a:srgbClr val="0B6C09"/>
                </a:solidFill>
                <a:latin typeface="ms sans serif"/>
              </a:rPr>
              <a:t>- </a:t>
            </a:r>
            <a:r>
              <a:rPr lang="ar-SA" altLang="en-US" sz="2000" dirty="0">
                <a:latin typeface="Courier New" panose="02070309020205020404" pitchFamily="49" charset="0"/>
              </a:rPr>
              <a:t>تتكون الحصوة من بلورات تنفصل من البول وتتجمع على الجدار الداخلي للكلي.</a:t>
            </a:r>
            <a:br>
              <a:rPr lang="ar-SA" altLang="en-US" sz="2000" dirty="0">
                <a:latin typeface="Courier New" panose="02070309020205020404" pitchFamily="49" charset="0"/>
              </a:rPr>
            </a:br>
            <a:r>
              <a:rPr lang="ar-SA" altLang="en-US" sz="2000" dirty="0">
                <a:latin typeface="Courier New" panose="02070309020205020404" pitchFamily="49" charset="0"/>
              </a:rPr>
              <a:t>- يحتوي البول بشكل طبيعي على كيماويات تمنع تكوين البلورات. ولكن هذه الكيماويات أو الموانع الطبيعية قد لا تكون موجودة عند بعض الأشخاص وبالتالي تتكون الحصوة عندهم.</a:t>
            </a:r>
          </a:p>
          <a:p>
            <a:pPr marL="0" indent="0" algn="r" rtl="1">
              <a:buFont typeface="Arial" panose="020B0604020202020204" pitchFamily="34" charset="0"/>
              <a:buNone/>
              <a:defRPr/>
            </a:pPr>
            <a:r>
              <a:rPr lang="ar-SA" altLang="en-US" sz="2000" dirty="0">
                <a:latin typeface="Courier New" panose="02070309020205020404" pitchFamily="49" charset="0"/>
              </a:rPr>
              <a:t>     - تحتوي الحصوة الكلوية على مجموعة من الكيماويات  </a:t>
            </a:r>
          </a:p>
          <a:p>
            <a:pPr marL="0" indent="0" algn="r" rtl="1">
              <a:buFont typeface="Arial" panose="020B0604020202020204" pitchFamily="34" charset="0"/>
              <a:buNone/>
              <a:defRPr/>
            </a:pPr>
            <a:r>
              <a:rPr lang="ar-SA" altLang="en-US" sz="2000" dirty="0">
                <a:latin typeface="Courier New" panose="02070309020205020404" pitchFamily="49" charset="0"/>
              </a:rPr>
              <a:t>       مثل فوسفات الكالسيوم.</a:t>
            </a:r>
            <a:br>
              <a:rPr lang="ar-SA" altLang="en-US" sz="2000" dirty="0">
                <a:latin typeface="Courier New" panose="02070309020205020404" pitchFamily="49" charset="0"/>
              </a:rPr>
            </a:br>
            <a:r>
              <a:rPr lang="ar-SA" altLang="en-US" sz="2400" dirty="0">
                <a:latin typeface="Courier New" panose="02070309020205020404" pitchFamily="49" charset="0"/>
              </a:rPr>
              <a:t/>
            </a:r>
            <a:br>
              <a:rPr lang="ar-SA" altLang="en-US" sz="2400" dirty="0">
                <a:latin typeface="Courier New" panose="02070309020205020404" pitchFamily="49" charset="0"/>
              </a:rPr>
            </a:br>
            <a:endParaRPr lang="en-US" altLang="en-US" dirty="0"/>
          </a:p>
        </p:txBody>
      </p:sp>
      <p:sp>
        <p:nvSpPr>
          <p:cNvPr id="27" name="TextBox 5">
            <a:extLst>
              <a:ext uri="{FF2B5EF4-FFF2-40B4-BE49-F238E27FC236}">
                <a16:creationId xmlns:a16="http://schemas.microsoft.com/office/drawing/2014/main" xmlns="" id="{18685DE5-4291-454A-BA8D-D56E7F91430A}"/>
              </a:ext>
            </a:extLst>
          </p:cNvPr>
          <p:cNvSpPr txBox="1">
            <a:spLocks noChangeArrowheads="1"/>
          </p:cNvSpPr>
          <p:nvPr/>
        </p:nvSpPr>
        <p:spPr bwMode="auto">
          <a:xfrm>
            <a:off x="2619294" y="3853464"/>
            <a:ext cx="9443236"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r" defTabSz="914400" rtl="1" eaLnBrk="1" fontAlgn="base" latinLnBrk="0" hangingPunct="1">
              <a:lnSpc>
                <a:spcPct val="100000"/>
              </a:lnSpc>
              <a:spcBef>
                <a:spcPct val="0"/>
              </a:spcBef>
              <a:spcAft>
                <a:spcPct val="0"/>
              </a:spcAft>
              <a:buClrTx/>
              <a:buSzTx/>
              <a:buFontTx/>
              <a:buChar char="-"/>
              <a:tabLst/>
              <a:defRPr/>
            </a:pPr>
            <a:r>
              <a:rPr kumimoji="0" lang="ar-SA" alt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Arial" panose="020B0604020202020204" pitchFamily="34" charset="0"/>
              </a:rPr>
              <a:t>تبدأ الأعراض الأولى لحصوة الكلى بألم شديد ومفاجئ عندما تبدأ الحصوة بالحركة في قناة مجرى البول وبالتالي يحدث حك أو إنسداد في القناة.</a:t>
            </a:r>
            <a:endParaRPr kumimoji="0" lang="ar-SA" altLang="en-US" sz="2800" b="0" i="0" u="none" strike="noStrike" kern="1200" cap="none" spc="0" normalizeH="0" baseline="0" noProof="0" dirty="0">
              <a:ln>
                <a:noFill/>
              </a:ln>
              <a:solidFill>
                <a:prstClr val="black"/>
              </a:solidFill>
              <a:effectLst/>
              <a:uLnTx/>
              <a:uFillTx/>
              <a:latin typeface="ms sans serif"/>
              <a:ea typeface="+mn-ea"/>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SA" altLang="en-US" sz="2000" b="0" i="0" u="none" strike="noStrike" kern="1200" cap="none" spc="0" normalizeH="0" baseline="0" noProof="0" dirty="0">
                <a:ln>
                  <a:noFill/>
                </a:ln>
                <a:solidFill>
                  <a:srgbClr val="7030A0"/>
                </a:solidFill>
                <a:effectLst/>
                <a:uLnTx/>
                <a:uFillTx/>
                <a:latin typeface="Courier New" panose="02070309020205020404" pitchFamily="49" charset="0"/>
                <a:ea typeface="+mn-ea"/>
                <a:cs typeface="Arial" panose="020B0604020202020204" pitchFamily="34" charset="0"/>
              </a:rPr>
              <a:t>علاج الحصوات الكلوية: </a:t>
            </a:r>
            <a:r>
              <a:rPr kumimoji="0" lang="ar-SA" altLang="en-US" sz="2000" b="0" i="0" u="none" strike="noStrike" kern="1200" cap="none" spc="0" normalizeH="0" baseline="0" noProof="0" dirty="0">
                <a:ln>
                  <a:noFill/>
                </a:ln>
                <a:solidFill>
                  <a:prstClr val="black"/>
                </a:solidFill>
                <a:effectLst/>
                <a:uLnTx/>
                <a:uFillTx/>
                <a:latin typeface="ms sans serif"/>
                <a:ea typeface="+mn-ea"/>
                <a:cs typeface="Arial" panose="020B0604020202020204" pitchFamily="34" charset="0"/>
              </a:rPr>
              <a:t/>
            </a:r>
            <a:br>
              <a:rPr kumimoji="0" lang="ar-SA" altLang="en-US" sz="2000" b="0" i="0" u="none" strike="noStrike" kern="1200" cap="none" spc="0" normalizeH="0" baseline="0" noProof="0" dirty="0">
                <a:ln>
                  <a:noFill/>
                </a:ln>
                <a:solidFill>
                  <a:prstClr val="black"/>
                </a:solidFill>
                <a:effectLst/>
                <a:uLnTx/>
                <a:uFillTx/>
                <a:latin typeface="ms sans serif"/>
                <a:ea typeface="+mn-ea"/>
                <a:cs typeface="Arial" panose="020B0604020202020204" pitchFamily="34" charset="0"/>
              </a:rPr>
            </a:br>
            <a:r>
              <a:rPr kumimoji="0" lang="ar-SA" altLang="en-US" sz="2000" b="1" i="0" u="none" strike="noStrike" kern="1200" cap="none" spc="0" normalizeH="0" baseline="0" noProof="0" dirty="0">
                <a:ln>
                  <a:noFill/>
                </a:ln>
                <a:solidFill>
                  <a:prstClr val="black"/>
                </a:solidFill>
                <a:effectLst/>
                <a:uLnTx/>
                <a:uFillTx/>
                <a:latin typeface="ms sans serif"/>
                <a:ea typeface="+mn-ea"/>
                <a:cs typeface="Arial" panose="020B0604020202020204" pitchFamily="34" charset="0"/>
              </a:rPr>
              <a:t>-</a:t>
            </a:r>
            <a:r>
              <a:rPr kumimoji="0" lang="ar-SA" altLang="en-US" sz="2000" b="0" i="0" u="none" strike="noStrike" kern="1200" cap="none" spc="0" normalizeH="0" baseline="0" noProof="0" dirty="0">
                <a:ln>
                  <a:noFill/>
                </a:ln>
                <a:solidFill>
                  <a:prstClr val="black"/>
                </a:solidFill>
                <a:effectLst/>
                <a:uLnTx/>
                <a:uFillTx/>
                <a:latin typeface="ms sans serif"/>
                <a:ea typeface="+mn-ea"/>
                <a:cs typeface="Arial" panose="020B0604020202020204" pitchFamily="34" charset="0"/>
              </a:rPr>
              <a:t> يتوقف علاج حصى الكلى على حجم الحصى فالحصيات الصغيرة يمكن أن تمرّر خارج الجسم عبر القناة البولية عن طريق شرب الكثير من السوائل وتناول مسكنات الألم المناسبة.</a:t>
            </a:r>
          </a:p>
          <a:p>
            <a:pPr marL="0" marR="0" lvl="0" indent="0" algn="r" defTabSz="9144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 أما الحصيات الأكبر حجماً قد تسبب مشاكل أكثر وهي تستقر عادة في الكلية أو أعلى الحالب لأنها لا   </a:t>
            </a:r>
          </a:p>
          <a:p>
            <a:pPr marL="0" marR="0" lvl="0" indent="0" algn="r" defTabSz="9144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تستطيع المرور بصورة تلقائية وتعالج هذه الحصى عادة بواسطة عملية تدعى تفتيت الحصى (مثل </a:t>
            </a:r>
          </a:p>
          <a:p>
            <a:pPr marL="0" marR="0" lvl="0" indent="0" algn="r" defTabSz="9144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ar-SA"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استخدام جهاز فوق الموجات الصوتية).</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8" name="Picture 2">
            <a:extLst>
              <a:ext uri="{FF2B5EF4-FFF2-40B4-BE49-F238E27FC236}">
                <a16:creationId xmlns:a16="http://schemas.microsoft.com/office/drawing/2014/main" xmlns="" id="{3B4DAA98-5556-4727-B9F6-F54A9200C2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292" y="1909839"/>
            <a:ext cx="2110491" cy="286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04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2" descr="D:\1st Term 1432 1433\مبادئ العلوم\3 مبادئ العلوم العامة  - الحيوان\Slide36.JPG">
            <a:extLst>
              <a:ext uri="{FF2B5EF4-FFF2-40B4-BE49-F238E27FC236}">
                <a16:creationId xmlns:a16="http://schemas.microsoft.com/office/drawing/2014/main" xmlns="" id="{29690B2B-4127-402D-982B-90C0E6F13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332" y="1761693"/>
            <a:ext cx="6157124" cy="46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
            <a:extLst>
              <a:ext uri="{FF2B5EF4-FFF2-40B4-BE49-F238E27FC236}">
                <a16:creationId xmlns:a16="http://schemas.microsoft.com/office/drawing/2014/main" xmlns="" id="{545AED65-64C2-4889-9E05-778A013BA9C1}"/>
              </a:ext>
            </a:extLst>
          </p:cNvPr>
          <p:cNvSpPr txBox="1">
            <a:spLocks noChangeArrowheads="1"/>
          </p:cNvSpPr>
          <p:nvPr/>
        </p:nvSpPr>
        <p:spPr bwMode="auto">
          <a:xfrm>
            <a:off x="8229601" y="2150166"/>
            <a:ext cx="35913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الجهاز الدوري</a:t>
            </a:r>
            <a:endPar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1681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7" name="Content Placeholder 3">
            <a:extLst>
              <a:ext uri="{FF2B5EF4-FFF2-40B4-BE49-F238E27FC236}">
                <a16:creationId xmlns:a16="http://schemas.microsoft.com/office/drawing/2014/main" xmlns="" id="{23DFBA30-9ECC-46B2-81B2-68F9192D4800}"/>
              </a:ext>
            </a:extLst>
          </p:cNvPr>
          <p:cNvSpPr txBox="1">
            <a:spLocks/>
          </p:cNvSpPr>
          <p:nvPr/>
        </p:nvSpPr>
        <p:spPr>
          <a:xfrm>
            <a:off x="6549199" y="2603150"/>
            <a:ext cx="5347940" cy="334044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lnSpc>
                <a:spcPct val="115000"/>
              </a:lnSpc>
              <a:spcAft>
                <a:spcPts val="1000"/>
              </a:spcAft>
            </a:pPr>
            <a:r>
              <a:rPr lang="ar-SA" altLang="en-US" b="1" dirty="0">
                <a:ea typeface="Calibri" panose="020F0502020204030204" pitchFamily="34" charset="0"/>
              </a:rPr>
              <a:t>يتألف الجهاز الدوري الدموي من</a:t>
            </a:r>
            <a:r>
              <a:rPr lang="en-US" altLang="en-US" b="1" dirty="0">
                <a:ea typeface="Calibri" panose="020F0502020204030204" pitchFamily="34" charset="0"/>
                <a:cs typeface="Arial" panose="020B0604020202020204" pitchFamily="34" charset="0"/>
              </a:rPr>
              <a:t> :</a:t>
            </a:r>
            <a:endParaRPr lang="en-US" altLang="en-US" dirty="0">
              <a:ea typeface="Calibri" panose="020F0502020204030204" pitchFamily="34" charset="0"/>
              <a:cs typeface="Arial" panose="020B0604020202020204" pitchFamily="34" charset="0"/>
            </a:endParaRPr>
          </a:p>
          <a:p>
            <a:pPr algn="r" rtl="1">
              <a:lnSpc>
                <a:spcPct val="115000"/>
              </a:lnSpc>
              <a:spcAft>
                <a:spcPts val="1000"/>
              </a:spcAft>
              <a:buFont typeface="Calibri" panose="020F0502020204030204" pitchFamily="34" charset="0"/>
              <a:buAutoNum type="arabicPeriod"/>
            </a:pPr>
            <a:r>
              <a:rPr lang="ar-SA" altLang="en-US" b="1" dirty="0">
                <a:ea typeface="Calibri" panose="020F0502020204030204" pitchFamily="34" charset="0"/>
              </a:rPr>
              <a:t>الدم </a:t>
            </a:r>
            <a:endParaRPr lang="en-US" altLang="en-US" dirty="0">
              <a:ea typeface="Calibri" panose="020F0502020204030204" pitchFamily="34" charset="0"/>
              <a:cs typeface="Arial" panose="020B0604020202020204" pitchFamily="34" charset="0"/>
            </a:endParaRPr>
          </a:p>
          <a:p>
            <a:pPr algn="r" rtl="1">
              <a:lnSpc>
                <a:spcPct val="115000"/>
              </a:lnSpc>
              <a:spcAft>
                <a:spcPts val="1000"/>
              </a:spcAft>
              <a:buFont typeface="Calibri" panose="020F0502020204030204" pitchFamily="34" charset="0"/>
              <a:buAutoNum type="arabicPeriod"/>
            </a:pPr>
            <a:r>
              <a:rPr lang="ar-SA" altLang="en-US" b="1" dirty="0">
                <a:ea typeface="Calibri" panose="020F0502020204030204" pitchFamily="34" charset="0"/>
              </a:rPr>
              <a:t>الأوعية الدموية </a:t>
            </a:r>
            <a:endParaRPr lang="en-US" altLang="en-US" dirty="0">
              <a:ea typeface="Calibri" panose="020F0502020204030204" pitchFamily="34" charset="0"/>
              <a:cs typeface="Arial" panose="020B0604020202020204" pitchFamily="34" charset="0"/>
            </a:endParaRPr>
          </a:p>
          <a:p>
            <a:pPr algn="r" rtl="1">
              <a:lnSpc>
                <a:spcPct val="115000"/>
              </a:lnSpc>
              <a:spcAft>
                <a:spcPts val="1000"/>
              </a:spcAft>
              <a:buFont typeface="Calibri" panose="020F0502020204030204" pitchFamily="34" charset="0"/>
              <a:buAutoNum type="arabicPeriod"/>
            </a:pPr>
            <a:r>
              <a:rPr lang="ar-SA" altLang="en-US" b="1" dirty="0">
                <a:ea typeface="Calibri" panose="020F0502020204030204" pitchFamily="34" charset="0"/>
              </a:rPr>
              <a:t>القلب </a:t>
            </a:r>
            <a:endParaRPr lang="en-US" altLang="en-US" dirty="0">
              <a:ea typeface="Calibri" panose="020F0502020204030204" pitchFamily="34" charset="0"/>
              <a:cs typeface="Arial" panose="020B0604020202020204" pitchFamily="34" charset="0"/>
            </a:endParaRPr>
          </a:p>
          <a:p>
            <a:pPr algn="r" rtl="1"/>
            <a:endParaRPr lang="en-US" altLang="en-US" dirty="0"/>
          </a:p>
        </p:txBody>
      </p:sp>
      <p:pic>
        <p:nvPicPr>
          <p:cNvPr id="28" name="Content Placeholder 4" descr="http://sehha.com/diseases/cvs/cvs5.gif">
            <a:extLst>
              <a:ext uri="{FF2B5EF4-FFF2-40B4-BE49-F238E27FC236}">
                <a16:creationId xmlns:a16="http://schemas.microsoft.com/office/drawing/2014/main" xmlns="" id="{604B3FA7-2311-46EB-A2ED-EF93E7D55DDC}"/>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00707" y="1983051"/>
            <a:ext cx="2384425" cy="4435475"/>
          </a:xfrm>
        </p:spPr>
      </p:pic>
      <p:sp>
        <p:nvSpPr>
          <p:cNvPr id="29" name="TextBox 2">
            <a:extLst>
              <a:ext uri="{FF2B5EF4-FFF2-40B4-BE49-F238E27FC236}">
                <a16:creationId xmlns:a16="http://schemas.microsoft.com/office/drawing/2014/main" xmlns="" id="{85F5F802-2C3B-4275-A8DF-4FE7D6B919A2}"/>
              </a:ext>
            </a:extLst>
          </p:cNvPr>
          <p:cNvSpPr txBox="1">
            <a:spLocks noChangeArrowheads="1"/>
          </p:cNvSpPr>
          <p:nvPr/>
        </p:nvSpPr>
        <p:spPr bwMode="auto">
          <a:xfrm>
            <a:off x="4004451" y="1319990"/>
            <a:ext cx="35913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الجهاز الدوري</a:t>
            </a:r>
            <a:endParaRPr kumimoji="0" lang="en-US" alt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5042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2CF44CB4-8ED9-4730-93C6-FB0AC03824B1}"/>
              </a:ext>
            </a:extLst>
          </p:cNvPr>
          <p:cNvSpPr>
            <a:spLocks noGrp="1"/>
          </p:cNvSpPr>
          <p:nvPr>
            <p:ph type="title"/>
          </p:nvPr>
        </p:nvSpPr>
        <p:spPr>
          <a:xfrm>
            <a:off x="1760237" y="1713004"/>
            <a:ext cx="8229600" cy="1143000"/>
          </a:xfrm>
        </p:spPr>
        <p:txBody>
          <a:bodyPr/>
          <a:lstStyle/>
          <a:p>
            <a:r>
              <a:rPr lang="ar-SA" altLang="en-US" sz="3600">
                <a:solidFill>
                  <a:srgbClr val="C00000"/>
                </a:solidFill>
              </a:rPr>
              <a:t>أجهزة جسم الإنسان</a:t>
            </a:r>
            <a:br>
              <a:rPr lang="ar-SA" altLang="en-US" sz="3600">
                <a:solidFill>
                  <a:srgbClr val="C00000"/>
                </a:solidFill>
              </a:rPr>
            </a:br>
            <a:r>
              <a:rPr lang="ar-SA" altLang="en-US" sz="3600">
                <a:solidFill>
                  <a:srgbClr val="C00000"/>
                </a:solidFill>
              </a:rPr>
              <a:t>4</a:t>
            </a:r>
            <a:r>
              <a:rPr lang="ar-SA" altLang="en-US" sz="3600" u="sng">
                <a:solidFill>
                  <a:srgbClr val="C00000"/>
                </a:solidFill>
              </a:rPr>
              <a:t>. </a:t>
            </a:r>
            <a:r>
              <a:rPr lang="ar-SA" altLang="en-US" sz="3200" u="sng">
                <a:solidFill>
                  <a:srgbClr val="C00000"/>
                </a:solidFill>
              </a:rPr>
              <a:t>الجهاز الدوري</a:t>
            </a:r>
            <a:endParaRPr lang="en-US" altLang="en-US">
              <a:solidFill>
                <a:srgbClr val="C00000"/>
              </a:solidFill>
            </a:endParaRPr>
          </a:p>
        </p:txBody>
      </p:sp>
      <p:sp>
        <p:nvSpPr>
          <p:cNvPr id="27" name="TextBox 1">
            <a:extLst>
              <a:ext uri="{FF2B5EF4-FFF2-40B4-BE49-F238E27FC236}">
                <a16:creationId xmlns:a16="http://schemas.microsoft.com/office/drawing/2014/main" xmlns="" id="{EB610467-F0FB-4970-A615-F0DCD95B86D9}"/>
              </a:ext>
            </a:extLst>
          </p:cNvPr>
          <p:cNvSpPr txBox="1">
            <a:spLocks noChangeArrowheads="1"/>
          </p:cNvSpPr>
          <p:nvPr/>
        </p:nvSpPr>
        <p:spPr bwMode="auto">
          <a:xfrm>
            <a:off x="8618237" y="3397341"/>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الدم</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TextBox 2">
            <a:extLst>
              <a:ext uri="{FF2B5EF4-FFF2-40B4-BE49-F238E27FC236}">
                <a16:creationId xmlns:a16="http://schemas.microsoft.com/office/drawing/2014/main" xmlns="" id="{F4B4FDE2-2177-4A8A-BCEB-25A267381241}"/>
              </a:ext>
            </a:extLst>
          </p:cNvPr>
          <p:cNvSpPr txBox="1">
            <a:spLocks noChangeArrowheads="1"/>
          </p:cNvSpPr>
          <p:nvPr/>
        </p:nvSpPr>
        <p:spPr bwMode="auto">
          <a:xfrm>
            <a:off x="5265437" y="3403691"/>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الأوعية الدموية</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TextBox 3">
            <a:extLst>
              <a:ext uri="{FF2B5EF4-FFF2-40B4-BE49-F238E27FC236}">
                <a16:creationId xmlns:a16="http://schemas.microsoft.com/office/drawing/2014/main" xmlns="" id="{1721DE6A-2428-4B6E-BBD1-C054E8994282}"/>
              </a:ext>
            </a:extLst>
          </p:cNvPr>
          <p:cNvSpPr txBox="1">
            <a:spLocks noChangeArrowheads="1"/>
          </p:cNvSpPr>
          <p:nvPr/>
        </p:nvSpPr>
        <p:spPr bwMode="auto">
          <a:xfrm>
            <a:off x="2750837" y="3465604"/>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القلب</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Box 4">
            <a:extLst>
              <a:ext uri="{FF2B5EF4-FFF2-40B4-BE49-F238E27FC236}">
                <a16:creationId xmlns:a16="http://schemas.microsoft.com/office/drawing/2014/main" xmlns="" id="{EC118D38-820A-43B5-AEC3-288B1838843F}"/>
              </a:ext>
            </a:extLst>
          </p:cNvPr>
          <p:cNvSpPr txBox="1">
            <a:spLocks noChangeArrowheads="1"/>
          </p:cNvSpPr>
          <p:nvPr/>
        </p:nvSpPr>
        <p:spPr bwMode="auto">
          <a:xfrm>
            <a:off x="8008637" y="4299041"/>
            <a:ext cx="1828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البلازما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خلايا الدم الحمراء</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خلايا الدم البيضاء</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الصفائح الدموية</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TextBox 5">
            <a:extLst>
              <a:ext uri="{FF2B5EF4-FFF2-40B4-BE49-F238E27FC236}">
                <a16:creationId xmlns:a16="http://schemas.microsoft.com/office/drawing/2014/main" xmlns="" id="{C388932C-A118-43DE-B2BA-58BDFEA6E504}"/>
              </a:ext>
            </a:extLst>
          </p:cNvPr>
          <p:cNvSpPr txBox="1">
            <a:spLocks noChangeArrowheads="1"/>
          </p:cNvSpPr>
          <p:nvPr/>
        </p:nvSpPr>
        <p:spPr bwMode="auto">
          <a:xfrm>
            <a:off x="5249562" y="4311741"/>
            <a:ext cx="167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الشريان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الوريد</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الشعيرات الدموية</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TextBox 6">
            <a:extLst>
              <a:ext uri="{FF2B5EF4-FFF2-40B4-BE49-F238E27FC236}">
                <a16:creationId xmlns:a16="http://schemas.microsoft.com/office/drawing/2014/main" xmlns="" id="{1F7878ED-0031-461A-935F-7DD4CD841A9C}"/>
              </a:ext>
            </a:extLst>
          </p:cNvPr>
          <p:cNvSpPr txBox="1">
            <a:spLocks noChangeArrowheads="1"/>
          </p:cNvSpPr>
          <p:nvPr/>
        </p:nvSpPr>
        <p:spPr bwMode="auto">
          <a:xfrm>
            <a:off x="2293637" y="4292691"/>
            <a:ext cx="1676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البطين الأيمن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الأذين الأيمن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البطين الأيسر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الأذين الأيسر</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3" name="Straight Connector 32">
            <a:extLst>
              <a:ext uri="{FF2B5EF4-FFF2-40B4-BE49-F238E27FC236}">
                <a16:creationId xmlns:a16="http://schemas.microsoft.com/office/drawing/2014/main" xmlns="" id="{35B56F0F-A2D1-479E-893A-CFDE204B5FEC}"/>
              </a:ext>
            </a:extLst>
          </p:cNvPr>
          <p:cNvCxnSpPr/>
          <p:nvPr/>
        </p:nvCxnSpPr>
        <p:spPr>
          <a:xfrm flipH="1">
            <a:off x="3131837" y="3143341"/>
            <a:ext cx="5791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F49DF5D2-0BC4-4DE9-B7E3-5FCFE07CB488}"/>
              </a:ext>
            </a:extLst>
          </p:cNvPr>
          <p:cNvCxnSpPr/>
          <p:nvPr/>
        </p:nvCxnSpPr>
        <p:spPr>
          <a:xfrm>
            <a:off x="3131837" y="3143341"/>
            <a:ext cx="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D8A878C-7D72-436D-80D9-EDF694D8F720}"/>
              </a:ext>
            </a:extLst>
          </p:cNvPr>
          <p:cNvCxnSpPr/>
          <p:nvPr/>
        </p:nvCxnSpPr>
        <p:spPr>
          <a:xfrm>
            <a:off x="8923037" y="3190966"/>
            <a:ext cx="0" cy="133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3676307E-5A11-4B5B-906F-AC040AEE4DB3}"/>
              </a:ext>
            </a:extLst>
          </p:cNvPr>
          <p:cNvCxnSpPr/>
          <p:nvPr/>
        </p:nvCxnSpPr>
        <p:spPr>
          <a:xfrm>
            <a:off x="8923037" y="3160804"/>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50C2664-2F2D-404D-83AE-5BBC8B9F7702}"/>
              </a:ext>
            </a:extLst>
          </p:cNvPr>
          <p:cNvCxnSpPr>
            <a:stCxn id="26" idx="2"/>
          </p:cNvCxnSpPr>
          <p:nvPr/>
        </p:nvCxnSpPr>
        <p:spPr>
          <a:xfrm>
            <a:off x="5875037" y="2856004"/>
            <a:ext cx="0" cy="487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6F1CC6FA-D0E6-4610-A689-168EB0FEF1F3}"/>
              </a:ext>
            </a:extLst>
          </p:cNvPr>
          <p:cNvCxnSpPr>
            <a:endCxn id="30" idx="0"/>
          </p:cNvCxnSpPr>
          <p:nvPr/>
        </p:nvCxnSpPr>
        <p:spPr>
          <a:xfrm>
            <a:off x="8923037" y="3927566"/>
            <a:ext cx="0" cy="371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11265307-7D21-4263-99E9-0C9021A03E5F}"/>
              </a:ext>
            </a:extLst>
          </p:cNvPr>
          <p:cNvCxnSpPr/>
          <p:nvPr/>
        </p:nvCxnSpPr>
        <p:spPr>
          <a:xfrm>
            <a:off x="6027437" y="3921216"/>
            <a:ext cx="0" cy="371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92CD3EB8-095E-4036-B75C-9828D629E0B1}"/>
              </a:ext>
            </a:extLst>
          </p:cNvPr>
          <p:cNvCxnSpPr>
            <a:endCxn id="32" idx="0"/>
          </p:cNvCxnSpPr>
          <p:nvPr/>
        </p:nvCxnSpPr>
        <p:spPr>
          <a:xfrm>
            <a:off x="3131837" y="3927566"/>
            <a:ext cx="0" cy="365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177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52A97FE2-9474-4A21-BEB5-5801F14204C0}"/>
              </a:ext>
            </a:extLst>
          </p:cNvPr>
          <p:cNvSpPr txBox="1">
            <a:spLocks/>
          </p:cNvSpPr>
          <p:nvPr/>
        </p:nvSpPr>
        <p:spPr>
          <a:xfrm>
            <a:off x="4354335" y="1391443"/>
            <a:ext cx="7736625" cy="27432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lnSpc>
                <a:spcPct val="115000"/>
              </a:lnSpc>
              <a:spcAft>
                <a:spcPts val="1000"/>
              </a:spcAft>
              <a:buFont typeface="Arial" charset="0"/>
              <a:buChar char="•"/>
              <a:tabLst>
                <a:tab pos="457200" algn="l"/>
              </a:tabLst>
              <a:defRPr/>
            </a:pPr>
            <a:r>
              <a:rPr lang="ar-SA" b="1" u="sng" dirty="0">
                <a:ea typeface="Calibri"/>
              </a:rPr>
              <a:t>أولاً: الدم</a:t>
            </a:r>
            <a:r>
              <a:rPr lang="ar-SA" b="1" dirty="0">
                <a:ea typeface="Calibri"/>
              </a:rPr>
              <a:t> </a:t>
            </a:r>
            <a:endParaRPr lang="en-US" b="1" dirty="0">
              <a:ea typeface="Calibri"/>
              <a:cs typeface="Arial"/>
            </a:endParaRPr>
          </a:p>
          <a:p>
            <a:pPr algn="r" rtl="1">
              <a:lnSpc>
                <a:spcPct val="115000"/>
              </a:lnSpc>
              <a:spcAft>
                <a:spcPts val="1000"/>
              </a:spcAft>
              <a:buFont typeface="Arial" charset="0"/>
              <a:buChar char="•"/>
              <a:defRPr/>
            </a:pPr>
            <a:r>
              <a:rPr lang="ar-SA" sz="2400" dirty="0">
                <a:ea typeface="Calibri"/>
              </a:rPr>
              <a:t>الدم سائل احمر اللون يتألف من</a:t>
            </a:r>
            <a:r>
              <a:rPr lang="en-US" sz="2400" dirty="0">
                <a:ea typeface="Calibri"/>
                <a:cs typeface="Arial"/>
              </a:rPr>
              <a:t> :</a:t>
            </a:r>
          </a:p>
          <a:p>
            <a:pPr algn="r" rtl="1">
              <a:lnSpc>
                <a:spcPct val="115000"/>
              </a:lnSpc>
              <a:spcAft>
                <a:spcPts val="1000"/>
              </a:spcAft>
              <a:buFont typeface="+mj-lt"/>
              <a:buAutoNum type="arabicPeriod"/>
              <a:tabLst>
                <a:tab pos="457200" algn="l"/>
              </a:tabLst>
              <a:defRPr/>
            </a:pPr>
            <a:r>
              <a:rPr lang="ar-SA" sz="2400" dirty="0">
                <a:ea typeface="Calibri"/>
              </a:rPr>
              <a:t>البلازما : هي محلول مائي مائل إلى الاصفرار يحتوي على الأغذية الذائبة وظيفته نقل الغذاء إلى جميع أعضاء الجسم. </a:t>
            </a:r>
            <a:endParaRPr lang="en-US" sz="2400" dirty="0">
              <a:ea typeface="Calibri"/>
              <a:cs typeface="Arial"/>
            </a:endParaRPr>
          </a:p>
          <a:p>
            <a:pPr marL="0" indent="0" algn="r" rtl="1">
              <a:lnSpc>
                <a:spcPct val="115000"/>
              </a:lnSpc>
              <a:spcAft>
                <a:spcPts val="1000"/>
              </a:spcAft>
              <a:buFont typeface="Arial" charset="0"/>
              <a:buNone/>
              <a:tabLst>
                <a:tab pos="457200" algn="l"/>
              </a:tabLst>
              <a:defRPr/>
            </a:pPr>
            <a:r>
              <a:rPr lang="ar-SA" dirty="0">
                <a:ea typeface="Calibri"/>
              </a:rPr>
              <a:t> </a:t>
            </a:r>
            <a:endParaRPr lang="en-US" dirty="0">
              <a:ea typeface="Calibri"/>
              <a:cs typeface="Arial"/>
            </a:endParaRPr>
          </a:p>
          <a:p>
            <a:pPr marL="0" indent="0" algn="r" rtl="1">
              <a:buFont typeface="Arial" charset="0"/>
              <a:buNone/>
              <a:defRPr/>
            </a:pPr>
            <a:endParaRPr lang="en-US" dirty="0"/>
          </a:p>
        </p:txBody>
      </p:sp>
      <p:pic>
        <p:nvPicPr>
          <p:cNvPr id="27" name="Content Placeholder 5" descr="http://sehha.com/diseases/cvs/blood1.gif">
            <a:extLst>
              <a:ext uri="{FF2B5EF4-FFF2-40B4-BE49-F238E27FC236}">
                <a16:creationId xmlns:a16="http://schemas.microsoft.com/office/drawing/2014/main" xmlns="" id="{0CCB4100-27F0-49D4-B531-D3562292C050}"/>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90617" y="4738676"/>
            <a:ext cx="1928191" cy="1754187"/>
          </a:xfrm>
        </p:spPr>
      </p:pic>
      <p:sp>
        <p:nvSpPr>
          <p:cNvPr id="28" name="TextBox 6">
            <a:extLst>
              <a:ext uri="{FF2B5EF4-FFF2-40B4-BE49-F238E27FC236}">
                <a16:creationId xmlns:a16="http://schemas.microsoft.com/office/drawing/2014/main" xmlns="" id="{8920F704-9EC2-4475-BB3C-E41E6323C6F6}"/>
              </a:ext>
            </a:extLst>
          </p:cNvPr>
          <p:cNvSpPr txBox="1">
            <a:spLocks noChangeArrowheads="1"/>
          </p:cNvSpPr>
          <p:nvPr/>
        </p:nvSpPr>
        <p:spPr bwMode="auto">
          <a:xfrm>
            <a:off x="3897135" y="3670924"/>
            <a:ext cx="8205672" cy="28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15000"/>
              </a:lnSpc>
              <a:spcBef>
                <a:spcPct val="0"/>
              </a:spcBef>
              <a:spcAft>
                <a:spcPts val="1000"/>
              </a:spcAft>
              <a:buClrTx/>
              <a:buSzTx/>
              <a:buFontTx/>
              <a:buNone/>
              <a:tabLst>
                <a:tab pos="457200" algn="l"/>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 خلايا الدم الحمراء: قرصية الشكل مقعرة من الجانبين ولا تحتوي على نواة، يوجد بها مادة الهيموجلوبين التي تساعد في نقل الأكسجين وثاني أكسيد الكربون.</a:t>
            </a:r>
            <a:endParaRPr kumimoji="0" lang="ar-SA"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r" defTabSz="914400" rtl="1" eaLnBrk="1" fontAlgn="base" latinLnBrk="0" hangingPunct="1">
              <a:lnSpc>
                <a:spcPct val="115000"/>
              </a:lnSpc>
              <a:spcBef>
                <a:spcPct val="0"/>
              </a:spcBef>
              <a:spcAft>
                <a:spcPts val="1000"/>
              </a:spcAft>
              <a:buClrTx/>
              <a:buSzTx/>
              <a:buFontTx/>
              <a:buNone/>
              <a:tabLst>
                <a:tab pos="457200" algn="l"/>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 خلايا الدم البيضاء: تتألف من غشاء سيتوبلازمي وسيتوبلازم ونواة، وظيفتها الدفاع عن الجسم. </a:t>
            </a: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r" defTabSz="914400" rtl="1" eaLnBrk="1" fontAlgn="base" latinLnBrk="0" hangingPunct="1">
              <a:lnSpc>
                <a:spcPct val="115000"/>
              </a:lnSpc>
              <a:spcBef>
                <a:spcPct val="0"/>
              </a:spcBef>
              <a:spcAft>
                <a:spcPts val="1000"/>
              </a:spcAft>
              <a:buClrTx/>
              <a:buSzTx/>
              <a:buFontTx/>
              <a:buNone/>
              <a:tabLst>
                <a:tab pos="457200" algn="l"/>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 الصفائح الدموية : تراكيب غاية في الدقة وخالية من النواة عددها يتراوح حوالي 250 ألف صفيحة، تساعد في تجلط الدم. </a:t>
            </a: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29" name="Picture 4">
            <a:extLst>
              <a:ext uri="{FF2B5EF4-FFF2-40B4-BE49-F238E27FC236}">
                <a16:creationId xmlns:a16="http://schemas.microsoft.com/office/drawing/2014/main" xmlns="" id="{42FC4522-D7C9-4800-98EA-1F77B38566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016" y="1510200"/>
            <a:ext cx="2053199" cy="161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xmlns="" id="{47CFFC1D-094E-4223-951D-C2C7C21C727A}"/>
              </a:ext>
            </a:extLst>
          </p:cNvPr>
          <p:cNvSpPr txBox="1"/>
          <p:nvPr/>
        </p:nvSpPr>
        <p:spPr>
          <a:xfrm>
            <a:off x="142049" y="2988687"/>
            <a:ext cx="3897135" cy="1754326"/>
          </a:xfrm>
          <a:prstGeom prst="rect">
            <a:avLst/>
          </a:prstGeom>
          <a:solidFill>
            <a:schemeClr val="accent5">
              <a:lumMod val="20000"/>
              <a:lumOff val="80000"/>
            </a:schemeClr>
          </a:solidFill>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فقر الدم (أنيميا) هو حالة تحدث بسبب انخفاض مستوى الهيموجلوبين عن المستوى الطبيعي، وبالتالي تعاني الأجهزة من عدم الحصول على ما يكفي من الأكسجين، وبالتالي يشكو المرضى من عوارض الإرهاق والصداع وعدم التركيز والخمول.</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6965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EA129FD5-CF31-4F27-91FC-EA75FDE24A1D}"/>
              </a:ext>
            </a:extLst>
          </p:cNvPr>
          <p:cNvSpPr txBox="1">
            <a:spLocks/>
          </p:cNvSpPr>
          <p:nvPr/>
        </p:nvSpPr>
        <p:spPr>
          <a:xfrm>
            <a:off x="393283" y="1603425"/>
            <a:ext cx="11612217" cy="49530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r" defTabSz="914400" rtl="1" eaLnBrk="0" fontAlgn="base" latinLnBrk="0" hangingPunct="0">
              <a:lnSpc>
                <a:spcPct val="100000"/>
              </a:lnSpc>
              <a:spcBef>
                <a:spcPct val="20000"/>
              </a:spcBef>
              <a:spcAft>
                <a:spcPct val="0"/>
              </a:spcAft>
              <a:buClrTx/>
              <a:buSzTx/>
              <a:buFont typeface="Arial" charset="0"/>
              <a:buChar char="–"/>
              <a:tabLst/>
              <a:defRPr/>
            </a:pPr>
            <a:r>
              <a:rPr kumimoji="0" lang="ar-SA" sz="24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وظيفة الدم:</a:t>
            </a:r>
          </a:p>
          <a:p>
            <a:pPr marL="914400" marR="0" lvl="1" indent="-457200" algn="r" defTabSz="914400" rtl="1" eaLnBrk="0" fontAlgn="base" latinLnBrk="0" hangingPunct="0">
              <a:lnSpc>
                <a:spcPct val="100000"/>
              </a:lnSpc>
              <a:spcBef>
                <a:spcPct val="20000"/>
              </a:spcBef>
              <a:spcAft>
                <a:spcPct val="0"/>
              </a:spcAft>
              <a:buClrTx/>
              <a:buSzTx/>
              <a:buFont typeface="+mj-lt"/>
              <a:buAutoNum type="arabicPeriod"/>
              <a:tabLst/>
              <a:defRPr/>
            </a:pPr>
            <a:r>
              <a:rPr kumimoji="0" lang="ar-SA"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يقوم الدم بنقل الأكسجين من الرئتين إلى خلايا الجسم.</a:t>
            </a:r>
          </a:p>
          <a:p>
            <a:pPr marL="914400" marR="0" lvl="1" indent="-457200" algn="r" defTabSz="914400" rtl="1" eaLnBrk="0" fontAlgn="base" latinLnBrk="0" hangingPunct="0">
              <a:lnSpc>
                <a:spcPct val="100000"/>
              </a:lnSpc>
              <a:spcBef>
                <a:spcPct val="20000"/>
              </a:spcBef>
              <a:spcAft>
                <a:spcPct val="0"/>
              </a:spcAft>
              <a:buClrTx/>
              <a:buSzTx/>
              <a:buFont typeface="+mj-lt"/>
              <a:buAutoNum type="arabicPeriod"/>
              <a:tabLst/>
              <a:defRPr/>
            </a:pPr>
            <a:r>
              <a:rPr kumimoji="0" lang="ar-SA"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يقوم الدم بنقل الغذاء المهضوم من الأمعاء الدقيقة إلي جميع أجزاء الجسم. لتستفيد كل خلية من الغذاء الممتص في بناء و نمو أنسجة الجسم وتجديد مايبلى منها.</a:t>
            </a:r>
          </a:p>
          <a:p>
            <a:pPr marL="914400" marR="0" lvl="1" indent="-457200" algn="r" defTabSz="914400" rtl="1" eaLnBrk="0" fontAlgn="base" latinLnBrk="0" hangingPunct="0">
              <a:lnSpc>
                <a:spcPct val="100000"/>
              </a:lnSpc>
              <a:spcBef>
                <a:spcPct val="20000"/>
              </a:spcBef>
              <a:spcAft>
                <a:spcPct val="0"/>
              </a:spcAft>
              <a:buClrTx/>
              <a:buSzTx/>
              <a:buFont typeface="+mj-lt"/>
              <a:buAutoNum type="arabicPeriod"/>
              <a:tabLst/>
              <a:defRPr/>
            </a:pPr>
            <a:r>
              <a:rPr kumimoji="0" lang="ar-SA"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تتأكسد المواد الغذائية في الخلايا في وجود الأكسجين للحصول على الطاقة اللازمة لأنشطة الخلية وينتج عن عملية الأكسدة ثاني أكسيد الكربون وماء ومواد إخراجية. يقوم الدم بنقل الماء وثاني أكسيد الكربون إلى الرئتين للتخلص منها عن طريق الزفير.</a:t>
            </a:r>
          </a:p>
          <a:p>
            <a:pPr marL="914400" marR="0" lvl="1" indent="-457200" algn="r" defTabSz="914400" rtl="1" eaLnBrk="0" fontAlgn="base" latinLnBrk="0" hangingPunct="0">
              <a:lnSpc>
                <a:spcPct val="100000"/>
              </a:lnSpc>
              <a:spcBef>
                <a:spcPct val="20000"/>
              </a:spcBef>
              <a:spcAft>
                <a:spcPct val="0"/>
              </a:spcAft>
              <a:buClrTx/>
              <a:buSzTx/>
              <a:buFont typeface="+mj-lt"/>
              <a:buAutoNum type="arabicPeriod"/>
              <a:tabLst/>
              <a:defRPr/>
            </a:pPr>
            <a:r>
              <a:rPr kumimoji="0" lang="ar-SA"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يقوم الدم بنقل المواد الإخراجية إلى الكليتين للتخلص منها عن طريق البول.</a:t>
            </a:r>
          </a:p>
          <a:p>
            <a:pPr marL="914400" marR="0" lvl="1" indent="-457200" algn="r" defTabSz="914400" rtl="1" eaLnBrk="0" fontAlgn="base" latinLnBrk="0" hangingPunct="0">
              <a:lnSpc>
                <a:spcPct val="100000"/>
              </a:lnSpc>
              <a:spcBef>
                <a:spcPct val="20000"/>
              </a:spcBef>
              <a:spcAft>
                <a:spcPct val="0"/>
              </a:spcAft>
              <a:buClrTx/>
              <a:buSzTx/>
              <a:buFont typeface="+mj-lt"/>
              <a:buAutoNum type="arabicPeriod"/>
              <a:tabLst/>
              <a:defRPr/>
            </a:pPr>
            <a:r>
              <a:rPr kumimoji="0" lang="ar-SA"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يقوم الدم بنقل الهرمونات من الغدد الصماء إلى أنسجة الجسم المختلفة.</a:t>
            </a:r>
          </a:p>
          <a:p>
            <a:pPr marL="914400" marR="0" lvl="1" indent="-457200" algn="r" defTabSz="914400" rtl="1" eaLnBrk="0" fontAlgn="base" latinLnBrk="0" hangingPunct="0">
              <a:lnSpc>
                <a:spcPct val="100000"/>
              </a:lnSpc>
              <a:spcBef>
                <a:spcPct val="20000"/>
              </a:spcBef>
              <a:spcAft>
                <a:spcPct val="0"/>
              </a:spcAft>
              <a:buClrTx/>
              <a:buSzTx/>
              <a:buFont typeface="+mj-lt"/>
              <a:buAutoNum type="arabicPeriod"/>
              <a:tabLst/>
              <a:defRPr/>
            </a:pPr>
            <a:r>
              <a:rPr kumimoji="0" lang="ar-SA"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يقوم الدم بنقل مركبات وعناصر أجزاء الجسم كالأملاح والماء وغيرها</a:t>
            </a:r>
            <a:r>
              <a:rPr kumimoji="0" lang="ar-SA"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830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7F34A7C0-FC2C-4B1E-9B4E-9BC4B5C75A5A}"/>
              </a:ext>
            </a:extLst>
          </p:cNvPr>
          <p:cNvSpPr txBox="1">
            <a:spLocks/>
          </p:cNvSpPr>
          <p:nvPr/>
        </p:nvSpPr>
        <p:spPr>
          <a:xfrm>
            <a:off x="2913266" y="1980456"/>
            <a:ext cx="9075737" cy="437521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lnSpc>
                <a:spcPct val="115000"/>
              </a:lnSpc>
              <a:spcAft>
                <a:spcPts val="1000"/>
              </a:spcAft>
              <a:buFont typeface="Arial" panose="020B0604020202020204" pitchFamily="34" charset="0"/>
              <a:buNone/>
              <a:tabLst>
                <a:tab pos="457200" algn="l"/>
              </a:tabLst>
            </a:pPr>
            <a:r>
              <a:rPr lang="ar-SA" altLang="en-US" b="1" u="sng" dirty="0">
                <a:ea typeface="Calibri" panose="020F0502020204030204" pitchFamily="34" charset="0"/>
              </a:rPr>
              <a:t>ثانياً : الأوعية الدموية</a:t>
            </a:r>
            <a:r>
              <a:rPr lang="en-US" altLang="en-US" b="1" dirty="0">
                <a:ea typeface="Calibri" panose="020F0502020204030204" pitchFamily="34" charset="0"/>
                <a:cs typeface="Arial" panose="020B0604020202020204" pitchFamily="34" charset="0"/>
              </a:rPr>
              <a:t> </a:t>
            </a:r>
            <a:r>
              <a:rPr lang="en-US" altLang="en-US" dirty="0">
                <a:ea typeface="Calibri" panose="020F0502020204030204" pitchFamily="34" charset="0"/>
                <a:cs typeface="Arial" panose="020B0604020202020204" pitchFamily="34" charset="0"/>
              </a:rPr>
              <a:t/>
            </a:r>
            <a:br>
              <a:rPr lang="en-US" altLang="en-US" dirty="0">
                <a:ea typeface="Calibri" panose="020F0502020204030204" pitchFamily="34" charset="0"/>
                <a:cs typeface="Arial" panose="020B0604020202020204" pitchFamily="34" charset="0"/>
              </a:rPr>
            </a:br>
            <a:r>
              <a:rPr lang="ar-SA" altLang="en-US" dirty="0">
                <a:ea typeface="Calibri" panose="020F0502020204030204" pitchFamily="34" charset="0"/>
              </a:rPr>
              <a:t>هي أوعية أنبوبية الشكل يجري الدم فيها وهي على ثلاثة أنواع:</a:t>
            </a:r>
            <a:endParaRPr lang="en-US" altLang="en-US" dirty="0">
              <a:ea typeface="Calibri" panose="020F0502020204030204" pitchFamily="34" charset="0"/>
              <a:cs typeface="Arial" panose="020B0604020202020204" pitchFamily="34" charset="0"/>
            </a:endParaRPr>
          </a:p>
          <a:p>
            <a:pPr marL="0" indent="0" algn="r" rtl="1">
              <a:lnSpc>
                <a:spcPct val="115000"/>
              </a:lnSpc>
              <a:spcAft>
                <a:spcPts val="1000"/>
              </a:spcAft>
              <a:buFont typeface="Calibri" panose="020F0502020204030204" pitchFamily="34" charset="0"/>
              <a:buAutoNum type="arabicPeriod"/>
              <a:tabLst>
                <a:tab pos="457200" algn="l"/>
              </a:tabLst>
            </a:pPr>
            <a:r>
              <a:rPr lang="ar-SA" altLang="en-US" sz="2400" dirty="0">
                <a:ea typeface="Calibri" panose="020F0502020204030204" pitchFamily="34" charset="0"/>
              </a:rPr>
              <a:t>الشريان: هو أنبوب ذو جدار عضلي سميك قادر على التقلص ينقل الدم من القلب إلى أعضاء الجسم المختلفة.</a:t>
            </a:r>
            <a:endParaRPr lang="en-US" altLang="en-US" sz="2400" dirty="0">
              <a:ea typeface="Calibri" panose="020F0502020204030204" pitchFamily="34" charset="0"/>
              <a:cs typeface="Arial" panose="020B0604020202020204" pitchFamily="34" charset="0"/>
            </a:endParaRPr>
          </a:p>
          <a:p>
            <a:pPr marL="0" indent="0" algn="r" rtl="1">
              <a:lnSpc>
                <a:spcPct val="115000"/>
              </a:lnSpc>
              <a:spcAft>
                <a:spcPts val="1000"/>
              </a:spcAft>
              <a:buFont typeface="Calibri" panose="020F0502020204030204" pitchFamily="34" charset="0"/>
              <a:buAutoNum type="arabicPeriod"/>
              <a:tabLst>
                <a:tab pos="457200" algn="l"/>
              </a:tabLst>
            </a:pPr>
            <a:r>
              <a:rPr lang="ar-SA" altLang="en-US" sz="2400" dirty="0">
                <a:ea typeface="Calibri" panose="020F0502020204030204" pitchFamily="34" charset="0"/>
              </a:rPr>
              <a:t>الوريد: هو أنبوب ذو جدار رقيق وغير عضلي يحمل الدم من أجزاء الجسم إلى القلب. </a:t>
            </a:r>
            <a:endParaRPr lang="en-US" altLang="en-US" sz="2400" dirty="0">
              <a:ea typeface="Calibri" panose="020F0502020204030204" pitchFamily="34" charset="0"/>
              <a:cs typeface="Arial" panose="020B0604020202020204" pitchFamily="34" charset="0"/>
            </a:endParaRPr>
          </a:p>
          <a:p>
            <a:pPr marL="0" indent="0" algn="r" rtl="1">
              <a:buFont typeface="Arial" panose="020B0604020202020204" pitchFamily="34" charset="0"/>
              <a:buNone/>
              <a:tabLst>
                <a:tab pos="457200" algn="l"/>
              </a:tabLst>
            </a:pPr>
            <a:r>
              <a:rPr lang="ar-SA" altLang="en-US" sz="2400" dirty="0">
                <a:ea typeface="Calibri" panose="020F0502020204030204" pitchFamily="34" charset="0"/>
              </a:rPr>
              <a:t>3. الشعيرات الدموية : أنابيب رقيقة تتألف من طبقة واحدة من</a:t>
            </a:r>
            <a:r>
              <a:rPr lang="ar-SA" altLang="en-US" sz="2400" dirty="0">
                <a:cs typeface="Calibri" panose="020F0502020204030204" pitchFamily="34" charset="0"/>
              </a:rPr>
              <a:t> </a:t>
            </a:r>
            <a:r>
              <a:rPr lang="ar-SA" altLang="en-US" sz="2400" dirty="0"/>
              <a:t>الخلايا الطلائية تسمح بانتشار الغذاء والأكسجين من الدم إلى الخلايا، وانتشار ثاني</a:t>
            </a:r>
            <a:r>
              <a:rPr lang="ar-SA" altLang="en-US" sz="2400" dirty="0">
                <a:cs typeface="Calibri" panose="020F0502020204030204" pitchFamily="34" charset="0"/>
              </a:rPr>
              <a:t> </a:t>
            </a:r>
            <a:r>
              <a:rPr lang="ar-SA" altLang="en-US" sz="2400" dirty="0"/>
              <a:t>أكسيد الكربون والإفرازات الضارة والفضلات من الجسم إلى الدم.</a:t>
            </a:r>
            <a:endParaRPr lang="en-US" altLang="en-US" sz="2400" dirty="0"/>
          </a:p>
        </p:txBody>
      </p:sp>
      <p:pic>
        <p:nvPicPr>
          <p:cNvPr id="27" name="Content Placeholder 5" descr="http://sehha.com/diseases/cvs/cvs2.gif">
            <a:extLst>
              <a:ext uri="{FF2B5EF4-FFF2-40B4-BE49-F238E27FC236}">
                <a16:creationId xmlns:a16="http://schemas.microsoft.com/office/drawing/2014/main" xmlns="" id="{C064125E-1567-4482-8A27-537F4C96A8D6}"/>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92023" y="1802935"/>
            <a:ext cx="2271713" cy="1931504"/>
          </a:xfrm>
        </p:spPr>
      </p:pic>
      <p:pic>
        <p:nvPicPr>
          <p:cNvPr id="28" name="Picture 6" descr="http://sehha.com/diseases/cvs/cvs3.gif">
            <a:extLst>
              <a:ext uri="{FF2B5EF4-FFF2-40B4-BE49-F238E27FC236}">
                <a16:creationId xmlns:a16="http://schemas.microsoft.com/office/drawing/2014/main" xmlns="" id="{027592C8-7500-420E-9C4E-74E049362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327" y="4040285"/>
            <a:ext cx="1933819" cy="178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33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49EDA304-DF0A-4A8A-BFFB-4B06B12268D9}"/>
              </a:ext>
            </a:extLst>
          </p:cNvPr>
          <p:cNvSpPr>
            <a:spLocks noGrp="1"/>
          </p:cNvSpPr>
          <p:nvPr>
            <p:ph type="title"/>
          </p:nvPr>
        </p:nvSpPr>
        <p:spPr>
          <a:xfrm>
            <a:off x="836729" y="1675705"/>
            <a:ext cx="10851362" cy="675861"/>
          </a:xfrm>
        </p:spPr>
        <p:txBody>
          <a:bodyPr/>
          <a:lstStyle/>
          <a:p>
            <a:r>
              <a:rPr lang="ar-SA" altLang="en-US" sz="4000">
                <a:solidFill>
                  <a:srgbClr val="FF0000"/>
                </a:solidFill>
              </a:rPr>
              <a:t>أبرز العلماء في مجال علم النباتات</a:t>
            </a:r>
            <a:endParaRPr lang="en-US" altLang="en-US" sz="4000">
              <a:solidFill>
                <a:srgbClr val="FF0000"/>
              </a:solidFill>
            </a:endParaRPr>
          </a:p>
        </p:txBody>
      </p:sp>
      <p:sp>
        <p:nvSpPr>
          <p:cNvPr id="27" name="Content Placeholder 2">
            <a:extLst>
              <a:ext uri="{FF2B5EF4-FFF2-40B4-BE49-F238E27FC236}">
                <a16:creationId xmlns="" xmlns:a16="http://schemas.microsoft.com/office/drawing/2014/main" id="{C73D70D5-50AA-45D9-A357-7C98D9A6A6D1}"/>
              </a:ext>
            </a:extLst>
          </p:cNvPr>
          <p:cNvSpPr>
            <a:spLocks noGrp="1"/>
          </p:cNvSpPr>
          <p:nvPr>
            <p:ph idx="1"/>
          </p:nvPr>
        </p:nvSpPr>
        <p:spPr>
          <a:xfrm>
            <a:off x="836728" y="2742505"/>
            <a:ext cx="11052313" cy="3773557"/>
          </a:xfrm>
        </p:spPr>
        <p:txBody>
          <a:bodyPr/>
          <a:lstStyle/>
          <a:p>
            <a:pPr algn="r" rtl="1"/>
            <a:r>
              <a:rPr lang="ar-SA" altLang="en-US" sz="2400" dirty="0"/>
              <a:t>منذ القدم نجد الكثير من المخطوطات والمؤلفات في مجال علم النبات.</a:t>
            </a:r>
          </a:p>
          <a:p>
            <a:pPr algn="r" rtl="1"/>
            <a:r>
              <a:rPr lang="ar-SA" altLang="en-US" sz="2400" dirty="0"/>
              <a:t>كان من أشهر المهتمين بهذا المجال اريثيوستيوفراستوس (370 – 285</a:t>
            </a:r>
            <a:r>
              <a:rPr lang="en-US" altLang="en-US" sz="2400" dirty="0"/>
              <a:t> </a:t>
            </a:r>
            <a:r>
              <a:rPr lang="ar-SA" altLang="en-US" sz="2400" dirty="0"/>
              <a:t>ق.م) الذي عرف بأبي النبات. وقد قام بتقسيم عدد كبير من النباتات استناداً إلى شكلها الظاهري وألف كتابه الشهير تاريخ النبات.</a:t>
            </a:r>
          </a:p>
          <a:p>
            <a:pPr algn="r" rtl="1"/>
            <a:r>
              <a:rPr lang="ar-SA" altLang="en-US" sz="2400" dirty="0">
                <a:solidFill>
                  <a:srgbClr val="000000"/>
                </a:solidFill>
              </a:rPr>
              <a:t>اهتم العلماء العرب بالنباتات في الفترة مابين 700 – 1400 م وخاصة تصنيف النباتات الطبية وفوائدها العلاجية.</a:t>
            </a:r>
          </a:p>
          <a:p>
            <a:pPr algn="r" rtl="1"/>
            <a:r>
              <a:rPr lang="ar-SA" altLang="en-US" sz="2400" dirty="0">
                <a:solidFill>
                  <a:srgbClr val="000000"/>
                </a:solidFill>
              </a:rPr>
              <a:t>من أشهرالعلماء العرب فى هذا المجال جابر بن حيان، أبوبكر الرازي، ابن سينا، ابن البيطار وابن بطوطة.</a:t>
            </a:r>
          </a:p>
          <a:p>
            <a:pPr algn="r" rtl="1"/>
            <a:r>
              <a:rPr lang="ar-SA" altLang="en-US" sz="2400" dirty="0">
                <a:solidFill>
                  <a:srgbClr val="000000"/>
                </a:solidFill>
              </a:rPr>
              <a:t>أهتم الباحثون خلال الفترة بين 1500- 1580م برسم انواع النباتات المختلفة في لوحات فنية ضمن كتب عرفت بإسم الأعشاب ولقب علماء تلك الفترة بالعشابين.</a:t>
            </a:r>
          </a:p>
          <a:p>
            <a:pPr algn="r" rtl="1"/>
            <a:endParaRPr lang="en-US" altLang="en-US" sz="2400" dirty="0">
              <a:solidFill>
                <a:srgbClr val="000000"/>
              </a:solidFill>
            </a:endParaRPr>
          </a:p>
          <a:p>
            <a:pPr algn="r" rtl="1"/>
            <a:endParaRPr lang="ar-SA" altLang="en-US" sz="2400" dirty="0"/>
          </a:p>
        </p:txBody>
      </p:sp>
    </p:spTree>
    <p:extLst>
      <p:ext uri="{BB962C8B-B14F-4D97-AF65-F5344CB8AC3E}">
        <p14:creationId xmlns:p14="http://schemas.microsoft.com/office/powerpoint/2010/main" val="1309149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DDDB8CC2-FC9B-455B-864A-C12DCD025B30}"/>
              </a:ext>
            </a:extLst>
          </p:cNvPr>
          <p:cNvSpPr txBox="1">
            <a:spLocks/>
          </p:cNvSpPr>
          <p:nvPr/>
        </p:nvSpPr>
        <p:spPr>
          <a:xfrm>
            <a:off x="4306957" y="1445982"/>
            <a:ext cx="7620000" cy="48307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lnSpc>
                <a:spcPct val="115000"/>
              </a:lnSpc>
              <a:spcAft>
                <a:spcPts val="1000"/>
              </a:spcAft>
              <a:buFont typeface="Arial" charset="0"/>
              <a:buChar char="•"/>
              <a:defRPr/>
            </a:pPr>
            <a:r>
              <a:rPr lang="ar-SA" b="1" u="sng" dirty="0">
                <a:ea typeface="Calibri"/>
              </a:rPr>
              <a:t>ثالثاً : القلب </a:t>
            </a:r>
          </a:p>
          <a:p>
            <a:pPr algn="r" rtl="1">
              <a:lnSpc>
                <a:spcPct val="115000"/>
              </a:lnSpc>
              <a:spcAft>
                <a:spcPts val="1000"/>
              </a:spcAft>
              <a:buFont typeface="Arial" charset="0"/>
              <a:buChar char="•"/>
              <a:defRPr/>
            </a:pPr>
            <a:r>
              <a:rPr lang="ar-SA" sz="2400" dirty="0">
                <a:ea typeface="Calibri"/>
              </a:rPr>
              <a:t>عضو عضلي مخروطي الشكل يبلغ حجمه حجم قبضة اليد ويميل قليلاً إلى اليسار، ويتكون من أربع حجرات هي</a:t>
            </a:r>
            <a:r>
              <a:rPr lang="en-US" sz="2400" dirty="0">
                <a:ea typeface="Calibri"/>
                <a:cs typeface="Arial"/>
              </a:rPr>
              <a:t> :</a:t>
            </a:r>
          </a:p>
          <a:p>
            <a:pPr algn="r" rtl="1">
              <a:lnSpc>
                <a:spcPct val="115000"/>
              </a:lnSpc>
              <a:spcAft>
                <a:spcPts val="1000"/>
              </a:spcAft>
              <a:buFont typeface="+mj-lt"/>
              <a:buAutoNum type="arabicPeriod"/>
              <a:tabLst>
                <a:tab pos="457200" algn="l"/>
              </a:tabLst>
              <a:defRPr/>
            </a:pPr>
            <a:r>
              <a:rPr lang="ar-SA" sz="2400" dirty="0">
                <a:ea typeface="Calibri"/>
              </a:rPr>
              <a:t>البطين الأيمن </a:t>
            </a:r>
            <a:endParaRPr lang="en-US" sz="2400" dirty="0">
              <a:ea typeface="Calibri"/>
              <a:cs typeface="Arial"/>
            </a:endParaRPr>
          </a:p>
          <a:p>
            <a:pPr algn="r" rtl="1">
              <a:lnSpc>
                <a:spcPct val="115000"/>
              </a:lnSpc>
              <a:spcAft>
                <a:spcPts val="1000"/>
              </a:spcAft>
              <a:buFont typeface="+mj-lt"/>
              <a:buAutoNum type="arabicPeriod"/>
              <a:tabLst>
                <a:tab pos="457200" algn="l"/>
              </a:tabLst>
              <a:defRPr/>
            </a:pPr>
            <a:r>
              <a:rPr lang="ar-SA" sz="2400" dirty="0">
                <a:ea typeface="Calibri"/>
              </a:rPr>
              <a:t>الأذين الأيمن </a:t>
            </a:r>
            <a:endParaRPr lang="en-US" sz="2400" dirty="0">
              <a:ea typeface="Calibri"/>
              <a:cs typeface="Arial"/>
            </a:endParaRPr>
          </a:p>
          <a:p>
            <a:pPr algn="r" rtl="1">
              <a:lnSpc>
                <a:spcPct val="115000"/>
              </a:lnSpc>
              <a:spcAft>
                <a:spcPts val="1000"/>
              </a:spcAft>
              <a:buFont typeface="+mj-lt"/>
              <a:buAutoNum type="arabicPeriod"/>
              <a:tabLst>
                <a:tab pos="457200" algn="l"/>
              </a:tabLst>
              <a:defRPr/>
            </a:pPr>
            <a:r>
              <a:rPr lang="ar-SA" sz="2400" dirty="0">
                <a:ea typeface="Calibri"/>
              </a:rPr>
              <a:t>البطين الأيسر</a:t>
            </a:r>
            <a:endParaRPr lang="en-US" sz="2400" dirty="0">
              <a:ea typeface="Calibri"/>
              <a:cs typeface="Arial"/>
            </a:endParaRPr>
          </a:p>
          <a:p>
            <a:pPr algn="r" rtl="1">
              <a:lnSpc>
                <a:spcPct val="115000"/>
              </a:lnSpc>
              <a:spcAft>
                <a:spcPts val="1000"/>
              </a:spcAft>
              <a:buFont typeface="+mj-lt"/>
              <a:buAutoNum type="arabicPeriod"/>
              <a:tabLst>
                <a:tab pos="457200" algn="l"/>
              </a:tabLst>
              <a:defRPr/>
            </a:pPr>
            <a:r>
              <a:rPr lang="ar-SA" sz="2400" dirty="0">
                <a:ea typeface="Calibri"/>
              </a:rPr>
              <a:t>الأذين الأيسر</a:t>
            </a:r>
            <a:endParaRPr lang="en-US" dirty="0">
              <a:ea typeface="Calibri"/>
              <a:cs typeface="Arial"/>
            </a:endParaRPr>
          </a:p>
          <a:p>
            <a:pPr marL="0" indent="0" algn="r" rtl="1">
              <a:lnSpc>
                <a:spcPct val="115000"/>
              </a:lnSpc>
              <a:spcAft>
                <a:spcPts val="1000"/>
              </a:spcAft>
              <a:buFont typeface="Arial" charset="0"/>
              <a:buNone/>
              <a:defRPr/>
            </a:pPr>
            <a:endParaRPr lang="ar-SA" b="1" dirty="0">
              <a:ea typeface="Calibri"/>
            </a:endParaRPr>
          </a:p>
          <a:p>
            <a:pPr algn="r" rtl="1">
              <a:lnSpc>
                <a:spcPct val="115000"/>
              </a:lnSpc>
              <a:spcAft>
                <a:spcPts val="1000"/>
              </a:spcAft>
              <a:buFont typeface="Arial" charset="0"/>
              <a:buChar char="•"/>
              <a:defRPr/>
            </a:pPr>
            <a:endParaRPr lang="en-US" dirty="0">
              <a:ea typeface="Calibri"/>
              <a:cs typeface="Arial"/>
            </a:endParaRPr>
          </a:p>
        </p:txBody>
      </p:sp>
      <p:sp>
        <p:nvSpPr>
          <p:cNvPr id="27" name="TextBox 6">
            <a:extLst>
              <a:ext uri="{FF2B5EF4-FFF2-40B4-BE49-F238E27FC236}">
                <a16:creationId xmlns:a16="http://schemas.microsoft.com/office/drawing/2014/main" xmlns="" id="{0FAC03DB-42E2-489B-8D69-4C4F51775B39}"/>
              </a:ext>
            </a:extLst>
          </p:cNvPr>
          <p:cNvSpPr txBox="1">
            <a:spLocks noChangeArrowheads="1"/>
          </p:cNvSpPr>
          <p:nvPr/>
        </p:nvSpPr>
        <p:spPr bwMode="auto">
          <a:xfrm>
            <a:off x="2663332" y="5709022"/>
            <a:ext cx="739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جدار الأذين رقيق نسبياً لكي يتيسر له أن يتكيف وفقاً لكمية الدم الواردة إليه.</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أما جدار البطين فأسمك قليلاً ليقوى بضخ الدم إلى خارج القلب.</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8" name="Picture 1">
            <a:extLst>
              <a:ext uri="{FF2B5EF4-FFF2-40B4-BE49-F238E27FC236}">
                <a16:creationId xmlns:a16="http://schemas.microsoft.com/office/drawing/2014/main" xmlns="" id="{772EBE8B-2E70-46CF-BBB6-9D6DFBBE3B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9725" y="30480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a:extLst>
              <a:ext uri="{FF2B5EF4-FFF2-40B4-BE49-F238E27FC236}">
                <a16:creationId xmlns:a16="http://schemas.microsoft.com/office/drawing/2014/main" xmlns="" id="{5C74C9D8-75B3-4802-8B18-305CC00BFC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431" y="2134393"/>
            <a:ext cx="2711159" cy="325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892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19CD633C-EEEB-41DB-BA06-0C4AD5305092}"/>
              </a:ext>
            </a:extLst>
          </p:cNvPr>
          <p:cNvSpPr txBox="1">
            <a:spLocks/>
          </p:cNvSpPr>
          <p:nvPr/>
        </p:nvSpPr>
        <p:spPr>
          <a:xfrm>
            <a:off x="6261653" y="2380768"/>
            <a:ext cx="5625547" cy="332629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r>
              <a:rPr lang="ar-SA" altLang="en-US" sz="2400" dirty="0">
                <a:ea typeface="Calibri" panose="020F0502020204030204" pitchFamily="34" charset="0"/>
              </a:rPr>
              <a:t>تنقسم الدورة الدموية إلى قسمين هما</a:t>
            </a:r>
            <a:r>
              <a:rPr lang="en-US" altLang="en-US" sz="2400" dirty="0">
                <a:ea typeface="Calibri" panose="020F0502020204030204" pitchFamily="34" charset="0"/>
                <a:cs typeface="Arial" panose="020B0604020202020204" pitchFamily="34" charset="0"/>
              </a:rPr>
              <a:t>:</a:t>
            </a:r>
            <a:endParaRPr lang="ar-SA" altLang="en-US" sz="2400" dirty="0">
              <a:ea typeface="Calibri" panose="020F0502020204030204" pitchFamily="34" charset="0"/>
            </a:endParaRPr>
          </a:p>
          <a:p>
            <a:pPr algn="r" rtl="1">
              <a:lnSpc>
                <a:spcPct val="115000"/>
              </a:lnSpc>
              <a:spcAft>
                <a:spcPts val="1000"/>
              </a:spcAft>
              <a:buFont typeface="Calibri" panose="020F0502020204030204" pitchFamily="34" charset="0"/>
              <a:buAutoNum type="arabicPeriod"/>
            </a:pPr>
            <a:r>
              <a:rPr lang="ar-SA" altLang="en-US" sz="2400" dirty="0">
                <a:ea typeface="Calibri" panose="020F0502020204030204" pitchFamily="34" charset="0"/>
              </a:rPr>
              <a:t>الدورة الدموية الكبرى (الجهازية) وفيها يمر الدم من القلب إلى جميع أعضاء الجسم ماعدا الرئتين ثم يعود للقلب.</a:t>
            </a:r>
            <a:endParaRPr lang="en-US" altLang="en-US" sz="2400" dirty="0">
              <a:ea typeface="Calibri" panose="020F0502020204030204" pitchFamily="34" charset="0"/>
              <a:cs typeface="Arial" panose="020B0604020202020204" pitchFamily="34" charset="0"/>
            </a:endParaRPr>
          </a:p>
          <a:p>
            <a:pPr algn="r" rtl="1">
              <a:lnSpc>
                <a:spcPct val="115000"/>
              </a:lnSpc>
              <a:spcAft>
                <a:spcPts val="1000"/>
              </a:spcAft>
              <a:buFont typeface="Calibri" panose="020F0502020204030204" pitchFamily="34" charset="0"/>
              <a:buAutoNum type="arabicPeriod"/>
            </a:pPr>
            <a:r>
              <a:rPr lang="ar-SA" altLang="en-US" sz="2400" dirty="0">
                <a:ea typeface="Calibri" panose="020F0502020204030204" pitchFamily="34" charset="0"/>
              </a:rPr>
              <a:t>الدورة الدموية الصغرى ( الرئوية) وفيها يمر الدم من القلب إلى الرئتين فقط ثم يعود منها إلى القلب. </a:t>
            </a:r>
            <a:endParaRPr lang="en-US" altLang="en-US" sz="2400" dirty="0">
              <a:ea typeface="Calibri" panose="020F0502020204030204" pitchFamily="34" charset="0"/>
              <a:cs typeface="Arial" panose="020B0604020202020204" pitchFamily="34" charset="0"/>
            </a:endParaRPr>
          </a:p>
          <a:p>
            <a:pPr algn="r" rtl="1"/>
            <a:endParaRPr lang="en-US" altLang="en-US" dirty="0"/>
          </a:p>
        </p:txBody>
      </p:sp>
      <p:pic>
        <p:nvPicPr>
          <p:cNvPr id="27" name="Content Placeholder 4" descr="http://sehha.com/diseases/cvs/cvs5.gif">
            <a:extLst>
              <a:ext uri="{FF2B5EF4-FFF2-40B4-BE49-F238E27FC236}">
                <a16:creationId xmlns:a16="http://schemas.microsoft.com/office/drawing/2014/main" xmlns="" id="{61FDB640-61E3-4E4C-8616-884733867B6C}"/>
              </a:ext>
            </a:extLst>
          </p:cNvPr>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65513" y="1422953"/>
            <a:ext cx="3352800" cy="5241925"/>
          </a:xfrm>
        </p:spPr>
      </p:pic>
      <p:sp>
        <p:nvSpPr>
          <p:cNvPr id="28" name="Left Brace 27">
            <a:extLst>
              <a:ext uri="{FF2B5EF4-FFF2-40B4-BE49-F238E27FC236}">
                <a16:creationId xmlns:a16="http://schemas.microsoft.com/office/drawing/2014/main" xmlns="" id="{0DE728BB-43DB-4C54-B0C4-7308E7CC892B}"/>
              </a:ext>
            </a:extLst>
          </p:cNvPr>
          <p:cNvSpPr/>
          <p:nvPr/>
        </p:nvSpPr>
        <p:spPr>
          <a:xfrm>
            <a:off x="1908313" y="1422953"/>
            <a:ext cx="76200" cy="14478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Left Brace 28">
            <a:extLst>
              <a:ext uri="{FF2B5EF4-FFF2-40B4-BE49-F238E27FC236}">
                <a16:creationId xmlns:a16="http://schemas.microsoft.com/office/drawing/2014/main" xmlns="" id="{FF099FCF-A9F4-4781-A053-7F3B75420B8E}"/>
              </a:ext>
            </a:extLst>
          </p:cNvPr>
          <p:cNvSpPr/>
          <p:nvPr/>
        </p:nvSpPr>
        <p:spPr>
          <a:xfrm>
            <a:off x="1938476" y="3050141"/>
            <a:ext cx="46037" cy="3581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4">
            <a:extLst>
              <a:ext uri="{FF2B5EF4-FFF2-40B4-BE49-F238E27FC236}">
                <a16:creationId xmlns:a16="http://schemas.microsoft.com/office/drawing/2014/main" xmlns="" id="{0F03ACAF-D179-46A1-A34F-D894B872937C}"/>
              </a:ext>
            </a:extLst>
          </p:cNvPr>
          <p:cNvSpPr txBox="1">
            <a:spLocks noChangeArrowheads="1"/>
          </p:cNvSpPr>
          <p:nvPr/>
        </p:nvSpPr>
        <p:spPr bwMode="auto">
          <a:xfrm>
            <a:off x="949463" y="1575353"/>
            <a:ext cx="83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الدورة الدموية الصغرى</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TextBox 8">
            <a:extLst>
              <a:ext uri="{FF2B5EF4-FFF2-40B4-BE49-F238E27FC236}">
                <a16:creationId xmlns:a16="http://schemas.microsoft.com/office/drawing/2014/main" xmlns="" id="{F28473C2-71CA-46A0-839C-4761DF42F404}"/>
              </a:ext>
            </a:extLst>
          </p:cNvPr>
          <p:cNvSpPr txBox="1">
            <a:spLocks noChangeArrowheads="1"/>
          </p:cNvSpPr>
          <p:nvPr/>
        </p:nvSpPr>
        <p:spPr bwMode="auto">
          <a:xfrm>
            <a:off x="1014551" y="3916916"/>
            <a:ext cx="83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الدورة الدموية الكبرى</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0831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3">
            <a:extLst>
              <a:ext uri="{FF2B5EF4-FFF2-40B4-BE49-F238E27FC236}">
                <a16:creationId xmlns:a16="http://schemas.microsoft.com/office/drawing/2014/main" xmlns="" id="{014FCEA5-FDCB-4AB3-B30A-D44DF4110CC4}"/>
              </a:ext>
            </a:extLst>
          </p:cNvPr>
          <p:cNvSpPr txBox="1">
            <a:spLocks/>
          </p:cNvSpPr>
          <p:nvPr/>
        </p:nvSpPr>
        <p:spPr>
          <a:xfrm>
            <a:off x="4005789" y="2170273"/>
            <a:ext cx="7878417" cy="400519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lnSpc>
                <a:spcPct val="115000"/>
              </a:lnSpc>
              <a:spcAft>
                <a:spcPts val="1000"/>
              </a:spcAft>
              <a:buFont typeface="Arial" charset="0"/>
              <a:buChar char="•"/>
              <a:defRPr/>
            </a:pPr>
            <a:r>
              <a:rPr lang="ar-SA" sz="2000" b="1" dirty="0">
                <a:solidFill>
                  <a:schemeClr val="tx2">
                    <a:lumMod val="60000"/>
                    <a:lumOff val="40000"/>
                  </a:schemeClr>
                </a:solidFill>
                <a:ea typeface="Calibri"/>
              </a:rPr>
              <a:t>كيف تحدث الدورة الدموية ؟ </a:t>
            </a:r>
            <a:endParaRPr lang="en-US" sz="2000" b="1" dirty="0">
              <a:solidFill>
                <a:schemeClr val="tx2">
                  <a:lumMod val="60000"/>
                  <a:lumOff val="40000"/>
                </a:schemeClr>
              </a:solidFill>
              <a:ea typeface="Calibri"/>
              <a:cs typeface="Arial"/>
            </a:endParaRPr>
          </a:p>
          <a:p>
            <a:pPr algn="r" rtl="1">
              <a:lnSpc>
                <a:spcPct val="115000"/>
              </a:lnSpc>
              <a:spcAft>
                <a:spcPts val="1000"/>
              </a:spcAft>
              <a:buFont typeface="+mj-lt"/>
              <a:buAutoNum type="arabicPeriod"/>
              <a:tabLst>
                <a:tab pos="457200" algn="l"/>
              </a:tabLst>
              <a:defRPr/>
            </a:pPr>
            <a:r>
              <a:rPr lang="ar-SA" sz="2000" dirty="0">
                <a:ea typeface="Calibri"/>
              </a:rPr>
              <a:t>تحمل الأوردة الدم من الجسم إلى القلب ( الأذين الأيمن</a:t>
            </a:r>
            <a:r>
              <a:rPr lang="en-US" sz="2000" dirty="0">
                <a:ea typeface="Calibri"/>
                <a:cs typeface="Arial"/>
              </a:rPr>
              <a:t> </a:t>
            </a:r>
            <a:r>
              <a:rPr lang="ar-SA" sz="2000" dirty="0">
                <a:ea typeface="Calibri"/>
              </a:rPr>
              <a:t>ومنه ينتقل الدم إلى البطين الأيمن) الذي يضخ الدم عبر الشرايين إلى الرئتين ويكون الدم غير مؤكسد. </a:t>
            </a:r>
            <a:endParaRPr lang="en-US" sz="2000" dirty="0">
              <a:ea typeface="Calibri"/>
              <a:cs typeface="Arial"/>
            </a:endParaRPr>
          </a:p>
          <a:p>
            <a:pPr algn="r" rtl="1">
              <a:lnSpc>
                <a:spcPct val="115000"/>
              </a:lnSpc>
              <a:spcAft>
                <a:spcPts val="1000"/>
              </a:spcAft>
              <a:buFont typeface="+mj-lt"/>
              <a:buAutoNum type="arabicPeriod"/>
              <a:tabLst>
                <a:tab pos="457200" algn="l"/>
              </a:tabLst>
              <a:defRPr/>
            </a:pPr>
            <a:r>
              <a:rPr lang="ar-SA" sz="2000" dirty="0">
                <a:ea typeface="Calibri"/>
              </a:rPr>
              <a:t>يحدث للدم داخل الرئتين تبادل للغازات فيطلق غاز ثاني أكسيد الكربون من الدم، ويتم امتصاص غاز الأكسجين. فيتحول لون الدم من الأحمر الداكن المائل لللزرقة إلى أحمر زاهي اللون</a:t>
            </a:r>
            <a:r>
              <a:rPr lang="en-US" sz="2000" dirty="0">
                <a:ea typeface="Calibri"/>
                <a:cs typeface="Arial"/>
              </a:rPr>
              <a:t> . </a:t>
            </a:r>
          </a:p>
          <a:p>
            <a:pPr algn="r" rtl="1">
              <a:lnSpc>
                <a:spcPct val="115000"/>
              </a:lnSpc>
              <a:spcAft>
                <a:spcPts val="1000"/>
              </a:spcAft>
              <a:buFont typeface="+mj-lt"/>
              <a:buAutoNum type="arabicPeriod"/>
              <a:tabLst>
                <a:tab pos="457200" algn="l"/>
              </a:tabLst>
              <a:defRPr/>
            </a:pPr>
            <a:r>
              <a:rPr lang="ar-SA" sz="2000" dirty="0">
                <a:ea typeface="Calibri"/>
              </a:rPr>
              <a:t>تقوم الأوردة الرئوية بنقل الدم من الرئتين إلى الأذين الأيسر الذي يتقلص بدوره دافعاً الدم إلى البطين الأيسر الذي يضخ الدم إلى جميع أعضاء الجسم عبر الشريان الأورطي (الأبهر). </a:t>
            </a:r>
            <a:r>
              <a:rPr lang="en-US" sz="2000" dirty="0">
                <a:ea typeface="Calibri"/>
                <a:cs typeface="Arial"/>
              </a:rPr>
              <a:t>  </a:t>
            </a:r>
          </a:p>
          <a:p>
            <a:pPr algn="r" rtl="1">
              <a:buFont typeface="Arial" charset="0"/>
              <a:buChar char="•"/>
              <a:defRPr/>
            </a:pPr>
            <a:endParaRPr lang="en-US" dirty="0"/>
          </a:p>
        </p:txBody>
      </p:sp>
      <p:pic>
        <p:nvPicPr>
          <p:cNvPr id="27" name="Picture 2" descr="D:\1st Term 1432 1433\مبادئ العلوم\3 مبادئ العلوم العامة  - الحيوان\Slide36.JPG">
            <a:extLst>
              <a:ext uri="{FF2B5EF4-FFF2-40B4-BE49-F238E27FC236}">
                <a16:creationId xmlns:a16="http://schemas.microsoft.com/office/drawing/2014/main" xmlns="" id="{F08497A1-EEAB-49D7-A198-2937E15E7B8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9865" y="1705260"/>
            <a:ext cx="2823401" cy="3116198"/>
          </a:xfrm>
        </p:spPr>
      </p:pic>
      <p:pic>
        <p:nvPicPr>
          <p:cNvPr id="28" name="Picture 2">
            <a:extLst>
              <a:ext uri="{FF2B5EF4-FFF2-40B4-BE49-F238E27FC236}">
                <a16:creationId xmlns:a16="http://schemas.microsoft.com/office/drawing/2014/main" xmlns="" id="{B85BA27B-409A-44D2-843D-5FD2C74D93E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3719" y="4568471"/>
            <a:ext cx="1750732" cy="187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966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6" descr="http://www.janatalashab.com/a3da2/I3_171.gif">
            <a:extLst>
              <a:ext uri="{FF2B5EF4-FFF2-40B4-BE49-F238E27FC236}">
                <a16:creationId xmlns:a16="http://schemas.microsoft.com/office/drawing/2014/main" xmlns="" id="{BD005EE1-7BD9-4D6B-985B-22BCF904D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619" y="1033732"/>
            <a:ext cx="4802270" cy="549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
            <a:extLst>
              <a:ext uri="{FF2B5EF4-FFF2-40B4-BE49-F238E27FC236}">
                <a16:creationId xmlns:a16="http://schemas.microsoft.com/office/drawing/2014/main" xmlns="" id="{85531166-D4A2-406A-A921-1D687009C335}"/>
              </a:ext>
            </a:extLst>
          </p:cNvPr>
          <p:cNvSpPr>
            <a:spLocks noChangeArrowheads="1"/>
          </p:cNvSpPr>
          <p:nvPr/>
        </p:nvSpPr>
        <p:spPr bwMode="auto">
          <a:xfrm>
            <a:off x="8777285" y="1858617"/>
            <a:ext cx="24609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en-US" sz="4400" b="0" i="0" strike="noStrike" kern="1200" cap="none" spc="0" normalizeH="0" baseline="0" noProof="0" dirty="0">
                <a:ln>
                  <a:noFill/>
                </a:ln>
                <a:solidFill>
                  <a:srgbClr val="FF0000"/>
                </a:solidFill>
                <a:effectLst/>
                <a:uLnTx/>
                <a:uFillTx/>
                <a:latin typeface="Arial" panose="020B0604020202020204" pitchFamily="34" charset="0"/>
                <a:ea typeface="+mn-ea"/>
                <a:cs typeface="Times New Roman" panose="02020603050405020304" pitchFamily="18" charset="0"/>
              </a:rPr>
              <a:t>الغدد الصماء</a:t>
            </a:r>
            <a:endParaRPr kumimoji="0" lang="en-US" altLang="en-US" sz="4400" b="0" i="0" strike="noStrike" kern="1200" cap="none" spc="0" normalizeH="0" baseline="0" noProof="0" dirty="0">
              <a:ln>
                <a:noFill/>
              </a:ln>
              <a:solidFill>
                <a:srgbClr val="FF0000"/>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659209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2780ED6E-CF96-4E29-882F-99AD97809F13}"/>
              </a:ext>
            </a:extLst>
          </p:cNvPr>
          <p:cNvSpPr>
            <a:spLocks noGrp="1"/>
          </p:cNvSpPr>
          <p:nvPr>
            <p:ph type="title"/>
          </p:nvPr>
        </p:nvSpPr>
        <p:spPr>
          <a:xfrm>
            <a:off x="1222743" y="1654372"/>
            <a:ext cx="8229600" cy="411163"/>
          </a:xfrm>
        </p:spPr>
        <p:txBody>
          <a:bodyPr/>
          <a:lstStyle/>
          <a:p>
            <a:pPr rtl="1"/>
            <a:r>
              <a:rPr lang="ar-SA" altLang="en-US" sz="3600" dirty="0">
                <a:solidFill>
                  <a:srgbClr val="C00000"/>
                </a:solidFill>
              </a:rPr>
              <a:t>أجهزة جسم الإنسان</a:t>
            </a:r>
            <a:br>
              <a:rPr lang="ar-SA" altLang="en-US" sz="3600" dirty="0">
                <a:solidFill>
                  <a:srgbClr val="C00000"/>
                </a:solidFill>
              </a:rPr>
            </a:br>
            <a:r>
              <a:rPr lang="ar-SA" altLang="en-US" sz="3200" dirty="0">
                <a:solidFill>
                  <a:srgbClr val="C00000"/>
                </a:solidFill>
              </a:rPr>
              <a:t>الجهاز الهرموني (الغدد الصماء)</a:t>
            </a:r>
            <a:endParaRPr lang="en-US" altLang="en-US" sz="3600" dirty="0">
              <a:solidFill>
                <a:srgbClr val="C00000"/>
              </a:solidFill>
            </a:endParaRPr>
          </a:p>
        </p:txBody>
      </p:sp>
      <p:sp>
        <p:nvSpPr>
          <p:cNvPr id="27" name="Content Placeholder 3">
            <a:extLst>
              <a:ext uri="{FF2B5EF4-FFF2-40B4-BE49-F238E27FC236}">
                <a16:creationId xmlns:a16="http://schemas.microsoft.com/office/drawing/2014/main" xmlns="" id="{820222D8-11A4-4F6F-B5B0-BDA25BEBD902}"/>
              </a:ext>
            </a:extLst>
          </p:cNvPr>
          <p:cNvSpPr txBox="1">
            <a:spLocks/>
          </p:cNvSpPr>
          <p:nvPr/>
        </p:nvSpPr>
        <p:spPr>
          <a:xfrm>
            <a:off x="3697913" y="2586391"/>
            <a:ext cx="8421891" cy="380337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defRPr/>
            </a:pPr>
            <a:r>
              <a:rPr lang="ar-SA" sz="2000" dirty="0"/>
              <a:t>الغدد الصماء هي التي تصب هرموناتها أو محتوياتها مباشرة في الدم دون قنوات خاصة.</a:t>
            </a:r>
          </a:p>
          <a:p>
            <a:pPr algn="r" rtl="1">
              <a:defRPr/>
            </a:pPr>
            <a:r>
              <a:rPr lang="ar-SA" sz="2000" dirty="0"/>
              <a:t>الهرمونات مواد كيميائية وبروتينية تلعب دورا˝ هاماً في تنظيم وظائف الجسم.</a:t>
            </a:r>
          </a:p>
          <a:p>
            <a:pPr algn="r" rtl="1">
              <a:defRPr/>
            </a:pPr>
            <a:r>
              <a:rPr lang="ar-SA" sz="2000" dirty="0"/>
              <a:t>تنتشر الغدد الصماء في أماكن محددة من جسم الإنسان.</a:t>
            </a:r>
          </a:p>
          <a:p>
            <a:pPr algn="r" rtl="1">
              <a:defRPr/>
            </a:pPr>
            <a:r>
              <a:rPr lang="ar-SA" sz="2000" dirty="0"/>
              <a:t> من امثلة الغدد الصماء:</a:t>
            </a:r>
          </a:p>
          <a:p>
            <a:pPr marL="0" indent="0" algn="r" rtl="1">
              <a:buFont typeface="Arial" panose="020B0604020202020204" pitchFamily="34" charset="0"/>
              <a:buNone/>
              <a:defRPr/>
            </a:pPr>
            <a:r>
              <a:rPr lang="ar-SA" sz="2000" dirty="0"/>
              <a:t>- الغدة النخامية </a:t>
            </a:r>
          </a:p>
          <a:p>
            <a:pPr marL="0" indent="0" algn="r" rtl="1">
              <a:buFont typeface="Arial" panose="020B0604020202020204" pitchFamily="34" charset="0"/>
              <a:buNone/>
              <a:defRPr/>
            </a:pPr>
            <a:r>
              <a:rPr lang="ar-SA" sz="2000" dirty="0"/>
              <a:t>- الغدة الدرقية </a:t>
            </a:r>
          </a:p>
          <a:p>
            <a:pPr marL="0" indent="0" algn="r" rtl="1">
              <a:buFont typeface="Arial" panose="020B0604020202020204" pitchFamily="34" charset="0"/>
              <a:buNone/>
              <a:defRPr/>
            </a:pPr>
            <a:r>
              <a:rPr lang="ar-SA" sz="2000" dirty="0"/>
              <a:t>- الغدد جار الدرقية</a:t>
            </a:r>
          </a:p>
          <a:p>
            <a:pPr marL="0" indent="0" algn="r" rtl="1">
              <a:buFont typeface="Arial" panose="020B0604020202020204" pitchFamily="34" charset="0"/>
              <a:buNone/>
              <a:defRPr/>
            </a:pPr>
            <a:r>
              <a:rPr lang="ar-SA" sz="2000" dirty="0"/>
              <a:t>- الغدة الجاركلوية (الكظرية) </a:t>
            </a:r>
          </a:p>
          <a:p>
            <a:pPr marL="0" indent="0" algn="r" rtl="1">
              <a:buFont typeface="Arial" panose="020B0604020202020204" pitchFamily="34" charset="0"/>
              <a:buNone/>
              <a:defRPr/>
            </a:pPr>
            <a:r>
              <a:rPr lang="ar-SA" sz="2000" dirty="0"/>
              <a:t>- البنكرياس </a:t>
            </a:r>
          </a:p>
          <a:p>
            <a:pPr marL="0" indent="0" algn="r" rtl="1">
              <a:buFont typeface="Arial" panose="020B0604020202020204" pitchFamily="34" charset="0"/>
              <a:buNone/>
              <a:defRPr/>
            </a:pPr>
            <a:r>
              <a:rPr lang="ar-SA" sz="2000" dirty="0"/>
              <a:t>- الغده التناسليه (المبيض والخصية) </a:t>
            </a:r>
          </a:p>
          <a:p>
            <a:pPr algn="r" rtl="1">
              <a:defRPr/>
            </a:pPr>
            <a:endParaRPr lang="en-US" sz="2800" dirty="0"/>
          </a:p>
        </p:txBody>
      </p:sp>
      <p:pic>
        <p:nvPicPr>
          <p:cNvPr id="28" name="Picture 6" descr="http://www.janatalashab.com/a3da2/I3_171.gif">
            <a:extLst>
              <a:ext uri="{FF2B5EF4-FFF2-40B4-BE49-F238E27FC236}">
                <a16:creationId xmlns:a16="http://schemas.microsoft.com/office/drawing/2014/main" xmlns="" id="{8B04FD88-9156-4B15-A1E5-0660BCFCB93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0887" y="2001715"/>
            <a:ext cx="2666208" cy="3803374"/>
          </a:xfrm>
        </p:spPr>
      </p:pic>
    </p:spTree>
    <p:extLst>
      <p:ext uri="{BB962C8B-B14F-4D97-AF65-F5344CB8AC3E}">
        <p14:creationId xmlns:p14="http://schemas.microsoft.com/office/powerpoint/2010/main" val="33580585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aphicFrame>
        <p:nvGraphicFramePr>
          <p:cNvPr id="26" name="Content Placeholder 3">
            <a:extLst>
              <a:ext uri="{FF2B5EF4-FFF2-40B4-BE49-F238E27FC236}">
                <a16:creationId xmlns:a16="http://schemas.microsoft.com/office/drawing/2014/main" xmlns="" id="{EBE56E55-D5E3-4FB1-AB78-A220278E9EBA}"/>
              </a:ext>
            </a:extLst>
          </p:cNvPr>
          <p:cNvGraphicFramePr>
            <a:graphicFrameLocks noGrp="1"/>
          </p:cNvGraphicFramePr>
          <p:nvPr>
            <p:ph idx="1"/>
            <p:extLst>
              <p:ext uri="{D42A27DB-BD31-4B8C-83A1-F6EECF244321}">
                <p14:modId xmlns:p14="http://schemas.microsoft.com/office/powerpoint/2010/main" val="4034444585"/>
              </p:ext>
            </p:extLst>
          </p:nvPr>
        </p:nvGraphicFramePr>
        <p:xfrm>
          <a:off x="1760237" y="1869372"/>
          <a:ext cx="10306879" cy="4611641"/>
        </p:xfrm>
        <a:graphic>
          <a:graphicData uri="http://schemas.openxmlformats.org/drawingml/2006/table">
            <a:tbl>
              <a:tblPr firstRow="1" bandRow="1">
                <a:tableStyleId>{8799B23B-EC83-4686-B30A-512413B5E67A}</a:tableStyleId>
              </a:tblPr>
              <a:tblGrid>
                <a:gridCol w="5597701">
                  <a:extLst>
                    <a:ext uri="{9D8B030D-6E8A-4147-A177-3AD203B41FA5}">
                      <a16:colId xmlns:a16="http://schemas.microsoft.com/office/drawing/2014/main" xmlns="" val="20000"/>
                    </a:ext>
                  </a:extLst>
                </a:gridCol>
                <a:gridCol w="1340588">
                  <a:extLst>
                    <a:ext uri="{9D8B030D-6E8A-4147-A177-3AD203B41FA5}">
                      <a16:colId xmlns:a16="http://schemas.microsoft.com/office/drawing/2014/main" xmlns="" val="20001"/>
                    </a:ext>
                  </a:extLst>
                </a:gridCol>
                <a:gridCol w="2000100">
                  <a:extLst>
                    <a:ext uri="{9D8B030D-6E8A-4147-A177-3AD203B41FA5}">
                      <a16:colId xmlns:a16="http://schemas.microsoft.com/office/drawing/2014/main" xmlns="" val="20002"/>
                    </a:ext>
                  </a:extLst>
                </a:gridCol>
                <a:gridCol w="1368490">
                  <a:extLst>
                    <a:ext uri="{9D8B030D-6E8A-4147-A177-3AD203B41FA5}">
                      <a16:colId xmlns:a16="http://schemas.microsoft.com/office/drawing/2014/main" xmlns="" val="20003"/>
                    </a:ext>
                  </a:extLst>
                </a:gridCol>
              </a:tblGrid>
              <a:tr h="681147">
                <a:tc>
                  <a:txBody>
                    <a:bodyPr/>
                    <a:lstStyle/>
                    <a:p>
                      <a:pPr algn="r" rtl="1"/>
                      <a:r>
                        <a:rPr lang="ar-SA" sz="1800" dirty="0"/>
                        <a:t>دور الغدة أو الهرمون</a:t>
                      </a:r>
                      <a:endParaRPr lang="en-US" sz="1800" dirty="0"/>
                    </a:p>
                  </a:txBody>
                  <a:tcPr marL="91446" marR="91446" marT="45702" marB="45702"/>
                </a:tc>
                <a:tc>
                  <a:txBody>
                    <a:bodyPr/>
                    <a:lstStyle/>
                    <a:p>
                      <a:pPr algn="r" rtl="1"/>
                      <a:r>
                        <a:rPr lang="ar-SA" sz="1800" dirty="0"/>
                        <a:t>الهرمون الذي تفرزه</a:t>
                      </a:r>
                      <a:endParaRPr lang="en-US" sz="1800" dirty="0"/>
                    </a:p>
                  </a:txBody>
                  <a:tcPr marL="91446" marR="91446" marT="45702" marB="45702"/>
                </a:tc>
                <a:tc>
                  <a:txBody>
                    <a:bodyPr/>
                    <a:lstStyle/>
                    <a:p>
                      <a:pPr algn="r" rtl="1"/>
                      <a:r>
                        <a:rPr lang="ar-SA" sz="1800" dirty="0"/>
                        <a:t>شكلها وموقعها</a:t>
                      </a:r>
                      <a:r>
                        <a:rPr lang="ar-SA" sz="1800" baseline="0" dirty="0"/>
                        <a:t> في جسم الإنسان </a:t>
                      </a:r>
                      <a:endParaRPr lang="en-US" sz="1800" dirty="0"/>
                    </a:p>
                  </a:txBody>
                  <a:tcPr marL="91446" marR="91446" marT="45702" marB="45702"/>
                </a:tc>
                <a:tc>
                  <a:txBody>
                    <a:bodyPr/>
                    <a:lstStyle/>
                    <a:p>
                      <a:pPr algn="r" rtl="1"/>
                      <a:r>
                        <a:rPr lang="ar-SA" sz="1800" dirty="0"/>
                        <a:t>الغدة</a:t>
                      </a:r>
                      <a:endParaRPr lang="en-US" sz="1800" dirty="0"/>
                    </a:p>
                  </a:txBody>
                  <a:tcPr marL="91446" marR="91446" marT="45702" marB="45702"/>
                </a:tc>
                <a:extLst>
                  <a:ext uri="{0D108BD9-81ED-4DB2-BD59-A6C34878D82A}">
                    <a16:rowId xmlns:a16="http://schemas.microsoft.com/office/drawing/2014/main" xmlns="" val="10000"/>
                  </a:ext>
                </a:extLst>
              </a:tr>
              <a:tr h="1096464">
                <a:tc>
                  <a:txBody>
                    <a:bodyPr/>
                    <a:lstStyle/>
                    <a:p>
                      <a:pPr algn="r" rtl="1"/>
                      <a:r>
                        <a:rPr lang="ar-SA" sz="1800" dirty="0"/>
                        <a:t>- تفرز هرمونات تنشط الغدد الصماء الأخرى</a:t>
                      </a:r>
                    </a:p>
                    <a:p>
                      <a:pPr algn="r" rtl="1"/>
                      <a:r>
                        <a:rPr lang="ar-SA" sz="1800" dirty="0"/>
                        <a:t>- تضبط معدل سرعة نمو أعضاء الجسم</a:t>
                      </a:r>
                      <a:endParaRPr lang="en-US" sz="1800" dirty="0"/>
                    </a:p>
                  </a:txBody>
                  <a:tcPr marL="91446" marR="91446" marT="45702" marB="45702"/>
                </a:tc>
                <a:tc>
                  <a:txBody>
                    <a:bodyPr/>
                    <a:lstStyle/>
                    <a:p>
                      <a:pPr algn="r" rtl="1"/>
                      <a:r>
                        <a:rPr lang="ar-SA" sz="1800" dirty="0"/>
                        <a:t>النمو</a:t>
                      </a:r>
                      <a:endParaRPr lang="en-US" sz="1800" dirty="0"/>
                    </a:p>
                  </a:txBody>
                  <a:tcPr marL="91446" marR="91446" marT="45702" marB="45702"/>
                </a:tc>
                <a:tc>
                  <a:txBody>
                    <a:bodyPr/>
                    <a:lstStyle/>
                    <a:p>
                      <a:pPr algn="r" rtl="1"/>
                      <a:r>
                        <a:rPr lang="ar-SA" sz="1800" dirty="0"/>
                        <a:t>حجم الحمصة الصغيرة تتكون من فصين وتقع</a:t>
                      </a:r>
                    </a:p>
                    <a:p>
                      <a:pPr algn="r" rtl="1"/>
                      <a:r>
                        <a:rPr lang="ar-SA" sz="1800" dirty="0"/>
                        <a:t>أسفل المخ</a:t>
                      </a:r>
                      <a:endParaRPr lang="en-US" sz="1800" dirty="0"/>
                    </a:p>
                  </a:txBody>
                  <a:tcPr marL="91446" marR="91446" marT="45702" marB="45702"/>
                </a:tc>
                <a:tc>
                  <a:txBody>
                    <a:bodyPr/>
                    <a:lstStyle/>
                    <a:p>
                      <a:pPr algn="r" rtl="1"/>
                      <a:r>
                        <a:rPr lang="ar-SA" sz="1800" dirty="0"/>
                        <a:t>النخامية (سيدة الغدد)</a:t>
                      </a:r>
                      <a:endParaRPr lang="en-US" sz="1800" dirty="0"/>
                    </a:p>
                  </a:txBody>
                  <a:tcPr marL="91446" marR="91446" marT="45702" marB="45702"/>
                </a:tc>
                <a:extLst>
                  <a:ext uri="{0D108BD9-81ED-4DB2-BD59-A6C34878D82A}">
                    <a16:rowId xmlns:a16="http://schemas.microsoft.com/office/drawing/2014/main" xmlns="" val="10001"/>
                  </a:ext>
                </a:extLst>
              </a:tr>
              <a:tr h="1096464">
                <a:tc>
                  <a:txBody>
                    <a:bodyPr/>
                    <a:lstStyle/>
                    <a:p>
                      <a:pPr algn="r" rtl="1"/>
                      <a:r>
                        <a:rPr lang="ar-SA" sz="1800" dirty="0"/>
                        <a:t>- يساعد على النوم، ويتوافر هذا الهرمون على شكل مسحوق أو حبوب تعمل للتغلب على الأرق. </a:t>
                      </a:r>
                    </a:p>
                    <a:p>
                      <a:pPr algn="r" rtl="1"/>
                      <a:r>
                        <a:rPr lang="ar-SA" sz="1800" dirty="0"/>
                        <a:t>- مسئول عن الحالة الجنسية، فقد لوحظ عند تخريب الغدة يؤدي إلى البلوغ المبكر عند الإنسان.</a:t>
                      </a:r>
                      <a:endParaRPr lang="en-US" sz="1800" dirty="0"/>
                    </a:p>
                  </a:txBody>
                  <a:tcPr marL="91446" marR="91446" marT="45702" marB="45702"/>
                </a:tc>
                <a:tc>
                  <a:txBody>
                    <a:bodyPr/>
                    <a:lstStyle/>
                    <a:p>
                      <a:pPr algn="r" rtl="1"/>
                      <a:r>
                        <a:rPr lang="ar-SA" sz="1800" dirty="0"/>
                        <a:t>ميلاتونين</a:t>
                      </a:r>
                      <a:endParaRPr lang="en-US" sz="1800" dirty="0"/>
                    </a:p>
                  </a:txBody>
                  <a:tcPr marL="91446" marR="91446" marT="45702" marB="45702"/>
                </a:tc>
                <a:tc>
                  <a:txBody>
                    <a:bodyPr/>
                    <a:lstStyle/>
                    <a:p>
                      <a:pPr algn="r" rtl="1"/>
                      <a:r>
                        <a:rPr lang="ar-SA" sz="1800" dirty="0"/>
                        <a:t>تقع في تجويف الدماغ وتشبه حبة الصنوبر</a:t>
                      </a:r>
                      <a:endParaRPr lang="en-US" sz="1800" dirty="0"/>
                    </a:p>
                  </a:txBody>
                  <a:tcPr marL="91446" marR="91446" marT="45702" marB="45702"/>
                </a:tc>
                <a:tc>
                  <a:txBody>
                    <a:bodyPr/>
                    <a:lstStyle/>
                    <a:p>
                      <a:pPr algn="r" rtl="1"/>
                      <a:r>
                        <a:rPr lang="ar-SA" sz="1800" dirty="0"/>
                        <a:t>الصنوبرية</a:t>
                      </a:r>
                      <a:endParaRPr lang="en-US" sz="1800" dirty="0"/>
                    </a:p>
                  </a:txBody>
                  <a:tcPr marL="91446" marR="91446" marT="45702" marB="45702"/>
                </a:tc>
                <a:extLst>
                  <a:ext uri="{0D108BD9-81ED-4DB2-BD59-A6C34878D82A}">
                    <a16:rowId xmlns:a16="http://schemas.microsoft.com/office/drawing/2014/main" xmlns="" val="10002"/>
                  </a:ext>
                </a:extLst>
              </a:tr>
              <a:tr h="885498">
                <a:tc>
                  <a:txBody>
                    <a:bodyPr/>
                    <a:lstStyle/>
                    <a:p>
                      <a:pPr algn="r" rtl="1"/>
                      <a:r>
                        <a:rPr lang="ar-SA" sz="1800" dirty="0"/>
                        <a:t>-عملية التحول الغذائي واطلاق الطاقة في الجسم</a:t>
                      </a:r>
                    </a:p>
                    <a:p>
                      <a:pPr algn="r" rtl="1"/>
                      <a:endParaRPr lang="ar-SA" sz="1800" dirty="0"/>
                    </a:p>
                    <a:p>
                      <a:pPr algn="r" rtl="1"/>
                      <a:r>
                        <a:rPr lang="ar-SA" sz="1800" dirty="0"/>
                        <a:t>-يضبط مستوى الكالسيوم في الجسم</a:t>
                      </a:r>
                      <a:endParaRPr lang="en-US" sz="1800" dirty="0"/>
                    </a:p>
                  </a:txBody>
                  <a:tcPr marL="91446" marR="91446" marT="45702" marB="45702"/>
                </a:tc>
                <a:tc>
                  <a:txBody>
                    <a:bodyPr/>
                    <a:lstStyle/>
                    <a:p>
                      <a:pPr algn="r" rtl="1"/>
                      <a:r>
                        <a:rPr lang="ar-SA" sz="1800" dirty="0"/>
                        <a:t>ثيروكسين</a:t>
                      </a:r>
                    </a:p>
                    <a:p>
                      <a:pPr algn="r" rtl="1"/>
                      <a:endParaRPr lang="ar-SA" sz="1800" dirty="0"/>
                    </a:p>
                    <a:p>
                      <a:pPr algn="r" rtl="1"/>
                      <a:r>
                        <a:rPr lang="ar-SA" sz="1800" dirty="0"/>
                        <a:t>كالسيتونين</a:t>
                      </a:r>
                      <a:endParaRPr lang="en-US" sz="1800" dirty="0"/>
                    </a:p>
                  </a:txBody>
                  <a:tcPr marL="91446" marR="91446" marT="45702" marB="45702"/>
                </a:tc>
                <a:tc>
                  <a:txBody>
                    <a:bodyPr/>
                    <a:lstStyle/>
                    <a:p>
                      <a:pPr algn="r" rtl="1"/>
                      <a:r>
                        <a:rPr lang="ar-SA" sz="1800" dirty="0"/>
                        <a:t>تتكون من فصين وتقع على جانبي</a:t>
                      </a:r>
                      <a:r>
                        <a:rPr lang="ar-SA" sz="1800" baseline="0" dirty="0"/>
                        <a:t> القصبة الهوائية في العنق</a:t>
                      </a:r>
                      <a:endParaRPr lang="en-US" sz="1800" dirty="0"/>
                    </a:p>
                  </a:txBody>
                  <a:tcPr marL="91446" marR="91446" marT="45702" marB="45702"/>
                </a:tc>
                <a:tc>
                  <a:txBody>
                    <a:bodyPr/>
                    <a:lstStyle/>
                    <a:p>
                      <a:pPr algn="r" rtl="1"/>
                      <a:r>
                        <a:rPr lang="ar-SA" sz="1800" dirty="0"/>
                        <a:t>الدرقية</a:t>
                      </a:r>
                      <a:endParaRPr lang="en-US" sz="1800" dirty="0"/>
                    </a:p>
                  </a:txBody>
                  <a:tcPr marL="91446" marR="91446" marT="45702" marB="45702"/>
                </a:tc>
                <a:extLst>
                  <a:ext uri="{0D108BD9-81ED-4DB2-BD59-A6C34878D82A}">
                    <a16:rowId xmlns:a16="http://schemas.microsoft.com/office/drawing/2014/main" xmlns="" val="10003"/>
                  </a:ext>
                </a:extLst>
              </a:tr>
              <a:tr h="730982">
                <a:tc>
                  <a:txBody>
                    <a:bodyPr/>
                    <a:lstStyle/>
                    <a:p>
                      <a:pPr algn="r" rtl="1"/>
                      <a:r>
                        <a:rPr lang="ar-SA" sz="1800" dirty="0"/>
                        <a:t>يساعد في نقل سكر الجلوكوز</a:t>
                      </a:r>
                      <a:r>
                        <a:rPr lang="ar-SA" sz="1800" baseline="0" dirty="0"/>
                        <a:t> من الدم لخلايا الجسم فينتج طاقة وبالتالي يخفض من مستوى السكر في الدم</a:t>
                      </a:r>
                      <a:endParaRPr lang="en-US" sz="1800" dirty="0"/>
                    </a:p>
                  </a:txBody>
                  <a:tcPr marL="91446" marR="91446" marT="45702" marB="45702"/>
                </a:tc>
                <a:tc>
                  <a:txBody>
                    <a:bodyPr/>
                    <a:lstStyle/>
                    <a:p>
                      <a:pPr algn="r" rtl="1"/>
                      <a:r>
                        <a:rPr lang="ar-SA" sz="1800" dirty="0"/>
                        <a:t>الأنسولين</a:t>
                      </a:r>
                      <a:endParaRPr lang="en-US" sz="1800" dirty="0"/>
                    </a:p>
                  </a:txBody>
                  <a:tcPr marL="91446" marR="91446" marT="45702" marB="45702"/>
                </a:tc>
                <a:tc>
                  <a:txBody>
                    <a:bodyPr/>
                    <a:lstStyle/>
                    <a:p>
                      <a:pPr algn="r" rtl="1"/>
                      <a:r>
                        <a:rPr lang="ar-SA" sz="1800" dirty="0"/>
                        <a:t>البنكرياس</a:t>
                      </a:r>
                      <a:endParaRPr lang="en-US" sz="1800" dirty="0"/>
                    </a:p>
                  </a:txBody>
                  <a:tcPr marL="91446" marR="91446" marT="45702" marB="45702"/>
                </a:tc>
                <a:tc>
                  <a:txBody>
                    <a:bodyPr/>
                    <a:lstStyle/>
                    <a:p>
                      <a:pPr algn="r" rtl="1"/>
                      <a:r>
                        <a:rPr lang="ar-SA" sz="1800" dirty="0"/>
                        <a:t>البنكرياس</a:t>
                      </a:r>
                      <a:endParaRPr lang="en-US" sz="1800" dirty="0"/>
                    </a:p>
                  </a:txBody>
                  <a:tcPr marL="91446" marR="91446" marT="45702" marB="45702"/>
                </a:tc>
                <a:extLst>
                  <a:ext uri="{0D108BD9-81ED-4DB2-BD59-A6C34878D82A}">
                    <a16:rowId xmlns:a16="http://schemas.microsoft.com/office/drawing/2014/main" xmlns="" val="10004"/>
                  </a:ext>
                </a:extLst>
              </a:tr>
            </a:tbl>
          </a:graphicData>
        </a:graphic>
      </p:graphicFrame>
      <p:pic>
        <p:nvPicPr>
          <p:cNvPr id="27" name="Picture 1">
            <a:extLst>
              <a:ext uri="{FF2B5EF4-FFF2-40B4-BE49-F238E27FC236}">
                <a16:creationId xmlns:a16="http://schemas.microsoft.com/office/drawing/2014/main" xmlns="" id="{A02FBDB2-25D8-44F2-A397-82E0A6E38A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40" y="2158112"/>
            <a:ext cx="2568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95237E32-1A70-4E32-911D-79EA3DFCCCFC}"/>
              </a:ext>
            </a:extLst>
          </p:cNvPr>
          <p:cNvSpPr/>
          <p:nvPr/>
        </p:nvSpPr>
        <p:spPr>
          <a:xfrm>
            <a:off x="3989291" y="1270418"/>
            <a:ext cx="3357009" cy="461665"/>
          </a:xfrm>
          <a:prstGeom prst="rect">
            <a:avLst/>
          </a:prstGeom>
        </p:spPr>
        <p:txBody>
          <a:bodyPr wrap="none">
            <a:spAutoFit/>
          </a:bodyPr>
          <a:lstStyle/>
          <a:p>
            <a:r>
              <a:rPr lang="ar-SA" altLang="en-US" sz="2400" dirty="0">
                <a:solidFill>
                  <a:srgbClr val="C00000"/>
                </a:solidFill>
              </a:rPr>
              <a:t>الجهاز الهرموني (الغدد الصماء)</a:t>
            </a:r>
            <a:endParaRPr lang="en-GB" sz="2400" dirty="0"/>
          </a:p>
        </p:txBody>
      </p:sp>
    </p:spTree>
    <p:extLst>
      <p:ext uri="{BB962C8B-B14F-4D97-AF65-F5344CB8AC3E}">
        <p14:creationId xmlns:p14="http://schemas.microsoft.com/office/powerpoint/2010/main" val="374871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E0946CF8-D4D2-4442-9102-687725BE9471}"/>
              </a:ext>
            </a:extLst>
          </p:cNvPr>
          <p:cNvSpPr>
            <a:spLocks noGrp="1"/>
          </p:cNvSpPr>
          <p:nvPr>
            <p:ph idx="1"/>
          </p:nvPr>
        </p:nvSpPr>
        <p:spPr>
          <a:xfrm>
            <a:off x="5428965" y="2514026"/>
            <a:ext cx="6587443" cy="3124200"/>
          </a:xfrm>
        </p:spPr>
        <p:txBody>
          <a:bodyPr/>
          <a:lstStyle/>
          <a:p>
            <a:pPr marL="0" indent="0" algn="r" rtl="1">
              <a:buFont typeface="Arial" panose="020B0604020202020204" pitchFamily="34" charset="0"/>
              <a:buNone/>
              <a:defRPr/>
            </a:pPr>
            <a:r>
              <a:rPr lang="en-US" sz="2400" b="1" u="sng" dirty="0"/>
              <a:t>7</a:t>
            </a:r>
            <a:r>
              <a:rPr lang="ar-SA" sz="2400" b="1" u="sng" dirty="0"/>
              <a:t>- جهاز المناعة</a:t>
            </a:r>
          </a:p>
          <a:p>
            <a:pPr lvl="1" algn="r" rtl="1">
              <a:buFont typeface="Arial" charset="0"/>
              <a:buChar char="–"/>
              <a:defRPr/>
            </a:pPr>
            <a:r>
              <a:rPr lang="ar-SA" sz="2400" dirty="0">
                <a:cs typeface="+mj-cs"/>
              </a:rPr>
              <a:t>هو جهاز دفاعي دقيق التخصص </a:t>
            </a:r>
            <a:r>
              <a:rPr lang="ar-SA" sz="2400" dirty="0"/>
              <a:t>داخل الجسم </a:t>
            </a:r>
            <a:r>
              <a:rPr lang="ar-SA" sz="2400" dirty="0">
                <a:cs typeface="+mj-cs"/>
              </a:rPr>
              <a:t>يقوم بحمايته من الكائنات التي يمكن أن تهاجمه وتسبب له أضرار مثل الفطريات و البكتيريا و الفيروسات</a:t>
            </a:r>
            <a:r>
              <a:rPr lang="ar-SA" sz="2400" dirty="0"/>
              <a:t>، ويحتاج إلى تمييزها عن خلايا الكائن الصحية وأنسجته ليقوم بوظيفته على نحو سليم. </a:t>
            </a:r>
          </a:p>
        </p:txBody>
      </p:sp>
      <p:sp>
        <p:nvSpPr>
          <p:cNvPr id="27" name="Title 1">
            <a:extLst>
              <a:ext uri="{FF2B5EF4-FFF2-40B4-BE49-F238E27FC236}">
                <a16:creationId xmlns:a16="http://schemas.microsoft.com/office/drawing/2014/main" xmlns="" id="{F5636EE1-2C70-43A5-BE94-67283DDC8F00}"/>
              </a:ext>
            </a:extLst>
          </p:cNvPr>
          <p:cNvSpPr txBox="1">
            <a:spLocks/>
          </p:cNvSpPr>
          <p:nvPr/>
        </p:nvSpPr>
        <p:spPr bwMode="auto">
          <a:xfrm>
            <a:off x="1575542" y="1480445"/>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أجهزة جسم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2800" b="1" i="0"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جهاز المناعة</a:t>
            </a:r>
            <a:endParaRPr kumimoji="0" lang="ar-SA" altLang="en-US" sz="3600" b="0" i="0"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sp>
        <p:nvSpPr>
          <p:cNvPr id="28" name="Content Placeholder 2">
            <a:extLst>
              <a:ext uri="{FF2B5EF4-FFF2-40B4-BE49-F238E27FC236}">
                <a16:creationId xmlns:a16="http://schemas.microsoft.com/office/drawing/2014/main" xmlns="" id="{C2A4F56C-0985-4EB9-B21F-7FFE650F4769}"/>
              </a:ext>
            </a:extLst>
          </p:cNvPr>
          <p:cNvSpPr txBox="1">
            <a:spLocks/>
          </p:cNvSpPr>
          <p:nvPr/>
        </p:nvSpPr>
        <p:spPr bwMode="auto">
          <a:xfrm>
            <a:off x="1222743" y="5046464"/>
            <a:ext cx="112435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742950" marR="0" lvl="1" indent="-285750" algn="r"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الجهاز المناعي له اليات متعددة للتعامل مع الأجسام المهاجمة منها إنتاج أجسام دفاعية تسمى الأجسام المضادة التى تكون مضادات للأجسام والكائنات المهاجمة، هذه الكائنات المهاجمة تعرف بالأنتيجينات.</a:t>
            </a:r>
          </a:p>
        </p:txBody>
      </p:sp>
      <p:pic>
        <p:nvPicPr>
          <p:cNvPr id="29" name="Picture 1">
            <a:extLst>
              <a:ext uri="{FF2B5EF4-FFF2-40B4-BE49-F238E27FC236}">
                <a16:creationId xmlns:a16="http://schemas.microsoft.com/office/drawing/2014/main" xmlns="" id="{7FE5BBFB-6679-41F4-A919-9C2FE8B6F4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081" y="2548177"/>
            <a:ext cx="387667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7058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D130F795-6734-407B-8A0C-C48182A7B4E5}"/>
              </a:ext>
            </a:extLst>
          </p:cNvPr>
          <p:cNvSpPr>
            <a:spLocks noGrp="1"/>
          </p:cNvSpPr>
          <p:nvPr>
            <p:ph idx="1"/>
          </p:nvPr>
        </p:nvSpPr>
        <p:spPr>
          <a:xfrm>
            <a:off x="3589923" y="2615233"/>
            <a:ext cx="8262730" cy="3179279"/>
          </a:xfrm>
        </p:spPr>
        <p:txBody>
          <a:bodyPr/>
          <a:lstStyle/>
          <a:p>
            <a:pPr algn="r" rtl="1"/>
            <a:r>
              <a:rPr lang="ar-SA" altLang="en-US" sz="2000" dirty="0"/>
              <a:t>جهاز المناعة وظيفته حماية الأجهزة الأخرى مما يضرها.</a:t>
            </a:r>
          </a:p>
          <a:p>
            <a:pPr algn="r" rtl="1"/>
            <a:r>
              <a:rPr lang="ar-SA" altLang="en-US" sz="2000" dirty="0"/>
              <a:t>جهاز المناعة جيش قوي مدرب يعمل على حماية الإنسان. جنوده أكثر عدداً وأقدر تسليحاً، ويعملون بطريقة منظمة، تعداد جنوده مابين 40 و 45 مليار جندي. </a:t>
            </a:r>
          </a:p>
          <a:p>
            <a:pPr algn="r" rtl="1"/>
            <a:r>
              <a:rPr lang="ar-SA" altLang="en-US" sz="2000" dirty="0"/>
              <a:t>مصانع الجهاز هو في العظم الغليظ عظم الذراع وعظم الفخذ ، مخ العظام ، وكذلك الطحال.</a:t>
            </a:r>
          </a:p>
          <a:p>
            <a:pPr algn="r" rtl="1"/>
            <a:r>
              <a:rPr lang="ar-SA" altLang="en-US" sz="2000" dirty="0"/>
              <a:t>الغدد اللمفاوية منتشرة في جميع أجزاء الإنسان، الغدد تجتمع بها كريات الدم البيضاء أي الجنود.</a:t>
            </a:r>
          </a:p>
          <a:p>
            <a:pPr algn="r" rtl="1"/>
            <a:r>
              <a:rPr lang="ar-SA" altLang="en-US" sz="2000" dirty="0"/>
              <a:t>الإنسان عندما يكون جنيناً في بطن أمه جهازه المناعي ضعيف لكن مناعته تأتيه من الأم  حيث يأخذ منها أجسام مضادة.</a:t>
            </a:r>
          </a:p>
          <a:p>
            <a:pPr algn="r" rtl="1"/>
            <a:r>
              <a:rPr lang="ar-SA" altLang="en-US" sz="2000" dirty="0"/>
              <a:t>وعند ولادته ينمو الطفل وعندما ترضعه أمه الرضاعة الطبيعية تعطيه أجسام مضادة تحميه من بعض الأمراض.</a:t>
            </a:r>
            <a:endParaRPr lang="en-US" altLang="en-US" sz="2000" dirty="0"/>
          </a:p>
        </p:txBody>
      </p:sp>
      <p:pic>
        <p:nvPicPr>
          <p:cNvPr id="27" name="Picture 1">
            <a:extLst>
              <a:ext uri="{FF2B5EF4-FFF2-40B4-BE49-F238E27FC236}">
                <a16:creationId xmlns:a16="http://schemas.microsoft.com/office/drawing/2014/main" xmlns="" id="{70256D70-728A-4530-9A73-89A3B735D0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028" y="2803725"/>
            <a:ext cx="240823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a:extLst>
              <a:ext uri="{FF2B5EF4-FFF2-40B4-BE49-F238E27FC236}">
                <a16:creationId xmlns:a16="http://schemas.microsoft.com/office/drawing/2014/main" xmlns="" id="{27B4056E-169A-4602-94A5-B31EA673BACD}"/>
              </a:ext>
            </a:extLst>
          </p:cNvPr>
          <p:cNvSpPr txBox="1">
            <a:spLocks/>
          </p:cNvSpPr>
          <p:nvPr/>
        </p:nvSpPr>
        <p:spPr bwMode="auto">
          <a:xfrm>
            <a:off x="1575542" y="1480445"/>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أجهزة جسم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2800" b="1" i="0"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جهاز المناعة</a:t>
            </a:r>
            <a:endParaRPr kumimoji="0" lang="ar-SA" altLang="en-US" sz="3600" b="0" i="0"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3383490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3">
            <a:extLst>
              <a:ext uri="{FF2B5EF4-FFF2-40B4-BE49-F238E27FC236}">
                <a16:creationId xmlns:a16="http://schemas.microsoft.com/office/drawing/2014/main" xmlns="" id="{5B88471E-7EBF-4B04-9128-E4264BA2DE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78990" y="2608391"/>
            <a:ext cx="4610656" cy="382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a16="http://schemas.microsoft.com/office/drawing/2014/main" xmlns="" id="{3357D3D3-C240-41CC-83C9-33200E4BC6B7}"/>
              </a:ext>
            </a:extLst>
          </p:cNvPr>
          <p:cNvSpPr txBox="1">
            <a:spLocks/>
          </p:cNvSpPr>
          <p:nvPr/>
        </p:nvSpPr>
        <p:spPr bwMode="auto">
          <a:xfrm>
            <a:off x="1575542" y="1480445"/>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أجهزة جسم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2800" b="1" i="0"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جهاز المناعة</a:t>
            </a:r>
            <a:endParaRPr kumimoji="0" lang="ar-SA" altLang="en-US" sz="3600" b="0" i="0"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48248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9E433352-BBFF-406C-AFEF-F2B257E3E439}"/>
              </a:ext>
            </a:extLst>
          </p:cNvPr>
          <p:cNvSpPr>
            <a:spLocks noGrp="1"/>
          </p:cNvSpPr>
          <p:nvPr>
            <p:ph idx="1"/>
          </p:nvPr>
        </p:nvSpPr>
        <p:spPr>
          <a:xfrm>
            <a:off x="593035" y="2126240"/>
            <a:ext cx="11598965" cy="4389822"/>
          </a:xfrm>
        </p:spPr>
        <p:txBody>
          <a:bodyPr/>
          <a:lstStyle/>
          <a:p>
            <a:pPr marL="457200" lvl="1" indent="0" algn="r" rtl="1">
              <a:buFont typeface="Arial" panose="020B0604020202020204" pitchFamily="34" charset="0"/>
              <a:buNone/>
              <a:defRPr/>
            </a:pPr>
            <a:r>
              <a:rPr lang="ar-SA" sz="2400" dirty="0">
                <a:cs typeface="+mj-cs"/>
              </a:rPr>
              <a:t>لماذا يعطى الطفل اللقاح؟</a:t>
            </a:r>
          </a:p>
          <a:p>
            <a:pPr algn="r" rtl="1">
              <a:defRPr/>
            </a:pPr>
            <a:r>
              <a:rPr lang="ar-SA" sz="2400" dirty="0">
                <a:solidFill>
                  <a:prstClr val="black"/>
                </a:solidFill>
              </a:rPr>
              <a:t>التطعيم: المطاعيم عبارة عن تحريك لجهاز المناعة دون مرض. فعندما يعطى الطفل لقاحاً يدخل في جسمه أجزاء من الجراثيم غير القادرة على احداث المرض فيتنبه جهاز المناعة فيصنع مواد خاصة لحماية الجسم إذا دخلت الجراثيم يوماً ما. </a:t>
            </a:r>
          </a:p>
          <a:p>
            <a:pPr algn="r" rtl="1">
              <a:defRPr/>
            </a:pPr>
            <a:r>
              <a:rPr lang="ar-SA" sz="2400" dirty="0">
                <a:solidFill>
                  <a:prstClr val="black"/>
                </a:solidFill>
              </a:rPr>
              <a:t>يعطي الإنسان اللقاحات المختلفة التي تكسبه المناعة ضد بعض انواع من الكائنات.</a:t>
            </a:r>
          </a:p>
          <a:p>
            <a:pPr algn="r" rtl="1">
              <a:defRPr/>
            </a:pPr>
            <a:r>
              <a:rPr lang="ar-SA" sz="2400" dirty="0">
                <a:cs typeface="+mj-cs"/>
              </a:rPr>
              <a:t>يؤدي جهاز المناعة في الجسم وظائف هامة منها:</a:t>
            </a:r>
          </a:p>
          <a:p>
            <a:pPr marL="1314450" lvl="2" indent="-457200" algn="r" rtl="1">
              <a:buFont typeface="+mj-lt"/>
              <a:buAutoNum type="arabicPeriod"/>
              <a:defRPr/>
            </a:pPr>
            <a:r>
              <a:rPr lang="ar-SA" dirty="0">
                <a:cs typeface="+mj-cs"/>
              </a:rPr>
              <a:t>التعرف على أية مادة غريبة تدخل الجسم والقيام بالتخلص منها وغالبا˝ ما تكون هذه المادة الغريبة ضارة مثل الجراثيم ولكنها أحيانا˝ تكون نافعة مثل الأعضاء المزروعة.</a:t>
            </a:r>
          </a:p>
          <a:p>
            <a:pPr marL="1314450" lvl="2" indent="-457200" algn="r" rtl="1">
              <a:buFont typeface="+mj-lt"/>
              <a:buAutoNum type="arabicPeriod"/>
              <a:defRPr/>
            </a:pPr>
            <a:r>
              <a:rPr lang="ar-SA" dirty="0">
                <a:cs typeface="+mj-cs"/>
              </a:rPr>
              <a:t>تذكر المواد التى هاجمته وامكنه التخلص منها من قبل بحيث لو تكرر تعرضه لها فإنه يستجيب بصورة أكبر وأسرع ويجند العديد من وسائل الجسم الدفاعية للتخلص منها.</a:t>
            </a:r>
          </a:p>
        </p:txBody>
      </p:sp>
      <p:sp>
        <p:nvSpPr>
          <p:cNvPr id="27" name="Title 1">
            <a:extLst>
              <a:ext uri="{FF2B5EF4-FFF2-40B4-BE49-F238E27FC236}">
                <a16:creationId xmlns:a16="http://schemas.microsoft.com/office/drawing/2014/main" xmlns="" id="{AECE38E0-9B7D-4EDE-9941-960102E639C6}"/>
              </a:ext>
            </a:extLst>
          </p:cNvPr>
          <p:cNvSpPr txBox="1">
            <a:spLocks/>
          </p:cNvSpPr>
          <p:nvPr/>
        </p:nvSpPr>
        <p:spPr bwMode="auto">
          <a:xfrm>
            <a:off x="1575542" y="1480445"/>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أجهزة جسم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2800" b="1" i="0"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جهاز المناعة</a:t>
            </a:r>
            <a:endParaRPr kumimoji="0" lang="ar-SA" altLang="en-US" sz="3600" b="0" i="0"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463514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C90E1FAC-C4AA-437F-81C9-E6BB40898CA3}"/>
              </a:ext>
            </a:extLst>
          </p:cNvPr>
          <p:cNvSpPr txBox="1">
            <a:spLocks/>
          </p:cNvSpPr>
          <p:nvPr/>
        </p:nvSpPr>
        <p:spPr bwMode="auto">
          <a:xfrm>
            <a:off x="1818861" y="1391443"/>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4000" b="0" i="0" u="none" strike="noStrike" kern="1200" cap="none" spc="0" normalizeH="0" baseline="0" noProof="0">
                <a:ln>
                  <a:noFill/>
                </a:ln>
                <a:solidFill>
                  <a:srgbClr val="FF0000"/>
                </a:solidFill>
                <a:effectLst/>
                <a:uLnTx/>
                <a:uFillTx/>
                <a:latin typeface="Calibri" panose="020F0502020204030204" pitchFamily="34" charset="0"/>
                <a:ea typeface="+mn-ea"/>
                <a:cs typeface="Times New Roman" panose="02020603050405020304" pitchFamily="18" charset="0"/>
              </a:rPr>
              <a:t>الخلية النباتية</a:t>
            </a:r>
            <a:endParaRPr kumimoji="0" lang="en-US" altLang="en-US" sz="40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7" name="Content Placeholder 2">
            <a:extLst>
              <a:ext uri="{FF2B5EF4-FFF2-40B4-BE49-F238E27FC236}">
                <a16:creationId xmlns="" xmlns:a16="http://schemas.microsoft.com/office/drawing/2014/main" id="{6E58437E-83AA-479E-8A27-808545EA2BF5}"/>
              </a:ext>
            </a:extLst>
          </p:cNvPr>
          <p:cNvSpPr txBox="1">
            <a:spLocks/>
          </p:cNvSpPr>
          <p:nvPr/>
        </p:nvSpPr>
        <p:spPr bwMode="auto">
          <a:xfrm>
            <a:off x="1590261" y="2458243"/>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r"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توصلت الدراسات المجهرية إلى اكتشاف أن الحيوانات والنباتات تتركب أجسامها من عدد ضخم من الوحدات الصغيرة التى تعرف </a:t>
            </a:r>
            <a:r>
              <a:rPr kumimoji="0" lang="ar-SA"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بالخلايا</a:t>
            </a: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(جمع خلية).</a:t>
            </a:r>
          </a:p>
          <a:p>
            <a:pPr marL="342900" marR="0" lvl="0" indent="-342900" algn="r"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تتجمع الخلايا غالبا في مجموعات وتتراص على هيئة بنيات دقيقة </a:t>
            </a: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ويطلق عليها </a:t>
            </a:r>
            <a:r>
              <a:rPr kumimoji="0" lang="ar-SA"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الأنسجة</a:t>
            </a: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a:t>
            </a:r>
          </a:p>
          <a:p>
            <a:pPr marL="342900" marR="0" lvl="0" indent="-342900" algn="r"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تتجمع الأنسجة بدورها لتكون </a:t>
            </a:r>
            <a:r>
              <a:rPr kumimoji="0" lang="ar-SA"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الأعضاء</a:t>
            </a: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a:t>
            </a:r>
          </a:p>
          <a:p>
            <a:pPr marL="342900" marR="0" lvl="0" indent="-342900" algn="r" defTabSz="914400" rtl="1"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pic>
        <p:nvPicPr>
          <p:cNvPr id="28" name="Picture 5" descr="http://www.kumc.edu/instruction/medicine/anatomy/histoweb/glands/small/Glan06s.JPG">
            <a:extLst>
              <a:ext uri="{FF2B5EF4-FFF2-40B4-BE49-F238E27FC236}">
                <a16:creationId xmlns="" xmlns:a16="http://schemas.microsoft.com/office/drawing/2014/main" id="{D5B03E20-FCCE-41D3-8290-CD7CF3114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874" y="4020343"/>
            <a:ext cx="188118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9">
            <a:extLst>
              <a:ext uri="{FF2B5EF4-FFF2-40B4-BE49-F238E27FC236}">
                <a16:creationId xmlns="" xmlns:a16="http://schemas.microsoft.com/office/drawing/2014/main" id="{FD6D3F0C-F981-474D-BF5F-6F296258388B}"/>
              </a:ext>
            </a:extLst>
          </p:cNvPr>
          <p:cNvGrpSpPr>
            <a:grpSpLocks/>
          </p:cNvGrpSpPr>
          <p:nvPr/>
        </p:nvGrpSpPr>
        <p:grpSpPr bwMode="auto">
          <a:xfrm>
            <a:off x="4181061" y="5811043"/>
            <a:ext cx="4038600" cy="400050"/>
            <a:chOff x="2590800" y="3409950"/>
            <a:chExt cx="4038600" cy="400050"/>
          </a:xfrm>
        </p:grpSpPr>
        <p:sp>
          <p:nvSpPr>
            <p:cNvPr id="30" name="TextBox 29">
              <a:extLst>
                <a:ext uri="{FF2B5EF4-FFF2-40B4-BE49-F238E27FC236}">
                  <a16:creationId xmlns="" xmlns:a16="http://schemas.microsoft.com/office/drawing/2014/main" id="{0B0ADBBB-B2F4-4262-B931-A453F7B96B73}"/>
                </a:ext>
              </a:extLst>
            </p:cNvPr>
            <p:cNvSpPr txBox="1"/>
            <p:nvPr/>
          </p:nvSpPr>
          <p:spPr>
            <a:xfrm>
              <a:off x="2590800" y="3409950"/>
              <a:ext cx="4038600" cy="400050"/>
            </a:xfrm>
            <a:prstGeom prst="rect">
              <a:avLst/>
            </a:prstGeom>
            <a:solidFill>
              <a:schemeClr val="accent4">
                <a:lumMod val="20000"/>
                <a:lumOff val="80000"/>
              </a:schemeClr>
            </a:solidFill>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خلايا             أنسجة                أعضاء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1" name="Straight Arrow Connector 30">
              <a:extLst>
                <a:ext uri="{FF2B5EF4-FFF2-40B4-BE49-F238E27FC236}">
                  <a16:creationId xmlns="" xmlns:a16="http://schemas.microsoft.com/office/drawing/2014/main" id="{B5D752D7-D31C-479B-A971-E61AC56C9472}"/>
                </a:ext>
              </a:extLst>
            </p:cNvPr>
            <p:cNvCxnSpPr/>
            <p:nvPr/>
          </p:nvCxnSpPr>
          <p:spPr>
            <a:xfrm flipH="1">
              <a:off x="5562600" y="3594100"/>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6D8021FE-441C-4241-9AEC-06E6FD4D39F5}"/>
                </a:ext>
              </a:extLst>
            </p:cNvPr>
            <p:cNvCxnSpPr/>
            <p:nvPr/>
          </p:nvCxnSpPr>
          <p:spPr>
            <a:xfrm flipH="1">
              <a:off x="3867150" y="3609975"/>
              <a:ext cx="4953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7224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عنوان 1">
            <a:extLst>
              <a:ext uri="{FF2B5EF4-FFF2-40B4-BE49-F238E27FC236}">
                <a16:creationId xmlns:a16="http://schemas.microsoft.com/office/drawing/2014/main" xmlns="" id="{248F907B-1835-4BD7-BF99-9CC62A057302}"/>
              </a:ext>
            </a:extLst>
          </p:cNvPr>
          <p:cNvSpPr>
            <a:spLocks noGrp="1"/>
          </p:cNvSpPr>
          <p:nvPr>
            <p:ph type="title"/>
          </p:nvPr>
        </p:nvSpPr>
        <p:spPr>
          <a:xfrm>
            <a:off x="1947051" y="1311315"/>
            <a:ext cx="8229600" cy="868363"/>
          </a:xfrm>
        </p:spPr>
        <p:txBody>
          <a:bodyPr/>
          <a:lstStyle/>
          <a:p>
            <a:r>
              <a:rPr lang="ar-SA" altLang="en-US" sz="3200" dirty="0">
                <a:solidFill>
                  <a:srgbClr val="C00000"/>
                </a:solidFill>
                <a:latin typeface="Arial" panose="020B0604020202020204" pitchFamily="34" charset="0"/>
              </a:rPr>
              <a:t>أجهزة جسم الإنسان</a:t>
            </a:r>
            <a:br>
              <a:rPr lang="ar-SA" altLang="en-US" sz="3200" dirty="0">
                <a:solidFill>
                  <a:srgbClr val="C00000"/>
                </a:solidFill>
                <a:latin typeface="Arial" panose="020B0604020202020204" pitchFamily="34" charset="0"/>
              </a:rPr>
            </a:br>
            <a:r>
              <a:rPr lang="ar-SA" altLang="en-US" sz="3200" dirty="0">
                <a:solidFill>
                  <a:srgbClr val="C00000"/>
                </a:solidFill>
                <a:latin typeface="Arial" panose="020B0604020202020204" pitchFamily="34" charset="0"/>
              </a:rPr>
              <a:t> الجهاز العصبي</a:t>
            </a:r>
            <a:endParaRPr lang="ar-SA" altLang="en-US" dirty="0"/>
          </a:p>
        </p:txBody>
      </p:sp>
      <p:pic>
        <p:nvPicPr>
          <p:cNvPr id="27" name="صورة 1">
            <a:extLst>
              <a:ext uri="{FF2B5EF4-FFF2-40B4-BE49-F238E27FC236}">
                <a16:creationId xmlns:a16="http://schemas.microsoft.com/office/drawing/2014/main" xmlns="" id="{75E7E46A-9C58-4D0F-85F6-5E2E52E5D8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5121" y="231790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648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8" name="عنصر نائب للمحتوى 2">
            <a:extLst>
              <a:ext uri="{FF2B5EF4-FFF2-40B4-BE49-F238E27FC236}">
                <a16:creationId xmlns:a16="http://schemas.microsoft.com/office/drawing/2014/main" xmlns="" id="{59400007-CC4F-40FC-87BD-719716CE0120}"/>
              </a:ext>
            </a:extLst>
          </p:cNvPr>
          <p:cNvSpPr>
            <a:spLocks noGrp="1"/>
          </p:cNvSpPr>
          <p:nvPr>
            <p:ph idx="1"/>
          </p:nvPr>
        </p:nvSpPr>
        <p:spPr>
          <a:xfrm>
            <a:off x="4191954" y="2403624"/>
            <a:ext cx="7620000" cy="1905000"/>
          </a:xfrm>
        </p:spPr>
        <p:txBody>
          <a:bodyPr/>
          <a:lstStyle/>
          <a:p>
            <a:pPr algn="r" rtl="1"/>
            <a:r>
              <a:rPr lang="ar-SA" altLang="en-US" sz="2400" dirty="0"/>
              <a:t>الجهاز العصبي يعتبر شبكة الاتصالات التي تربط ما بين جميع أجزاء الجسم عن طريق مجموعة من الأعصاب. </a:t>
            </a:r>
          </a:p>
          <a:p>
            <a:pPr algn="r" rtl="1"/>
            <a:r>
              <a:rPr lang="ar-SA" altLang="en-US" sz="2400" dirty="0"/>
              <a:t>وظيفته أنه يسيطر على أجهزة الجسم ويتحكم في حركتها.</a:t>
            </a:r>
          </a:p>
        </p:txBody>
      </p:sp>
      <p:sp>
        <p:nvSpPr>
          <p:cNvPr id="29" name="مربع نص 4">
            <a:extLst>
              <a:ext uri="{FF2B5EF4-FFF2-40B4-BE49-F238E27FC236}">
                <a16:creationId xmlns:a16="http://schemas.microsoft.com/office/drawing/2014/main" xmlns="" id="{C75CBDCB-9F20-4BCA-85A3-1E5A79EC2736}"/>
              </a:ext>
            </a:extLst>
          </p:cNvPr>
          <p:cNvSpPr txBox="1">
            <a:spLocks noChangeArrowheads="1"/>
          </p:cNvSpPr>
          <p:nvPr/>
        </p:nvSpPr>
        <p:spPr bwMode="auto">
          <a:xfrm>
            <a:off x="4964595" y="3901696"/>
            <a:ext cx="675363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مكوناته: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يتكون الجهاز العصبي من قسمين رئيسيين: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أولاً- الجهاز العصبي المركزي (المخ والحبل الشوكي)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ثانياً- الجهاز العصبي الطرفي (أعصاب مخية وأعصاب شوكية)</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صورة 5">
            <a:extLst>
              <a:ext uri="{FF2B5EF4-FFF2-40B4-BE49-F238E27FC236}">
                <a16:creationId xmlns:a16="http://schemas.microsoft.com/office/drawing/2014/main" xmlns="" id="{A19F95FA-F1A5-4E6E-9CE6-4A05602629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728" y="2117412"/>
            <a:ext cx="29241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FEA23A45-055F-4839-851A-87B46372267B}"/>
              </a:ext>
            </a:extLst>
          </p:cNvPr>
          <p:cNvSpPr/>
          <p:nvPr/>
        </p:nvSpPr>
        <p:spPr>
          <a:xfrm>
            <a:off x="4492467" y="1361618"/>
            <a:ext cx="2165978" cy="584775"/>
          </a:xfrm>
          <a:prstGeom prst="rect">
            <a:avLst/>
          </a:prstGeom>
        </p:spPr>
        <p:txBody>
          <a:bodyPr wrap="none">
            <a:spAutoFit/>
          </a:bodyPr>
          <a:lstStyle/>
          <a:p>
            <a:r>
              <a:rPr lang="ar-SA" altLang="en-US" sz="3200" dirty="0">
                <a:solidFill>
                  <a:srgbClr val="C00000"/>
                </a:solidFill>
                <a:latin typeface="Arial" panose="020B0604020202020204" pitchFamily="34" charset="0"/>
              </a:rPr>
              <a:t>الجهاز العصبي</a:t>
            </a:r>
            <a:endParaRPr lang="en-GB" sz="3200" dirty="0"/>
          </a:p>
        </p:txBody>
      </p:sp>
    </p:spTree>
    <p:extLst>
      <p:ext uri="{BB962C8B-B14F-4D97-AF65-F5344CB8AC3E}">
        <p14:creationId xmlns:p14="http://schemas.microsoft.com/office/powerpoint/2010/main" val="25810240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مربع نص 2">
            <a:extLst>
              <a:ext uri="{FF2B5EF4-FFF2-40B4-BE49-F238E27FC236}">
                <a16:creationId xmlns:a16="http://schemas.microsoft.com/office/drawing/2014/main" xmlns="" id="{5778E3AE-7211-4535-B4A2-D8EC9D937213}"/>
              </a:ext>
            </a:extLst>
          </p:cNvPr>
          <p:cNvSpPr txBox="1">
            <a:spLocks noChangeArrowheads="1"/>
          </p:cNvSpPr>
          <p:nvPr/>
        </p:nvSpPr>
        <p:spPr bwMode="auto">
          <a:xfrm>
            <a:off x="5646557" y="1391443"/>
            <a:ext cx="3124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الجهاز العصبي</a:t>
            </a:r>
          </a:p>
        </p:txBody>
      </p:sp>
      <p:sp>
        <p:nvSpPr>
          <p:cNvPr id="27" name="مربع نص 5">
            <a:extLst>
              <a:ext uri="{FF2B5EF4-FFF2-40B4-BE49-F238E27FC236}">
                <a16:creationId xmlns:a16="http://schemas.microsoft.com/office/drawing/2014/main" xmlns="" id="{2574EC4E-C6ED-4E74-A69E-711DA8B3E3DA}"/>
              </a:ext>
            </a:extLst>
          </p:cNvPr>
          <p:cNvSpPr txBox="1"/>
          <p:nvPr/>
        </p:nvSpPr>
        <p:spPr>
          <a:xfrm>
            <a:off x="7775395" y="2051843"/>
            <a:ext cx="2438400" cy="368300"/>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الجهاز العصبي المركزي</a:t>
            </a:r>
          </a:p>
        </p:txBody>
      </p:sp>
      <p:sp>
        <p:nvSpPr>
          <p:cNvPr id="28" name="مربع نص 6">
            <a:extLst>
              <a:ext uri="{FF2B5EF4-FFF2-40B4-BE49-F238E27FC236}">
                <a16:creationId xmlns:a16="http://schemas.microsoft.com/office/drawing/2014/main" xmlns="" id="{44449FD1-77C5-46FA-AFC4-BA10D44967D5}"/>
              </a:ext>
            </a:extLst>
          </p:cNvPr>
          <p:cNvSpPr txBox="1"/>
          <p:nvPr/>
        </p:nvSpPr>
        <p:spPr>
          <a:xfrm>
            <a:off x="3031945" y="2134393"/>
            <a:ext cx="2362200" cy="381000"/>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الجهاز العصبي الطرفي</a:t>
            </a:r>
          </a:p>
        </p:txBody>
      </p:sp>
      <p:sp>
        <p:nvSpPr>
          <p:cNvPr id="29" name="مربع نص 7">
            <a:extLst>
              <a:ext uri="{FF2B5EF4-FFF2-40B4-BE49-F238E27FC236}">
                <a16:creationId xmlns:a16="http://schemas.microsoft.com/office/drawing/2014/main" xmlns="" id="{40D7AD86-8A8D-4A8E-B878-52DDF61C946D}"/>
              </a:ext>
            </a:extLst>
          </p:cNvPr>
          <p:cNvSpPr txBox="1"/>
          <p:nvPr/>
        </p:nvSpPr>
        <p:spPr>
          <a:xfrm>
            <a:off x="9878832" y="2704305"/>
            <a:ext cx="1223963" cy="368300"/>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المخ (الدماغ)</a:t>
            </a:r>
          </a:p>
        </p:txBody>
      </p:sp>
      <p:sp>
        <p:nvSpPr>
          <p:cNvPr id="30" name="مربع نص 8">
            <a:extLst>
              <a:ext uri="{FF2B5EF4-FFF2-40B4-BE49-F238E27FC236}">
                <a16:creationId xmlns:a16="http://schemas.microsoft.com/office/drawing/2014/main" xmlns="" id="{2FA70342-79CA-4955-9E67-127762A710C3}"/>
              </a:ext>
            </a:extLst>
          </p:cNvPr>
          <p:cNvSpPr txBox="1"/>
          <p:nvPr/>
        </p:nvSpPr>
        <p:spPr>
          <a:xfrm>
            <a:off x="7346770" y="2670968"/>
            <a:ext cx="1219200" cy="369887"/>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الحبل الشوكي</a:t>
            </a:r>
          </a:p>
        </p:txBody>
      </p:sp>
      <p:sp>
        <p:nvSpPr>
          <p:cNvPr id="31" name="مربع نص 9">
            <a:extLst>
              <a:ext uri="{FF2B5EF4-FFF2-40B4-BE49-F238E27FC236}">
                <a16:creationId xmlns:a16="http://schemas.microsoft.com/office/drawing/2014/main" xmlns="" id="{573D300A-72FB-4322-923F-5878D22E9015}"/>
              </a:ext>
            </a:extLst>
          </p:cNvPr>
          <p:cNvSpPr txBox="1"/>
          <p:nvPr/>
        </p:nvSpPr>
        <p:spPr>
          <a:xfrm>
            <a:off x="10639245" y="4371180"/>
            <a:ext cx="882650" cy="584200"/>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النصفان الكرويان</a:t>
            </a:r>
          </a:p>
        </p:txBody>
      </p:sp>
      <p:sp>
        <p:nvSpPr>
          <p:cNvPr id="32" name="مربع نص 10">
            <a:extLst>
              <a:ext uri="{FF2B5EF4-FFF2-40B4-BE49-F238E27FC236}">
                <a16:creationId xmlns:a16="http://schemas.microsoft.com/office/drawing/2014/main" xmlns="" id="{4E3ACCB3-B3EB-4BA9-A8AA-9BBC0D5CCB73}"/>
              </a:ext>
            </a:extLst>
          </p:cNvPr>
          <p:cNvSpPr txBox="1"/>
          <p:nvPr/>
        </p:nvSpPr>
        <p:spPr>
          <a:xfrm>
            <a:off x="9348607" y="4547393"/>
            <a:ext cx="685800" cy="338137"/>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المخيخ</a:t>
            </a:r>
          </a:p>
        </p:txBody>
      </p:sp>
      <p:sp>
        <p:nvSpPr>
          <p:cNvPr id="33" name="مربع نص 11">
            <a:extLst>
              <a:ext uri="{FF2B5EF4-FFF2-40B4-BE49-F238E27FC236}">
                <a16:creationId xmlns:a16="http://schemas.microsoft.com/office/drawing/2014/main" xmlns="" id="{2DBFE4DF-0F9F-4D60-ABE1-CC8646658299}"/>
              </a:ext>
            </a:extLst>
          </p:cNvPr>
          <p:cNvSpPr txBox="1"/>
          <p:nvPr/>
        </p:nvSpPr>
        <p:spPr>
          <a:xfrm>
            <a:off x="7840482" y="4382293"/>
            <a:ext cx="903288" cy="584200"/>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النخاع المستطيل</a:t>
            </a:r>
          </a:p>
        </p:txBody>
      </p:sp>
      <p:sp>
        <p:nvSpPr>
          <p:cNvPr id="34" name="مربع نص 12">
            <a:extLst>
              <a:ext uri="{FF2B5EF4-FFF2-40B4-BE49-F238E27FC236}">
                <a16:creationId xmlns:a16="http://schemas.microsoft.com/office/drawing/2014/main" xmlns="" id="{37C5D83C-1EE3-4868-8541-221218CC367A}"/>
              </a:ext>
            </a:extLst>
          </p:cNvPr>
          <p:cNvSpPr txBox="1">
            <a:spLocks noChangeArrowheads="1"/>
          </p:cNvSpPr>
          <p:nvPr/>
        </p:nvSpPr>
        <p:spPr bwMode="auto">
          <a:xfrm>
            <a:off x="10294757" y="5014118"/>
            <a:ext cx="1382713"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S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مركز التفكير والتذكر</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يتحكم في الحركات الإرادية مثل المشي</a:t>
            </a:r>
          </a:p>
        </p:txBody>
      </p:sp>
      <p:sp>
        <p:nvSpPr>
          <p:cNvPr id="35" name="مربع نص 13">
            <a:extLst>
              <a:ext uri="{FF2B5EF4-FFF2-40B4-BE49-F238E27FC236}">
                <a16:creationId xmlns:a16="http://schemas.microsoft.com/office/drawing/2014/main" xmlns="" id="{D1191DFF-A820-43C4-929F-B40F398A0827}"/>
              </a:ext>
            </a:extLst>
          </p:cNvPr>
          <p:cNvSpPr txBox="1">
            <a:spLocks noChangeArrowheads="1"/>
          </p:cNvSpPr>
          <p:nvPr/>
        </p:nvSpPr>
        <p:spPr bwMode="auto">
          <a:xfrm>
            <a:off x="8912045" y="5055393"/>
            <a:ext cx="1444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مسؤول عن توازن جسم الإنسان أثناء الحركة</a:t>
            </a:r>
          </a:p>
        </p:txBody>
      </p:sp>
      <p:sp>
        <p:nvSpPr>
          <p:cNvPr id="36" name="مربع نص 14">
            <a:extLst>
              <a:ext uri="{FF2B5EF4-FFF2-40B4-BE49-F238E27FC236}">
                <a16:creationId xmlns:a16="http://schemas.microsoft.com/office/drawing/2014/main" xmlns="" id="{62F54ED6-BE34-46A2-9A47-241D89E865A2}"/>
              </a:ext>
            </a:extLst>
          </p:cNvPr>
          <p:cNvSpPr txBox="1">
            <a:spLocks noChangeArrowheads="1"/>
          </p:cNvSpPr>
          <p:nvPr/>
        </p:nvSpPr>
        <p:spPr bwMode="auto">
          <a:xfrm>
            <a:off x="7184845" y="5125243"/>
            <a:ext cx="17526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لو أصيب فيه الإنسان يؤدي إلى وفاته لأنه هو الذي ينظم العمليات اللاإرادية في الجسم مثل التنفس وضربات القلب</a:t>
            </a:r>
          </a:p>
        </p:txBody>
      </p:sp>
      <p:sp>
        <p:nvSpPr>
          <p:cNvPr id="37" name="مربع نص 15">
            <a:extLst>
              <a:ext uri="{FF2B5EF4-FFF2-40B4-BE49-F238E27FC236}">
                <a16:creationId xmlns:a16="http://schemas.microsoft.com/office/drawing/2014/main" xmlns="" id="{F26884AD-3A6D-4A9C-AF88-EAE98D7A8E19}"/>
              </a:ext>
            </a:extLst>
          </p:cNvPr>
          <p:cNvSpPr txBox="1">
            <a:spLocks noChangeArrowheads="1"/>
          </p:cNvSpPr>
          <p:nvPr/>
        </p:nvSpPr>
        <p:spPr bwMode="auto">
          <a:xfrm>
            <a:off x="9853432" y="3136105"/>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داخل الجمجمة، ويعتبر المايسترو</a:t>
            </a:r>
          </a:p>
        </p:txBody>
      </p:sp>
      <p:sp>
        <p:nvSpPr>
          <p:cNvPr id="41" name="مربع نص 16">
            <a:extLst>
              <a:ext uri="{FF2B5EF4-FFF2-40B4-BE49-F238E27FC236}">
                <a16:creationId xmlns:a16="http://schemas.microsoft.com/office/drawing/2014/main" xmlns="" id="{DA515EB1-68A5-4FB9-960A-551315056AF1}"/>
              </a:ext>
            </a:extLst>
          </p:cNvPr>
          <p:cNvSpPr txBox="1">
            <a:spLocks noChangeArrowheads="1"/>
          </p:cNvSpPr>
          <p:nvPr/>
        </p:nvSpPr>
        <p:spPr bwMode="auto">
          <a:xfrm>
            <a:off x="6670495" y="3001168"/>
            <a:ext cx="2573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داخل العمود الفقري، وهو بمثابة ال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delivery</a:t>
            </a: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ومسؤول عن ردود الأفعال</a:t>
            </a:r>
          </a:p>
        </p:txBody>
      </p:sp>
      <p:sp>
        <p:nvSpPr>
          <p:cNvPr id="42" name="مربع نص 17">
            <a:extLst>
              <a:ext uri="{FF2B5EF4-FFF2-40B4-BE49-F238E27FC236}">
                <a16:creationId xmlns:a16="http://schemas.microsoft.com/office/drawing/2014/main" xmlns="" id="{3031F9DB-5A82-4772-83D7-2CD6131958FD}"/>
              </a:ext>
            </a:extLst>
          </p:cNvPr>
          <p:cNvSpPr txBox="1">
            <a:spLocks noChangeArrowheads="1"/>
          </p:cNvSpPr>
          <p:nvPr/>
        </p:nvSpPr>
        <p:spPr bwMode="auto">
          <a:xfrm>
            <a:off x="2738257" y="2520155"/>
            <a:ext cx="2846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يشمل سلسلة الأعصاب التي تصل الجهاز العصبي المركزي بالأعصاب المختلفة</a:t>
            </a:r>
          </a:p>
        </p:txBody>
      </p:sp>
      <p:sp>
        <p:nvSpPr>
          <p:cNvPr id="43" name="مربع نص 18">
            <a:extLst>
              <a:ext uri="{FF2B5EF4-FFF2-40B4-BE49-F238E27FC236}">
                <a16:creationId xmlns:a16="http://schemas.microsoft.com/office/drawing/2014/main" xmlns="" id="{89B67615-02A8-4777-93BF-571BB2B0D4DB}"/>
              </a:ext>
            </a:extLst>
          </p:cNvPr>
          <p:cNvSpPr txBox="1"/>
          <p:nvPr/>
        </p:nvSpPr>
        <p:spPr>
          <a:xfrm>
            <a:off x="4533720" y="3494880"/>
            <a:ext cx="1257300" cy="369888"/>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أعصاب مخية</a:t>
            </a:r>
          </a:p>
        </p:txBody>
      </p:sp>
      <p:sp>
        <p:nvSpPr>
          <p:cNvPr id="44" name="مربع نص 19">
            <a:extLst>
              <a:ext uri="{FF2B5EF4-FFF2-40B4-BE49-F238E27FC236}">
                <a16:creationId xmlns:a16="http://schemas.microsoft.com/office/drawing/2014/main" xmlns="" id="{9A9E2D69-307B-4509-B3C7-7100CD058817}"/>
              </a:ext>
            </a:extLst>
          </p:cNvPr>
          <p:cNvSpPr txBox="1"/>
          <p:nvPr/>
        </p:nvSpPr>
        <p:spPr>
          <a:xfrm>
            <a:off x="2765245" y="3471068"/>
            <a:ext cx="1343025" cy="373062"/>
          </a:xfrm>
          <a:prstGeom prst="rect">
            <a:avLst/>
          </a:prstGeom>
          <a:solidFill>
            <a:schemeClr val="accent2">
              <a:lumMod val="20000"/>
              <a:lumOff val="80000"/>
            </a:schemeClr>
          </a:solidFill>
        </p:spPr>
        <p:txBody>
          <a:bodyPr rtlCol="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أعصاب شوكية</a:t>
            </a:r>
          </a:p>
        </p:txBody>
      </p:sp>
      <p:sp>
        <p:nvSpPr>
          <p:cNvPr id="45" name="مربع نص 20">
            <a:extLst>
              <a:ext uri="{FF2B5EF4-FFF2-40B4-BE49-F238E27FC236}">
                <a16:creationId xmlns:a16="http://schemas.microsoft.com/office/drawing/2014/main" xmlns="" id="{999A8E06-B04F-440B-8DAB-E2A34150D0CC}"/>
              </a:ext>
            </a:extLst>
          </p:cNvPr>
          <p:cNvSpPr txBox="1">
            <a:spLocks noChangeArrowheads="1"/>
          </p:cNvSpPr>
          <p:nvPr/>
        </p:nvSpPr>
        <p:spPr bwMode="auto">
          <a:xfrm>
            <a:off x="4533720" y="3945730"/>
            <a:ext cx="1371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أعصاب تخرج من المخ إلى تراكيب في الرأس كالعيون والفكين</a:t>
            </a:r>
          </a:p>
        </p:txBody>
      </p:sp>
      <p:sp>
        <p:nvSpPr>
          <p:cNvPr id="46" name="مربع نص 21">
            <a:extLst>
              <a:ext uri="{FF2B5EF4-FFF2-40B4-BE49-F238E27FC236}">
                <a16:creationId xmlns:a16="http://schemas.microsoft.com/office/drawing/2014/main" xmlns="" id="{1B6904EA-9103-44ED-92E8-1F3551A2BCED}"/>
              </a:ext>
            </a:extLst>
          </p:cNvPr>
          <p:cNvSpPr txBox="1">
            <a:spLocks noChangeArrowheads="1"/>
          </p:cNvSpPr>
          <p:nvPr/>
        </p:nvSpPr>
        <p:spPr bwMode="auto">
          <a:xfrm>
            <a:off x="2525532" y="3945730"/>
            <a:ext cx="187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أعصاب تخرج من الحبل الشوكي إلى الذراعين والأرجل والتراكيب المختلفة في الجذع</a:t>
            </a:r>
          </a:p>
        </p:txBody>
      </p:sp>
      <p:cxnSp>
        <p:nvCxnSpPr>
          <p:cNvPr id="47" name="رابط كسهم مستقيم 23">
            <a:extLst>
              <a:ext uri="{FF2B5EF4-FFF2-40B4-BE49-F238E27FC236}">
                <a16:creationId xmlns:a16="http://schemas.microsoft.com/office/drawing/2014/main" xmlns="" id="{A31CD05F-E31C-4BD7-AE3D-E85980A6DF59}"/>
              </a:ext>
            </a:extLst>
          </p:cNvPr>
          <p:cNvCxnSpPr/>
          <p:nvPr/>
        </p:nvCxnSpPr>
        <p:spPr>
          <a:xfrm>
            <a:off x="7203895" y="1731168"/>
            <a:ext cx="1703387" cy="258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رابط كسهم مستقيم 25">
            <a:extLst>
              <a:ext uri="{FF2B5EF4-FFF2-40B4-BE49-F238E27FC236}">
                <a16:creationId xmlns:a16="http://schemas.microsoft.com/office/drawing/2014/main" xmlns="" id="{D7BF8781-8EBC-4D12-86E3-829DEF118DCB}"/>
              </a:ext>
            </a:extLst>
          </p:cNvPr>
          <p:cNvCxnSpPr/>
          <p:nvPr/>
        </p:nvCxnSpPr>
        <p:spPr>
          <a:xfrm flipH="1">
            <a:off x="5646557" y="1720055"/>
            <a:ext cx="1562100" cy="309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رابط كسهم مستقيم 32">
            <a:extLst>
              <a:ext uri="{FF2B5EF4-FFF2-40B4-BE49-F238E27FC236}">
                <a16:creationId xmlns:a16="http://schemas.microsoft.com/office/drawing/2014/main" xmlns="" id="{A5654CE9-C961-4CDB-ABCB-32D57EA78984}"/>
              </a:ext>
            </a:extLst>
          </p:cNvPr>
          <p:cNvCxnSpPr/>
          <p:nvPr/>
        </p:nvCxnSpPr>
        <p:spPr>
          <a:xfrm>
            <a:off x="9151757" y="2420143"/>
            <a:ext cx="1062038" cy="188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رابط كسهم مستقيم 34">
            <a:extLst>
              <a:ext uri="{FF2B5EF4-FFF2-40B4-BE49-F238E27FC236}">
                <a16:creationId xmlns:a16="http://schemas.microsoft.com/office/drawing/2014/main" xmlns="" id="{132C46A4-0611-4BFD-8C4B-9A417BBC8894}"/>
              </a:ext>
            </a:extLst>
          </p:cNvPr>
          <p:cNvCxnSpPr/>
          <p:nvPr/>
        </p:nvCxnSpPr>
        <p:spPr>
          <a:xfrm flipH="1">
            <a:off x="8275457" y="2420143"/>
            <a:ext cx="876300" cy="188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رابط كسهم مستقيم 37">
            <a:extLst>
              <a:ext uri="{FF2B5EF4-FFF2-40B4-BE49-F238E27FC236}">
                <a16:creationId xmlns:a16="http://schemas.microsoft.com/office/drawing/2014/main" xmlns="" id="{B9824AD3-99FC-4A3E-99DD-0AB5505E487A}"/>
              </a:ext>
            </a:extLst>
          </p:cNvPr>
          <p:cNvCxnSpPr/>
          <p:nvPr/>
        </p:nvCxnSpPr>
        <p:spPr>
          <a:xfrm>
            <a:off x="4233682" y="3163093"/>
            <a:ext cx="685800" cy="250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رابط كسهم مستقيم 39">
            <a:extLst>
              <a:ext uri="{FF2B5EF4-FFF2-40B4-BE49-F238E27FC236}">
                <a16:creationId xmlns:a16="http://schemas.microsoft.com/office/drawing/2014/main" xmlns="" id="{64E84081-750C-4E27-8631-36CC1E1B7D12}"/>
              </a:ext>
            </a:extLst>
          </p:cNvPr>
          <p:cNvCxnSpPr/>
          <p:nvPr/>
        </p:nvCxnSpPr>
        <p:spPr>
          <a:xfrm flipH="1">
            <a:off x="3589157" y="3163093"/>
            <a:ext cx="655638"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رابط كسهم مستقيم 41">
            <a:extLst>
              <a:ext uri="{FF2B5EF4-FFF2-40B4-BE49-F238E27FC236}">
                <a16:creationId xmlns:a16="http://schemas.microsoft.com/office/drawing/2014/main" xmlns="" id="{43301426-000A-4F03-BD5E-664077B7C49F}"/>
              </a:ext>
            </a:extLst>
          </p:cNvPr>
          <p:cNvCxnSpPr>
            <a:stCxn id="37" idx="2"/>
          </p:cNvCxnSpPr>
          <p:nvPr/>
        </p:nvCxnSpPr>
        <p:spPr>
          <a:xfrm>
            <a:off x="10501132" y="3720305"/>
            <a:ext cx="579438" cy="517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رابط كسهم مستقيم 43">
            <a:extLst>
              <a:ext uri="{FF2B5EF4-FFF2-40B4-BE49-F238E27FC236}">
                <a16:creationId xmlns:a16="http://schemas.microsoft.com/office/drawing/2014/main" xmlns="" id="{80712856-3C0C-45CC-B854-6ADBB8A7BF35}"/>
              </a:ext>
            </a:extLst>
          </p:cNvPr>
          <p:cNvCxnSpPr>
            <a:stCxn id="37" idx="2"/>
          </p:cNvCxnSpPr>
          <p:nvPr/>
        </p:nvCxnSpPr>
        <p:spPr>
          <a:xfrm flipH="1">
            <a:off x="9750245" y="3720305"/>
            <a:ext cx="750887" cy="650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رابط كسهم مستقيم 45">
            <a:extLst>
              <a:ext uri="{FF2B5EF4-FFF2-40B4-BE49-F238E27FC236}">
                <a16:creationId xmlns:a16="http://schemas.microsoft.com/office/drawing/2014/main" xmlns="" id="{70EF98E1-18FA-44DA-9158-DB23710BA5C6}"/>
              </a:ext>
            </a:extLst>
          </p:cNvPr>
          <p:cNvCxnSpPr>
            <a:stCxn id="37" idx="2"/>
          </p:cNvCxnSpPr>
          <p:nvPr/>
        </p:nvCxnSpPr>
        <p:spPr>
          <a:xfrm flipH="1">
            <a:off x="8570732" y="3720305"/>
            <a:ext cx="1930400" cy="55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9" name="صورة 17">
            <a:extLst>
              <a:ext uri="{FF2B5EF4-FFF2-40B4-BE49-F238E27FC236}">
                <a16:creationId xmlns:a16="http://schemas.microsoft.com/office/drawing/2014/main" xmlns="" id="{F02D2234-87B5-4747-B309-8896E42D40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50" y="2715434"/>
            <a:ext cx="2236513" cy="200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0246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عنصر نائب للمحتوى 2">
            <a:extLst>
              <a:ext uri="{FF2B5EF4-FFF2-40B4-BE49-F238E27FC236}">
                <a16:creationId xmlns:a16="http://schemas.microsoft.com/office/drawing/2014/main" xmlns="" id="{F9F47A14-1694-4570-A1D7-E5F0156541D8}"/>
              </a:ext>
            </a:extLst>
          </p:cNvPr>
          <p:cNvSpPr>
            <a:spLocks noGrp="1"/>
          </p:cNvSpPr>
          <p:nvPr>
            <p:ph idx="1"/>
          </p:nvPr>
        </p:nvSpPr>
        <p:spPr>
          <a:xfrm>
            <a:off x="3568148" y="1880153"/>
            <a:ext cx="8382000" cy="4906963"/>
          </a:xfrm>
        </p:spPr>
        <p:txBody>
          <a:bodyPr/>
          <a:lstStyle/>
          <a:p>
            <a:pPr algn="r" rtl="1"/>
            <a:r>
              <a:rPr lang="ar-SA" altLang="en-US" sz="2400" b="1" dirty="0">
                <a:solidFill>
                  <a:srgbClr val="000000"/>
                </a:solidFill>
              </a:rPr>
              <a:t>أولاً: الجهاز العصبي المركزي: </a:t>
            </a:r>
            <a:r>
              <a:rPr lang="ar-SA" altLang="en-US" sz="2400" dirty="0">
                <a:solidFill>
                  <a:srgbClr val="000000"/>
                </a:solidFill>
              </a:rPr>
              <a:t>يتكون من 1- المخ (الدماغ) و 2- الحبل الشوكي</a:t>
            </a:r>
          </a:p>
          <a:p>
            <a:pPr algn="r" rtl="1"/>
            <a:r>
              <a:rPr lang="ar-SA" altLang="en-US" sz="2400" dirty="0">
                <a:solidFill>
                  <a:srgbClr val="000000"/>
                </a:solidFill>
              </a:rPr>
              <a:t>1- المخ هو مركز التحكم الرئيسي في الجسم، أو المايسترو الذي يقود الفرقة عن طريق ارسال إشارات تسير داخل أسلاك تسمى الأعصاب، وتستقبل أعضاء الجسم هذه الإشارات فتستجيب للأوامر التي يرسلها المخ، والمخ موجود داخل الجمجمة التي هي علبة عظمية سميكة تستطيع أن تحمي المخ الذي وزنه حوالي كيلو ونص.</a:t>
            </a:r>
          </a:p>
          <a:p>
            <a:pPr algn="r" rtl="1"/>
            <a:r>
              <a:rPr lang="ar-SA" altLang="en-US" sz="2400" dirty="0">
                <a:solidFill>
                  <a:srgbClr val="000000"/>
                </a:solidFill>
              </a:rPr>
              <a:t>المخ له ثلاثة أجزاء رئيسية:</a:t>
            </a:r>
          </a:p>
          <a:p>
            <a:pPr algn="r" rtl="1"/>
            <a:r>
              <a:rPr lang="ar-SA" altLang="en-US" sz="2400" dirty="0">
                <a:solidFill>
                  <a:srgbClr val="000000"/>
                </a:solidFill>
              </a:rPr>
              <a:t> أ- النصفان الكرويان، ب- المخيخ، ج- النخاع المستطيل.</a:t>
            </a:r>
          </a:p>
        </p:txBody>
      </p:sp>
      <p:pic>
        <p:nvPicPr>
          <p:cNvPr id="27" name="صورة 2">
            <a:extLst>
              <a:ext uri="{FF2B5EF4-FFF2-40B4-BE49-F238E27FC236}">
                <a16:creationId xmlns:a16="http://schemas.microsoft.com/office/drawing/2014/main" xmlns="" id="{FC55A1EE-219C-4EAB-8F79-3FE4B001EA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955" y="1826642"/>
            <a:ext cx="246856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صورة 3">
            <a:extLst>
              <a:ext uri="{FF2B5EF4-FFF2-40B4-BE49-F238E27FC236}">
                <a16:creationId xmlns:a16="http://schemas.microsoft.com/office/drawing/2014/main" xmlns="" id="{9A2DBF09-758C-4F47-ACB4-D9B9AD0AFA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8094" y="4061907"/>
            <a:ext cx="17494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424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عنصر نائب للمحتوى 2">
            <a:extLst>
              <a:ext uri="{FF2B5EF4-FFF2-40B4-BE49-F238E27FC236}">
                <a16:creationId xmlns:a16="http://schemas.microsoft.com/office/drawing/2014/main" xmlns="" id="{A6DF6872-32A2-4483-88E8-232220F0B063}"/>
              </a:ext>
            </a:extLst>
          </p:cNvPr>
          <p:cNvSpPr>
            <a:spLocks noGrp="1"/>
          </p:cNvSpPr>
          <p:nvPr>
            <p:ph idx="1"/>
          </p:nvPr>
        </p:nvSpPr>
        <p:spPr>
          <a:xfrm>
            <a:off x="3068094" y="1705947"/>
            <a:ext cx="8891993" cy="2735787"/>
          </a:xfrm>
        </p:spPr>
        <p:txBody>
          <a:bodyPr/>
          <a:lstStyle/>
          <a:p>
            <a:pPr marL="0" indent="0" algn="r" rtl="1">
              <a:buFont typeface="Arial" panose="020B0604020202020204" pitchFamily="34" charset="0"/>
              <a:buNone/>
              <a:defRPr/>
            </a:pPr>
            <a:r>
              <a:rPr lang="ar-SA" sz="2000" dirty="0">
                <a:solidFill>
                  <a:srgbClr val="000000"/>
                </a:solidFill>
              </a:rPr>
              <a:t>أ- النصفان الكرويان: مثل اسمهم.. شبه الكورة التي مقسومة اثنين ومربوطين ببعض بألياف عصبية، يتميز النصفان الكرويان بكثرة الثنايا والتلافيف.</a:t>
            </a:r>
            <a:endParaRPr lang="ar-SA" sz="2400" dirty="0">
              <a:solidFill>
                <a:prstClr val="black"/>
              </a:solidFill>
            </a:endParaRPr>
          </a:p>
          <a:p>
            <a:pPr marL="0" indent="0" algn="r" rtl="1">
              <a:buFont typeface="Arial" panose="020B0604020202020204" pitchFamily="34" charset="0"/>
              <a:buNone/>
              <a:defRPr/>
            </a:pPr>
            <a:r>
              <a:rPr lang="ar-SA" sz="2000" dirty="0"/>
              <a:t>ما هو دور النصفان الكرويان للكائن الحي؟</a:t>
            </a:r>
          </a:p>
          <a:p>
            <a:pPr marL="0" indent="0" algn="r" rtl="1">
              <a:buFont typeface="Arial" panose="020B0604020202020204" pitchFamily="34" charset="0"/>
              <a:buNone/>
              <a:defRPr/>
            </a:pPr>
            <a:r>
              <a:rPr lang="en-US" sz="2000" dirty="0" err="1"/>
              <a:t>i</a:t>
            </a:r>
            <a:r>
              <a:rPr lang="ar-SA" sz="2000" dirty="0"/>
              <a:t>- يحتوي على مراكز التفكير والتذكر، (يعني عندما تفكر في الدرس أو تفتكر اجابته التي ذاكرتها يكون بذلك تستخدم النصفان الكرويان الخاصة بك).</a:t>
            </a:r>
          </a:p>
          <a:p>
            <a:pPr marL="0" indent="0" algn="r" rtl="1">
              <a:buFont typeface="Arial" panose="020B0604020202020204" pitchFamily="34" charset="0"/>
              <a:buNone/>
              <a:defRPr/>
            </a:pPr>
            <a:r>
              <a:rPr lang="en-US" sz="2000" dirty="0"/>
              <a:t>ii</a:t>
            </a:r>
            <a:r>
              <a:rPr lang="ar-SA" sz="2000" dirty="0"/>
              <a:t>- يتحكم في الحركات الإرادية في الجسم (مثل المشي والجلوس والقيام أو حتى الجري بسرعة).</a:t>
            </a:r>
          </a:p>
          <a:p>
            <a:pPr marL="0" indent="0" algn="r" rtl="1">
              <a:buFont typeface="Arial" panose="020B0604020202020204" pitchFamily="34" charset="0"/>
              <a:buNone/>
              <a:defRPr/>
            </a:pPr>
            <a:r>
              <a:rPr lang="en-US" sz="2000" dirty="0"/>
              <a:t>iii</a:t>
            </a:r>
            <a:r>
              <a:rPr lang="ar-SA" sz="2000" dirty="0"/>
              <a:t>- يستقبل النبضات العصبية من أعضاء الحواس الخمسة (العينين والأذنين والأنف واللسان والجلد) ثم يبعث لهم الاستجابات المناسبة لهم.</a:t>
            </a:r>
          </a:p>
        </p:txBody>
      </p:sp>
      <p:sp>
        <p:nvSpPr>
          <p:cNvPr id="27" name="مربع نص 2">
            <a:extLst>
              <a:ext uri="{FF2B5EF4-FFF2-40B4-BE49-F238E27FC236}">
                <a16:creationId xmlns:a16="http://schemas.microsoft.com/office/drawing/2014/main" xmlns="" id="{91527260-CFC8-4B38-B348-84A1B255E562}"/>
              </a:ext>
            </a:extLst>
          </p:cNvPr>
          <p:cNvSpPr txBox="1">
            <a:spLocks noChangeArrowheads="1"/>
          </p:cNvSpPr>
          <p:nvPr/>
        </p:nvSpPr>
        <p:spPr bwMode="auto">
          <a:xfrm>
            <a:off x="3501887" y="4584408"/>
            <a:ext cx="845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 المخيخ: موجود في الجهة الخلفية تحت النصفان الكرويان، وهو المسؤول عن توازن جسم الإنسان أثناء الحركة.</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ج- النخاع المستطيل: موجود تحت المخيخ، ويوصل المخ بالحبل الشوكي.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النخاع المستطيل لو أصيب فيه الإنسان يموت فوراً، والسبب أنه هو الذي ينظم العمليات اللاإرادية في الجسم مثل التنفس وضربات القلب وحركة الجهاز الهضمي.</a:t>
            </a:r>
          </a:p>
        </p:txBody>
      </p:sp>
      <p:pic>
        <p:nvPicPr>
          <p:cNvPr id="28" name="صورة 1">
            <a:extLst>
              <a:ext uri="{FF2B5EF4-FFF2-40B4-BE49-F238E27FC236}">
                <a16:creationId xmlns:a16="http://schemas.microsoft.com/office/drawing/2014/main" xmlns="" id="{5DFEDF68-6D34-4031-BB25-CF98405D66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360" y="2141533"/>
            <a:ext cx="19050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402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عنصر نائب للمحتوى 2">
            <a:extLst>
              <a:ext uri="{FF2B5EF4-FFF2-40B4-BE49-F238E27FC236}">
                <a16:creationId xmlns:a16="http://schemas.microsoft.com/office/drawing/2014/main" xmlns="" id="{3D621085-E635-4276-8E05-ABBF93C9591C}"/>
              </a:ext>
            </a:extLst>
          </p:cNvPr>
          <p:cNvSpPr>
            <a:spLocks noGrp="1"/>
          </p:cNvSpPr>
          <p:nvPr>
            <p:ph idx="1"/>
          </p:nvPr>
        </p:nvSpPr>
        <p:spPr>
          <a:xfrm>
            <a:off x="3925957" y="2083251"/>
            <a:ext cx="7930085" cy="4001637"/>
          </a:xfrm>
        </p:spPr>
        <p:txBody>
          <a:bodyPr/>
          <a:lstStyle/>
          <a:p>
            <a:pPr algn="r" rtl="1"/>
            <a:r>
              <a:rPr lang="ar-SA" altLang="en-US" sz="2000" dirty="0"/>
              <a:t>2- الحبل الشوكي:</a:t>
            </a:r>
          </a:p>
          <a:p>
            <a:pPr algn="r" rtl="1"/>
            <a:r>
              <a:rPr lang="ar-SA" altLang="en-US" sz="2000" dirty="0"/>
              <a:t>هو حبل طويل من الأعصاب الشوكية على شكل أنبوب وطوله حوالي 45 سم، يبدأ من أسفل المخ ويمتد داخل القناة الفقرية للعمود الفقري، والعمود الفقري هو العظم الذي يحمي الحبل الشوكي.</a:t>
            </a:r>
          </a:p>
          <a:p>
            <a:pPr algn="r" rtl="1"/>
            <a:r>
              <a:rPr lang="ar-SA" altLang="en-US" sz="2000" dirty="0"/>
              <a:t>ما هو دور الحبل الشوكي؟</a:t>
            </a:r>
          </a:p>
          <a:p>
            <a:pPr algn="r" rtl="1"/>
            <a:r>
              <a:rPr lang="en-US" altLang="en-US" sz="2000" dirty="0" err="1"/>
              <a:t>i</a:t>
            </a:r>
            <a:r>
              <a:rPr lang="ar-SA" altLang="en-US" sz="2000" dirty="0"/>
              <a:t>- يقوم بدور الموصل </a:t>
            </a:r>
            <a:r>
              <a:rPr lang="en-US" altLang="en-US" sz="2000" dirty="0"/>
              <a:t>delivery</a:t>
            </a:r>
            <a:r>
              <a:rPr lang="ar-SA" altLang="en-US" sz="2000" dirty="0"/>
              <a:t> لأنه ينقل الرسائل العصبية من أجزاء الجسم للمخ، ثم يرجع الأوامر من المخ إلى أجزاء الجسم المختلفة مرة أخرى (يعني لو أردت أن تثني أصابعك.. هناك إشارات كهربية تطلع من الدماغ لغاية العضلات، والحبل الشوكي هو الذي يوصل الإشارات التي تجعلك تحرك يدك).</a:t>
            </a:r>
          </a:p>
          <a:p>
            <a:pPr algn="r" rtl="1"/>
            <a:r>
              <a:rPr lang="en-US" altLang="en-US" sz="2000" dirty="0"/>
              <a:t>ii</a:t>
            </a:r>
            <a:r>
              <a:rPr lang="ar-SA" altLang="en-US" sz="2000" dirty="0"/>
              <a:t>- مسؤول عن الأفعال المنعكسة، أي ردود الأفعال التي يصدرها الجسم بسرعة (مثل عند لمس كوب ساخن نرفع يدنا عن الكوب بسرعة).</a:t>
            </a:r>
          </a:p>
        </p:txBody>
      </p:sp>
      <p:pic>
        <p:nvPicPr>
          <p:cNvPr id="27" name="صورة 1">
            <a:extLst>
              <a:ext uri="{FF2B5EF4-FFF2-40B4-BE49-F238E27FC236}">
                <a16:creationId xmlns:a16="http://schemas.microsoft.com/office/drawing/2014/main" xmlns="" id="{B8E8F827-5B50-4A90-B80E-8C6F1AB657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2977" y="1600331"/>
            <a:ext cx="2215895" cy="435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919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عنصر نائب للمحتوى 2">
            <a:extLst>
              <a:ext uri="{FF2B5EF4-FFF2-40B4-BE49-F238E27FC236}">
                <a16:creationId xmlns:a16="http://schemas.microsoft.com/office/drawing/2014/main" xmlns="" id="{462F283A-0A39-4981-9BBB-4C918D7A60CD}"/>
              </a:ext>
            </a:extLst>
          </p:cNvPr>
          <p:cNvSpPr>
            <a:spLocks noGrp="1"/>
          </p:cNvSpPr>
          <p:nvPr>
            <p:ph idx="1"/>
          </p:nvPr>
        </p:nvSpPr>
        <p:spPr>
          <a:xfrm>
            <a:off x="5003975" y="1749870"/>
            <a:ext cx="4876800" cy="3358844"/>
          </a:xfrm>
        </p:spPr>
        <p:txBody>
          <a:bodyPr/>
          <a:lstStyle/>
          <a:p>
            <a:pPr marL="0" indent="0" algn="r" rtl="1">
              <a:buFont typeface="Arial" panose="020B0604020202020204" pitchFamily="34" charset="0"/>
              <a:buNone/>
              <a:defRPr/>
            </a:pPr>
            <a:r>
              <a:rPr lang="ar-SA" sz="2000" b="1" dirty="0">
                <a:solidFill>
                  <a:prstClr val="black"/>
                </a:solidFill>
              </a:rPr>
              <a:t>ثانياً- الجهاز العصبي الطرفي </a:t>
            </a:r>
            <a:r>
              <a:rPr lang="ar-SA" sz="2000" dirty="0">
                <a:solidFill>
                  <a:prstClr val="black"/>
                </a:solidFill>
              </a:rPr>
              <a:t>(1- أعصاب مخية و 2- أعصاب شوكية)</a:t>
            </a:r>
          </a:p>
          <a:p>
            <a:pPr marL="0" indent="0" algn="r" rtl="1">
              <a:buFont typeface="Arial" panose="020B0604020202020204" pitchFamily="34" charset="0"/>
              <a:buNone/>
              <a:defRPr/>
            </a:pPr>
            <a:r>
              <a:rPr lang="ar-SA" sz="2000" dirty="0"/>
              <a:t>وهو يتكون من الأعصاب التي توصل بين الجهاز العصبي المركزي وكل أجزاء الجسم. تنقسم الأعصاب إلى قسمين:</a:t>
            </a:r>
          </a:p>
          <a:p>
            <a:pPr marL="0" indent="0" algn="r" rtl="1">
              <a:buFont typeface="Arial" panose="020B0604020202020204" pitchFamily="34" charset="0"/>
              <a:buNone/>
              <a:defRPr/>
            </a:pPr>
            <a:r>
              <a:rPr lang="ar-SA" sz="2000" dirty="0"/>
              <a:t>1- أعصاب مخية: أعصاب تخرج من المخ إلى تراكيب في الرأس كالعيون والفكين، وعددهم 12 زوج.</a:t>
            </a:r>
          </a:p>
          <a:p>
            <a:pPr marL="0" indent="0" algn="r" rtl="1">
              <a:buFont typeface="Arial" panose="020B0604020202020204" pitchFamily="34" charset="0"/>
              <a:buNone/>
              <a:defRPr/>
            </a:pPr>
            <a:r>
              <a:rPr lang="ar-SA" sz="2000" dirty="0"/>
              <a:t>2- الأعصاب الشوكية: أعصاب تخرج من الحبل الشوكي إلى الذراعين والأرجل والتراكيب المختلفة في الجذع، وعددهم 31 زوج.</a:t>
            </a:r>
          </a:p>
          <a:p>
            <a:pPr algn="r" rtl="1">
              <a:defRPr/>
            </a:pPr>
            <a:endParaRPr lang="ar-SA" sz="2400" dirty="0"/>
          </a:p>
        </p:txBody>
      </p:sp>
      <p:pic>
        <p:nvPicPr>
          <p:cNvPr id="27" name="صورة 1">
            <a:extLst>
              <a:ext uri="{FF2B5EF4-FFF2-40B4-BE49-F238E27FC236}">
                <a16:creationId xmlns:a16="http://schemas.microsoft.com/office/drawing/2014/main" xmlns="" id="{5E359D4D-5AAD-4F7A-B718-BDF4168E6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2575" y="2054669"/>
            <a:ext cx="29337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قوس متوسط أيمن 3">
            <a:extLst>
              <a:ext uri="{FF2B5EF4-FFF2-40B4-BE49-F238E27FC236}">
                <a16:creationId xmlns:a16="http://schemas.microsoft.com/office/drawing/2014/main" xmlns="" id="{1D0556B4-F16A-4201-BA64-7F301C2DA5C7}"/>
              </a:ext>
            </a:extLst>
          </p:cNvPr>
          <p:cNvSpPr/>
          <p:nvPr/>
        </p:nvSpPr>
        <p:spPr>
          <a:xfrm>
            <a:off x="4241975" y="1826069"/>
            <a:ext cx="381000" cy="1981200"/>
          </a:xfrm>
          <a:prstGeom prst="rightBracket">
            <a:avLst/>
          </a:prstGeom>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9" name="قوس متوسط أيسر 4">
            <a:extLst>
              <a:ext uri="{FF2B5EF4-FFF2-40B4-BE49-F238E27FC236}">
                <a16:creationId xmlns:a16="http://schemas.microsoft.com/office/drawing/2014/main" xmlns="" id="{0731B949-A453-4322-8AC6-0E3066343B36}"/>
              </a:ext>
            </a:extLst>
          </p:cNvPr>
          <p:cNvSpPr/>
          <p:nvPr/>
        </p:nvSpPr>
        <p:spPr>
          <a:xfrm>
            <a:off x="1346375" y="1902269"/>
            <a:ext cx="228600" cy="914400"/>
          </a:xfrm>
          <a:prstGeom prst="leftBracket">
            <a:avLst/>
          </a:prstGeom>
        </p:spPr>
        <p:style>
          <a:lnRef idx="1">
            <a:schemeClr val="accent1"/>
          </a:lnRef>
          <a:fillRef idx="0">
            <a:schemeClr val="accent1"/>
          </a:fillRef>
          <a:effectRef idx="0">
            <a:schemeClr val="accent1"/>
          </a:effectRef>
          <a:fontRef idx="minor">
            <a:schemeClr val="tx1"/>
          </a:fontRef>
        </p:style>
        <p:txBody>
          <a:bodyPr rtlCol="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cxnSp>
        <p:nvCxnSpPr>
          <p:cNvPr id="30" name="رابط كسهم مستقيم 6">
            <a:extLst>
              <a:ext uri="{FF2B5EF4-FFF2-40B4-BE49-F238E27FC236}">
                <a16:creationId xmlns:a16="http://schemas.microsoft.com/office/drawing/2014/main" xmlns="" id="{2561C366-C195-4131-BDE7-A9F48B6ACD19}"/>
              </a:ext>
            </a:extLst>
          </p:cNvPr>
          <p:cNvCxnSpPr/>
          <p:nvPr/>
        </p:nvCxnSpPr>
        <p:spPr>
          <a:xfrm flipH="1">
            <a:off x="4775375" y="2207069"/>
            <a:ext cx="2971800"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062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AC536299-C6DA-485D-B7D6-13881BAE00AB}"/>
              </a:ext>
            </a:extLst>
          </p:cNvPr>
          <p:cNvSpPr>
            <a:spLocks noGrp="1"/>
          </p:cNvSpPr>
          <p:nvPr>
            <p:ph idx="1"/>
          </p:nvPr>
        </p:nvSpPr>
        <p:spPr>
          <a:xfrm>
            <a:off x="2913266" y="1728209"/>
            <a:ext cx="9062278" cy="4629357"/>
          </a:xfrm>
        </p:spPr>
        <p:txBody>
          <a:bodyPr/>
          <a:lstStyle/>
          <a:p>
            <a:pPr marL="457200" lvl="1" indent="0" algn="r" rtl="1">
              <a:buFont typeface="Arial" panose="020B0604020202020204" pitchFamily="34" charset="0"/>
              <a:buNone/>
              <a:defRPr/>
            </a:pPr>
            <a:r>
              <a:rPr lang="ar-SA" sz="2400" b="1" u="sng" dirty="0">
                <a:latin typeface="Times New Roman" pitchFamily="18" charset="0"/>
                <a:cs typeface="+mj-cs"/>
              </a:rPr>
              <a:t>مكونات</a:t>
            </a:r>
            <a:r>
              <a:rPr lang="en-US" sz="2400" b="1" u="sng" dirty="0">
                <a:latin typeface="Times New Roman" pitchFamily="18" charset="0"/>
                <a:cs typeface="+mj-cs"/>
              </a:rPr>
              <a:t> </a:t>
            </a:r>
            <a:r>
              <a:rPr lang="ar-SA" sz="2400" b="1" u="sng" dirty="0">
                <a:latin typeface="Times New Roman" pitchFamily="18" charset="0"/>
                <a:cs typeface="+mj-cs"/>
              </a:rPr>
              <a:t> الأنسجة العصبية:</a:t>
            </a:r>
            <a:r>
              <a:rPr lang="ar-SA" sz="2400" dirty="0">
                <a:latin typeface="Times New Roman" pitchFamily="18" charset="0"/>
                <a:cs typeface="+mj-cs"/>
              </a:rPr>
              <a:t> </a:t>
            </a:r>
          </a:p>
          <a:p>
            <a:pPr lvl="2" algn="r" rtl="1">
              <a:buFont typeface="Arial" charset="0"/>
              <a:buChar char="•"/>
              <a:defRPr/>
            </a:pPr>
            <a:r>
              <a:rPr lang="ar-SA" dirty="0">
                <a:cs typeface="+mj-cs"/>
              </a:rPr>
              <a:t>تتكون الأنسجة العصبية من خلايا عصبية تقوم بنقل الإشارات العصبية عبر أجزاء الجسم</a:t>
            </a:r>
          </a:p>
          <a:p>
            <a:pPr marL="342900" lvl="1" indent="-342900" algn="r" rtl="1">
              <a:buFont typeface="Arial" charset="0"/>
              <a:buChar char="•"/>
              <a:defRPr/>
            </a:pPr>
            <a:r>
              <a:rPr lang="ar-SA" sz="2400" b="1" u="sng" dirty="0">
                <a:latin typeface="Times New Roman" pitchFamily="18" charset="0"/>
                <a:cs typeface="+mj-cs"/>
              </a:rPr>
              <a:t>مكونات</a:t>
            </a:r>
            <a:r>
              <a:rPr lang="en-US" sz="2400" b="1" u="sng" dirty="0">
                <a:latin typeface="Times New Roman" pitchFamily="18" charset="0"/>
                <a:cs typeface="+mj-cs"/>
              </a:rPr>
              <a:t> </a:t>
            </a:r>
            <a:r>
              <a:rPr lang="ar-SA" sz="2400" b="1" u="sng" dirty="0">
                <a:latin typeface="Times New Roman" pitchFamily="18" charset="0"/>
                <a:cs typeface="+mj-cs"/>
              </a:rPr>
              <a:t> الخلية العصبية:</a:t>
            </a:r>
            <a:r>
              <a:rPr lang="ar-SA" sz="2400" dirty="0">
                <a:latin typeface="Times New Roman" pitchFamily="18" charset="0"/>
                <a:cs typeface="+mj-cs"/>
              </a:rPr>
              <a:t> </a:t>
            </a:r>
            <a:r>
              <a:rPr lang="ar-SA" sz="2400" dirty="0">
                <a:cs typeface="+mj-cs"/>
              </a:rPr>
              <a:t>تتكون الخلية العصبية من ثلاثة أجزاء رئيسية هي</a:t>
            </a:r>
          </a:p>
          <a:p>
            <a:pPr marL="1314450" lvl="2" indent="-514350" algn="r" rtl="1">
              <a:buFont typeface="Calibri" pitchFamily="34" charset="0"/>
              <a:buAutoNum type="arabicPeriod"/>
              <a:defRPr/>
            </a:pPr>
            <a:r>
              <a:rPr lang="ar-SA" b="1" dirty="0">
                <a:cs typeface="+mj-cs"/>
              </a:rPr>
              <a:t>جسم الخلية: </a:t>
            </a:r>
            <a:r>
              <a:rPr lang="ar-SA" dirty="0">
                <a:cs typeface="+mj-cs"/>
              </a:rPr>
              <a:t>يحتوي على النواة والجزء الرئيسى من مادتها الحية.</a:t>
            </a:r>
          </a:p>
          <a:p>
            <a:pPr marL="1314450" lvl="2" indent="-514350" algn="r" rtl="1">
              <a:buFont typeface="Calibri" pitchFamily="34" charset="0"/>
              <a:buAutoNum type="arabicPeriod"/>
              <a:defRPr/>
            </a:pPr>
            <a:r>
              <a:rPr lang="ar-SA" b="1" dirty="0">
                <a:cs typeface="+mj-cs"/>
              </a:rPr>
              <a:t>الزوائد الشجيرية: </a:t>
            </a:r>
            <a:r>
              <a:rPr lang="ar-SA" dirty="0">
                <a:cs typeface="+mj-cs"/>
              </a:rPr>
              <a:t>بروزات دقيقة وقصيرة كثيرة التفرع تحمل النبضات العصبية إلى جسم الخلية.</a:t>
            </a:r>
          </a:p>
          <a:p>
            <a:pPr marL="1314450" lvl="2" indent="-514350" algn="r" rtl="1">
              <a:buFont typeface="Calibri" pitchFamily="34" charset="0"/>
              <a:buAutoNum type="arabicPeriod"/>
              <a:defRPr/>
            </a:pPr>
            <a:r>
              <a:rPr lang="ar-SA" b="1" dirty="0">
                <a:cs typeface="+mj-cs"/>
              </a:rPr>
              <a:t>المحور العصبي: </a:t>
            </a:r>
            <a:r>
              <a:rPr lang="ar-SA" dirty="0"/>
              <a:t>زائدة طويلة تمتد من جسم الخلية غالبا</a:t>
            </a:r>
            <a:r>
              <a:rPr lang="ar-SA" dirty="0">
                <a:latin typeface="Arial" pitchFamily="34" charset="0"/>
              </a:rPr>
              <a:t>˝ ماتحاط  بغمد ميلينى للحماية وينتهى بفريعات دقيقة تعرف بالتفرعات الإنتهائية تنقل الإشارة العصبية إلى الزوائد الشجرية فى خلية عصبية أخرى أو إلى مستقبلات فى عضلة أو غدة.</a:t>
            </a:r>
          </a:p>
          <a:p>
            <a:pPr marL="1314450" lvl="2" indent="-514350" algn="r" rtl="1">
              <a:buFont typeface="Calibri" pitchFamily="34" charset="0"/>
              <a:buAutoNum type="arabicPeriod"/>
              <a:defRPr/>
            </a:pPr>
            <a:endParaRPr lang="ar-SA" dirty="0">
              <a:latin typeface="Arial" charset="0"/>
              <a:cs typeface="+mj-cs"/>
            </a:endParaRPr>
          </a:p>
        </p:txBody>
      </p:sp>
      <p:pic>
        <p:nvPicPr>
          <p:cNvPr id="27" name="Picture 1">
            <a:extLst>
              <a:ext uri="{FF2B5EF4-FFF2-40B4-BE49-F238E27FC236}">
                <a16:creationId xmlns:a16="http://schemas.microsoft.com/office/drawing/2014/main" xmlns="" id="{9D779C16-E1DB-4276-9142-00CA3B6E19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711" y="1927316"/>
            <a:ext cx="2540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687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pic>
        <p:nvPicPr>
          <p:cNvPr id="26" name="Picture 2" descr="http://www.arabinvent.com/blog/images/stories/post_pics/neuron1.jpg">
            <a:extLst>
              <a:ext uri="{FF2B5EF4-FFF2-40B4-BE49-F238E27FC236}">
                <a16:creationId xmlns:a16="http://schemas.microsoft.com/office/drawing/2014/main" xmlns="" id="{ECE188FA-45D3-4662-8F19-0BC55C754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055928"/>
            <a:ext cx="2931123" cy="422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itle 1">
            <a:extLst>
              <a:ext uri="{FF2B5EF4-FFF2-40B4-BE49-F238E27FC236}">
                <a16:creationId xmlns:a16="http://schemas.microsoft.com/office/drawing/2014/main" xmlns="" id="{722AF2D9-4AA2-4EBC-876B-66C0DC091D70}"/>
              </a:ext>
            </a:extLst>
          </p:cNvPr>
          <p:cNvSpPr txBox="1">
            <a:spLocks/>
          </p:cNvSpPr>
          <p:nvPr/>
        </p:nvSpPr>
        <p:spPr bwMode="auto">
          <a:xfrm>
            <a:off x="1981200" y="1273771"/>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742950" marR="0" lvl="0" indent="-742950" algn="ctr" defTabSz="914400" rtl="1" eaLnBrk="0" fontAlgn="base" latinLnBrk="0" hangingPunct="0">
              <a:lnSpc>
                <a:spcPct val="100000"/>
              </a:lnSpc>
              <a:spcBef>
                <a:spcPct val="0"/>
              </a:spcBef>
              <a:spcAft>
                <a:spcPct val="0"/>
              </a:spcAft>
              <a:buClrTx/>
              <a:buSzTx/>
              <a:buFontTx/>
              <a:buNone/>
              <a:tabLst/>
              <a:defRPr/>
            </a:pPr>
            <a:r>
              <a:rPr kumimoji="0" lang="ar-SA" altLang="en-US" sz="3200" b="0" i="0" u="none" strike="noStrike" kern="1200" cap="none" spc="0" normalizeH="0" baseline="0" noProof="0" dirty="0">
                <a:ln>
                  <a:noFill/>
                </a:ln>
                <a:solidFill>
                  <a:srgbClr val="3333FF"/>
                </a:solidFill>
                <a:effectLst/>
                <a:uLnTx/>
                <a:uFillTx/>
                <a:latin typeface="Calibri" panose="020F0502020204030204" pitchFamily="34" charset="0"/>
                <a:ea typeface="+mn-ea"/>
                <a:cs typeface="Times New Roman" panose="02020603050405020304" pitchFamily="18" charset="0"/>
              </a:rPr>
              <a:t>تركيب الخلية العصبية</a:t>
            </a:r>
          </a:p>
        </p:txBody>
      </p:sp>
    </p:spTree>
    <p:extLst>
      <p:ext uri="{BB962C8B-B14F-4D97-AF65-F5344CB8AC3E}">
        <p14:creationId xmlns:p14="http://schemas.microsoft.com/office/powerpoint/2010/main" val="2887022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5586D2B3-9DFE-4228-B387-5113A661BA35}"/>
              </a:ext>
            </a:extLst>
          </p:cNvPr>
          <p:cNvSpPr>
            <a:spLocks noGrp="1"/>
          </p:cNvSpPr>
          <p:nvPr>
            <p:ph idx="1"/>
          </p:nvPr>
        </p:nvSpPr>
        <p:spPr>
          <a:xfrm>
            <a:off x="2077495" y="1611300"/>
            <a:ext cx="10187392" cy="3657600"/>
          </a:xfrm>
        </p:spPr>
        <p:txBody>
          <a:bodyPr/>
          <a:lstStyle/>
          <a:p>
            <a:pPr marL="457200" lvl="1" indent="0" algn="r" rtl="1">
              <a:buFont typeface="Arial" panose="020B0604020202020204" pitchFamily="34" charset="0"/>
              <a:buNone/>
              <a:defRPr/>
            </a:pPr>
            <a:r>
              <a:rPr lang="ar-SA" sz="2400" b="1" dirty="0">
                <a:latin typeface="Arial" charset="0"/>
                <a:cs typeface="+mj-cs"/>
              </a:rPr>
              <a:t>كيف يعمل الجهاز العصبي</a:t>
            </a:r>
          </a:p>
          <a:p>
            <a:pPr lvl="2" algn="r" rtl="1">
              <a:buFont typeface="Arial" charset="0"/>
              <a:buChar char="•"/>
              <a:defRPr/>
            </a:pPr>
            <a:r>
              <a:rPr lang="ar-SA" dirty="0">
                <a:latin typeface="Arial" charset="0"/>
                <a:cs typeface="+mj-cs"/>
              </a:rPr>
              <a:t>تستقبل أعضاء الأحساس مثل العين والأذن واللسان والأنف والجلد المؤثرات الخارجية مثل الضوء والصوت والطعم والرائحة والإحساس بالحرارة والبرودة وتحولها إلى إشارات عصبية (طاقة كهروكيميائية).</a:t>
            </a:r>
          </a:p>
          <a:p>
            <a:pPr lvl="2" algn="r" rtl="1">
              <a:buFont typeface="Arial" charset="0"/>
              <a:buChar char="•"/>
              <a:defRPr/>
            </a:pPr>
            <a:r>
              <a:rPr lang="ar-SA" dirty="0">
                <a:latin typeface="Arial" charset="0"/>
                <a:cs typeface="+mj-cs"/>
              </a:rPr>
              <a:t>تنقل الخلايا العصبية الإشارات العصبية إلى الجهاز العصبي المركزي حيث يتم إدراك وتفسير الإشارات.</a:t>
            </a:r>
          </a:p>
          <a:p>
            <a:pPr lvl="2" algn="r" rtl="1">
              <a:buFont typeface="Arial" charset="0"/>
              <a:buChar char="•"/>
              <a:defRPr/>
            </a:pPr>
            <a:r>
              <a:rPr lang="ar-SA" dirty="0">
                <a:cs typeface="+mj-cs"/>
              </a:rPr>
              <a:t>يصدر الجهاز العصبي رد الفعل الملائم لهذه المعلومات إلى عضلة أو غدة.</a:t>
            </a:r>
          </a:p>
        </p:txBody>
      </p:sp>
      <p:pic>
        <p:nvPicPr>
          <p:cNvPr id="27" name="Picture 1">
            <a:extLst>
              <a:ext uri="{FF2B5EF4-FFF2-40B4-BE49-F238E27FC236}">
                <a16:creationId xmlns:a16="http://schemas.microsoft.com/office/drawing/2014/main" xmlns="" id="{993632CC-ABD3-48C3-A91E-50AFF50675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9495" y="4437326"/>
            <a:ext cx="609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832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3A2DD722-F0AB-485E-9A79-A72299C90D23}"/>
              </a:ext>
            </a:extLst>
          </p:cNvPr>
          <p:cNvSpPr>
            <a:spLocks noGrp="1"/>
          </p:cNvSpPr>
          <p:nvPr>
            <p:ph type="title"/>
          </p:nvPr>
        </p:nvSpPr>
        <p:spPr>
          <a:xfrm>
            <a:off x="1760237" y="1626360"/>
            <a:ext cx="8229600" cy="411162"/>
          </a:xfrm>
        </p:spPr>
        <p:txBody>
          <a:bodyPr/>
          <a:lstStyle/>
          <a:p>
            <a:r>
              <a:rPr lang="ar-SA" altLang="en-US" sz="3200">
                <a:solidFill>
                  <a:srgbClr val="FF0000"/>
                </a:solidFill>
              </a:rPr>
              <a:t>مكونات الخلية النباتية</a:t>
            </a:r>
            <a:endParaRPr lang="en-US" altLang="en-US"/>
          </a:p>
        </p:txBody>
      </p:sp>
      <p:sp>
        <p:nvSpPr>
          <p:cNvPr id="27" name="TextBox 4">
            <a:extLst>
              <a:ext uri="{FF2B5EF4-FFF2-40B4-BE49-F238E27FC236}">
                <a16:creationId xmlns="" xmlns:a16="http://schemas.microsoft.com/office/drawing/2014/main" id="{86A5A1E8-AD22-4641-9496-63D973D9361F}"/>
              </a:ext>
            </a:extLst>
          </p:cNvPr>
          <p:cNvSpPr txBox="1">
            <a:spLocks noChangeArrowheads="1"/>
          </p:cNvSpPr>
          <p:nvPr/>
        </p:nvSpPr>
        <p:spPr bwMode="auto">
          <a:xfrm>
            <a:off x="8024512" y="2683635"/>
            <a:ext cx="16002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جدار الخلية</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TextBox 5">
            <a:extLst>
              <a:ext uri="{FF2B5EF4-FFF2-40B4-BE49-F238E27FC236}">
                <a16:creationId xmlns="" xmlns:a16="http://schemas.microsoft.com/office/drawing/2014/main" id="{362163CC-7CA2-4D82-BAF2-99994614DB81}"/>
              </a:ext>
            </a:extLst>
          </p:cNvPr>
          <p:cNvSpPr txBox="1">
            <a:spLocks noChangeArrowheads="1"/>
          </p:cNvSpPr>
          <p:nvPr/>
        </p:nvSpPr>
        <p:spPr bwMode="auto">
          <a:xfrm>
            <a:off x="4847925" y="2656647"/>
            <a:ext cx="2419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الغشاء الخلوي</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TextBox 7">
            <a:extLst>
              <a:ext uri="{FF2B5EF4-FFF2-40B4-BE49-F238E27FC236}">
                <a16:creationId xmlns="" xmlns:a16="http://schemas.microsoft.com/office/drawing/2014/main" id="{A6739240-1F1F-4721-A441-50C9123D9AA4}"/>
              </a:ext>
            </a:extLst>
          </p:cNvPr>
          <p:cNvSpPr txBox="1">
            <a:spLocks noChangeArrowheads="1"/>
          </p:cNvSpPr>
          <p:nvPr/>
        </p:nvSpPr>
        <p:spPr bwMode="auto">
          <a:xfrm>
            <a:off x="3292175" y="2678872"/>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البروتوبلازم</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Box 9">
            <a:extLst>
              <a:ext uri="{FF2B5EF4-FFF2-40B4-BE49-F238E27FC236}">
                <a16:creationId xmlns="" xmlns:a16="http://schemas.microsoft.com/office/drawing/2014/main" id="{4D3090D3-CD6E-494A-AD4B-4D930A939B26}"/>
              </a:ext>
            </a:extLst>
          </p:cNvPr>
          <p:cNvSpPr txBox="1">
            <a:spLocks noChangeArrowheads="1"/>
          </p:cNvSpPr>
          <p:nvPr/>
        </p:nvSpPr>
        <p:spPr bwMode="auto">
          <a:xfrm>
            <a:off x="4859037" y="3517072"/>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النواة</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TextBox 10">
            <a:extLst>
              <a:ext uri="{FF2B5EF4-FFF2-40B4-BE49-F238E27FC236}">
                <a16:creationId xmlns="" xmlns:a16="http://schemas.microsoft.com/office/drawing/2014/main" id="{10039F6D-02AD-4967-8521-DE3297757009}"/>
              </a:ext>
            </a:extLst>
          </p:cNvPr>
          <p:cNvSpPr txBox="1">
            <a:spLocks noChangeArrowheads="1"/>
          </p:cNvSpPr>
          <p:nvPr/>
        </p:nvSpPr>
        <p:spPr bwMode="auto">
          <a:xfrm>
            <a:off x="1988837" y="351866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السيتوبلازم</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TextBox 11">
            <a:extLst>
              <a:ext uri="{FF2B5EF4-FFF2-40B4-BE49-F238E27FC236}">
                <a16:creationId xmlns="" xmlns:a16="http://schemas.microsoft.com/office/drawing/2014/main" id="{F88F40E0-0861-4452-8E39-D98062DF2AF7}"/>
              </a:ext>
            </a:extLst>
          </p:cNvPr>
          <p:cNvSpPr txBox="1">
            <a:spLocks noChangeArrowheads="1"/>
          </p:cNvSpPr>
          <p:nvPr/>
        </p:nvSpPr>
        <p:spPr bwMode="auto">
          <a:xfrm>
            <a:off x="2025350" y="4171122"/>
            <a:ext cx="19050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الشبكة الإندوبلازمية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الريبوسومات</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أجسام جولجي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الفجوات</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البلاستيدات</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الميتوكندريا</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3" name="Straight Connector 32">
            <a:extLst>
              <a:ext uri="{FF2B5EF4-FFF2-40B4-BE49-F238E27FC236}">
                <a16:creationId xmlns="" xmlns:a16="http://schemas.microsoft.com/office/drawing/2014/main" id="{E1ED34B3-D16A-4BC0-BB60-80931AC0A43E}"/>
              </a:ext>
            </a:extLst>
          </p:cNvPr>
          <p:cNvCxnSpPr>
            <a:stCxn id="26" idx="2"/>
          </p:cNvCxnSpPr>
          <p:nvPr/>
        </p:nvCxnSpPr>
        <p:spPr>
          <a:xfrm>
            <a:off x="5875037" y="2037522"/>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3350384F-3039-4909-A089-961E1D82ACAE}"/>
              </a:ext>
            </a:extLst>
          </p:cNvPr>
          <p:cNvCxnSpPr/>
          <p:nvPr/>
        </p:nvCxnSpPr>
        <p:spPr>
          <a:xfrm>
            <a:off x="4168475" y="2418522"/>
            <a:ext cx="46561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DE112349-2BC1-4B96-A2AB-9699D0A763A9}"/>
              </a:ext>
            </a:extLst>
          </p:cNvPr>
          <p:cNvCxnSpPr>
            <a:endCxn id="29" idx="0"/>
          </p:cNvCxnSpPr>
          <p:nvPr/>
        </p:nvCxnSpPr>
        <p:spPr>
          <a:xfrm>
            <a:off x="4168475" y="2418522"/>
            <a:ext cx="0" cy="260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D8D36E49-E148-4B70-BB4F-F93B6FA9DCC1}"/>
              </a:ext>
            </a:extLst>
          </p:cNvPr>
          <p:cNvCxnSpPr/>
          <p:nvPr/>
        </p:nvCxnSpPr>
        <p:spPr>
          <a:xfrm>
            <a:off x="6332237" y="2396297"/>
            <a:ext cx="0" cy="260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8457ABF5-929C-4F4E-944A-FDA721BADA04}"/>
              </a:ext>
            </a:extLst>
          </p:cNvPr>
          <p:cNvCxnSpPr>
            <a:endCxn id="27" idx="0"/>
          </p:cNvCxnSpPr>
          <p:nvPr/>
        </p:nvCxnSpPr>
        <p:spPr>
          <a:xfrm>
            <a:off x="8824612" y="2418522"/>
            <a:ext cx="0" cy="265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EAE07A0C-4FCF-4BDF-98ED-500D0BF998EE}"/>
              </a:ext>
            </a:extLst>
          </p:cNvPr>
          <p:cNvCxnSpPr>
            <a:stCxn id="29" idx="2"/>
          </p:cNvCxnSpPr>
          <p:nvPr/>
        </p:nvCxnSpPr>
        <p:spPr>
          <a:xfrm>
            <a:off x="4168475" y="3078922"/>
            <a:ext cx="0" cy="28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C231B13E-78EC-49C1-8A9C-F21ED98CB144}"/>
              </a:ext>
            </a:extLst>
          </p:cNvPr>
          <p:cNvCxnSpPr/>
          <p:nvPr/>
        </p:nvCxnSpPr>
        <p:spPr>
          <a:xfrm flipH="1">
            <a:off x="3292175" y="3361497"/>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7828C818-BE84-4063-AFE9-4980D17CFDCD}"/>
              </a:ext>
            </a:extLst>
          </p:cNvPr>
          <p:cNvCxnSpPr/>
          <p:nvPr/>
        </p:nvCxnSpPr>
        <p:spPr>
          <a:xfrm flipH="1">
            <a:off x="4076400" y="3361497"/>
            <a:ext cx="876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 xmlns:a16="http://schemas.microsoft.com/office/drawing/2014/main" id="{2881DD51-3110-479E-8F29-A8358A09C263}"/>
              </a:ext>
            </a:extLst>
          </p:cNvPr>
          <p:cNvCxnSpPr/>
          <p:nvPr/>
        </p:nvCxnSpPr>
        <p:spPr>
          <a:xfrm>
            <a:off x="3292175" y="3361497"/>
            <a:ext cx="0" cy="155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 xmlns:a16="http://schemas.microsoft.com/office/drawing/2014/main" id="{7FCC010B-BDE6-41A8-A104-E05F34F48013}"/>
              </a:ext>
            </a:extLst>
          </p:cNvPr>
          <p:cNvCxnSpPr/>
          <p:nvPr/>
        </p:nvCxnSpPr>
        <p:spPr>
          <a:xfrm>
            <a:off x="4952700" y="3361497"/>
            <a:ext cx="0" cy="155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1124088E-0E10-47FE-B7B0-10ABA5B3F684}"/>
              </a:ext>
            </a:extLst>
          </p:cNvPr>
          <p:cNvCxnSpPr/>
          <p:nvPr/>
        </p:nvCxnSpPr>
        <p:spPr>
          <a:xfrm>
            <a:off x="3292175" y="3917122"/>
            <a:ext cx="0" cy="25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34">
            <a:extLst>
              <a:ext uri="{FF2B5EF4-FFF2-40B4-BE49-F238E27FC236}">
                <a16:creationId xmlns="" xmlns:a16="http://schemas.microsoft.com/office/drawing/2014/main" id="{6930B450-8C71-43DD-9431-773D4E27ABAE}"/>
              </a:ext>
            </a:extLst>
          </p:cNvPr>
          <p:cNvSpPr txBox="1">
            <a:spLocks noChangeArrowheads="1"/>
          </p:cNvSpPr>
          <p:nvPr/>
        </p:nvSpPr>
        <p:spPr bwMode="auto">
          <a:xfrm>
            <a:off x="4427237" y="4144135"/>
            <a:ext cx="144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الغشاء النووي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ثقوب النواة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السائل النووي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النوية</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48" name="Straight Arrow Connector 47">
            <a:extLst>
              <a:ext uri="{FF2B5EF4-FFF2-40B4-BE49-F238E27FC236}">
                <a16:creationId xmlns="" xmlns:a16="http://schemas.microsoft.com/office/drawing/2014/main" id="{16FD1417-DEBC-483F-9B21-251A52C16AE9}"/>
              </a:ext>
            </a:extLst>
          </p:cNvPr>
          <p:cNvCxnSpPr/>
          <p:nvPr/>
        </p:nvCxnSpPr>
        <p:spPr>
          <a:xfrm>
            <a:off x="5189237" y="3910772"/>
            <a:ext cx="0" cy="252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9" name="Picture 1">
            <a:extLst>
              <a:ext uri="{FF2B5EF4-FFF2-40B4-BE49-F238E27FC236}">
                <a16:creationId xmlns="" xmlns:a16="http://schemas.microsoft.com/office/drawing/2014/main" id="{04A3349D-2929-4795-BC97-FC1BEDBE2C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7275" y="3402979"/>
            <a:ext cx="3963940" cy="315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8568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5BD67E54-A160-49B7-BAE5-1255411720F7}"/>
              </a:ext>
            </a:extLst>
          </p:cNvPr>
          <p:cNvSpPr>
            <a:spLocks noGrp="1"/>
          </p:cNvSpPr>
          <p:nvPr>
            <p:ph idx="1"/>
          </p:nvPr>
        </p:nvSpPr>
        <p:spPr>
          <a:xfrm>
            <a:off x="3584095" y="2692513"/>
            <a:ext cx="8607905" cy="3878413"/>
          </a:xfrm>
        </p:spPr>
        <p:txBody>
          <a:bodyPr/>
          <a:lstStyle/>
          <a:p>
            <a:pPr marL="0" indent="0" algn="r" rtl="1">
              <a:buFont typeface="Arial" panose="020B0604020202020204" pitchFamily="34" charset="0"/>
              <a:buNone/>
              <a:defRPr/>
            </a:pPr>
            <a:r>
              <a:rPr lang="ar-SA" sz="2400" b="1" u="sng" dirty="0">
                <a:cs typeface="+mj-cs"/>
              </a:rPr>
              <a:t>  الجهاز التناسلي</a:t>
            </a:r>
            <a:r>
              <a:rPr lang="ar-SA" sz="2400" dirty="0">
                <a:cs typeface="+mj-cs"/>
              </a:rPr>
              <a:t> هو مجموعة الاعضاء في الجسم التي  تلعب دورا في عملية التكاثر الجنسي.</a:t>
            </a:r>
          </a:p>
          <a:p>
            <a:pPr marL="400050" lvl="1" indent="0" algn="r" rtl="1">
              <a:buFont typeface="Arial" panose="020B0604020202020204" pitchFamily="34" charset="0"/>
              <a:buNone/>
              <a:defRPr/>
            </a:pPr>
            <a:r>
              <a:rPr lang="ar-SA" sz="2400" b="1" u="sng" dirty="0">
                <a:cs typeface="+mj-cs"/>
              </a:rPr>
              <a:t>(1) الجهاز التناسلي الذكري</a:t>
            </a:r>
            <a:r>
              <a:rPr lang="ar-SA" sz="2400" dirty="0">
                <a:cs typeface="+mj-cs"/>
              </a:rPr>
              <a:t> </a:t>
            </a:r>
          </a:p>
          <a:p>
            <a:pPr lvl="1" algn="r" rtl="1">
              <a:defRPr/>
            </a:pPr>
            <a:r>
              <a:rPr lang="ar-SA" sz="2400" b="1" u="sng" dirty="0">
                <a:cs typeface="+mj-cs"/>
              </a:rPr>
              <a:t>تركيبه</a:t>
            </a:r>
            <a:r>
              <a:rPr lang="ar-SA" sz="2400" b="1" dirty="0">
                <a:cs typeface="+mj-cs"/>
              </a:rPr>
              <a:t>: </a:t>
            </a:r>
            <a:r>
              <a:rPr lang="ar-SA" sz="2400" dirty="0">
                <a:cs typeface="+mj-cs"/>
              </a:rPr>
              <a:t>يتركب من</a:t>
            </a:r>
          </a:p>
          <a:p>
            <a:pPr marL="857250" lvl="1" indent="-457200" algn="r" rtl="1">
              <a:buFont typeface="+mj-lt"/>
              <a:buAutoNum type="arabicPeriod"/>
              <a:defRPr/>
            </a:pPr>
            <a:r>
              <a:rPr lang="ar-SA" sz="2400" dirty="0">
                <a:cs typeface="+mj-cs"/>
              </a:rPr>
              <a:t>كيس الصفن والذي يضم الخصيتين.</a:t>
            </a:r>
          </a:p>
          <a:p>
            <a:pPr marL="857250" lvl="1" indent="-457200" algn="r" rtl="1">
              <a:buFont typeface="+mj-lt"/>
              <a:buAutoNum type="arabicPeriod"/>
              <a:defRPr/>
            </a:pPr>
            <a:r>
              <a:rPr lang="ar-SA" sz="2400" dirty="0">
                <a:cs typeface="+mj-cs"/>
              </a:rPr>
              <a:t>القنوات التناسلية التي تكون البربخ متصل بوعاء ناقل (الأسهر) يصل بدوره إلى الإحليل.</a:t>
            </a:r>
          </a:p>
          <a:p>
            <a:pPr marL="857250" lvl="1" indent="-457200" algn="r" rtl="1">
              <a:buFont typeface="+mj-lt"/>
              <a:buAutoNum type="arabicPeriod"/>
              <a:defRPr/>
            </a:pPr>
            <a:r>
              <a:rPr lang="ar-SA" sz="2400" dirty="0">
                <a:cs typeface="+mj-cs"/>
              </a:rPr>
              <a:t>الغدد التناسلية وتضم كل من الحويصلة المنوية والبروستاتا وغدة كوبر.</a:t>
            </a:r>
          </a:p>
          <a:p>
            <a:pPr marL="857250" lvl="1" indent="-457200" algn="r" rtl="1">
              <a:buFont typeface="+mj-lt"/>
              <a:buAutoNum type="arabicPeriod"/>
              <a:defRPr/>
            </a:pPr>
            <a:r>
              <a:rPr lang="ar-SA" sz="2400" dirty="0">
                <a:cs typeface="+mj-cs"/>
              </a:rPr>
              <a:t>القضيب.</a:t>
            </a:r>
          </a:p>
        </p:txBody>
      </p:sp>
      <p:sp>
        <p:nvSpPr>
          <p:cNvPr id="27" name="Title 1">
            <a:extLst>
              <a:ext uri="{FF2B5EF4-FFF2-40B4-BE49-F238E27FC236}">
                <a16:creationId xmlns:a16="http://schemas.microsoft.com/office/drawing/2014/main" xmlns="" id="{D846436D-61E8-4A47-960B-E9E350453204}"/>
              </a:ext>
            </a:extLst>
          </p:cNvPr>
          <p:cNvSpPr txBox="1">
            <a:spLocks/>
          </p:cNvSpPr>
          <p:nvPr/>
        </p:nvSpPr>
        <p:spPr bwMode="auto">
          <a:xfrm>
            <a:off x="1346375" y="1352064"/>
            <a:ext cx="8229600" cy="100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أجهزة جسم الإنسان</a:t>
            </a:r>
            <a:br>
              <a:rPr kumimoji="0" lang="ar-SA" alt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br>
            <a:r>
              <a:rPr kumimoji="0" lang="ar-SA" altLang="en-US" sz="36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الجهاز التناسلي</a:t>
            </a:r>
            <a:endParaRPr kumimoji="0" lang="ar-SA" alt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pic>
        <p:nvPicPr>
          <p:cNvPr id="28" name="Picture 11">
            <a:extLst>
              <a:ext uri="{FF2B5EF4-FFF2-40B4-BE49-F238E27FC236}">
                <a16:creationId xmlns:a16="http://schemas.microsoft.com/office/drawing/2014/main" xmlns="" id="{E796840F-B28A-41F4-84A6-B8F3B175A4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060" y="2692513"/>
            <a:ext cx="270033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505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9" name="Content Placeholder 2">
            <a:extLst>
              <a:ext uri="{FF2B5EF4-FFF2-40B4-BE49-F238E27FC236}">
                <a16:creationId xmlns:a16="http://schemas.microsoft.com/office/drawing/2014/main" xmlns="" id="{94EE2303-0D0F-4479-832C-95ECE08E8629}"/>
              </a:ext>
            </a:extLst>
          </p:cNvPr>
          <p:cNvSpPr>
            <a:spLocks noGrp="1"/>
          </p:cNvSpPr>
          <p:nvPr>
            <p:ph idx="1"/>
          </p:nvPr>
        </p:nvSpPr>
        <p:spPr>
          <a:xfrm>
            <a:off x="593256" y="1708258"/>
            <a:ext cx="11612840" cy="4815450"/>
          </a:xfrm>
        </p:spPr>
        <p:txBody>
          <a:bodyPr/>
          <a:lstStyle/>
          <a:p>
            <a:pPr marL="400050" lvl="1" indent="0" algn="r" rtl="1">
              <a:buFont typeface="Arial" panose="020B0604020202020204" pitchFamily="34" charset="0"/>
              <a:buNone/>
              <a:defRPr/>
            </a:pPr>
            <a:r>
              <a:rPr lang="ar-SA" sz="2400" b="1" u="sng" dirty="0">
                <a:cs typeface="+mj-cs"/>
              </a:rPr>
              <a:t>(1) الجهاز التناسلي الذكري:</a:t>
            </a:r>
            <a:endParaRPr lang="ar-SA" sz="2400" dirty="0">
              <a:cs typeface="+mj-cs"/>
            </a:endParaRPr>
          </a:p>
          <a:p>
            <a:pPr marL="1257300" lvl="2" indent="-457200" algn="r" rtl="1">
              <a:buFont typeface="+mj-lt"/>
              <a:buAutoNum type="arabicPeriod"/>
              <a:defRPr/>
            </a:pPr>
            <a:r>
              <a:rPr lang="ar-SA" b="1" u="sng" dirty="0">
                <a:cs typeface="+mj-cs"/>
              </a:rPr>
              <a:t>الخصيتان:</a:t>
            </a:r>
          </a:p>
          <a:p>
            <a:pPr lvl="1" algn="r" rtl="1">
              <a:defRPr/>
            </a:pPr>
            <a:r>
              <a:rPr lang="ar-SA" sz="2400" dirty="0"/>
              <a:t>تتكون من مجموعة من الأنابيب الدقيقة تسمى الأنابيب المنوية.</a:t>
            </a:r>
          </a:p>
          <a:p>
            <a:pPr lvl="1" algn="r" rtl="1">
              <a:defRPr/>
            </a:pPr>
            <a:r>
              <a:rPr lang="ar-SA" sz="2400" dirty="0"/>
              <a:t>يتكون جدران الأنابيب المنوية من خلايا جرثومية (منتجة للحيوانات المنوية) وخلايا سرتولي.</a:t>
            </a:r>
          </a:p>
          <a:p>
            <a:pPr lvl="1" algn="r" rtl="1">
              <a:defRPr/>
            </a:pPr>
            <a:r>
              <a:rPr lang="ar-SA" sz="2400" b="1" u="sng" dirty="0">
                <a:cs typeface="+mj-cs"/>
              </a:rPr>
              <a:t>المنشأ:</a:t>
            </a:r>
            <a:r>
              <a:rPr lang="ar-SA" sz="2400" dirty="0">
                <a:cs typeface="+mj-cs"/>
              </a:rPr>
              <a:t> </a:t>
            </a:r>
          </a:p>
          <a:p>
            <a:pPr lvl="2" algn="r" rtl="1">
              <a:defRPr/>
            </a:pPr>
            <a:r>
              <a:rPr lang="ar-SA" dirty="0">
                <a:cs typeface="+mj-cs"/>
              </a:rPr>
              <a:t>تنشأ الخصيتان في المراحل الأولى لتكوين الجنين قريبا</a:t>
            </a:r>
            <a:r>
              <a:rPr lang="ar-SA" dirty="0">
                <a:latin typeface="Arial"/>
                <a:cs typeface="+mj-cs"/>
              </a:rPr>
              <a:t>˝ من الكليتن على السطح الداخلي للجدار الظهري لتجويف البطن ثم تهبطان لتستقر داخل كيس الصفن خارج تجويف البطن.</a:t>
            </a:r>
          </a:p>
          <a:p>
            <a:pPr lvl="2" algn="r" rtl="1">
              <a:defRPr/>
            </a:pPr>
            <a:r>
              <a:rPr lang="ar-SA" dirty="0">
                <a:cs typeface="+mj-cs"/>
              </a:rPr>
              <a:t>يقسم كيس الصفن إلى قسمين من الداخل حيث تستقر في كل قسم خصية.</a:t>
            </a:r>
          </a:p>
          <a:p>
            <a:pPr lvl="2" algn="r" rtl="1">
              <a:defRPr/>
            </a:pPr>
            <a:r>
              <a:rPr lang="ar-SA" dirty="0">
                <a:cs typeface="+mj-cs"/>
              </a:rPr>
              <a:t>تستقر الخصيتان داخل كيس الصفن لأن درجة الحرارة تكون أقل من درجة حرارة الجسم وهذا يناسب انتاج الحيوانات المنوية. </a:t>
            </a:r>
          </a:p>
          <a:p>
            <a:pPr lvl="1" algn="r" rtl="1">
              <a:defRPr/>
            </a:pPr>
            <a:r>
              <a:rPr lang="ar-SA" sz="2400" b="1" u="sng" dirty="0">
                <a:cs typeface="+mj-cs"/>
              </a:rPr>
              <a:t>الوظيفة:</a:t>
            </a:r>
            <a:r>
              <a:rPr lang="ar-SA" sz="2400" dirty="0">
                <a:cs typeface="+mj-cs"/>
              </a:rPr>
              <a:t> إنتاج الحيوانات المنوية والهرمونات الجنسية عند البلوغ.</a:t>
            </a:r>
          </a:p>
        </p:txBody>
      </p:sp>
      <p:sp>
        <p:nvSpPr>
          <p:cNvPr id="30" name="Title 1">
            <a:extLst>
              <a:ext uri="{FF2B5EF4-FFF2-40B4-BE49-F238E27FC236}">
                <a16:creationId xmlns:a16="http://schemas.microsoft.com/office/drawing/2014/main" xmlns="" id="{98B0D2FE-3BDF-4562-AB68-C09CD8AB363A}"/>
              </a:ext>
            </a:extLst>
          </p:cNvPr>
          <p:cNvSpPr txBox="1">
            <a:spLocks/>
          </p:cNvSpPr>
          <p:nvPr/>
        </p:nvSpPr>
        <p:spPr bwMode="auto">
          <a:xfrm>
            <a:off x="228600" y="1328609"/>
            <a:ext cx="1078793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الجهاز التناسلي الذكري</a:t>
            </a:r>
            <a:endParaRPr kumimoji="0" lang="ar-SA" alt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grpSp>
        <p:nvGrpSpPr>
          <p:cNvPr id="31" name="Group 5">
            <a:extLst>
              <a:ext uri="{FF2B5EF4-FFF2-40B4-BE49-F238E27FC236}">
                <a16:creationId xmlns:a16="http://schemas.microsoft.com/office/drawing/2014/main" xmlns="" id="{F334D7A8-86CD-469A-AF0E-1BE4C93CF353}"/>
              </a:ext>
            </a:extLst>
          </p:cNvPr>
          <p:cNvGrpSpPr>
            <a:grpSpLocks/>
          </p:cNvGrpSpPr>
          <p:nvPr/>
        </p:nvGrpSpPr>
        <p:grpSpPr bwMode="auto">
          <a:xfrm>
            <a:off x="-94305" y="1961893"/>
            <a:ext cx="2627080" cy="1631018"/>
            <a:chOff x="120650" y="4240213"/>
            <a:chExt cx="3397250" cy="2152650"/>
          </a:xfrm>
        </p:grpSpPr>
        <p:pic>
          <p:nvPicPr>
            <p:cNvPr id="32" name="Picture 2">
              <a:extLst>
                <a:ext uri="{FF2B5EF4-FFF2-40B4-BE49-F238E27FC236}">
                  <a16:creationId xmlns:a16="http://schemas.microsoft.com/office/drawing/2014/main" xmlns="" id="{EA150EF3-9141-4E0F-8D27-8B5521716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240213"/>
              <a:ext cx="22225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5">
              <a:extLst>
                <a:ext uri="{FF2B5EF4-FFF2-40B4-BE49-F238E27FC236}">
                  <a16:creationId xmlns:a16="http://schemas.microsoft.com/office/drawing/2014/main" xmlns="" id="{4BFCFF89-7352-4FE3-9F24-0C4238CF01A3}"/>
                </a:ext>
              </a:extLst>
            </p:cNvPr>
            <p:cNvSpPr txBox="1">
              <a:spLocks noChangeArrowheads="1"/>
            </p:cNvSpPr>
            <p:nvPr/>
          </p:nvSpPr>
          <p:spPr bwMode="auto">
            <a:xfrm>
              <a:off x="120650" y="5316538"/>
              <a:ext cx="1174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الأنابيب المنوية</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4" name="Straight Connector 33">
              <a:extLst>
                <a:ext uri="{FF2B5EF4-FFF2-40B4-BE49-F238E27FC236}">
                  <a16:creationId xmlns:a16="http://schemas.microsoft.com/office/drawing/2014/main" xmlns="" id="{85C99D74-6D2D-4C8B-AFED-6370CA7F9564}"/>
                </a:ext>
              </a:extLst>
            </p:cNvPr>
            <p:cNvCxnSpPr/>
            <p:nvPr/>
          </p:nvCxnSpPr>
          <p:spPr>
            <a:xfrm flipV="1">
              <a:off x="990272" y="5410302"/>
              <a:ext cx="913935" cy="22854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80021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C2F2DD5A-7D46-4359-A62D-9EC99F13C70C}"/>
              </a:ext>
            </a:extLst>
          </p:cNvPr>
          <p:cNvSpPr>
            <a:spLocks noGrp="1"/>
          </p:cNvSpPr>
          <p:nvPr>
            <p:ph idx="1"/>
          </p:nvPr>
        </p:nvSpPr>
        <p:spPr>
          <a:xfrm>
            <a:off x="2839496" y="1520709"/>
            <a:ext cx="9478510" cy="5020517"/>
          </a:xfrm>
        </p:spPr>
        <p:txBody>
          <a:bodyPr/>
          <a:lstStyle/>
          <a:p>
            <a:pPr marL="400050" lvl="1" indent="0" algn="r" rtl="1">
              <a:buFont typeface="Arial" panose="020B0604020202020204" pitchFamily="34" charset="0"/>
              <a:buNone/>
              <a:defRPr/>
            </a:pPr>
            <a:r>
              <a:rPr lang="ar-SA" sz="2000" b="1" u="sng" dirty="0">
                <a:cs typeface="+mj-cs"/>
              </a:rPr>
              <a:t>(1) الجهاز التناسلي الذكري: </a:t>
            </a:r>
          </a:p>
          <a:p>
            <a:pPr marL="1257300" lvl="2" indent="-457200" algn="r" rtl="1">
              <a:buFont typeface="+mj-lt"/>
              <a:buAutoNum type="arabicPeriod" startAt="2"/>
              <a:defRPr/>
            </a:pPr>
            <a:r>
              <a:rPr lang="ar-SA" sz="2000" b="1" u="sng" dirty="0">
                <a:cs typeface="+mj-cs"/>
              </a:rPr>
              <a:t>البربخ: </a:t>
            </a:r>
          </a:p>
          <a:p>
            <a:pPr marL="1714500" lvl="3" indent="-457200" algn="r" rtl="1">
              <a:defRPr/>
            </a:pPr>
            <a:r>
              <a:rPr lang="ar-SA" dirty="0">
                <a:cs typeface="+mj-cs"/>
              </a:rPr>
              <a:t>تتلاقى الأنابيب المنوية لتتحد مع بعضها مكونة شبكة من القنوات تؤدي إلى قناة واحدة تسمى البربخ. </a:t>
            </a:r>
          </a:p>
          <a:p>
            <a:pPr marL="1714500" lvl="3" indent="-457200" algn="r" rtl="1">
              <a:defRPr/>
            </a:pPr>
            <a:r>
              <a:rPr lang="ar-SA" dirty="0">
                <a:cs typeface="+mj-cs"/>
              </a:rPr>
              <a:t>البربخ عبارة عن قناة يبلغ طولها حوالى 5 أمتار تلتف على نفسها لتكون كتلة هلامية تمتد بجوار الخصية.  </a:t>
            </a:r>
          </a:p>
          <a:p>
            <a:pPr marL="1714500" lvl="3" indent="-457200" algn="r" rtl="1">
              <a:defRPr/>
            </a:pPr>
            <a:r>
              <a:rPr lang="ar-SA" dirty="0"/>
              <a:t>البربخ هو المكان الذي تنتقل له الحيوانات المنوية ليكتمل نضجها ولتخزن فيه.</a:t>
            </a:r>
            <a:endParaRPr lang="ar-SA" dirty="0">
              <a:cs typeface="+mj-cs"/>
            </a:endParaRPr>
          </a:p>
          <a:p>
            <a:pPr marL="1257300" lvl="2" indent="-457200" algn="r" rtl="1">
              <a:buFont typeface="+mj-lt"/>
              <a:buAutoNum type="arabicPeriod" startAt="2"/>
              <a:defRPr/>
            </a:pPr>
            <a:r>
              <a:rPr lang="ar-SA" sz="2000" b="1" u="sng" dirty="0">
                <a:cs typeface="+mj-cs"/>
              </a:rPr>
              <a:t>الوعاء الناقل (الأسهر):</a:t>
            </a:r>
          </a:p>
          <a:p>
            <a:pPr marL="1714500" lvl="3" indent="-457200" algn="r" rtl="1">
              <a:defRPr/>
            </a:pPr>
            <a:r>
              <a:rPr lang="ar-SA" dirty="0">
                <a:cs typeface="+mj-cs"/>
              </a:rPr>
              <a:t>قناة رفيعة تمتد من حيث ينتهى البربخ إلى خارج كيس الصفن.</a:t>
            </a:r>
          </a:p>
          <a:p>
            <a:pPr marL="800100" lvl="2" indent="0" algn="r" rtl="1">
              <a:buFont typeface="Arial" panose="020B0604020202020204" pitchFamily="34" charset="0"/>
              <a:buNone/>
              <a:tabLst>
                <a:tab pos="3133725" algn="l"/>
              </a:tabLst>
              <a:defRPr/>
            </a:pPr>
            <a:r>
              <a:rPr lang="ar-SA" sz="2000" dirty="0">
                <a:cs typeface="+mj-cs"/>
              </a:rPr>
              <a:t>       -   يصل الوعاء الناقل إلى منطقة المثانة البولية فتدور حولها وتمر من تحتها وتفتح فى قناة مجرى البول. </a:t>
            </a:r>
            <a:r>
              <a:rPr lang="ar-SA" sz="2000" b="1" dirty="0"/>
              <a:t>.  </a:t>
            </a:r>
          </a:p>
          <a:p>
            <a:pPr marL="800100" lvl="2" indent="0" algn="r" rtl="1">
              <a:buFont typeface="Arial" panose="020B0604020202020204" pitchFamily="34" charset="0"/>
              <a:buNone/>
              <a:tabLst>
                <a:tab pos="3133725" algn="l"/>
              </a:tabLst>
              <a:defRPr/>
            </a:pPr>
            <a:r>
              <a:rPr lang="ar-SA" sz="2000" b="1" u="sng" dirty="0"/>
              <a:t>4. الحوصلة المنوية:</a:t>
            </a:r>
            <a:r>
              <a:rPr lang="ar-SA" sz="2000" dirty="0"/>
              <a:t>  تقوم كل حوصلة بتخزين السائل المنوي وتفرز بعض السكريات التى تمد الحيوانات المنوية بالطاقة.</a:t>
            </a:r>
          </a:p>
          <a:p>
            <a:pPr marL="800100" lvl="2" indent="0" algn="r" rtl="1">
              <a:buFont typeface="Arial" panose="020B0604020202020204" pitchFamily="34" charset="0"/>
              <a:buNone/>
              <a:tabLst>
                <a:tab pos="3133725" algn="l"/>
              </a:tabLst>
              <a:defRPr/>
            </a:pPr>
            <a:r>
              <a:rPr lang="ar-SA" sz="2000" b="1" dirty="0"/>
              <a:t>5. </a:t>
            </a:r>
            <a:r>
              <a:rPr lang="ar-SA" sz="2000" b="1" u="sng" dirty="0"/>
              <a:t>البروستاتا:</a:t>
            </a:r>
            <a:r>
              <a:rPr lang="ar-SA" sz="2000" dirty="0"/>
              <a:t> تفرز غدة البروستاتا السائل المنوي وهو سائل لزج القوام قلوي خفيف لبنى المظهر.</a:t>
            </a:r>
          </a:p>
          <a:p>
            <a:pPr marL="1714500" lvl="3" indent="-457200" algn="r" rtl="1">
              <a:defRPr/>
            </a:pPr>
            <a:endParaRPr lang="ar-SA" sz="1800" dirty="0">
              <a:cs typeface="+mj-cs"/>
            </a:endParaRPr>
          </a:p>
        </p:txBody>
      </p:sp>
      <p:pic>
        <p:nvPicPr>
          <p:cNvPr id="27" name="Picture 1">
            <a:extLst>
              <a:ext uri="{FF2B5EF4-FFF2-40B4-BE49-F238E27FC236}">
                <a16:creationId xmlns:a16="http://schemas.microsoft.com/office/drawing/2014/main" xmlns="" id="{F22893DC-50D8-4C03-9C89-CC3EC4D13F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843" y="2584900"/>
            <a:ext cx="2347063" cy="218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a:extLst>
              <a:ext uri="{FF2B5EF4-FFF2-40B4-BE49-F238E27FC236}">
                <a16:creationId xmlns:a16="http://schemas.microsoft.com/office/drawing/2014/main" xmlns="" id="{F1799DC7-16E9-4CF8-B39B-CF8165DBAF68}"/>
              </a:ext>
            </a:extLst>
          </p:cNvPr>
          <p:cNvSpPr txBox="1">
            <a:spLocks/>
          </p:cNvSpPr>
          <p:nvPr/>
        </p:nvSpPr>
        <p:spPr bwMode="auto">
          <a:xfrm>
            <a:off x="228600" y="1328609"/>
            <a:ext cx="1078793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الجهاز التناسلي الذكري</a:t>
            </a:r>
            <a:endParaRPr kumimoji="0" lang="ar-SA" alt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9361369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E7C73798-6736-414F-8C35-DB920D6AC257}"/>
              </a:ext>
            </a:extLst>
          </p:cNvPr>
          <p:cNvSpPr>
            <a:spLocks noGrp="1"/>
          </p:cNvSpPr>
          <p:nvPr>
            <p:ph idx="1"/>
          </p:nvPr>
        </p:nvSpPr>
        <p:spPr>
          <a:xfrm>
            <a:off x="3225687" y="2120772"/>
            <a:ext cx="8870235" cy="4155973"/>
          </a:xfrm>
        </p:spPr>
        <p:txBody>
          <a:bodyPr/>
          <a:lstStyle/>
          <a:p>
            <a:pPr marL="400050" lvl="1" indent="0" algn="r" rtl="1">
              <a:lnSpc>
                <a:spcPct val="150000"/>
              </a:lnSpc>
              <a:buFont typeface="Arial" panose="020B0604020202020204" pitchFamily="34" charset="0"/>
              <a:buNone/>
              <a:defRPr/>
            </a:pPr>
            <a:r>
              <a:rPr lang="ar-SA" sz="2400" b="1" u="sng" dirty="0">
                <a:cs typeface="+mj-cs"/>
              </a:rPr>
              <a:t>(</a:t>
            </a:r>
            <a:r>
              <a:rPr lang="ar-SA" sz="2400" b="1" u="sng" dirty="0">
                <a:latin typeface="Arial" charset="0"/>
              </a:rPr>
              <a:t>كيف يعمل الجهاز التناسلي الذكري:</a:t>
            </a:r>
          </a:p>
          <a:p>
            <a:pPr marL="458788" lvl="3" indent="0" algn="r" rtl="1">
              <a:lnSpc>
                <a:spcPct val="150000"/>
              </a:lnSpc>
              <a:buFont typeface="Arial" panose="020B0604020202020204" pitchFamily="34" charset="0"/>
              <a:buNone/>
              <a:tabLst>
                <a:tab pos="3133725" algn="l"/>
              </a:tabLst>
              <a:defRPr/>
            </a:pPr>
            <a:r>
              <a:rPr lang="ar-SA" sz="2400" dirty="0"/>
              <a:t>عندما يحفز القضيب يمتلئ بالدم وينتصب. بعد ذلك تبدأ الحيوانات المنوية الناضجة رحلتها عبر الوعاء الناقل، وقبل أن تصل للقناة القاذفة، تقوم الحوصلة المنوية بإفراز السائل المنوي الذي يحتوي على السكر الذي يزود الحيوانات المنوية بالطاقة ومواد قلوية لمعادلة أي حموضة توجد في قناة المهبل عند المرأة. بعد ذلك يمر المزيج بغدة البروستات التي تفرز أيضاً جزءاً من السائل المنوي، ومن البروستات إلى الإحليل إلى خارج الجسم. </a:t>
            </a:r>
            <a:endParaRPr lang="en-US" sz="2400" dirty="0"/>
          </a:p>
          <a:p>
            <a:pPr marL="800100" lvl="2" indent="0" algn="r" rtl="1">
              <a:buFont typeface="Arial" panose="020B0604020202020204" pitchFamily="34" charset="0"/>
              <a:buNone/>
              <a:tabLst>
                <a:tab pos="3133725" algn="l"/>
              </a:tabLst>
              <a:defRPr/>
            </a:pPr>
            <a:endParaRPr lang="ar-SA" dirty="0">
              <a:cs typeface="+mj-cs"/>
            </a:endParaRPr>
          </a:p>
        </p:txBody>
      </p:sp>
      <p:sp>
        <p:nvSpPr>
          <p:cNvPr id="27" name="Title 1">
            <a:extLst>
              <a:ext uri="{FF2B5EF4-FFF2-40B4-BE49-F238E27FC236}">
                <a16:creationId xmlns:a16="http://schemas.microsoft.com/office/drawing/2014/main" xmlns="" id="{E835197E-A520-476D-9BFB-4B1F0B907EF6}"/>
              </a:ext>
            </a:extLst>
          </p:cNvPr>
          <p:cNvSpPr txBox="1">
            <a:spLocks/>
          </p:cNvSpPr>
          <p:nvPr/>
        </p:nvSpPr>
        <p:spPr bwMode="auto">
          <a:xfrm>
            <a:off x="228600" y="1328609"/>
            <a:ext cx="1078793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الجهاز التناسلي الذكري</a:t>
            </a:r>
            <a:endParaRPr kumimoji="0" lang="ar-SA" alt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pic>
        <p:nvPicPr>
          <p:cNvPr id="28" name="Picture 1">
            <a:extLst>
              <a:ext uri="{FF2B5EF4-FFF2-40B4-BE49-F238E27FC236}">
                <a16:creationId xmlns:a16="http://schemas.microsoft.com/office/drawing/2014/main" xmlns="" id="{D083EB3E-CA09-4E4C-833B-9E69EF39D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612" y="2523871"/>
            <a:ext cx="2347063" cy="218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5357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Rectangle 3">
            <a:extLst>
              <a:ext uri="{FF2B5EF4-FFF2-40B4-BE49-F238E27FC236}">
                <a16:creationId xmlns:a16="http://schemas.microsoft.com/office/drawing/2014/main" xmlns="" id="{146B4328-8068-49AF-BB5F-0C0312A3186D}"/>
              </a:ext>
            </a:extLst>
          </p:cNvPr>
          <p:cNvSpPr>
            <a:spLocks noChangeArrowheads="1"/>
          </p:cNvSpPr>
          <p:nvPr/>
        </p:nvSpPr>
        <p:spPr bwMode="auto">
          <a:xfrm>
            <a:off x="1575542" y="2418508"/>
            <a:ext cx="1057026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وظيفة الجهاز التناسلي الذكري: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1. العمل على إنتاج الحيوانات المنوية و تخزينها.</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2. العمل على المساهمة فى نقل تلك الحيوانات المنوية إلى داخل الجهاز التناسلي للأنثى حيث تتقابل مع البويضة و تندمج معها لتكوين الجنين.</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3. انتاج الهرمونات الذكورية، والتي تعمل على منح الذكور الصفات الذكرية الثانوية مثل النمو العضلي و نمو الشعر الكثيف، وتعمل الهرمونات الذكورية أيضاً على تنظيم عمل الجهاز التناسلي ككل.</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Title 1">
            <a:extLst>
              <a:ext uri="{FF2B5EF4-FFF2-40B4-BE49-F238E27FC236}">
                <a16:creationId xmlns:a16="http://schemas.microsoft.com/office/drawing/2014/main" xmlns="" id="{7F4AD8FE-5B2B-4320-A999-7BFA2FC64B38}"/>
              </a:ext>
            </a:extLst>
          </p:cNvPr>
          <p:cNvSpPr txBox="1">
            <a:spLocks/>
          </p:cNvSpPr>
          <p:nvPr/>
        </p:nvSpPr>
        <p:spPr bwMode="auto">
          <a:xfrm>
            <a:off x="228600" y="1328609"/>
            <a:ext cx="1078793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الجهاز التناسلي الذكري</a:t>
            </a:r>
            <a:endParaRPr kumimoji="0" lang="ar-SA" alt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514489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8CDEB60C-6DEA-46FA-A3F0-207CBCE74585}"/>
              </a:ext>
            </a:extLst>
          </p:cNvPr>
          <p:cNvSpPr>
            <a:spLocks noGrp="1"/>
          </p:cNvSpPr>
          <p:nvPr>
            <p:ph idx="1"/>
          </p:nvPr>
        </p:nvSpPr>
        <p:spPr>
          <a:xfrm>
            <a:off x="3962722" y="2044851"/>
            <a:ext cx="8229278" cy="2870200"/>
          </a:xfrm>
        </p:spPr>
        <p:txBody>
          <a:bodyPr/>
          <a:lstStyle/>
          <a:p>
            <a:pPr marL="400050" lvl="1" indent="0" algn="r" rtl="1">
              <a:buFont typeface="Arial" panose="020B0604020202020204" pitchFamily="34" charset="0"/>
              <a:buNone/>
              <a:defRPr/>
            </a:pPr>
            <a:r>
              <a:rPr lang="ar-SA" sz="2400" b="1" u="sng" dirty="0">
                <a:cs typeface="+mj-cs"/>
              </a:rPr>
              <a:t>(2) الجهاز التناسلي الأنثوي</a:t>
            </a:r>
            <a:r>
              <a:rPr lang="ar-SA" sz="2400" b="1" dirty="0">
                <a:cs typeface="+mj-cs"/>
              </a:rPr>
              <a:t>  </a:t>
            </a:r>
          </a:p>
          <a:p>
            <a:pPr marL="400050" lvl="1" indent="0" algn="r" rtl="1">
              <a:buFont typeface="Arial" panose="020B0604020202020204" pitchFamily="34" charset="0"/>
              <a:buNone/>
              <a:defRPr/>
            </a:pPr>
            <a:r>
              <a:rPr lang="ar-SA" sz="2400" dirty="0"/>
              <a:t>يقع في الجزء الأسفل من تجويف البطن </a:t>
            </a:r>
            <a:endParaRPr lang="ar-SA" sz="2400" b="1" dirty="0">
              <a:cs typeface="+mj-cs"/>
            </a:endParaRPr>
          </a:p>
          <a:p>
            <a:pPr lvl="1" indent="-342900" algn="r" rtl="1">
              <a:defRPr/>
            </a:pPr>
            <a:r>
              <a:rPr lang="ar-SA" sz="2400" b="1" u="sng" dirty="0">
                <a:cs typeface="+mj-cs"/>
              </a:rPr>
              <a:t>مكوناته:</a:t>
            </a:r>
            <a:r>
              <a:rPr lang="ar-SA" sz="2400" dirty="0">
                <a:cs typeface="+mj-cs"/>
              </a:rPr>
              <a:t> يتركب من:</a:t>
            </a:r>
          </a:p>
          <a:p>
            <a:pPr marL="857250" lvl="1" indent="-457200" algn="r" rtl="1">
              <a:buFont typeface="+mj-lt"/>
              <a:buAutoNum type="arabicPeriod"/>
              <a:defRPr/>
            </a:pPr>
            <a:r>
              <a:rPr lang="ar-SA" sz="2400" b="1" u="sng" dirty="0">
                <a:cs typeface="+mj-cs"/>
              </a:rPr>
              <a:t>المبيضان:</a:t>
            </a:r>
          </a:p>
          <a:p>
            <a:pPr marL="1257300" lvl="2" indent="-457200" algn="r" rtl="1">
              <a:buFont typeface="Arial" charset="0"/>
              <a:buChar char="•"/>
              <a:defRPr/>
            </a:pPr>
            <a:r>
              <a:rPr lang="ar-SA" b="1" dirty="0">
                <a:cs typeface="+mj-cs"/>
              </a:rPr>
              <a:t>المبيض:</a:t>
            </a:r>
            <a:r>
              <a:rPr lang="ar-SA" dirty="0">
                <a:cs typeface="+mj-cs"/>
              </a:rPr>
              <a:t> كتلة من الخلايا الجرثومية والحوصلية بها غلاف خارجي، ويقوم المبيض بوظيفتين أساسيتين هما: </a:t>
            </a:r>
          </a:p>
          <a:p>
            <a:pPr marL="1257300" lvl="2" indent="-457200" algn="r" rtl="1">
              <a:buFont typeface="Arial" charset="0"/>
              <a:buChar char="•"/>
              <a:defRPr/>
            </a:pPr>
            <a:endParaRPr lang="ar-SA" dirty="0">
              <a:cs typeface="+mj-cs"/>
            </a:endParaRPr>
          </a:p>
          <a:p>
            <a:pPr marL="1257300" lvl="2" indent="-457200" algn="r" rtl="1">
              <a:buFont typeface="Arial" charset="0"/>
              <a:buChar char="•"/>
              <a:defRPr/>
            </a:pPr>
            <a:endParaRPr lang="ar-SA" dirty="0">
              <a:latin typeface="Arial"/>
              <a:cs typeface="+mj-cs"/>
            </a:endParaRPr>
          </a:p>
        </p:txBody>
      </p:sp>
      <p:pic>
        <p:nvPicPr>
          <p:cNvPr id="27" name="Picture 2">
            <a:extLst>
              <a:ext uri="{FF2B5EF4-FFF2-40B4-BE49-F238E27FC236}">
                <a16:creationId xmlns:a16="http://schemas.microsoft.com/office/drawing/2014/main" xmlns="" id="{BFB97F46-750B-4CD8-B084-0C09A4CC6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48" y="2211824"/>
            <a:ext cx="2514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a:extLst>
              <a:ext uri="{FF2B5EF4-FFF2-40B4-BE49-F238E27FC236}">
                <a16:creationId xmlns:a16="http://schemas.microsoft.com/office/drawing/2014/main" xmlns="" id="{C50DC7C1-0020-48C3-B971-8CD4CF8AD2DB}"/>
              </a:ext>
            </a:extLst>
          </p:cNvPr>
          <p:cNvSpPr txBox="1">
            <a:spLocks/>
          </p:cNvSpPr>
          <p:nvPr/>
        </p:nvSpPr>
        <p:spPr bwMode="auto">
          <a:xfrm>
            <a:off x="228600" y="1328609"/>
            <a:ext cx="1078793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2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الجهاز التناسلي الأنثوي</a:t>
            </a:r>
            <a:endParaRPr kumimoji="0" lang="ar-SA" altLang="en-US"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endParaRPr>
          </a:p>
        </p:txBody>
      </p:sp>
      <p:sp>
        <p:nvSpPr>
          <p:cNvPr id="29" name="TextBox 3">
            <a:extLst>
              <a:ext uri="{FF2B5EF4-FFF2-40B4-BE49-F238E27FC236}">
                <a16:creationId xmlns:a16="http://schemas.microsoft.com/office/drawing/2014/main" xmlns="" id="{3358CF5F-DC7F-4BF1-BFCF-E99E35DCD2C6}"/>
              </a:ext>
            </a:extLst>
          </p:cNvPr>
          <p:cNvSpPr txBox="1">
            <a:spLocks noChangeArrowheads="1"/>
          </p:cNvSpPr>
          <p:nvPr/>
        </p:nvSpPr>
        <p:spPr bwMode="auto">
          <a:xfrm>
            <a:off x="3589923" y="4648809"/>
            <a:ext cx="871472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8001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800100" marR="0" lvl="2" indent="0" algn="r" defTabSz="914400" rtl="1" eaLnBrk="0" fontAlgn="base" latinLnBrk="0" hangingPunct="0">
              <a:lnSpc>
                <a:spcPct val="100000"/>
              </a:lnSpc>
              <a:spcBef>
                <a:spcPct val="20000"/>
              </a:spcBef>
              <a:spcAft>
                <a:spcPct val="0"/>
              </a:spcAft>
              <a:buClrTx/>
              <a:buSzTx/>
              <a:buFontTx/>
              <a:buNone/>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أ. تكوين البويضات ويكون ذلك كل 28 يوم تقريباً بالتناوب بين المبيضين في الفترة من سن البلوغ وحتى انقطاع الطمث و يتوقف المبيض عن إنتاج البويضات في الغالب ما بين 45-50 وهي فترة حدوث انقطاع الطمث. </a:t>
            </a:r>
          </a:p>
          <a:p>
            <a:pPr marL="800100" marR="0" lvl="2" indent="0" algn="r" defTabSz="914400" rtl="1" eaLnBrk="0" fontAlgn="base" latinLnBrk="0" hangingPunct="0">
              <a:lnSpc>
                <a:spcPct val="100000"/>
              </a:lnSpc>
              <a:spcBef>
                <a:spcPct val="20000"/>
              </a:spcBef>
              <a:spcAft>
                <a:spcPct val="0"/>
              </a:spcAft>
              <a:buClrTx/>
              <a:buSzTx/>
              <a:buFontTx/>
              <a:buNone/>
              <a:tabLst/>
              <a:defRPr/>
            </a:pPr>
            <a:r>
              <a:rPr kumimoji="0" lang="ar-SA"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ب. إفراز الهرمونات الجنسية. </a:t>
            </a:r>
          </a:p>
        </p:txBody>
      </p:sp>
    </p:spTree>
    <p:extLst>
      <p:ext uri="{BB962C8B-B14F-4D97-AF65-F5344CB8AC3E}">
        <p14:creationId xmlns:p14="http://schemas.microsoft.com/office/powerpoint/2010/main" val="32053338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25506537-34C1-4350-8BF7-DDA6E91CC5BE}"/>
              </a:ext>
            </a:extLst>
          </p:cNvPr>
          <p:cNvSpPr>
            <a:spLocks noGrp="1"/>
          </p:cNvSpPr>
          <p:nvPr>
            <p:ph idx="1"/>
          </p:nvPr>
        </p:nvSpPr>
        <p:spPr>
          <a:xfrm>
            <a:off x="5402059" y="2118535"/>
            <a:ext cx="6681787" cy="2870200"/>
          </a:xfrm>
        </p:spPr>
        <p:txBody>
          <a:bodyPr/>
          <a:lstStyle/>
          <a:p>
            <a:pPr marL="400050" lvl="1" indent="0" algn="r" rtl="1">
              <a:buFont typeface="Arial" panose="020B0604020202020204" pitchFamily="34" charset="0"/>
              <a:buNone/>
              <a:defRPr/>
            </a:pPr>
            <a:r>
              <a:rPr lang="ar-SA" sz="2400" b="1" u="sng" dirty="0">
                <a:cs typeface="+mj-cs"/>
              </a:rPr>
              <a:t>(2) الجهاز التناسلي الأنثوي</a:t>
            </a:r>
            <a:r>
              <a:rPr lang="ar-SA" sz="2400" b="1" dirty="0">
                <a:cs typeface="+mj-cs"/>
              </a:rPr>
              <a:t>  </a:t>
            </a:r>
          </a:p>
        </p:txBody>
      </p:sp>
      <p:pic>
        <p:nvPicPr>
          <p:cNvPr id="27" name="Picture 2">
            <a:extLst>
              <a:ext uri="{FF2B5EF4-FFF2-40B4-BE49-F238E27FC236}">
                <a16:creationId xmlns:a16="http://schemas.microsoft.com/office/drawing/2014/main" xmlns="" id="{90D01207-8A97-46C7-9392-E9681DF12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21" y="2030181"/>
            <a:ext cx="2268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xmlns="" id="{A243DD14-3E47-4805-B99C-EB260CC08629}"/>
              </a:ext>
            </a:extLst>
          </p:cNvPr>
          <p:cNvSpPr txBox="1">
            <a:spLocks noChangeArrowheads="1"/>
          </p:cNvSpPr>
          <p:nvPr/>
        </p:nvSpPr>
        <p:spPr bwMode="auto">
          <a:xfrm>
            <a:off x="4683473" y="2892992"/>
            <a:ext cx="72015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857250" indent="-4572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857250" marR="0" lvl="1" indent="-457200" algn="r" defTabSz="914400" rtl="1" eaLnBrk="0" fontAlgn="base" latinLnBrk="0" hangingPunct="0">
              <a:lnSpc>
                <a:spcPct val="100000"/>
              </a:lnSpc>
              <a:spcBef>
                <a:spcPct val="20000"/>
              </a:spcBef>
              <a:spcAft>
                <a:spcPct val="0"/>
              </a:spcAft>
              <a:buClrTx/>
              <a:buSzTx/>
              <a:buFont typeface="Calibri" panose="020F0502020204030204" pitchFamily="34" charset="0"/>
              <a:buAutoNum type="arabicPeriod" startAt="2"/>
              <a:tabLst/>
              <a:defRPr/>
            </a:pPr>
            <a:r>
              <a:rPr kumimoji="0" lang="ar-SA" alt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قناتي فالوب:</a:t>
            </a:r>
          </a:p>
          <a:p>
            <a:pPr marL="266700" marR="0" lvl="0" indent="-266700" algn="r" defTabSz="914400" rtl="1" eaLnBrk="0" fontAlgn="base" latinLnBrk="0" hangingPunct="0">
              <a:lnSpc>
                <a:spcPct val="100000"/>
              </a:lnSpc>
              <a:spcBef>
                <a:spcPct val="0"/>
              </a:spcBef>
              <a:spcAft>
                <a:spcPct val="0"/>
              </a:spcAft>
              <a:buClrTx/>
              <a:buSzTx/>
              <a:buFont typeface="Calibri" panose="020F050202020403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عبارة عن أنبوب يصل بين المبيض والرحم، يبدأ طرفه الواسع من جهة المبيض. أما طرفه الضيق فيفتح في الرحم من جهته العليا.</a:t>
            </a:r>
          </a:p>
          <a:p>
            <a:pPr marL="266700" marR="0" lvl="0" indent="-266700" algn="r" defTabSz="914400" rtl="1" eaLnBrk="0" fontAlgn="base" latinLnBrk="0" hangingPunct="0">
              <a:lnSpc>
                <a:spcPct val="100000"/>
              </a:lnSpc>
              <a:spcBef>
                <a:spcPct val="0"/>
              </a:spcBef>
              <a:spcAft>
                <a:spcPct val="0"/>
              </a:spcAft>
              <a:buClrTx/>
              <a:buSzTx/>
              <a:buFont typeface="Calibri" panose="020F050202020403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يبلغ طول قناة فالوب حوالي 12سم.</a:t>
            </a:r>
          </a:p>
          <a:p>
            <a:pPr marL="266700" marR="0" lvl="0" indent="-266700" algn="r" defTabSz="914400" rtl="1" eaLnBrk="0" fontAlgn="base" latinLnBrk="0" hangingPunct="0">
              <a:lnSpc>
                <a:spcPct val="100000"/>
              </a:lnSpc>
              <a:spcBef>
                <a:spcPct val="0"/>
              </a:spcBef>
              <a:spcAft>
                <a:spcPct val="0"/>
              </a:spcAft>
              <a:buClrTx/>
              <a:buSzTx/>
              <a:buFont typeface="Calibri" panose="020F0502020204030204" pitchFamily="34" charset="0"/>
              <a:buChar char="₋"/>
              <a:tabLst/>
              <a:defRPr/>
            </a:pPr>
            <a:r>
              <a:rPr kumimoji="0" lang="ar-SA"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وظيفتهما نقل البويضات من المبيض إلى الرحم. وفي هذه القناة يتم إخصاب البويضات من قبل الحيوانات المنوية.</a:t>
            </a:r>
          </a:p>
        </p:txBody>
      </p:sp>
    </p:spTree>
    <p:extLst>
      <p:ext uri="{BB962C8B-B14F-4D97-AF65-F5344CB8AC3E}">
        <p14:creationId xmlns:p14="http://schemas.microsoft.com/office/powerpoint/2010/main" val="20548645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Content Placeholder 2">
            <a:extLst>
              <a:ext uri="{FF2B5EF4-FFF2-40B4-BE49-F238E27FC236}">
                <a16:creationId xmlns:a16="http://schemas.microsoft.com/office/drawing/2014/main" xmlns="" id="{CED927CB-B089-46B3-A540-4408BBB4272B}"/>
              </a:ext>
            </a:extLst>
          </p:cNvPr>
          <p:cNvSpPr>
            <a:spLocks noGrp="1"/>
          </p:cNvSpPr>
          <p:nvPr>
            <p:ph idx="1"/>
          </p:nvPr>
        </p:nvSpPr>
        <p:spPr>
          <a:xfrm>
            <a:off x="3178176" y="2012227"/>
            <a:ext cx="9013824" cy="4528585"/>
          </a:xfrm>
        </p:spPr>
        <p:txBody>
          <a:bodyPr/>
          <a:lstStyle/>
          <a:p>
            <a:pPr marL="400050" lvl="1" indent="0" algn="r" rtl="1">
              <a:buFont typeface="Arial" panose="020B0604020202020204" pitchFamily="34" charset="0"/>
              <a:buNone/>
              <a:defRPr/>
            </a:pPr>
            <a:r>
              <a:rPr lang="ar-SA" sz="2400" b="1" u="sng" dirty="0">
                <a:cs typeface="+mj-cs"/>
              </a:rPr>
              <a:t>(2) الجهاز التناسلي الأنثوي</a:t>
            </a:r>
            <a:endParaRPr lang="en-US" sz="2400" b="1" u="sng" dirty="0">
              <a:cs typeface="+mj-cs"/>
            </a:endParaRPr>
          </a:p>
          <a:p>
            <a:pPr marL="400050" lvl="1" indent="0" algn="r" rtl="1">
              <a:buFont typeface="Arial" panose="020B0604020202020204" pitchFamily="34" charset="0"/>
              <a:buNone/>
              <a:defRPr/>
            </a:pPr>
            <a:r>
              <a:rPr lang="ar-SA" sz="2400" b="1" dirty="0">
                <a:latin typeface="Arial"/>
                <a:cs typeface="+mj-cs"/>
              </a:rPr>
              <a:t>3.    </a:t>
            </a:r>
            <a:r>
              <a:rPr lang="ar-SA" sz="2400" b="1" u="sng" dirty="0">
                <a:latin typeface="Arial"/>
                <a:cs typeface="+mj-cs"/>
              </a:rPr>
              <a:t>الرحم:</a:t>
            </a:r>
          </a:p>
          <a:p>
            <a:pPr marL="1257300" lvl="2" indent="-457200" algn="r" rtl="1">
              <a:buFont typeface="Arial" charset="0"/>
              <a:buChar char="•"/>
              <a:defRPr/>
            </a:pPr>
            <a:r>
              <a:rPr lang="ar-SA" dirty="0">
                <a:latin typeface="Arial"/>
                <a:cs typeface="+mj-cs"/>
              </a:rPr>
              <a:t>عضو عضلي قوي يشبه ثمرة الكمثرى </a:t>
            </a:r>
          </a:p>
          <a:p>
            <a:pPr marL="1257300" lvl="2" indent="-457200" algn="r" rtl="1">
              <a:buFont typeface="Arial" charset="0"/>
              <a:buChar char="•"/>
              <a:defRPr/>
            </a:pPr>
            <a:r>
              <a:rPr lang="ar-SA" dirty="0">
                <a:latin typeface="Arial"/>
                <a:cs typeface="+mj-cs"/>
              </a:rPr>
              <a:t>جداره سميك وله بطانة أسفنجية كثيرة الأوعية الدموية.</a:t>
            </a:r>
          </a:p>
          <a:p>
            <a:pPr marL="1257300" lvl="2" indent="-457200" algn="r" rtl="1">
              <a:buFont typeface="Arial" charset="0"/>
              <a:buChar char="•"/>
              <a:defRPr/>
            </a:pPr>
            <a:r>
              <a:rPr lang="ar-SA" dirty="0">
                <a:latin typeface="Arial"/>
                <a:cs typeface="+mj-cs"/>
              </a:rPr>
              <a:t>قابل للإتساع عندما يحدث الحمل ويتصل من جهته العلوية بقناتي فالوب.</a:t>
            </a:r>
          </a:p>
          <a:p>
            <a:pPr marL="400050" lvl="1" indent="0" algn="r" rtl="1">
              <a:buFont typeface="Arial" panose="020B0604020202020204" pitchFamily="34" charset="0"/>
              <a:buNone/>
              <a:defRPr/>
            </a:pPr>
            <a:r>
              <a:rPr lang="ar-SA" sz="2400" b="1" dirty="0">
                <a:latin typeface="Arial"/>
                <a:cs typeface="+mj-cs"/>
              </a:rPr>
              <a:t>4.   </a:t>
            </a:r>
            <a:r>
              <a:rPr lang="ar-SA" sz="2400" b="1" u="sng" dirty="0">
                <a:latin typeface="Arial"/>
                <a:cs typeface="+mj-cs"/>
              </a:rPr>
              <a:t>المهبل:</a:t>
            </a:r>
          </a:p>
          <a:p>
            <a:pPr marL="1257300" lvl="2" indent="-457200" algn="r" rtl="1">
              <a:buFont typeface="Arial" charset="0"/>
              <a:buChar char="•"/>
              <a:defRPr/>
            </a:pPr>
            <a:r>
              <a:rPr lang="ar-SA" dirty="0">
                <a:latin typeface="Arial"/>
                <a:cs typeface="+mj-cs"/>
              </a:rPr>
              <a:t>قناة عضلية طولها حوالي 12 سم تتصل بالجهة السفلية للرحم، به ثنايا عرضية تعطيه قابلية للتمدد لكي يمر الجنين منه إلى الخارج عند الولادة.</a:t>
            </a:r>
          </a:p>
          <a:p>
            <a:pPr marL="1257300" lvl="2" indent="-457200" algn="r" rtl="1">
              <a:buFont typeface="Arial" charset="0"/>
              <a:buChar char="•"/>
              <a:defRPr/>
            </a:pPr>
            <a:r>
              <a:rPr lang="ar-SA" dirty="0">
                <a:latin typeface="Arial"/>
                <a:cs typeface="+mj-cs"/>
              </a:rPr>
              <a:t>قرب نهاية المهبل فتحة يغطيها غشاء رقيق هو غشاء البكارة به فتحة أو أكثر تسمح بمرور دم الحيض وإفرازات الرحم إلى خارج الجسم.</a:t>
            </a:r>
            <a:endParaRPr lang="ar-SA" sz="2000" dirty="0">
              <a:latin typeface="Arial"/>
            </a:endParaRPr>
          </a:p>
          <a:p>
            <a:pPr marL="457200" indent="-457200" algn="r" rtl="1">
              <a:buFont typeface="+mj-lt"/>
              <a:buAutoNum type="arabicPeriod" startAt="4"/>
              <a:defRPr/>
            </a:pPr>
            <a:endParaRPr lang="ar-SA" sz="2000" dirty="0">
              <a:latin typeface="Arial"/>
            </a:endParaRPr>
          </a:p>
          <a:p>
            <a:pPr algn="r" rtl="1">
              <a:defRPr/>
            </a:pPr>
            <a:endParaRPr lang="ar-SA" sz="2000" dirty="0"/>
          </a:p>
        </p:txBody>
      </p:sp>
      <p:grpSp>
        <p:nvGrpSpPr>
          <p:cNvPr id="27" name="Group 26">
            <a:extLst>
              <a:ext uri="{FF2B5EF4-FFF2-40B4-BE49-F238E27FC236}">
                <a16:creationId xmlns:a16="http://schemas.microsoft.com/office/drawing/2014/main" xmlns="" id="{960E4E9F-0556-4FA1-A16B-A31A2F461578}"/>
              </a:ext>
            </a:extLst>
          </p:cNvPr>
          <p:cNvGrpSpPr/>
          <p:nvPr/>
        </p:nvGrpSpPr>
        <p:grpSpPr>
          <a:xfrm>
            <a:off x="154039" y="3639665"/>
            <a:ext cx="2008380" cy="1728979"/>
            <a:chOff x="406400" y="4114800"/>
            <a:chExt cx="2279650" cy="2043113"/>
          </a:xfrm>
        </p:grpSpPr>
        <p:pic>
          <p:nvPicPr>
            <p:cNvPr id="28" name="Picture 1">
              <a:extLst>
                <a:ext uri="{FF2B5EF4-FFF2-40B4-BE49-F238E27FC236}">
                  <a16:creationId xmlns:a16="http://schemas.microsoft.com/office/drawing/2014/main" xmlns="" id="{E5E21ED0-F07C-471D-B215-8979659464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4114800"/>
              <a:ext cx="217963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3">
              <a:extLst>
                <a:ext uri="{FF2B5EF4-FFF2-40B4-BE49-F238E27FC236}">
                  <a16:creationId xmlns:a16="http://schemas.microsoft.com/office/drawing/2014/main" xmlns="" id="{B9494DD4-1983-4E0A-BEF0-4D3DCCB4DA0D}"/>
                </a:ext>
              </a:extLst>
            </p:cNvPr>
            <p:cNvSpPr txBox="1">
              <a:spLocks noChangeArrowheads="1"/>
            </p:cNvSpPr>
            <p:nvPr/>
          </p:nvSpPr>
          <p:spPr bwMode="auto">
            <a:xfrm>
              <a:off x="406400" y="5849938"/>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فتحة الشرج</a:t>
              </a: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30" name="Picture 6" descr="Image result for ‫الرحم‬‎">
            <a:extLst>
              <a:ext uri="{FF2B5EF4-FFF2-40B4-BE49-F238E27FC236}">
                <a16:creationId xmlns:a16="http://schemas.microsoft.com/office/drawing/2014/main" xmlns="" id="{9C0FD55B-E1CA-43CF-B266-9CA4FFB73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419" y="1470078"/>
            <a:ext cx="2096527" cy="245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350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AC334451-1E1E-4DEF-921B-4B6F9F443BAA}"/>
              </a:ext>
            </a:extLst>
          </p:cNvPr>
          <p:cNvSpPr txBox="1">
            <a:spLocks/>
          </p:cNvSpPr>
          <p:nvPr/>
        </p:nvSpPr>
        <p:spPr bwMode="auto">
          <a:xfrm>
            <a:off x="2758439" y="2142573"/>
            <a:ext cx="6858000" cy="831850"/>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Bef>
                <a:spcPts val="750"/>
              </a:spcBef>
              <a:spcAft>
                <a:spcPts val="0"/>
              </a:spcAft>
              <a:defRPr/>
            </a:pPr>
            <a:r>
              <a:rPr lang="ar-SA" sz="3200">
                <a:solidFill>
                  <a:prstClr val="black"/>
                </a:solidFill>
                <a:latin typeface="Calibri" panose="020F0502020204030204"/>
                <a:ea typeface="+mn-ea"/>
                <a:cs typeface="Arial" panose="020B0604020202020204" pitchFamily="34" charset="0"/>
              </a:rPr>
              <a:t>الوراثة في الإنسان</a:t>
            </a:r>
            <a:endParaRPr lang="en-US" sz="3200" dirty="0">
              <a:solidFill>
                <a:prstClr val="black"/>
              </a:solidFill>
              <a:latin typeface="Calibri" panose="020F0502020204030204"/>
              <a:ea typeface="+mn-ea"/>
              <a:cs typeface="+mn-cs"/>
            </a:endParaRPr>
          </a:p>
        </p:txBody>
      </p:sp>
      <p:sp>
        <p:nvSpPr>
          <p:cNvPr id="27" name="Subtitle 2">
            <a:extLst>
              <a:ext uri="{FF2B5EF4-FFF2-40B4-BE49-F238E27FC236}">
                <a16:creationId xmlns:a16="http://schemas.microsoft.com/office/drawing/2014/main" xmlns="" id="{69B73CA3-1B07-4033-AE8C-1F4B565DC332}"/>
              </a:ext>
            </a:extLst>
          </p:cNvPr>
          <p:cNvSpPr txBox="1">
            <a:spLocks/>
          </p:cNvSpPr>
          <p:nvPr/>
        </p:nvSpPr>
        <p:spPr bwMode="auto">
          <a:xfrm>
            <a:off x="2758439" y="3698323"/>
            <a:ext cx="6858000" cy="2003425"/>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eaLnBrk="1" fontAlgn="auto" hangingPunct="1">
              <a:spcAft>
                <a:spcPts val="0"/>
              </a:spcAft>
              <a:defRPr/>
            </a:pPr>
            <a:r>
              <a:rPr lang="ar-SA" sz="2400"/>
              <a:t>علم الوراثة</a:t>
            </a:r>
          </a:p>
          <a:p>
            <a:pPr algn="r" rtl="1" eaLnBrk="1" fontAlgn="auto" hangingPunct="1">
              <a:spcAft>
                <a:spcPts val="0"/>
              </a:spcAft>
              <a:defRPr/>
            </a:pPr>
            <a:r>
              <a:rPr lang="ar-SA" sz="2400"/>
              <a:t>الصبغيات (الكروموسومات)</a:t>
            </a:r>
          </a:p>
          <a:p>
            <a:pPr algn="r" rtl="1" eaLnBrk="1" fontAlgn="auto" hangingPunct="1">
              <a:spcAft>
                <a:spcPts val="0"/>
              </a:spcAft>
              <a:defRPr/>
            </a:pPr>
            <a:r>
              <a:rPr lang="ar-SA" sz="2400"/>
              <a:t>المورّثات (الجينات)</a:t>
            </a:r>
          </a:p>
          <a:p>
            <a:pPr algn="r" rtl="1" eaLnBrk="1" fontAlgn="auto" hangingPunct="1">
              <a:spcAft>
                <a:spcPts val="0"/>
              </a:spcAft>
              <a:defRPr/>
            </a:pPr>
            <a:r>
              <a:rPr lang="ar-SA" sz="2400"/>
              <a:t>الحمض النووي </a:t>
            </a:r>
            <a:r>
              <a:rPr lang="en-US" sz="2400"/>
              <a:t>DNA</a:t>
            </a:r>
          </a:p>
          <a:p>
            <a:pPr algn="r" rtl="1" eaLnBrk="1" fontAlgn="auto" hangingPunct="1">
              <a:spcAft>
                <a:spcPts val="0"/>
              </a:spcAft>
              <a:defRPr/>
            </a:pPr>
            <a:endParaRPr lang="en-US" sz="2400" dirty="0"/>
          </a:p>
        </p:txBody>
      </p:sp>
    </p:spTree>
    <p:extLst>
      <p:ext uri="{BB962C8B-B14F-4D97-AF65-F5344CB8AC3E}">
        <p14:creationId xmlns:p14="http://schemas.microsoft.com/office/powerpoint/2010/main" val="31095132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8" name="Title 1">
            <a:extLst>
              <a:ext uri="{FF2B5EF4-FFF2-40B4-BE49-F238E27FC236}">
                <a16:creationId xmlns:a16="http://schemas.microsoft.com/office/drawing/2014/main" xmlns="" id="{AA7E011D-28B3-4CF6-A848-AC01ED7C5182}"/>
              </a:ext>
            </a:extLst>
          </p:cNvPr>
          <p:cNvSpPr txBox="1">
            <a:spLocks/>
          </p:cNvSpPr>
          <p:nvPr/>
        </p:nvSpPr>
        <p:spPr bwMode="auto">
          <a:xfrm>
            <a:off x="2672107" y="1696651"/>
            <a:ext cx="6172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000" b="0" i="0" u="none" strike="noStrike" kern="1200" cap="none" spc="0" normalizeH="0" baseline="0" noProof="0">
                <a:ln>
                  <a:noFill/>
                </a:ln>
                <a:solidFill>
                  <a:srgbClr val="FF0000"/>
                </a:solidFill>
                <a:effectLst/>
                <a:uLnTx/>
                <a:uFillTx/>
                <a:latin typeface="Calibri" panose="020F0502020204030204" pitchFamily="34" charset="0"/>
                <a:ea typeface="+mn-ea"/>
                <a:cs typeface="Times New Roman" panose="02020603050405020304" pitchFamily="18" charset="0"/>
              </a:rPr>
              <a:t>الوراثة في الإنسان</a:t>
            </a:r>
            <a:endParaRPr kumimoji="0" lang="en-US" altLang="en-US" sz="3000" b="0" i="0" u="none" strike="noStrike" kern="1200" cap="none" spc="0" normalizeH="0" baseline="0" noProof="0">
              <a:ln>
                <a:noFill/>
              </a:ln>
              <a:solidFill>
                <a:srgbClr val="FF0000"/>
              </a:solidFill>
              <a:effectLst/>
              <a:uLnTx/>
              <a:uFillTx/>
              <a:latin typeface="Calibri" panose="020F0502020204030204" pitchFamily="34" charset="0"/>
              <a:ea typeface="+mn-ea"/>
              <a:cs typeface="Arial" panose="020B0604020202020204" pitchFamily="34" charset="0"/>
            </a:endParaRPr>
          </a:p>
        </p:txBody>
      </p:sp>
      <p:sp>
        <p:nvSpPr>
          <p:cNvPr id="29" name="Content Placeholder 2">
            <a:extLst>
              <a:ext uri="{FF2B5EF4-FFF2-40B4-BE49-F238E27FC236}">
                <a16:creationId xmlns:a16="http://schemas.microsoft.com/office/drawing/2014/main" xmlns="" id="{FABED7EB-FBD5-4251-8DB9-18D49BA7F538}"/>
              </a:ext>
            </a:extLst>
          </p:cNvPr>
          <p:cNvSpPr txBox="1">
            <a:spLocks/>
          </p:cNvSpPr>
          <p:nvPr/>
        </p:nvSpPr>
        <p:spPr>
          <a:xfrm>
            <a:off x="4629495" y="2731701"/>
            <a:ext cx="7088740" cy="29337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1" eaLnBrk="0" fontAlgn="base" latinLnBrk="0" hangingPunct="0">
              <a:lnSpc>
                <a:spcPct val="100000"/>
              </a:lnSpc>
              <a:spcBef>
                <a:spcPct val="20000"/>
              </a:spcBef>
              <a:spcAft>
                <a:spcPct val="0"/>
              </a:spcAft>
              <a:buClrTx/>
              <a:buSzTx/>
              <a:buFont typeface="Arial" pitchFamily="34" charset="0"/>
              <a:buNone/>
              <a:tabLst/>
              <a:defRPr/>
            </a:pPr>
            <a:r>
              <a:rPr kumimoji="0" lang="ar-SA" sz="2100" b="1" i="0" u="sng"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الوراثة:</a:t>
            </a:r>
            <a:r>
              <a:rPr kumimoji="0" lang="ar-SA" sz="21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742950" marR="0" lvl="1" indent="-285750" algn="r" defTabSz="914400" rtl="1" eaLnBrk="0" fontAlgn="base" latinLnBrk="0" hangingPunct="0">
              <a:lnSpc>
                <a:spcPct val="100000"/>
              </a:lnSpc>
              <a:spcBef>
                <a:spcPct val="20000"/>
              </a:spcBef>
              <a:spcAft>
                <a:spcPct val="0"/>
              </a:spcAft>
              <a:buClrTx/>
              <a:buSzTx/>
              <a:buFont typeface="Arial" pitchFamily="34" charset="0"/>
              <a:buChar char="•"/>
              <a:tabLst/>
              <a:defRPr/>
            </a:pPr>
            <a:r>
              <a:rPr kumimoji="0" lang="ar-SA" sz="21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هو العلم الذي يدرس انتقال الصفات الوراثية من الأباء إلى الأبناء أو من جيل إلى الجيل الأخر.</a:t>
            </a:r>
          </a:p>
          <a:p>
            <a:pPr marL="742950" marR="0" lvl="1" indent="-285750" algn="r" defTabSz="914400" rtl="1" eaLnBrk="0" fontAlgn="base" latinLnBrk="0" hangingPunct="0">
              <a:lnSpc>
                <a:spcPct val="100000"/>
              </a:lnSpc>
              <a:spcBef>
                <a:spcPct val="20000"/>
              </a:spcBef>
              <a:spcAft>
                <a:spcPct val="0"/>
              </a:spcAft>
              <a:buClrTx/>
              <a:buSzTx/>
              <a:buFont typeface="Arial" pitchFamily="34" charset="0"/>
              <a:buChar char="•"/>
              <a:tabLst/>
              <a:defRPr/>
            </a:pPr>
            <a:endParaRPr kumimoji="0" lang="ar-SA" sz="21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742950" marR="0" lvl="1" indent="-285750" algn="r" defTabSz="914400" rtl="1" eaLnBrk="0" fontAlgn="base" latinLnBrk="0" hangingPunct="0">
              <a:lnSpc>
                <a:spcPct val="100000"/>
              </a:lnSpc>
              <a:spcBef>
                <a:spcPct val="20000"/>
              </a:spcBef>
              <a:spcAft>
                <a:spcPct val="0"/>
              </a:spcAft>
              <a:buClrTx/>
              <a:buSzTx/>
              <a:buFont typeface="Arial" pitchFamily="34" charset="0"/>
              <a:buChar char="•"/>
              <a:tabLst/>
              <a:defRPr/>
            </a:pPr>
            <a:r>
              <a:rPr kumimoji="0" lang="ar-SA" sz="21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الوراثة هي كل ما يتعلق بدراسة تركيب المادة الوراثية و تحديد أماكن تواجدها وكيفية تنظيمها.</a:t>
            </a:r>
          </a:p>
          <a:p>
            <a:pPr marL="342900" marR="0" lvl="0" indent="-342900" algn="r" defTabSz="914400" rtl="1" eaLnBrk="0" fontAlgn="base" latinLnBrk="0" hangingPunct="0">
              <a:lnSpc>
                <a:spcPct val="100000"/>
              </a:lnSpc>
              <a:spcBef>
                <a:spcPct val="20000"/>
              </a:spcBef>
              <a:spcAft>
                <a:spcPct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 name="Picture 2" descr="Image result for ‫الوراثة الآباء والأبناء‬‎">
            <a:extLst>
              <a:ext uri="{FF2B5EF4-FFF2-40B4-BE49-F238E27FC236}">
                <a16:creationId xmlns:a16="http://schemas.microsoft.com/office/drawing/2014/main" xmlns="" id="{01AE6471-5BD2-40D5-A88D-8AD9D836A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920" y="4627176"/>
            <a:ext cx="26003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xmlns="" id="{107375B0-DBF2-48C6-B5E6-734D36DD8A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3807" y="2684076"/>
            <a:ext cx="170021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063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 xmlns:a16="http://schemas.microsoft.com/office/drawing/2014/main" id="{6411124D-C385-48B2-BB13-8B7356E8A3D6}"/>
              </a:ext>
            </a:extLst>
          </p:cNvPr>
          <p:cNvSpPr>
            <a:spLocks noGrp="1"/>
          </p:cNvSpPr>
          <p:nvPr>
            <p:ph type="title"/>
          </p:nvPr>
        </p:nvSpPr>
        <p:spPr>
          <a:xfrm>
            <a:off x="1669774" y="1441947"/>
            <a:ext cx="8229600" cy="487362"/>
          </a:xfrm>
        </p:spPr>
        <p:txBody>
          <a:bodyPr/>
          <a:lstStyle/>
          <a:p>
            <a:pPr eaLnBrk="1" hangingPunct="1">
              <a:defRPr/>
            </a:pPr>
            <a:r>
              <a:rPr lang="ar-SA" sz="4000" dirty="0">
                <a:solidFill>
                  <a:srgbClr val="FF0000"/>
                </a:solidFill>
                <a:ea typeface="+mn-ea"/>
              </a:rPr>
              <a:t>مكونات الخلية النباتية</a:t>
            </a:r>
            <a:endParaRPr lang="en-US" sz="4000" dirty="0">
              <a:solidFill>
                <a:srgbClr val="FF0000"/>
              </a:solidFill>
            </a:endParaRPr>
          </a:p>
        </p:txBody>
      </p:sp>
      <p:pic>
        <p:nvPicPr>
          <p:cNvPr id="27" name="Picture 2" descr="http://www.ibtesama.com/vb/imgcache2/68787.gif">
            <a:extLst>
              <a:ext uri="{FF2B5EF4-FFF2-40B4-BE49-F238E27FC236}">
                <a16:creationId xmlns="" xmlns:a16="http://schemas.microsoft.com/office/drawing/2014/main" id="{4EEC79CA-5627-4B0D-912D-E9DA2F7CE24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25687" y="2244198"/>
            <a:ext cx="5266638" cy="4188504"/>
          </a:xfrm>
          <a:noFill/>
        </p:spPr>
      </p:pic>
    </p:spTree>
    <p:extLst>
      <p:ext uri="{BB962C8B-B14F-4D97-AF65-F5344CB8AC3E}">
        <p14:creationId xmlns:p14="http://schemas.microsoft.com/office/powerpoint/2010/main" val="24238659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02FD200A-6FCC-47D4-B1BF-8264D6DFC4D2}"/>
              </a:ext>
            </a:extLst>
          </p:cNvPr>
          <p:cNvSpPr>
            <a:spLocks noGrp="1"/>
          </p:cNvSpPr>
          <p:nvPr>
            <p:ph type="title"/>
          </p:nvPr>
        </p:nvSpPr>
        <p:spPr>
          <a:xfrm>
            <a:off x="1346375" y="1751797"/>
            <a:ext cx="8229600" cy="625475"/>
          </a:xfrm>
        </p:spPr>
        <p:txBody>
          <a:bodyPr/>
          <a:lstStyle/>
          <a:p>
            <a:pPr rtl="1"/>
            <a:r>
              <a:rPr lang="ar-SA" altLang="en-US" sz="3000" dirty="0">
                <a:solidFill>
                  <a:srgbClr val="C00000"/>
                </a:solidFill>
              </a:rPr>
              <a:t>الوراثة في الإنسان</a:t>
            </a:r>
            <a:r>
              <a:rPr lang="ar-SA" altLang="en-US" sz="3000" dirty="0">
                <a:solidFill>
                  <a:srgbClr val="FF0000"/>
                </a:solidFill>
              </a:rPr>
              <a:t/>
            </a:r>
            <a:br>
              <a:rPr lang="ar-SA" altLang="en-US" sz="3000" dirty="0">
                <a:solidFill>
                  <a:srgbClr val="FF0000"/>
                </a:solidFill>
              </a:rPr>
            </a:br>
            <a:r>
              <a:rPr lang="ar-SA" altLang="en-US" sz="2800" dirty="0">
                <a:solidFill>
                  <a:srgbClr val="FF0000"/>
                </a:solidFill>
              </a:rPr>
              <a:t>ما هي الكروموسومات؟</a:t>
            </a:r>
            <a:br>
              <a:rPr lang="ar-SA" altLang="en-US" sz="2800" dirty="0">
                <a:solidFill>
                  <a:srgbClr val="FF0000"/>
                </a:solidFill>
              </a:rPr>
            </a:br>
            <a:endParaRPr lang="en-US" altLang="en-US" sz="2800" dirty="0">
              <a:solidFill>
                <a:srgbClr val="FF0000"/>
              </a:solidFill>
            </a:endParaRPr>
          </a:p>
        </p:txBody>
      </p:sp>
      <p:sp>
        <p:nvSpPr>
          <p:cNvPr id="27" name="Content Placeholder 2">
            <a:extLst>
              <a:ext uri="{FF2B5EF4-FFF2-40B4-BE49-F238E27FC236}">
                <a16:creationId xmlns:a16="http://schemas.microsoft.com/office/drawing/2014/main" xmlns="" id="{A17F7FEF-CA89-4F6C-B770-C2C765D38DC9}"/>
              </a:ext>
            </a:extLst>
          </p:cNvPr>
          <p:cNvSpPr>
            <a:spLocks noGrp="1"/>
          </p:cNvSpPr>
          <p:nvPr>
            <p:ph idx="1"/>
          </p:nvPr>
        </p:nvSpPr>
        <p:spPr>
          <a:xfrm>
            <a:off x="5861481" y="2315358"/>
            <a:ext cx="6144989" cy="3394075"/>
          </a:xfrm>
        </p:spPr>
        <p:txBody>
          <a:bodyPr/>
          <a:lstStyle/>
          <a:p>
            <a:pPr algn="r" rtl="1"/>
            <a:r>
              <a:rPr lang="ar-SA" altLang="en-US" sz="2100" dirty="0"/>
              <a:t>الكروموسومات عبارة عن عصيات صغيرة داخل نواة الخلية، تحمل في داخلها المعلومات الوراثية (الجينات) التي تؤثر في خلق الإنسان.</a:t>
            </a:r>
          </a:p>
          <a:p>
            <a:pPr algn="r" rtl="1"/>
            <a:r>
              <a:rPr lang="ar-SA" altLang="en-US" sz="2100" dirty="0"/>
              <a:t>تحمل خلية الشخص العادي 46 كروموسوماً على شكل أزواج، أي 23 زوجاً.</a:t>
            </a:r>
          </a:p>
          <a:p>
            <a:pPr algn="r" rtl="1"/>
            <a:r>
              <a:rPr lang="ar-SA" altLang="en-US" sz="2100" dirty="0"/>
              <a:t>22 زوجاً نسميها (كروموسومات جسدية أو جسمية) والزوج الأخير يسمى (كروموسومات جنسية).</a:t>
            </a:r>
            <a:endParaRPr lang="en-US" altLang="en-US" sz="2100" dirty="0"/>
          </a:p>
        </p:txBody>
      </p:sp>
      <p:pic>
        <p:nvPicPr>
          <p:cNvPr id="28" name="Picture 2">
            <a:extLst>
              <a:ext uri="{FF2B5EF4-FFF2-40B4-BE49-F238E27FC236}">
                <a16:creationId xmlns:a16="http://schemas.microsoft.com/office/drawing/2014/main" xmlns="" id="{6EACB21F-2079-4F32-A0BF-E2AC301FE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69" y="1962933"/>
            <a:ext cx="245745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a:extLst>
              <a:ext uri="{FF2B5EF4-FFF2-40B4-BE49-F238E27FC236}">
                <a16:creationId xmlns:a16="http://schemas.microsoft.com/office/drawing/2014/main" xmlns="" id="{11312D6B-906A-4C2B-9A6A-6CDB5A098B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4794" y="4021921"/>
            <a:ext cx="30019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xmlns="" id="{312C9D7A-A3C3-41F7-BF86-D128CD3A3105}"/>
              </a:ext>
            </a:extLst>
          </p:cNvPr>
          <p:cNvSpPr txBox="1"/>
          <p:nvPr/>
        </p:nvSpPr>
        <p:spPr>
          <a:xfrm>
            <a:off x="4982006" y="4318783"/>
            <a:ext cx="574675" cy="36988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النواة</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31" name="Straight Arrow Connector 30">
            <a:extLst>
              <a:ext uri="{FF2B5EF4-FFF2-40B4-BE49-F238E27FC236}">
                <a16:creationId xmlns:a16="http://schemas.microsoft.com/office/drawing/2014/main" xmlns="" id="{A9C0F448-08F0-4585-B82D-5717ED147595}"/>
              </a:ext>
            </a:extLst>
          </p:cNvPr>
          <p:cNvCxnSpPr/>
          <p:nvPr/>
        </p:nvCxnSpPr>
        <p:spPr>
          <a:xfrm flipH="1">
            <a:off x="4823256" y="4456896"/>
            <a:ext cx="2809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1988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4EC413C1-50BD-4BF7-9200-1AABE422925C}"/>
              </a:ext>
            </a:extLst>
          </p:cNvPr>
          <p:cNvSpPr>
            <a:spLocks noGrp="1"/>
          </p:cNvSpPr>
          <p:nvPr>
            <p:ph type="title"/>
          </p:nvPr>
        </p:nvSpPr>
        <p:spPr>
          <a:xfrm>
            <a:off x="1047544" y="1646367"/>
            <a:ext cx="8229600" cy="517525"/>
          </a:xfrm>
        </p:spPr>
        <p:txBody>
          <a:bodyPr/>
          <a:lstStyle/>
          <a:p>
            <a:pPr rtl="1"/>
            <a:r>
              <a:rPr lang="ar-SA" altLang="en-US" sz="3000">
                <a:solidFill>
                  <a:srgbClr val="C00000"/>
                </a:solidFill>
              </a:rPr>
              <a:t>الوراثة في الإنسان</a:t>
            </a:r>
            <a:br>
              <a:rPr lang="ar-SA" altLang="en-US" sz="3000">
                <a:solidFill>
                  <a:srgbClr val="C00000"/>
                </a:solidFill>
              </a:rPr>
            </a:br>
            <a:r>
              <a:rPr lang="ar-SA" altLang="en-US" sz="2800">
                <a:solidFill>
                  <a:srgbClr val="FF0000"/>
                </a:solidFill>
              </a:rPr>
              <a:t>ما الفرق بين كروموسومات أنثى وذكر الإنسان؟</a:t>
            </a:r>
            <a:br>
              <a:rPr lang="ar-SA" altLang="en-US" sz="2800">
                <a:solidFill>
                  <a:srgbClr val="FF0000"/>
                </a:solidFill>
              </a:rPr>
            </a:br>
            <a:endParaRPr lang="en-US" altLang="en-US" sz="2800">
              <a:solidFill>
                <a:srgbClr val="C00000"/>
              </a:solidFill>
            </a:endParaRPr>
          </a:p>
        </p:txBody>
      </p:sp>
      <p:sp>
        <p:nvSpPr>
          <p:cNvPr id="27" name="Content Placeholder 2">
            <a:extLst>
              <a:ext uri="{FF2B5EF4-FFF2-40B4-BE49-F238E27FC236}">
                <a16:creationId xmlns:a16="http://schemas.microsoft.com/office/drawing/2014/main" xmlns="" id="{571AB808-1588-4E8E-B589-4234BBB0C35F}"/>
              </a:ext>
            </a:extLst>
          </p:cNvPr>
          <p:cNvSpPr>
            <a:spLocks noGrp="1"/>
          </p:cNvSpPr>
          <p:nvPr>
            <p:ph idx="1"/>
          </p:nvPr>
        </p:nvSpPr>
        <p:spPr>
          <a:xfrm>
            <a:off x="4559094" y="2848104"/>
            <a:ext cx="7149202" cy="3400425"/>
          </a:xfrm>
        </p:spPr>
        <p:txBody>
          <a:bodyPr/>
          <a:lstStyle/>
          <a:p>
            <a:pPr algn="r" rtl="1">
              <a:defRPr/>
            </a:pPr>
            <a:r>
              <a:rPr lang="ar-SA" sz="2100" dirty="0"/>
              <a:t>تتشابه كروموسومات أنثى الإنسان مع كروموسومات الذكر، لكن الاختلاف الوحيد في الكروموسوم الأخير.</a:t>
            </a:r>
          </a:p>
          <a:p>
            <a:pPr algn="r" rtl="1">
              <a:defRPr/>
            </a:pPr>
            <a:r>
              <a:rPr lang="ar-SA" sz="2100" dirty="0"/>
              <a:t>هذا الزوج الأخير لأنثى الإنسان يتكون من كروموسومين متشابهين يسميان </a:t>
            </a:r>
            <a:r>
              <a:rPr lang="en-US" sz="2100" dirty="0"/>
              <a:t>X</a:t>
            </a:r>
            <a:r>
              <a:rPr lang="ar-SA" sz="2100" dirty="0"/>
              <a:t> و </a:t>
            </a:r>
            <a:r>
              <a:rPr lang="en-US" sz="2100" dirty="0"/>
              <a:t>X</a:t>
            </a:r>
            <a:endParaRPr lang="ar-SA" sz="2100" dirty="0"/>
          </a:p>
          <a:p>
            <a:pPr algn="r" rtl="1">
              <a:defRPr/>
            </a:pPr>
            <a:r>
              <a:rPr lang="ar-SA" sz="2100" dirty="0"/>
              <a:t> بينما كروموسومات ذكر الإنسان الزوج الأخير يتكون من كروموسومين مختلفين هما </a:t>
            </a:r>
            <a:r>
              <a:rPr lang="en-US" sz="2100" dirty="0"/>
              <a:t>X</a:t>
            </a:r>
            <a:r>
              <a:rPr lang="ar-SA" sz="2100" dirty="0"/>
              <a:t> و </a:t>
            </a:r>
            <a:r>
              <a:rPr lang="en-US" sz="2100" dirty="0"/>
              <a:t>Y</a:t>
            </a:r>
            <a:r>
              <a:rPr lang="ar-SA" sz="2100" dirty="0"/>
              <a:t>. كروموسوم </a:t>
            </a:r>
            <a:r>
              <a:rPr lang="en-US" sz="2100" dirty="0"/>
              <a:t>X</a:t>
            </a:r>
            <a:r>
              <a:rPr lang="ar-SA" sz="2100" dirty="0"/>
              <a:t> متوسط الطول، وكروموسوم </a:t>
            </a:r>
            <a:r>
              <a:rPr lang="en-US" sz="2100" dirty="0"/>
              <a:t>Y</a:t>
            </a:r>
            <a:r>
              <a:rPr lang="ar-SA" sz="2100" dirty="0"/>
              <a:t> قصير جداً، </a:t>
            </a:r>
            <a:r>
              <a:rPr lang="ar-SA" sz="2100" dirty="0">
                <a:solidFill>
                  <a:prstClr val="black"/>
                </a:solidFill>
                <a:latin typeface="Arial"/>
              </a:rPr>
              <a:t>وهما المسؤولان عن تحديد الجنس في الإنسان.</a:t>
            </a:r>
          </a:p>
          <a:p>
            <a:pPr marL="0" indent="0" algn="r" rtl="1">
              <a:buFont typeface="Arial" panose="020B0604020202020204" pitchFamily="34" charset="0"/>
              <a:buNone/>
              <a:defRPr/>
            </a:pPr>
            <a:endParaRPr lang="en-US" dirty="0"/>
          </a:p>
        </p:txBody>
      </p:sp>
      <p:pic>
        <p:nvPicPr>
          <p:cNvPr id="28" name="Picture 6">
            <a:extLst>
              <a:ext uri="{FF2B5EF4-FFF2-40B4-BE49-F238E27FC236}">
                <a16:creationId xmlns:a16="http://schemas.microsoft.com/office/drawing/2014/main" xmlns="" id="{006E4220-F9F3-4F10-ADEA-AAD2415224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556" y="2803574"/>
            <a:ext cx="3360738"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2119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C8274B44-D475-48BD-8ED5-D6422FFFC0D8}"/>
              </a:ext>
            </a:extLst>
          </p:cNvPr>
          <p:cNvSpPr>
            <a:spLocks noGrp="1"/>
          </p:cNvSpPr>
          <p:nvPr>
            <p:ph type="title"/>
          </p:nvPr>
        </p:nvSpPr>
        <p:spPr>
          <a:xfrm>
            <a:off x="1575542" y="1765187"/>
            <a:ext cx="8229600" cy="541338"/>
          </a:xfrm>
        </p:spPr>
        <p:txBody>
          <a:bodyPr/>
          <a:lstStyle/>
          <a:p>
            <a:r>
              <a:rPr lang="ar-SA" altLang="en-US" sz="3000" dirty="0">
                <a:solidFill>
                  <a:srgbClr val="C00000"/>
                </a:solidFill>
              </a:rPr>
              <a:t>الوراثة في الإنسان</a:t>
            </a:r>
            <a:r>
              <a:rPr lang="ar-SA" altLang="en-US" sz="3000" dirty="0">
                <a:solidFill>
                  <a:srgbClr val="FF0000"/>
                </a:solidFill>
              </a:rPr>
              <a:t/>
            </a:r>
            <a:br>
              <a:rPr lang="ar-SA" altLang="en-US" sz="3000" dirty="0">
                <a:solidFill>
                  <a:srgbClr val="FF0000"/>
                </a:solidFill>
              </a:rPr>
            </a:br>
            <a:r>
              <a:rPr lang="ar-SA" altLang="en-US" sz="2800" dirty="0">
                <a:solidFill>
                  <a:srgbClr val="FF0000"/>
                </a:solidFill>
              </a:rPr>
              <a:t>أنواع الانقسام في الخلايا</a:t>
            </a:r>
            <a:r>
              <a:rPr lang="ar-SA" altLang="en-US" sz="2800" dirty="0">
                <a:solidFill>
                  <a:srgbClr val="6600FF"/>
                </a:solidFill>
              </a:rPr>
              <a:t/>
            </a:r>
            <a:br>
              <a:rPr lang="ar-SA" altLang="en-US" sz="2800" dirty="0">
                <a:solidFill>
                  <a:srgbClr val="6600FF"/>
                </a:solidFill>
              </a:rPr>
            </a:br>
            <a:endParaRPr lang="en-US" altLang="en-US" sz="2800" dirty="0">
              <a:solidFill>
                <a:srgbClr val="FF0000"/>
              </a:solidFill>
            </a:endParaRPr>
          </a:p>
        </p:txBody>
      </p:sp>
      <p:sp>
        <p:nvSpPr>
          <p:cNvPr id="27" name="Content Placeholder 2">
            <a:extLst>
              <a:ext uri="{FF2B5EF4-FFF2-40B4-BE49-F238E27FC236}">
                <a16:creationId xmlns:a16="http://schemas.microsoft.com/office/drawing/2014/main" xmlns="" id="{B2D484AF-F0E5-4917-B4FD-5A5F2C1BD313}"/>
              </a:ext>
            </a:extLst>
          </p:cNvPr>
          <p:cNvSpPr>
            <a:spLocks noGrp="1"/>
          </p:cNvSpPr>
          <p:nvPr>
            <p:ph idx="1"/>
          </p:nvPr>
        </p:nvSpPr>
        <p:spPr>
          <a:xfrm>
            <a:off x="2382823" y="2527395"/>
            <a:ext cx="9404283" cy="4525963"/>
          </a:xfrm>
        </p:spPr>
        <p:txBody>
          <a:bodyPr/>
          <a:lstStyle/>
          <a:p>
            <a:pPr algn="r" rtl="1">
              <a:defRPr/>
            </a:pPr>
            <a:r>
              <a:rPr lang="ar-SA" dirty="0">
                <a:solidFill>
                  <a:srgbClr val="6600FF"/>
                </a:solidFill>
              </a:rPr>
              <a:t>تنقسم الخلايا انقسام متساوي</a:t>
            </a:r>
          </a:p>
          <a:p>
            <a:pPr marL="0" indent="0" algn="r" rtl="1">
              <a:buFont typeface="Arial" panose="020B0604020202020204" pitchFamily="34" charset="0"/>
              <a:buNone/>
              <a:defRPr/>
            </a:pPr>
            <a:r>
              <a:rPr lang="ar-SA" dirty="0"/>
              <a:t>يحدث في الخلايا الجسمية بهدف نمو الكائنات الحية وتجديد الخلايا التالفة.</a:t>
            </a:r>
          </a:p>
          <a:p>
            <a:pPr algn="r" rtl="1">
              <a:defRPr/>
            </a:pPr>
            <a:endParaRPr lang="ar-SA" dirty="0"/>
          </a:p>
          <a:p>
            <a:pPr algn="r" rtl="1">
              <a:defRPr/>
            </a:pPr>
            <a:r>
              <a:rPr lang="ar-SA" dirty="0">
                <a:solidFill>
                  <a:srgbClr val="6600FF"/>
                </a:solidFill>
              </a:rPr>
              <a:t>تنقسم الخلايا انقسام منصف</a:t>
            </a:r>
          </a:p>
          <a:p>
            <a:pPr marL="0" indent="0" algn="r" rtl="1">
              <a:buFont typeface="Arial" panose="020B0604020202020204" pitchFamily="34" charset="0"/>
              <a:buNone/>
              <a:defRPr/>
            </a:pPr>
            <a:r>
              <a:rPr lang="ar-SA" dirty="0"/>
              <a:t>يحدث في الخلايا الجنسية بهدف التكاثر.</a:t>
            </a:r>
            <a:endParaRPr lang="en-US" dirty="0"/>
          </a:p>
        </p:txBody>
      </p:sp>
    </p:spTree>
    <p:extLst>
      <p:ext uri="{BB962C8B-B14F-4D97-AF65-F5344CB8AC3E}">
        <p14:creationId xmlns:p14="http://schemas.microsoft.com/office/powerpoint/2010/main" val="38705071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A5A2EC68-B0A0-4576-A1CA-6FF9262306AE}"/>
              </a:ext>
            </a:extLst>
          </p:cNvPr>
          <p:cNvSpPr>
            <a:spLocks noGrp="1"/>
          </p:cNvSpPr>
          <p:nvPr>
            <p:ph type="title"/>
          </p:nvPr>
        </p:nvSpPr>
        <p:spPr>
          <a:xfrm>
            <a:off x="1974646" y="1501775"/>
            <a:ext cx="7405687" cy="449263"/>
          </a:xfrm>
        </p:spPr>
        <p:txBody>
          <a:bodyPr/>
          <a:lstStyle/>
          <a:p>
            <a:r>
              <a:rPr lang="ar-SA" altLang="en-US" sz="3000">
                <a:solidFill>
                  <a:srgbClr val="C00000"/>
                </a:solidFill>
              </a:rPr>
              <a:t>الوراثة في الإنسان</a:t>
            </a:r>
            <a:r>
              <a:rPr lang="ar-SA" altLang="en-US" sz="3000">
                <a:solidFill>
                  <a:srgbClr val="FF0000"/>
                </a:solidFill>
              </a:rPr>
              <a:t/>
            </a:r>
            <a:br>
              <a:rPr lang="ar-SA" altLang="en-US" sz="3000">
                <a:solidFill>
                  <a:srgbClr val="FF0000"/>
                </a:solidFill>
              </a:rPr>
            </a:br>
            <a:r>
              <a:rPr lang="ar-SA" altLang="en-US" sz="3000">
                <a:solidFill>
                  <a:srgbClr val="FF0000"/>
                </a:solidFill>
              </a:rPr>
              <a:t>كيف نحصل على الكروموسومات؟</a:t>
            </a:r>
            <a:endParaRPr lang="en-US" altLang="en-US" sz="3000">
              <a:solidFill>
                <a:srgbClr val="FF0000"/>
              </a:solidFill>
            </a:endParaRPr>
          </a:p>
        </p:txBody>
      </p:sp>
      <p:sp>
        <p:nvSpPr>
          <p:cNvPr id="27" name="Content Placeholder 2">
            <a:extLst>
              <a:ext uri="{FF2B5EF4-FFF2-40B4-BE49-F238E27FC236}">
                <a16:creationId xmlns:a16="http://schemas.microsoft.com/office/drawing/2014/main" xmlns="" id="{A06E4F78-A114-4797-BEB9-0B9E00C877D7}"/>
              </a:ext>
            </a:extLst>
          </p:cNvPr>
          <p:cNvSpPr>
            <a:spLocks noGrp="1"/>
          </p:cNvSpPr>
          <p:nvPr>
            <p:ph idx="1"/>
          </p:nvPr>
        </p:nvSpPr>
        <p:spPr>
          <a:xfrm>
            <a:off x="3378990" y="2463249"/>
            <a:ext cx="8670301" cy="4679950"/>
          </a:xfrm>
        </p:spPr>
        <p:txBody>
          <a:bodyPr/>
          <a:lstStyle/>
          <a:p>
            <a:pPr algn="r" rtl="1"/>
            <a:r>
              <a:rPr lang="ar-SA" altLang="en-US" sz="2000" dirty="0"/>
              <a:t>الإنسان يرث نصف الكروموسومات من الأم والنصف الثاني من الأب، كيف يحدث ذلك؟</a:t>
            </a:r>
          </a:p>
          <a:p>
            <a:pPr algn="r" rtl="1"/>
            <a:r>
              <a:rPr lang="ar-SA" altLang="en-US" sz="2000" dirty="0"/>
              <a:t>عندما تنقسم الخلية إلى نصفين يحمل كل نصف 23 كروموسوماً.</a:t>
            </a:r>
          </a:p>
          <a:p>
            <a:pPr algn="r" rtl="1"/>
            <a:r>
              <a:rPr lang="ar-SA" altLang="en-US" sz="2000" dirty="0">
                <a:solidFill>
                  <a:srgbClr val="000000"/>
                </a:solidFill>
              </a:rPr>
              <a:t>البويضة (الأمشاج الأنثوية) تحمل 23 كروموسوم. </a:t>
            </a:r>
            <a:r>
              <a:rPr lang="ar-SA" altLang="en-US" sz="2000" dirty="0"/>
              <a:t>الحيوان المنوي (الأمشاج الذكرية) يحمل 23 كرومووسوم. </a:t>
            </a:r>
          </a:p>
          <a:p>
            <a:pPr algn="r" rtl="1"/>
            <a:r>
              <a:rPr lang="ar-SA" altLang="en-US" sz="2000" dirty="0"/>
              <a:t>الكروموسوم الأخير في البويضة من نوع </a:t>
            </a:r>
            <a:r>
              <a:rPr lang="en-US" altLang="en-US" sz="2000" dirty="0"/>
              <a:t>X</a:t>
            </a:r>
            <a:r>
              <a:rPr lang="ar-SA" altLang="en-US" sz="2000" dirty="0"/>
              <a:t>، والكروموسوم الأخير في الحيوان المنوي إما يكون من نوع </a:t>
            </a:r>
            <a:r>
              <a:rPr lang="en-US" altLang="en-US" sz="2000" dirty="0"/>
              <a:t>X</a:t>
            </a:r>
            <a:r>
              <a:rPr lang="ar-SA" altLang="en-US" sz="2000" dirty="0"/>
              <a:t> أو من نوع </a:t>
            </a:r>
            <a:r>
              <a:rPr lang="en-US" altLang="en-US" sz="2000" dirty="0"/>
              <a:t>Y</a:t>
            </a:r>
            <a:r>
              <a:rPr lang="ar-SA" altLang="en-US" sz="2000" dirty="0"/>
              <a:t>.</a:t>
            </a:r>
          </a:p>
          <a:p>
            <a:pPr algn="r" rtl="1"/>
            <a:r>
              <a:rPr lang="ar-SA" altLang="en-US" sz="2000" dirty="0"/>
              <a:t>يتم تلقيح البويضة بواسطة الحيوان المنوي فتنتج البويضة المخصبة (الزيجوت) وتحمل 46 كروموسوم.</a:t>
            </a:r>
          </a:p>
          <a:p>
            <a:pPr algn="r" rtl="1" eaLnBrk="1" hangingPunct="1">
              <a:spcBef>
                <a:spcPct val="0"/>
              </a:spcBef>
            </a:pPr>
            <a:r>
              <a:rPr lang="ar-SA" altLang="en-US" sz="2000" dirty="0">
                <a:solidFill>
                  <a:srgbClr val="000000"/>
                </a:solidFill>
                <a:latin typeface="Arial" panose="020B0604020202020204" pitchFamily="34" charset="0"/>
              </a:rPr>
              <a:t>إذا أتحد </a:t>
            </a:r>
            <a:r>
              <a:rPr lang="en-US" altLang="en-US" sz="2000" dirty="0">
                <a:solidFill>
                  <a:srgbClr val="000000"/>
                </a:solidFill>
                <a:latin typeface="Arial" panose="020B0604020202020204" pitchFamily="34" charset="0"/>
                <a:cs typeface="Arial" panose="020B0604020202020204" pitchFamily="34" charset="0"/>
              </a:rPr>
              <a:t>X</a:t>
            </a:r>
            <a:r>
              <a:rPr lang="ar-SA" altLang="en-US" sz="2000" dirty="0">
                <a:solidFill>
                  <a:srgbClr val="000000"/>
                </a:solidFill>
                <a:latin typeface="Arial" panose="020B0604020202020204" pitchFamily="34" charset="0"/>
              </a:rPr>
              <a:t> من الأنثى مع </a:t>
            </a:r>
            <a:r>
              <a:rPr lang="en-US" altLang="en-US" sz="2000" dirty="0">
                <a:solidFill>
                  <a:srgbClr val="000000"/>
                </a:solidFill>
                <a:latin typeface="Arial" panose="020B0604020202020204" pitchFamily="34" charset="0"/>
                <a:cs typeface="Arial" panose="020B0604020202020204" pitchFamily="34" charset="0"/>
              </a:rPr>
              <a:t>X</a:t>
            </a:r>
            <a:r>
              <a:rPr lang="ar-SA" altLang="en-US" sz="2000" dirty="0">
                <a:solidFill>
                  <a:srgbClr val="000000"/>
                </a:solidFill>
                <a:latin typeface="Arial" panose="020B0604020202020204" pitchFamily="34" charset="0"/>
              </a:rPr>
              <a:t> من الرجل يحمل المولود الكروموسوم </a:t>
            </a:r>
            <a:r>
              <a:rPr lang="en-US" altLang="en-US" sz="2000" dirty="0">
                <a:solidFill>
                  <a:srgbClr val="000000"/>
                </a:solidFill>
                <a:latin typeface="Arial" panose="020B0604020202020204" pitchFamily="34" charset="0"/>
                <a:cs typeface="Arial" panose="020B0604020202020204" pitchFamily="34" charset="0"/>
              </a:rPr>
              <a:t>XX</a:t>
            </a:r>
            <a:r>
              <a:rPr lang="ar-SA" altLang="en-US" sz="2000" dirty="0">
                <a:solidFill>
                  <a:srgbClr val="000000"/>
                </a:solidFill>
                <a:latin typeface="Arial" panose="020B0604020202020204" pitchFamily="34" charset="0"/>
              </a:rPr>
              <a:t> أي أن جنس المولود أنثى.</a:t>
            </a:r>
          </a:p>
          <a:p>
            <a:pPr algn="r" rtl="1" eaLnBrk="1" hangingPunct="1">
              <a:spcBef>
                <a:spcPct val="0"/>
              </a:spcBef>
            </a:pPr>
            <a:r>
              <a:rPr lang="ar-SA" altLang="en-US" sz="2000" dirty="0">
                <a:solidFill>
                  <a:srgbClr val="000000"/>
                </a:solidFill>
                <a:latin typeface="Arial" panose="020B0604020202020204" pitchFamily="34" charset="0"/>
              </a:rPr>
              <a:t>إذا أتحد كروموسوم </a:t>
            </a:r>
            <a:r>
              <a:rPr lang="en-US" altLang="en-US" sz="2000" dirty="0">
                <a:solidFill>
                  <a:srgbClr val="000000"/>
                </a:solidFill>
                <a:latin typeface="Arial" panose="020B0604020202020204" pitchFamily="34" charset="0"/>
                <a:cs typeface="Arial" panose="020B0604020202020204" pitchFamily="34" charset="0"/>
              </a:rPr>
              <a:t>X</a:t>
            </a:r>
            <a:r>
              <a:rPr lang="ar-SA" altLang="en-US" sz="2000" dirty="0">
                <a:solidFill>
                  <a:srgbClr val="000000"/>
                </a:solidFill>
                <a:latin typeface="Arial" panose="020B0604020202020204" pitchFamily="34" charset="0"/>
              </a:rPr>
              <a:t> من الأنثى مع كروموسوم </a:t>
            </a:r>
            <a:r>
              <a:rPr lang="en-US" altLang="en-US" sz="2000" dirty="0">
                <a:solidFill>
                  <a:srgbClr val="000000"/>
                </a:solidFill>
                <a:latin typeface="Arial" panose="020B0604020202020204" pitchFamily="34" charset="0"/>
              </a:rPr>
              <a:t>Y</a:t>
            </a:r>
            <a:r>
              <a:rPr lang="ar-SA" altLang="en-US" sz="2000" dirty="0">
                <a:solidFill>
                  <a:srgbClr val="000000"/>
                </a:solidFill>
                <a:latin typeface="Arial" panose="020B0604020202020204" pitchFamily="34" charset="0"/>
              </a:rPr>
              <a:t> من الرجل يحمل المولود الكروموسوم </a:t>
            </a:r>
            <a:r>
              <a:rPr lang="en-US" altLang="en-US" sz="2000" dirty="0">
                <a:solidFill>
                  <a:srgbClr val="000000"/>
                </a:solidFill>
                <a:latin typeface="Arial" panose="020B0604020202020204" pitchFamily="34" charset="0"/>
                <a:cs typeface="Arial" panose="020B0604020202020204" pitchFamily="34" charset="0"/>
              </a:rPr>
              <a:t>XY</a:t>
            </a:r>
            <a:r>
              <a:rPr lang="ar-SA" altLang="en-US" sz="2000" dirty="0">
                <a:solidFill>
                  <a:srgbClr val="000000"/>
                </a:solidFill>
                <a:latin typeface="Arial" panose="020B0604020202020204" pitchFamily="34" charset="0"/>
              </a:rPr>
              <a:t> أي أن جنس المولود ذكر.</a:t>
            </a:r>
            <a:r>
              <a:rPr lang="ar-SA" altLang="en-US" sz="2000" dirty="0">
                <a:solidFill>
                  <a:srgbClr val="000000"/>
                </a:solidFill>
              </a:rPr>
              <a:t> </a:t>
            </a:r>
            <a:endParaRPr lang="en-US" altLang="en-US" sz="2000" dirty="0">
              <a:solidFill>
                <a:srgbClr val="000000"/>
              </a:solidFill>
            </a:endParaRPr>
          </a:p>
        </p:txBody>
      </p:sp>
      <p:pic>
        <p:nvPicPr>
          <p:cNvPr id="28" name="Picture 6">
            <a:extLst>
              <a:ext uri="{FF2B5EF4-FFF2-40B4-BE49-F238E27FC236}">
                <a16:creationId xmlns:a16="http://schemas.microsoft.com/office/drawing/2014/main" xmlns="" id="{CA949CA6-E48A-4630-BAC5-942DA6B98C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1499" y="4624133"/>
            <a:ext cx="17541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Image result for ‫الكروموسومات وانقسام الخلية في الإنسان‬‎">
            <a:extLst>
              <a:ext uri="{FF2B5EF4-FFF2-40B4-BE49-F238E27FC236}">
                <a16:creationId xmlns:a16="http://schemas.microsoft.com/office/drawing/2014/main" xmlns="" id="{1BDFAD7F-B19F-42DD-8E91-3716D7ED6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19" y="1695239"/>
            <a:ext cx="2709862"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xmlns="" id="{E4049F7C-2AEB-436E-B072-AE86C9E0C3F1}"/>
              </a:ext>
            </a:extLst>
          </p:cNvPr>
          <p:cNvSpPr txBox="1"/>
          <p:nvPr/>
        </p:nvSpPr>
        <p:spPr>
          <a:xfrm>
            <a:off x="2042908" y="2085975"/>
            <a:ext cx="1033463" cy="2762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انقسامات متساوية</a:t>
            </a:r>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6029263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E6AB3C0D-E81A-4A67-ABBC-A2552BD65750}"/>
              </a:ext>
            </a:extLst>
          </p:cNvPr>
          <p:cNvSpPr>
            <a:spLocks noGrp="1"/>
          </p:cNvSpPr>
          <p:nvPr>
            <p:ph type="title"/>
          </p:nvPr>
        </p:nvSpPr>
        <p:spPr>
          <a:xfrm>
            <a:off x="1768550" y="1741814"/>
            <a:ext cx="8229600" cy="438150"/>
          </a:xfrm>
        </p:spPr>
        <p:txBody>
          <a:bodyPr/>
          <a:lstStyle/>
          <a:p>
            <a:r>
              <a:rPr lang="ar-SA" altLang="en-US">
                <a:solidFill>
                  <a:srgbClr val="FF0000"/>
                </a:solidFill>
              </a:rPr>
              <a:t>تمرين</a:t>
            </a:r>
            <a:endParaRPr lang="en-US" altLang="en-US">
              <a:solidFill>
                <a:srgbClr val="FF0000"/>
              </a:solidFill>
            </a:endParaRPr>
          </a:p>
        </p:txBody>
      </p:sp>
      <p:sp>
        <p:nvSpPr>
          <p:cNvPr id="27" name="Content Placeholder 2">
            <a:extLst>
              <a:ext uri="{FF2B5EF4-FFF2-40B4-BE49-F238E27FC236}">
                <a16:creationId xmlns:a16="http://schemas.microsoft.com/office/drawing/2014/main" xmlns="" id="{C7E2FE76-6656-4857-A7E2-37AA17FF5748}"/>
              </a:ext>
            </a:extLst>
          </p:cNvPr>
          <p:cNvSpPr>
            <a:spLocks noGrp="1"/>
          </p:cNvSpPr>
          <p:nvPr>
            <p:ph idx="1"/>
          </p:nvPr>
        </p:nvSpPr>
        <p:spPr>
          <a:xfrm>
            <a:off x="2540075" y="2435552"/>
            <a:ext cx="7458075" cy="3867150"/>
          </a:xfrm>
        </p:spPr>
        <p:txBody>
          <a:bodyPr/>
          <a:lstStyle/>
          <a:p>
            <a:pPr algn="r" rtl="1">
              <a:defRPr/>
            </a:pPr>
            <a:r>
              <a:rPr lang="ar-SA" sz="2100" dirty="0"/>
              <a:t>أكملي العبارات التالية:</a:t>
            </a:r>
          </a:p>
          <a:p>
            <a:pPr marL="0" indent="0" algn="r" rtl="1">
              <a:buFont typeface="Arial" panose="020B0604020202020204" pitchFamily="34" charset="0"/>
              <a:buNone/>
              <a:defRPr/>
            </a:pPr>
            <a:r>
              <a:rPr lang="ar-SA" sz="2100" dirty="0"/>
              <a:t>1- عدد الكروموسومات في الحيوان المنوي ........</a:t>
            </a:r>
          </a:p>
          <a:p>
            <a:pPr marL="0" indent="0" algn="r" rtl="1">
              <a:buFont typeface="Arial" panose="020B0604020202020204" pitchFamily="34" charset="0"/>
              <a:buNone/>
              <a:defRPr/>
            </a:pPr>
            <a:r>
              <a:rPr lang="ar-SA" sz="2100" dirty="0"/>
              <a:t>2- عدد الكروموسومات في البويضة المخصبة ........</a:t>
            </a:r>
          </a:p>
          <a:p>
            <a:pPr algn="r" rtl="1">
              <a:defRPr/>
            </a:pPr>
            <a:endParaRPr lang="ar-SA" sz="2100" dirty="0"/>
          </a:p>
          <a:p>
            <a:pPr algn="r" rtl="1">
              <a:defRPr/>
            </a:pPr>
            <a:r>
              <a:rPr lang="ar-SA" sz="2100" dirty="0"/>
              <a:t>اختاري الإجابة الصحيحة:</a:t>
            </a:r>
          </a:p>
          <a:p>
            <a:pPr marL="0" indent="0" algn="r" rtl="1">
              <a:buFont typeface="Arial" panose="020B0604020202020204" pitchFamily="34" charset="0"/>
              <a:buNone/>
              <a:defRPr/>
            </a:pPr>
            <a:r>
              <a:rPr lang="ar-SA" sz="2100" dirty="0"/>
              <a:t>إذا علمتي أن عدد الكروموسومات في البويضة تساوي 23، كم عدد الكروموسومات في خلية الجلد؟</a:t>
            </a:r>
          </a:p>
          <a:p>
            <a:pPr marL="0" indent="0" algn="r" rtl="1">
              <a:buFont typeface="Arial" panose="020B0604020202020204" pitchFamily="34" charset="0"/>
              <a:buNone/>
              <a:defRPr/>
            </a:pPr>
            <a:r>
              <a:rPr lang="ar-SA" sz="2100" dirty="0"/>
              <a:t>أ- 23</a:t>
            </a:r>
          </a:p>
          <a:p>
            <a:pPr marL="0" indent="0" algn="r" rtl="1">
              <a:buFont typeface="Arial" panose="020B0604020202020204" pitchFamily="34" charset="0"/>
              <a:buNone/>
              <a:defRPr/>
            </a:pPr>
            <a:r>
              <a:rPr lang="ar-SA" sz="2100" dirty="0"/>
              <a:t>ب- 46</a:t>
            </a:r>
          </a:p>
          <a:p>
            <a:pPr marL="0" indent="0" algn="r" rtl="1">
              <a:buFont typeface="Arial" panose="020B0604020202020204" pitchFamily="34" charset="0"/>
              <a:buNone/>
              <a:defRPr/>
            </a:pPr>
            <a:r>
              <a:rPr lang="ar-SA" sz="2100" dirty="0"/>
              <a:t>ج- 92</a:t>
            </a:r>
          </a:p>
          <a:p>
            <a:pPr algn="r" rtl="1">
              <a:defRPr/>
            </a:pPr>
            <a:endParaRPr lang="en-US" sz="2100" dirty="0"/>
          </a:p>
        </p:txBody>
      </p:sp>
      <p:pic>
        <p:nvPicPr>
          <p:cNvPr id="28" name="Picture 2">
            <a:extLst>
              <a:ext uri="{FF2B5EF4-FFF2-40B4-BE49-F238E27FC236}">
                <a16:creationId xmlns:a16="http://schemas.microsoft.com/office/drawing/2014/main" xmlns="" id="{41295AEF-75B5-48B7-B885-32FEC297F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300" y="1687839"/>
            <a:ext cx="5143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6854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55C83E28-6B2D-4BC6-8D11-F919F7FFDD9A}"/>
              </a:ext>
            </a:extLst>
          </p:cNvPr>
          <p:cNvSpPr>
            <a:spLocks noGrp="1"/>
          </p:cNvSpPr>
          <p:nvPr>
            <p:ph type="title"/>
          </p:nvPr>
        </p:nvSpPr>
        <p:spPr>
          <a:xfrm>
            <a:off x="1418006" y="1374678"/>
            <a:ext cx="8229600" cy="469900"/>
          </a:xfrm>
        </p:spPr>
        <p:txBody>
          <a:bodyPr/>
          <a:lstStyle/>
          <a:p>
            <a:r>
              <a:rPr lang="ar-SA" altLang="en-US" sz="3000">
                <a:solidFill>
                  <a:srgbClr val="C00000"/>
                </a:solidFill>
              </a:rPr>
              <a:t>الوراثة في الإنسان</a:t>
            </a:r>
            <a:r>
              <a:rPr lang="ar-SA" altLang="en-US" sz="3000">
                <a:solidFill>
                  <a:srgbClr val="FF0000"/>
                </a:solidFill>
              </a:rPr>
              <a:t/>
            </a:r>
            <a:br>
              <a:rPr lang="ar-SA" altLang="en-US" sz="3000">
                <a:solidFill>
                  <a:srgbClr val="FF0000"/>
                </a:solidFill>
              </a:rPr>
            </a:br>
            <a:r>
              <a:rPr lang="ar-SA" altLang="en-US" sz="3000">
                <a:solidFill>
                  <a:srgbClr val="FF0000"/>
                </a:solidFill>
              </a:rPr>
              <a:t>المورّثات (الجينات)</a:t>
            </a:r>
            <a:endParaRPr lang="en-US" altLang="en-US" sz="3000">
              <a:solidFill>
                <a:srgbClr val="FF0000"/>
              </a:solidFill>
            </a:endParaRPr>
          </a:p>
        </p:txBody>
      </p:sp>
      <p:sp>
        <p:nvSpPr>
          <p:cNvPr id="27" name="Content Placeholder 2">
            <a:extLst>
              <a:ext uri="{FF2B5EF4-FFF2-40B4-BE49-F238E27FC236}">
                <a16:creationId xmlns:a16="http://schemas.microsoft.com/office/drawing/2014/main" xmlns="" id="{F1E1C5B5-3496-416B-A09B-09D21095645A}"/>
              </a:ext>
            </a:extLst>
          </p:cNvPr>
          <p:cNvSpPr>
            <a:spLocks noGrp="1"/>
          </p:cNvSpPr>
          <p:nvPr>
            <p:ph idx="1"/>
          </p:nvPr>
        </p:nvSpPr>
        <p:spPr>
          <a:xfrm>
            <a:off x="3791317" y="2524028"/>
            <a:ext cx="8105821" cy="3230729"/>
          </a:xfrm>
        </p:spPr>
        <p:txBody>
          <a:bodyPr/>
          <a:lstStyle/>
          <a:p>
            <a:pPr algn="r" rtl="1">
              <a:defRPr/>
            </a:pPr>
            <a:r>
              <a:rPr lang="ar-SA" sz="2100" u="sng" dirty="0"/>
              <a:t>المورّثة (الجين)</a:t>
            </a:r>
            <a:r>
              <a:rPr lang="ar-SA" sz="2100" dirty="0"/>
              <a:t> هي الوحدة الأساسية والوظيفية في الوراثة عند البشر، </a:t>
            </a:r>
            <a:r>
              <a:rPr lang="ar-SA" sz="2100" dirty="0">
                <a:solidFill>
                  <a:prstClr val="black"/>
                </a:solidFill>
              </a:rPr>
              <a:t>وهي تمثل مناطق معينة من شريط الحامض النووي </a:t>
            </a:r>
            <a:r>
              <a:rPr lang="en-US" sz="2100" dirty="0">
                <a:solidFill>
                  <a:prstClr val="black"/>
                </a:solidFill>
              </a:rPr>
              <a:t>DNA</a:t>
            </a:r>
            <a:r>
              <a:rPr lang="ar-SA" sz="2100" dirty="0"/>
              <a:t>.</a:t>
            </a:r>
          </a:p>
          <a:p>
            <a:pPr algn="r" rtl="1">
              <a:defRPr/>
            </a:pPr>
            <a:r>
              <a:rPr lang="ar-SA" sz="2100" u="sng" dirty="0"/>
              <a:t>دور المورثات (الجينات):</a:t>
            </a:r>
          </a:p>
          <a:p>
            <a:pPr marL="0" indent="0" algn="r" rtl="1">
              <a:buFont typeface="Arial" panose="020B0604020202020204" pitchFamily="34" charset="0"/>
              <a:buNone/>
              <a:defRPr/>
            </a:pPr>
            <a:r>
              <a:rPr lang="ar-SA" sz="2100" dirty="0"/>
              <a:t>1- تحتوي الجينات على معلومات وراثية تحدد أنواع البروتينات داخل خلايا الجسم وخارجها. </a:t>
            </a:r>
          </a:p>
          <a:p>
            <a:pPr marL="0" indent="0" algn="r" rtl="1">
              <a:buFont typeface="Arial" panose="020B0604020202020204" pitchFamily="34" charset="0"/>
              <a:buNone/>
              <a:defRPr/>
            </a:pPr>
            <a:r>
              <a:rPr lang="ar-SA" sz="2100" dirty="0"/>
              <a:t>2- هذه البروتينات تحدد صفات الكائن الحي، فهي لها دور مهم في تحديد لون البشرة، تحديد لون العينين، طول القامة أو قصرها، ....</a:t>
            </a:r>
          </a:p>
          <a:p>
            <a:pPr marL="0" indent="0" algn="r" rtl="1">
              <a:buFont typeface="Arial" panose="020B0604020202020204" pitchFamily="34" charset="0"/>
              <a:buNone/>
              <a:defRPr/>
            </a:pPr>
            <a:r>
              <a:rPr lang="ar-SA" sz="2100" dirty="0"/>
              <a:t>3- نقل الصفات الوراثية من جيل إلى آخر.</a:t>
            </a:r>
            <a:endParaRPr lang="en-US" sz="2100" dirty="0"/>
          </a:p>
        </p:txBody>
      </p:sp>
      <p:pic>
        <p:nvPicPr>
          <p:cNvPr id="28" name="Picture 6">
            <a:extLst>
              <a:ext uri="{FF2B5EF4-FFF2-40B4-BE49-F238E27FC236}">
                <a16:creationId xmlns:a16="http://schemas.microsoft.com/office/drawing/2014/main" xmlns="" id="{0CF5C5BC-A41F-424D-BF73-7F3158B407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743" y="2087466"/>
            <a:ext cx="23145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a:extLst>
              <a:ext uri="{FF2B5EF4-FFF2-40B4-BE49-F238E27FC236}">
                <a16:creationId xmlns:a16="http://schemas.microsoft.com/office/drawing/2014/main" xmlns="" id="{08DC7C06-D17C-45E3-B4DF-3BB89C5C0B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872" y="3527063"/>
            <a:ext cx="16097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a:extLst>
              <a:ext uri="{FF2B5EF4-FFF2-40B4-BE49-F238E27FC236}">
                <a16:creationId xmlns:a16="http://schemas.microsoft.com/office/drawing/2014/main" xmlns="" id="{94A24C7C-165E-4428-B115-992699E6C0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58" y="4995782"/>
            <a:ext cx="23717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1">
            <a:extLst>
              <a:ext uri="{FF2B5EF4-FFF2-40B4-BE49-F238E27FC236}">
                <a16:creationId xmlns:a16="http://schemas.microsoft.com/office/drawing/2014/main" xmlns="" id="{16D08334-70CF-4991-97E5-24372B2C1C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9094" y="4699078"/>
            <a:ext cx="11715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5971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377C8179-D727-4401-A54E-13AAD0A370EE}"/>
              </a:ext>
            </a:extLst>
          </p:cNvPr>
          <p:cNvSpPr>
            <a:spLocks noGrp="1"/>
          </p:cNvSpPr>
          <p:nvPr>
            <p:ph type="title"/>
          </p:nvPr>
        </p:nvSpPr>
        <p:spPr>
          <a:xfrm>
            <a:off x="1073840" y="1391443"/>
            <a:ext cx="8229600" cy="511175"/>
          </a:xfrm>
        </p:spPr>
        <p:txBody>
          <a:bodyPr/>
          <a:lstStyle/>
          <a:p>
            <a:pPr rtl="1"/>
            <a:r>
              <a:rPr lang="ar-SA" altLang="en-US" sz="3000">
                <a:solidFill>
                  <a:srgbClr val="C00000"/>
                </a:solidFill>
              </a:rPr>
              <a:t>الوراثة في الإنسان</a:t>
            </a:r>
            <a:r>
              <a:rPr lang="ar-SA" altLang="en-US" sz="3000">
                <a:solidFill>
                  <a:srgbClr val="FF0000"/>
                </a:solidFill>
              </a:rPr>
              <a:t/>
            </a:r>
            <a:br>
              <a:rPr lang="ar-SA" altLang="en-US" sz="3000">
                <a:solidFill>
                  <a:srgbClr val="FF0000"/>
                </a:solidFill>
              </a:rPr>
            </a:br>
            <a:r>
              <a:rPr lang="ar-SA" altLang="en-US" sz="3000">
                <a:solidFill>
                  <a:srgbClr val="FF0000"/>
                </a:solidFill>
              </a:rPr>
              <a:t>الحمض النووي </a:t>
            </a:r>
            <a:r>
              <a:rPr lang="en-US" altLang="en-US" sz="3000">
                <a:solidFill>
                  <a:srgbClr val="FF0000"/>
                </a:solidFill>
              </a:rPr>
              <a:t>DNA</a:t>
            </a:r>
          </a:p>
        </p:txBody>
      </p:sp>
      <p:sp>
        <p:nvSpPr>
          <p:cNvPr id="27" name="Content Placeholder 2">
            <a:extLst>
              <a:ext uri="{FF2B5EF4-FFF2-40B4-BE49-F238E27FC236}">
                <a16:creationId xmlns:a16="http://schemas.microsoft.com/office/drawing/2014/main" xmlns="" id="{6FCAE22F-26A0-4DE7-893F-2602A80FD7C2}"/>
              </a:ext>
            </a:extLst>
          </p:cNvPr>
          <p:cNvSpPr>
            <a:spLocks noGrp="1"/>
          </p:cNvSpPr>
          <p:nvPr>
            <p:ph idx="1"/>
          </p:nvPr>
        </p:nvSpPr>
        <p:spPr>
          <a:xfrm>
            <a:off x="4506015" y="2404268"/>
            <a:ext cx="7540211" cy="4256088"/>
          </a:xfrm>
        </p:spPr>
        <p:txBody>
          <a:bodyPr/>
          <a:lstStyle/>
          <a:p>
            <a:pPr algn="r" rtl="1">
              <a:defRPr/>
            </a:pPr>
            <a:r>
              <a:rPr lang="ar-SA" sz="2100" dirty="0"/>
              <a:t>هو الحمض النووي الريبوزي منقوص الأكسجين </a:t>
            </a:r>
            <a:r>
              <a:rPr lang="en-US" sz="2100" dirty="0" err="1">
                <a:solidFill>
                  <a:srgbClr val="F337DD"/>
                </a:solidFill>
              </a:rPr>
              <a:t>D</a:t>
            </a:r>
            <a:r>
              <a:rPr lang="en-US" sz="2100" dirty="0" err="1"/>
              <a:t>eoxyribo</a:t>
            </a:r>
            <a:r>
              <a:rPr lang="en-US" sz="2100" dirty="0"/>
              <a:t> </a:t>
            </a:r>
            <a:r>
              <a:rPr lang="en-US" sz="2100" dirty="0">
                <a:solidFill>
                  <a:srgbClr val="F337DD"/>
                </a:solidFill>
              </a:rPr>
              <a:t>N</a:t>
            </a:r>
            <a:r>
              <a:rPr lang="en-US" sz="2100" dirty="0"/>
              <a:t>ucleic </a:t>
            </a:r>
            <a:r>
              <a:rPr lang="en-US" sz="2100" dirty="0">
                <a:solidFill>
                  <a:srgbClr val="F337DD"/>
                </a:solidFill>
              </a:rPr>
              <a:t>A</a:t>
            </a:r>
            <a:r>
              <a:rPr lang="en-US" sz="2100" dirty="0"/>
              <a:t>cid</a:t>
            </a:r>
            <a:endParaRPr lang="ar-SA" sz="2100" dirty="0"/>
          </a:p>
          <a:p>
            <a:pPr algn="r" rtl="1">
              <a:defRPr/>
            </a:pPr>
            <a:r>
              <a:rPr lang="ar-SA" sz="2100" u="sng" dirty="0"/>
              <a:t>تركيب الحمض النووي </a:t>
            </a:r>
            <a:r>
              <a:rPr lang="en-US" sz="2100" u="sng" dirty="0"/>
              <a:t>DNA</a:t>
            </a:r>
            <a:r>
              <a:rPr lang="ar-SA" sz="2100" u="sng" dirty="0"/>
              <a:t>: </a:t>
            </a:r>
          </a:p>
          <a:p>
            <a:pPr marL="0" indent="0" algn="r" rtl="1">
              <a:buFont typeface="Arial" panose="020B0604020202020204" pitchFamily="34" charset="0"/>
              <a:buNone/>
              <a:defRPr/>
            </a:pPr>
            <a:r>
              <a:rPr lang="ar-SA" sz="2100" dirty="0"/>
              <a:t>يتكون من سلسلتين تلتفان حول بعضهما بشكل حلزوني، تنتشر عليهما مجموعة هائلة من الجينات (المورثات)، ووحدة بنائه تسمى (نيوكليتيدة).</a:t>
            </a:r>
          </a:p>
          <a:p>
            <a:pPr algn="r" rtl="1">
              <a:defRPr/>
            </a:pPr>
            <a:r>
              <a:rPr lang="ar-SA" sz="2100" u="sng" dirty="0"/>
              <a:t>ما هي النيوكليتيدة؟</a:t>
            </a:r>
          </a:p>
          <a:p>
            <a:pPr marL="0" indent="0" algn="r" rtl="1">
              <a:buFont typeface="Arial" panose="020B0604020202020204" pitchFamily="34" charset="0"/>
              <a:buNone/>
              <a:defRPr/>
            </a:pPr>
            <a:r>
              <a:rPr lang="ar-SA" sz="2100" dirty="0"/>
              <a:t>تتركب النيوكليتيدة من:</a:t>
            </a:r>
          </a:p>
          <a:p>
            <a:pPr marL="0" indent="0" algn="r" rtl="1">
              <a:buFont typeface="Arial" panose="020B0604020202020204" pitchFamily="34" charset="0"/>
              <a:buNone/>
              <a:defRPr/>
            </a:pPr>
            <a:r>
              <a:rPr lang="ar-SA" sz="2100" dirty="0"/>
              <a:t>1- مجموعة فوسفات.</a:t>
            </a:r>
          </a:p>
          <a:p>
            <a:pPr marL="0" indent="0" algn="r" rtl="1">
              <a:buFont typeface="Arial" panose="020B0604020202020204" pitchFamily="34" charset="0"/>
              <a:buNone/>
              <a:defRPr/>
            </a:pPr>
            <a:r>
              <a:rPr lang="ar-SA" sz="2100" dirty="0"/>
              <a:t>2- جزيء سكر ريبوزي منقوص الأكسجين.</a:t>
            </a:r>
          </a:p>
          <a:p>
            <a:pPr marL="0" indent="0" algn="r" rtl="1">
              <a:buFont typeface="Arial" panose="020B0604020202020204" pitchFamily="34" charset="0"/>
              <a:buNone/>
              <a:defRPr/>
            </a:pPr>
            <a:r>
              <a:rPr lang="ar-SA" sz="2100" dirty="0"/>
              <a:t>3- قاعدة نيتروجينية.</a:t>
            </a:r>
            <a:endParaRPr lang="en-US" sz="2100" dirty="0"/>
          </a:p>
        </p:txBody>
      </p:sp>
      <p:pic>
        <p:nvPicPr>
          <p:cNvPr id="28" name="Picture 6">
            <a:extLst>
              <a:ext uri="{FF2B5EF4-FFF2-40B4-BE49-F238E27FC236}">
                <a16:creationId xmlns:a16="http://schemas.microsoft.com/office/drawing/2014/main" xmlns="" id="{BB052C19-B688-46D3-BC87-56AD7EB977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697" y="1936769"/>
            <a:ext cx="3494087"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Image result for ‫المورثات (الجينات)‬‎">
            <a:extLst>
              <a:ext uri="{FF2B5EF4-FFF2-40B4-BE49-F238E27FC236}">
                <a16:creationId xmlns:a16="http://schemas.microsoft.com/office/drawing/2014/main" xmlns="" id="{744B746F-D95F-45BD-8ECA-40A09ABF4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92" y="3468746"/>
            <a:ext cx="2576513"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Content Placeholder 7">
            <a:extLst>
              <a:ext uri="{FF2B5EF4-FFF2-40B4-BE49-F238E27FC236}">
                <a16:creationId xmlns:a16="http://schemas.microsoft.com/office/drawing/2014/main" xmlns="" id="{1B20F4CF-8AE1-4C0C-9901-DAA0E149B2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7701" y="4164807"/>
            <a:ext cx="19859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xmlns="" id="{63DF5C8C-5FC9-41F5-B13E-6093F761170F}"/>
              </a:ext>
            </a:extLst>
          </p:cNvPr>
          <p:cNvSpPr txBox="1"/>
          <p:nvPr/>
        </p:nvSpPr>
        <p:spPr>
          <a:xfrm>
            <a:off x="3816948" y="5780217"/>
            <a:ext cx="3900487" cy="647700"/>
          </a:xfrm>
          <a:prstGeom prst="rect">
            <a:avLst/>
          </a:prstGeom>
          <a:solidFill>
            <a:schemeClr val="accent6">
              <a:lumMod val="20000"/>
              <a:lumOff val="80000"/>
            </a:schemeClr>
          </a:solidFill>
        </p:spPr>
        <p:txBody>
          <a:bodyPr>
            <a:spAutoFit/>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      القواعد النيتروجينية في ال </a:t>
            </a:r>
            <a:r>
              <a:rPr kumimoji="0" lang="en-US" sz="1800" b="0"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DNA</a:t>
            </a:r>
            <a:r>
              <a:rPr kumimoji="0" lang="ar-SA" sz="1800" b="0"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 أربع أنواع:</a:t>
            </a:r>
          </a:p>
          <a:p>
            <a:pPr marL="257175" marR="0" lvl="1"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Arial" charset="0"/>
                <a:ea typeface="+mn-ea"/>
                <a:cs typeface="Times New Roman" panose="02020603050405020304" pitchFamily="18" charset="0"/>
              </a:rPr>
              <a:t>أدنين ، جوانين، سايتوسين، ثايمين</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8437737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79104556-CA39-419D-ACC3-FA8DC7223935}"/>
              </a:ext>
            </a:extLst>
          </p:cNvPr>
          <p:cNvSpPr>
            <a:spLocks noGrp="1"/>
          </p:cNvSpPr>
          <p:nvPr>
            <p:ph type="title"/>
          </p:nvPr>
        </p:nvSpPr>
        <p:spPr>
          <a:xfrm>
            <a:off x="1249975" y="1522316"/>
            <a:ext cx="8229600" cy="439737"/>
          </a:xfrm>
        </p:spPr>
        <p:txBody>
          <a:bodyPr/>
          <a:lstStyle/>
          <a:p>
            <a:pPr rtl="1"/>
            <a:r>
              <a:rPr lang="ar-SA" altLang="en-US" sz="3000">
                <a:solidFill>
                  <a:srgbClr val="C00000"/>
                </a:solidFill>
              </a:rPr>
              <a:t>الوراثة في الإنسان</a:t>
            </a:r>
            <a:r>
              <a:rPr lang="ar-SA" altLang="en-US" sz="3000">
                <a:solidFill>
                  <a:srgbClr val="FF0000"/>
                </a:solidFill>
              </a:rPr>
              <a:t/>
            </a:r>
            <a:br>
              <a:rPr lang="ar-SA" altLang="en-US" sz="3000">
                <a:solidFill>
                  <a:srgbClr val="FF0000"/>
                </a:solidFill>
              </a:rPr>
            </a:br>
            <a:r>
              <a:rPr lang="ar-SA" altLang="en-US" sz="3000">
                <a:solidFill>
                  <a:srgbClr val="FF0000"/>
                </a:solidFill>
              </a:rPr>
              <a:t>كيف تختلف الجينات عن بعضها البعض؟</a:t>
            </a:r>
            <a:endParaRPr lang="en-US" altLang="en-US" sz="3000">
              <a:solidFill>
                <a:srgbClr val="FF0000"/>
              </a:solidFill>
            </a:endParaRPr>
          </a:p>
        </p:txBody>
      </p:sp>
      <p:sp>
        <p:nvSpPr>
          <p:cNvPr id="27" name="Content Placeholder 2">
            <a:extLst>
              <a:ext uri="{FF2B5EF4-FFF2-40B4-BE49-F238E27FC236}">
                <a16:creationId xmlns:a16="http://schemas.microsoft.com/office/drawing/2014/main" xmlns="" id="{3DAF294B-D3EC-474E-AACC-1CE2AED39C8E}"/>
              </a:ext>
            </a:extLst>
          </p:cNvPr>
          <p:cNvSpPr>
            <a:spLocks noGrp="1"/>
          </p:cNvSpPr>
          <p:nvPr>
            <p:ph idx="1"/>
          </p:nvPr>
        </p:nvSpPr>
        <p:spPr>
          <a:xfrm>
            <a:off x="4685868" y="2305871"/>
            <a:ext cx="7060587" cy="3394075"/>
          </a:xfrm>
        </p:spPr>
        <p:txBody>
          <a:bodyPr/>
          <a:lstStyle/>
          <a:p>
            <a:pPr algn="r" rtl="1"/>
            <a:r>
              <a:rPr lang="ar-SA" altLang="en-US" sz="2100" dirty="0"/>
              <a:t>تختلف الجينات (المورّثات) عن بعضها البعض بعدد وبترتيب القواعد النيتروجينية، هذا العدد والترتيب من القواعد النيتروجينية نطلق عليه (الشفرة الوراثية).</a:t>
            </a:r>
          </a:p>
          <a:p>
            <a:pPr algn="r" rtl="1"/>
            <a:r>
              <a:rPr lang="ar-SA" altLang="en-US" sz="2100" dirty="0"/>
              <a:t>ما هو المقصود بالشفرة الوراثية؟</a:t>
            </a:r>
          </a:p>
          <a:p>
            <a:pPr algn="r" rtl="1"/>
            <a:r>
              <a:rPr lang="ar-SA" altLang="en-US" sz="2100" dirty="0"/>
              <a:t>الشفرة الوراثية ترتيب معين للقواعد النيتروجينية الداخلة في تركيب ال </a:t>
            </a:r>
            <a:r>
              <a:rPr lang="en-US" altLang="en-US" sz="2100" dirty="0"/>
              <a:t>DNA</a:t>
            </a:r>
            <a:r>
              <a:rPr lang="ar-SA" altLang="en-US" sz="2100" dirty="0"/>
              <a:t>.</a:t>
            </a:r>
            <a:endParaRPr lang="en-US" altLang="en-US" sz="2100" dirty="0"/>
          </a:p>
        </p:txBody>
      </p:sp>
      <p:pic>
        <p:nvPicPr>
          <p:cNvPr id="28" name="Picture 7">
            <a:extLst>
              <a:ext uri="{FF2B5EF4-FFF2-40B4-BE49-F238E27FC236}">
                <a16:creationId xmlns:a16="http://schemas.microsoft.com/office/drawing/2014/main" xmlns="" id="{893069BD-92D1-4DB0-837D-87D06D1E0C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545" y="2197081"/>
            <a:ext cx="23939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Content Placeholder 6">
            <a:extLst>
              <a:ext uri="{FF2B5EF4-FFF2-40B4-BE49-F238E27FC236}">
                <a16:creationId xmlns:a16="http://schemas.microsoft.com/office/drawing/2014/main" xmlns="" id="{726FB2A4-C517-4EED-900C-9E7B4A50F0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7169" y="4357964"/>
            <a:ext cx="366871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6041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a16="http://schemas.microsoft.com/office/drawing/2014/main" xmlns=""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xmlns=""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a16="http://schemas.microsoft.com/office/drawing/2014/main" xmlns=""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a16="http://schemas.microsoft.com/office/drawing/2014/main" xmlns=""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a16="http://schemas.microsoft.com/office/drawing/2014/main" xmlns=""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a16="http://schemas.microsoft.com/office/drawing/2014/main" xmlns=""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a16="http://schemas.microsoft.com/office/drawing/2014/main" xmlns=""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a16="http://schemas.microsoft.com/office/drawing/2014/main" xmlns=""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a16="http://schemas.microsoft.com/office/drawing/2014/main" xmlns=""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nvGrpSpPr>
          <p:cNvPr id="66" name="Group 65">
            <a:extLst>
              <a:ext uri="{FF2B5EF4-FFF2-40B4-BE49-F238E27FC236}">
                <a16:creationId xmlns:a16="http://schemas.microsoft.com/office/drawing/2014/main" xmlns=""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a16="http://schemas.microsoft.com/office/drawing/2014/main" xmlns=""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a16="http://schemas.microsoft.com/office/drawing/2014/main" xmlns=""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a16="http://schemas.microsoft.com/office/drawing/2014/main" xmlns=""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xmlns=""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a16="http://schemas.microsoft.com/office/drawing/2014/main" xmlns=""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a16="http://schemas.microsoft.com/office/drawing/2014/main" xmlns=""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a16="http://schemas.microsoft.com/office/drawing/2014/main" xmlns=""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a16="http://schemas.microsoft.com/office/drawing/2014/main" xmlns=""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a16="http://schemas.microsoft.com/office/drawing/2014/main" xmlns=""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26" name="Title 1">
            <a:extLst>
              <a:ext uri="{FF2B5EF4-FFF2-40B4-BE49-F238E27FC236}">
                <a16:creationId xmlns:a16="http://schemas.microsoft.com/office/drawing/2014/main" xmlns="" id="{98067FD3-32EE-4C21-8134-7ED28A272D2F}"/>
              </a:ext>
            </a:extLst>
          </p:cNvPr>
          <p:cNvSpPr>
            <a:spLocks noGrp="1"/>
          </p:cNvSpPr>
          <p:nvPr>
            <p:ph type="title"/>
          </p:nvPr>
        </p:nvSpPr>
        <p:spPr>
          <a:xfrm>
            <a:off x="1510748" y="1857445"/>
            <a:ext cx="8229600" cy="544512"/>
          </a:xfrm>
        </p:spPr>
        <p:txBody>
          <a:bodyPr/>
          <a:lstStyle/>
          <a:p>
            <a:r>
              <a:rPr lang="ar-SA" altLang="en-US">
                <a:solidFill>
                  <a:srgbClr val="FF0000"/>
                </a:solidFill>
              </a:rPr>
              <a:t>تذكري أن:</a:t>
            </a:r>
            <a:endParaRPr lang="en-US" altLang="en-US">
              <a:solidFill>
                <a:srgbClr val="FF0000"/>
              </a:solidFill>
            </a:endParaRPr>
          </a:p>
        </p:txBody>
      </p:sp>
      <p:sp>
        <p:nvSpPr>
          <p:cNvPr id="27" name="TextBox 26">
            <a:extLst>
              <a:ext uri="{FF2B5EF4-FFF2-40B4-BE49-F238E27FC236}">
                <a16:creationId xmlns:a16="http://schemas.microsoft.com/office/drawing/2014/main" xmlns="" id="{2D1999FB-C86A-44F8-B39B-C8DACC05409F}"/>
              </a:ext>
            </a:extLst>
          </p:cNvPr>
          <p:cNvSpPr txBox="1"/>
          <p:nvPr/>
        </p:nvSpPr>
        <p:spPr>
          <a:xfrm>
            <a:off x="8873573" y="2840107"/>
            <a:ext cx="768350" cy="368300"/>
          </a:xfrm>
          <a:prstGeom prst="rect">
            <a:avLst/>
          </a:prstGeom>
          <a:solidFill>
            <a:schemeClr val="accent5">
              <a:lumMod val="20000"/>
              <a:lumOff val="80000"/>
            </a:schemeClr>
          </a:solidFill>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الخلية</a:t>
            </a: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8" name="TextBox 27">
            <a:extLst>
              <a:ext uri="{FF2B5EF4-FFF2-40B4-BE49-F238E27FC236}">
                <a16:creationId xmlns:a16="http://schemas.microsoft.com/office/drawing/2014/main" xmlns="" id="{FB5DC452-FB7A-405B-86FA-4869A8308A03}"/>
              </a:ext>
            </a:extLst>
          </p:cNvPr>
          <p:cNvSpPr txBox="1"/>
          <p:nvPr/>
        </p:nvSpPr>
        <p:spPr>
          <a:xfrm>
            <a:off x="9046611" y="3843407"/>
            <a:ext cx="595312" cy="368300"/>
          </a:xfrm>
          <a:prstGeom prst="rect">
            <a:avLst/>
          </a:prstGeom>
          <a:solidFill>
            <a:schemeClr val="accent5">
              <a:lumMod val="20000"/>
              <a:lumOff val="80000"/>
            </a:schemeClr>
          </a:solidFill>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النواة</a:t>
            </a: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9" name="TextBox 28">
            <a:extLst>
              <a:ext uri="{FF2B5EF4-FFF2-40B4-BE49-F238E27FC236}">
                <a16:creationId xmlns:a16="http://schemas.microsoft.com/office/drawing/2014/main" xmlns="" id="{EE1F0E13-C3D7-4F14-8660-E03449C5EBB0}"/>
              </a:ext>
            </a:extLst>
          </p:cNvPr>
          <p:cNvSpPr txBox="1"/>
          <p:nvPr/>
        </p:nvSpPr>
        <p:spPr>
          <a:xfrm>
            <a:off x="8567186" y="4691132"/>
            <a:ext cx="1325562" cy="369888"/>
          </a:xfrm>
          <a:prstGeom prst="rect">
            <a:avLst/>
          </a:prstGeom>
          <a:solidFill>
            <a:schemeClr val="accent5">
              <a:lumMod val="20000"/>
              <a:lumOff val="80000"/>
            </a:schemeClr>
          </a:solidFill>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الكروموسومات</a:t>
            </a: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0" name="TextBox 29">
            <a:extLst>
              <a:ext uri="{FF2B5EF4-FFF2-40B4-BE49-F238E27FC236}">
                <a16:creationId xmlns:a16="http://schemas.microsoft.com/office/drawing/2014/main" xmlns="" id="{39364832-46A6-479E-A540-81DC60E6624F}"/>
              </a:ext>
            </a:extLst>
          </p:cNvPr>
          <p:cNvSpPr txBox="1"/>
          <p:nvPr/>
        </p:nvSpPr>
        <p:spPr>
          <a:xfrm>
            <a:off x="6525661" y="4718120"/>
            <a:ext cx="962025" cy="368300"/>
          </a:xfrm>
          <a:prstGeom prst="rect">
            <a:avLst/>
          </a:prstGeom>
          <a:solidFill>
            <a:schemeClr val="accent5">
              <a:lumMod val="20000"/>
              <a:lumOff val="8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DNA</a:t>
            </a:r>
          </a:p>
        </p:txBody>
      </p:sp>
      <p:sp>
        <p:nvSpPr>
          <p:cNvPr id="31" name="TextBox 30">
            <a:extLst>
              <a:ext uri="{FF2B5EF4-FFF2-40B4-BE49-F238E27FC236}">
                <a16:creationId xmlns:a16="http://schemas.microsoft.com/office/drawing/2014/main" xmlns="" id="{C65E3EA3-88AC-4D70-9142-8C45577C1DF2}"/>
              </a:ext>
            </a:extLst>
          </p:cNvPr>
          <p:cNvSpPr txBox="1"/>
          <p:nvPr/>
        </p:nvSpPr>
        <p:spPr>
          <a:xfrm>
            <a:off x="6525661" y="3724345"/>
            <a:ext cx="777875" cy="369887"/>
          </a:xfrm>
          <a:prstGeom prst="rect">
            <a:avLst/>
          </a:prstGeom>
          <a:solidFill>
            <a:schemeClr val="accent5">
              <a:lumMod val="20000"/>
              <a:lumOff val="80000"/>
            </a:schemeClr>
          </a:solidFill>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جينات</a:t>
            </a: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2" name="TextBox 31">
            <a:extLst>
              <a:ext uri="{FF2B5EF4-FFF2-40B4-BE49-F238E27FC236}">
                <a16:creationId xmlns:a16="http://schemas.microsoft.com/office/drawing/2014/main" xmlns="" id="{79891564-732B-4958-A965-CF78419690B5}"/>
              </a:ext>
            </a:extLst>
          </p:cNvPr>
          <p:cNvSpPr txBox="1"/>
          <p:nvPr/>
        </p:nvSpPr>
        <p:spPr>
          <a:xfrm>
            <a:off x="6336748" y="2690882"/>
            <a:ext cx="1270000" cy="646113"/>
          </a:xfrm>
          <a:prstGeom prst="rect">
            <a:avLst/>
          </a:prstGeom>
          <a:solidFill>
            <a:schemeClr val="accent5">
              <a:lumMod val="20000"/>
              <a:lumOff val="80000"/>
            </a:schemeClr>
          </a:solidFill>
        </p:spPr>
        <p:txBody>
          <a:bodyPr>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الصفات الوراثية</a:t>
            </a:r>
            <a:endPar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33" name="Straight Arrow Connector 32">
            <a:extLst>
              <a:ext uri="{FF2B5EF4-FFF2-40B4-BE49-F238E27FC236}">
                <a16:creationId xmlns:a16="http://schemas.microsoft.com/office/drawing/2014/main" xmlns="" id="{87444BAA-B010-495C-89E6-6A18C0861B90}"/>
              </a:ext>
            </a:extLst>
          </p:cNvPr>
          <p:cNvCxnSpPr/>
          <p:nvPr/>
        </p:nvCxnSpPr>
        <p:spPr>
          <a:xfrm>
            <a:off x="9456186" y="3300482"/>
            <a:ext cx="22225" cy="396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C62F7BF0-7BE5-4D47-A221-1800F790FA5F}"/>
              </a:ext>
            </a:extLst>
          </p:cNvPr>
          <p:cNvSpPr txBox="1"/>
          <p:nvPr/>
        </p:nvSpPr>
        <p:spPr>
          <a:xfrm>
            <a:off x="8632273" y="3333820"/>
            <a:ext cx="846138" cy="369887"/>
          </a:xfrm>
          <a:prstGeom prst="rect">
            <a:avLst/>
          </a:prstGeom>
          <a:noFill/>
        </p:spPr>
        <p:txBody>
          <a:bodyPr>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تحتوي</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35" name="Straight Arrow Connector 34">
            <a:extLst>
              <a:ext uri="{FF2B5EF4-FFF2-40B4-BE49-F238E27FC236}">
                <a16:creationId xmlns:a16="http://schemas.microsoft.com/office/drawing/2014/main" xmlns="" id="{471FD08B-0520-4630-8A02-3D4BB31A3D3D}"/>
              </a:ext>
            </a:extLst>
          </p:cNvPr>
          <p:cNvCxnSpPr/>
          <p:nvPr/>
        </p:nvCxnSpPr>
        <p:spPr>
          <a:xfrm>
            <a:off x="9467298" y="4292670"/>
            <a:ext cx="0" cy="336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B38966D0-AD3A-4986-B09A-1DC7438DE8B5}"/>
              </a:ext>
            </a:extLst>
          </p:cNvPr>
          <p:cNvCxnSpPr/>
          <p:nvPr/>
        </p:nvCxnSpPr>
        <p:spPr>
          <a:xfrm flipH="1">
            <a:off x="7606748" y="4886395"/>
            <a:ext cx="8397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784E42C8-F9B2-4998-8FFA-C117AA2ABDD2}"/>
              </a:ext>
            </a:extLst>
          </p:cNvPr>
          <p:cNvSpPr txBox="1"/>
          <p:nvPr/>
        </p:nvSpPr>
        <p:spPr>
          <a:xfrm>
            <a:off x="8778323" y="4238695"/>
            <a:ext cx="690563" cy="369887"/>
          </a:xfrm>
          <a:prstGeom prst="rect">
            <a:avLst/>
          </a:prstGeom>
          <a:noFill/>
        </p:spPr>
        <p:txBody>
          <a:bodyPr>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تحتوي</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1" name="TextBox 40">
            <a:extLst>
              <a:ext uri="{FF2B5EF4-FFF2-40B4-BE49-F238E27FC236}">
                <a16:creationId xmlns:a16="http://schemas.microsoft.com/office/drawing/2014/main" xmlns="" id="{39ED1E09-3462-4233-8981-F1F3ACEA9042}"/>
              </a:ext>
            </a:extLst>
          </p:cNvPr>
          <p:cNvSpPr txBox="1"/>
          <p:nvPr/>
        </p:nvSpPr>
        <p:spPr>
          <a:xfrm>
            <a:off x="6917773" y="4100582"/>
            <a:ext cx="1028700"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مقسم إلى مقاطع</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2" name="TextBox 41">
            <a:extLst>
              <a:ext uri="{FF2B5EF4-FFF2-40B4-BE49-F238E27FC236}">
                <a16:creationId xmlns:a16="http://schemas.microsoft.com/office/drawing/2014/main" xmlns="" id="{2F53AAE0-5763-429B-AA5E-6E1EBE200EF3}"/>
              </a:ext>
            </a:extLst>
          </p:cNvPr>
          <p:cNvSpPr txBox="1"/>
          <p:nvPr/>
        </p:nvSpPr>
        <p:spPr>
          <a:xfrm>
            <a:off x="6906661" y="3379857"/>
            <a:ext cx="644525" cy="369888"/>
          </a:xfrm>
          <a:prstGeom prst="rect">
            <a:avLst/>
          </a:prstGeom>
          <a:noFill/>
        </p:spPr>
        <p:txBody>
          <a:bodyPr>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تحمل</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43" name="Picture 2" descr="Image result for ‫الوراثه‬‎">
            <a:extLst>
              <a:ext uri="{FF2B5EF4-FFF2-40B4-BE49-F238E27FC236}">
                <a16:creationId xmlns:a16="http://schemas.microsoft.com/office/drawing/2014/main" xmlns="" id="{E886C372-B4F7-4812-AD83-402D6ECDC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173" y="3103632"/>
            <a:ext cx="4062413"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Arrow Connector 43">
            <a:extLst>
              <a:ext uri="{FF2B5EF4-FFF2-40B4-BE49-F238E27FC236}">
                <a16:creationId xmlns:a16="http://schemas.microsoft.com/office/drawing/2014/main" xmlns="" id="{D9412106-0170-4776-91D8-0FBE6CDF369D}"/>
              </a:ext>
            </a:extLst>
          </p:cNvPr>
          <p:cNvCxnSpPr/>
          <p:nvPr/>
        </p:nvCxnSpPr>
        <p:spPr>
          <a:xfrm flipV="1">
            <a:off x="6914598" y="4100582"/>
            <a:ext cx="3175" cy="528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A8C30268-7663-4C93-92A2-A4B45073083C}"/>
              </a:ext>
            </a:extLst>
          </p:cNvPr>
          <p:cNvCxnSpPr/>
          <p:nvPr/>
        </p:nvCxnSpPr>
        <p:spPr>
          <a:xfrm flipV="1">
            <a:off x="6933648" y="3379857"/>
            <a:ext cx="0" cy="28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0865CC7F-7C9B-44E2-887A-95A8F0E4FED9}"/>
              </a:ext>
            </a:extLst>
          </p:cNvPr>
          <p:cNvSpPr txBox="1"/>
          <p:nvPr/>
        </p:nvSpPr>
        <p:spPr>
          <a:xfrm>
            <a:off x="7606748" y="4608582"/>
            <a:ext cx="852488" cy="64611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تتركب من</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774194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47172E-FFF7-4802-8FF9-52113E408930}"/>
              </a:ext>
            </a:extLst>
          </p:cNvPr>
          <p:cNvSpPr txBox="1"/>
          <p:nvPr/>
        </p:nvSpPr>
        <p:spPr>
          <a:xfrm rot="21393787">
            <a:off x="629357" y="472921"/>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TextBox 8">
            <a:extLst>
              <a:ext uri="{FF2B5EF4-FFF2-40B4-BE49-F238E27FC236}">
                <a16:creationId xmlns="" xmlns:a16="http://schemas.microsoft.com/office/drawing/2014/main" id="{F4BE7055-94AF-42D6-8AB9-F481CCD113C9}"/>
              </a:ext>
            </a:extLst>
          </p:cNvPr>
          <p:cNvSpPr txBox="1"/>
          <p:nvPr/>
        </p:nvSpPr>
        <p:spPr>
          <a:xfrm rot="21291467">
            <a:off x="-50061" y="983119"/>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13" name="TextBox 12">
            <a:extLst>
              <a:ext uri="{FF2B5EF4-FFF2-40B4-BE49-F238E27FC236}">
                <a16:creationId xmlns="" xmlns:a16="http://schemas.microsoft.com/office/drawing/2014/main" id="{5263B5FD-53D7-4FF0-A7C8-D80077DE792C}"/>
              </a:ext>
            </a:extLst>
          </p:cNvPr>
          <p:cNvSpPr txBox="1"/>
          <p:nvPr/>
        </p:nvSpPr>
        <p:spPr>
          <a:xfrm>
            <a:off x="2200925" y="6570926"/>
            <a:ext cx="9991075" cy="261610"/>
          </a:xfrm>
          <a:prstGeom prst="rect">
            <a:avLst/>
          </a:prstGeom>
          <a:solidFill>
            <a:schemeClr val="accent6">
              <a:lumMod val="20000"/>
              <a:lumOff val="80000"/>
            </a:schemeClr>
          </a:solid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ar-SA" sz="1100" dirty="0">
                <a:solidFill>
                  <a:schemeClr val="accent3">
                    <a:lumMod val="75000"/>
                  </a:schemeClr>
                </a:solidFill>
              </a:rPr>
              <a:t>مقرر مقدمة في العلوم الطبيعية – فصل الفيزياء – قسم الكيمياء – كلية العلوم - جامعة الملك عبدالعزيز – 2019 م</a:t>
            </a:r>
            <a:endParaRPr lang="en-US" sz="1100" dirty="0">
              <a:solidFill>
                <a:schemeClr val="accent3">
                  <a:lumMod val="75000"/>
                </a:schemeClr>
              </a:solidFill>
            </a:endParaRPr>
          </a:p>
        </p:txBody>
      </p:sp>
      <p:grpSp>
        <p:nvGrpSpPr>
          <p:cNvPr id="39" name="Group 38">
            <a:extLst>
              <a:ext uri="{FF2B5EF4-FFF2-40B4-BE49-F238E27FC236}">
                <a16:creationId xmlns="" xmlns:a16="http://schemas.microsoft.com/office/drawing/2014/main" id="{7AECDE4D-1849-406B-8FBB-F9C41410D5ED}"/>
              </a:ext>
            </a:extLst>
          </p:cNvPr>
          <p:cNvGrpSpPr/>
          <p:nvPr/>
        </p:nvGrpSpPr>
        <p:grpSpPr>
          <a:xfrm>
            <a:off x="-46829" y="6276745"/>
            <a:ext cx="2209248" cy="636241"/>
            <a:chOff x="-46829" y="6276745"/>
            <a:chExt cx="2209248" cy="636241"/>
          </a:xfrm>
        </p:grpSpPr>
        <p:grpSp>
          <p:nvGrpSpPr>
            <p:cNvPr id="38" name="Group 37">
              <a:extLst>
                <a:ext uri="{FF2B5EF4-FFF2-40B4-BE49-F238E27FC236}">
                  <a16:creationId xmlns="" xmlns:a16="http://schemas.microsoft.com/office/drawing/2014/main" id="{29E13F30-7C38-4EF8-8FDE-A60875DF1610}"/>
                </a:ext>
              </a:extLst>
            </p:cNvPr>
            <p:cNvGrpSpPr/>
            <p:nvPr/>
          </p:nvGrpSpPr>
          <p:grpSpPr>
            <a:xfrm>
              <a:off x="836728" y="6276745"/>
              <a:ext cx="1325691" cy="636241"/>
              <a:chOff x="836728" y="6276745"/>
              <a:chExt cx="1325691" cy="636241"/>
            </a:xfrm>
          </p:grpSpPr>
          <p:sp>
            <p:nvSpPr>
              <p:cNvPr id="15" name="Rectangle 14">
                <a:extLst>
                  <a:ext uri="{FF2B5EF4-FFF2-40B4-BE49-F238E27FC236}">
                    <a16:creationId xmlns="" xmlns:a16="http://schemas.microsoft.com/office/drawing/2014/main" id="{2BCF4F4A-2A1F-49E3-AE44-7FA5C3524AB3}"/>
                  </a:ext>
                </a:extLst>
              </p:cNvPr>
              <p:cNvSpPr/>
              <p:nvPr/>
            </p:nvSpPr>
            <p:spPr>
              <a:xfrm>
                <a:off x="836728" y="6379537"/>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
            <p:nvSpPr>
              <p:cNvPr id="16" name="Rectangle 15">
                <a:extLst>
                  <a:ext uri="{FF2B5EF4-FFF2-40B4-BE49-F238E27FC236}">
                    <a16:creationId xmlns="" xmlns:a16="http://schemas.microsoft.com/office/drawing/2014/main" id="{65D5A948-2EFA-4484-9CD9-7A1E4BFA561D}"/>
                  </a:ext>
                </a:extLst>
              </p:cNvPr>
              <p:cNvSpPr/>
              <p:nvPr/>
            </p:nvSpPr>
            <p:spPr>
              <a:xfrm>
                <a:off x="1382535" y="6276745"/>
                <a:ext cx="386015" cy="528134"/>
              </a:xfrm>
              <a:prstGeom prst="rect">
                <a:avLst/>
              </a:prstGeom>
              <a:noFill/>
            </p:spPr>
            <p:txBody>
              <a:bodyPr wrap="squar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0</a:t>
                </a:r>
              </a:p>
            </p:txBody>
          </p:sp>
          <p:sp>
            <p:nvSpPr>
              <p:cNvPr id="18" name="Rectangle 17">
                <a:extLst>
                  <a:ext uri="{FF2B5EF4-FFF2-40B4-BE49-F238E27FC236}">
                    <a16:creationId xmlns="" xmlns:a16="http://schemas.microsoft.com/office/drawing/2014/main" id="{140B63B1-4755-4AE6-9777-B08FDB0311AE}"/>
                  </a:ext>
                </a:extLst>
              </p:cNvPr>
              <p:cNvSpPr/>
              <p:nvPr/>
            </p:nvSpPr>
            <p:spPr>
              <a:xfrm>
                <a:off x="1795011" y="6389766"/>
                <a:ext cx="367408" cy="523220"/>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grpSp>
        <p:sp>
          <p:nvSpPr>
            <p:cNvPr id="19" name="Rectangle 18">
              <a:extLst>
                <a:ext uri="{FF2B5EF4-FFF2-40B4-BE49-F238E27FC236}">
                  <a16:creationId xmlns="" xmlns:a16="http://schemas.microsoft.com/office/drawing/2014/main" id="{73610869-FFF4-4249-959D-FA8C250B2233}"/>
                </a:ext>
              </a:extLst>
            </p:cNvPr>
            <p:cNvSpPr/>
            <p:nvPr/>
          </p:nvSpPr>
          <p:spPr>
            <a:xfrm>
              <a:off x="-46829" y="6432702"/>
              <a:ext cx="856325" cy="430887"/>
            </a:xfrm>
            <a:prstGeom prst="rect">
              <a:avLst/>
            </a:prstGeom>
            <a:noFill/>
          </p:spPr>
          <p:txBody>
            <a:bodyPr wrap="none" lIns="91440" tIns="45720" rIns="91440" bIns="45720">
              <a:spAutoFit/>
            </a:bodyPr>
            <a:lstStyle/>
            <a:p>
              <a:pPr algn="ctr"/>
              <a:r>
                <a:rPr lang="en-US" sz="2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Chem</a:t>
              </a:r>
            </a:p>
          </p:txBody>
        </p:sp>
      </p:grpSp>
      <p:sp>
        <p:nvSpPr>
          <p:cNvPr id="20" name="Rectangle 19">
            <a:extLst>
              <a:ext uri="{FF2B5EF4-FFF2-40B4-BE49-F238E27FC236}">
                <a16:creationId xmlns="" xmlns:a16="http://schemas.microsoft.com/office/drawing/2014/main" id="{BE20B487-DBCC-4B2D-A018-CF3C98FBC042}"/>
              </a:ext>
            </a:extLst>
          </p:cNvPr>
          <p:cNvSpPr/>
          <p:nvPr/>
        </p:nvSpPr>
        <p:spPr>
          <a:xfrm rot="20280121">
            <a:off x="1289561" y="312257"/>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3" name="TextBox 32">
            <a:extLst>
              <a:ext uri="{FF2B5EF4-FFF2-40B4-BE49-F238E27FC236}">
                <a16:creationId xmlns="" xmlns:a16="http://schemas.microsoft.com/office/drawing/2014/main" id="{52ED53DB-B052-4364-A4FD-787DD479F125}"/>
              </a:ext>
            </a:extLst>
          </p:cNvPr>
          <p:cNvSpPr txBox="1"/>
          <p:nvPr/>
        </p:nvSpPr>
        <p:spPr>
          <a:xfrm>
            <a:off x="2403558" y="2604979"/>
            <a:ext cx="5836672" cy="2308324"/>
          </a:xfrm>
          <a:prstGeom prst="rect">
            <a:avLst/>
          </a:prstGeom>
          <a:noFill/>
        </p:spPr>
        <p:txBody>
          <a:bodyPr wrap="square" rtlCol="0">
            <a:spAutoFit/>
          </a:bodyPr>
          <a:lstStyle/>
          <a:p>
            <a:pPr lvl="0" algn="ctr" rtl="1" fontAlgn="base">
              <a:spcBef>
                <a:spcPct val="0"/>
              </a:spcBef>
              <a:spcAft>
                <a:spcPct val="0"/>
              </a:spcAft>
              <a:defRPr/>
            </a:pPr>
            <a:r>
              <a:rPr lang="ar-SA" sz="4000" b="1" dirty="0">
                <a:solidFill>
                  <a:prstClr val="black"/>
                </a:solidFill>
                <a:latin typeface="Arial" panose="020B0604020202020204" pitchFamily="34" charset="0"/>
              </a:rPr>
              <a:t>كتاب مبادئ العلوم العامة</a:t>
            </a:r>
          </a:p>
          <a:p>
            <a:pPr lvl="0" algn="ctr" rtl="1" fontAlgn="base">
              <a:spcBef>
                <a:spcPct val="0"/>
              </a:spcBef>
              <a:spcAft>
                <a:spcPct val="0"/>
              </a:spcAft>
              <a:defRPr/>
            </a:pPr>
            <a:endParaRPr lang="ar-SA" sz="4000" b="1" dirty="0">
              <a:solidFill>
                <a:prstClr val="black"/>
              </a:solidFill>
              <a:latin typeface="Arial" panose="020B0604020202020204" pitchFamily="34" charset="0"/>
            </a:endParaRPr>
          </a:p>
          <a:p>
            <a:pPr lvl="0" algn="ctr" rtl="1" fontAlgn="base">
              <a:spcBef>
                <a:spcPct val="0"/>
              </a:spcBef>
              <a:spcAft>
                <a:spcPct val="0"/>
              </a:spcAft>
              <a:defRPr/>
            </a:pPr>
            <a:r>
              <a:rPr lang="ar-SA" sz="3200" dirty="0">
                <a:solidFill>
                  <a:prstClr val="black"/>
                </a:solidFill>
                <a:latin typeface="Arial" panose="020B0604020202020204" pitchFamily="34" charset="0"/>
              </a:rPr>
              <a:t>إعداد أ.د/ عبدالله بن يوسف عبيد وأخرون</a:t>
            </a:r>
            <a:endParaRPr lang="en-US" sz="3200" dirty="0">
              <a:solidFill>
                <a:prstClr val="black"/>
              </a:solidFill>
              <a:latin typeface="Arial" panose="020B0604020202020204" pitchFamily="34" charset="0"/>
              <a:cs typeface="Arial" panose="020B0604020202020204" pitchFamily="34" charset="0"/>
            </a:endParaRPr>
          </a:p>
          <a:p>
            <a:pPr lvl="0" algn="ctr" rtl="1" fontAlgn="base">
              <a:spcBef>
                <a:spcPct val="0"/>
              </a:spcBef>
              <a:spcAft>
                <a:spcPct val="0"/>
              </a:spcAft>
              <a:defRPr/>
            </a:pPr>
            <a:r>
              <a:rPr lang="ar-SA" sz="3200" dirty="0">
                <a:solidFill>
                  <a:prstClr val="black"/>
                </a:solidFill>
                <a:latin typeface="Arial" panose="020B0604020202020204" pitchFamily="34" charset="0"/>
              </a:rPr>
              <a:t>الناشر: الخوارزم العلمية – الطبعة الأولى </a:t>
            </a:r>
            <a:endParaRPr lang="en-US" sz="3200" dirty="0">
              <a:solidFill>
                <a:prstClr val="black"/>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 xmlns:a16="http://schemas.microsoft.com/office/drawing/2014/main" id="{794C9C19-5797-4CF6-A7EE-E02B423D0DF7}"/>
              </a:ext>
            </a:extLst>
          </p:cNvPr>
          <p:cNvGrpSpPr/>
          <p:nvPr/>
        </p:nvGrpSpPr>
        <p:grpSpPr>
          <a:xfrm>
            <a:off x="8913412" y="2573931"/>
            <a:ext cx="2798859" cy="2636022"/>
            <a:chOff x="8913412" y="2573931"/>
            <a:chExt cx="2798859" cy="2636022"/>
          </a:xfrm>
        </p:grpSpPr>
        <p:pic>
          <p:nvPicPr>
            <p:cNvPr id="30" name="Graphic 29" descr="Books">
              <a:extLst>
                <a:ext uri="{FF2B5EF4-FFF2-40B4-BE49-F238E27FC236}">
                  <a16:creationId xmlns="" xmlns:a16="http://schemas.microsoft.com/office/drawing/2014/main" id="{3C25470D-B6DB-4F2F-8E46-C97F09D3D9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913412" y="2573931"/>
              <a:ext cx="2798859" cy="2636022"/>
            </a:xfrm>
            <a:prstGeom prst="rect">
              <a:avLst/>
            </a:prstGeom>
            <a:effectLst>
              <a:glow rad="228600">
                <a:schemeClr val="accent3">
                  <a:satMod val="175000"/>
                  <a:alpha val="40000"/>
                </a:schemeClr>
              </a:glow>
            </a:effectLst>
          </p:spPr>
        </p:pic>
        <p:sp>
          <p:nvSpPr>
            <p:cNvPr id="31" name="TextBox 30">
              <a:extLst>
                <a:ext uri="{FF2B5EF4-FFF2-40B4-BE49-F238E27FC236}">
                  <a16:creationId xmlns="" xmlns:a16="http://schemas.microsoft.com/office/drawing/2014/main" id="{CB32A3E0-6C96-443F-9CB1-AAA6E6EB4D70}"/>
                </a:ext>
              </a:extLst>
            </p:cNvPr>
            <p:cNvSpPr txBox="1"/>
            <p:nvPr/>
          </p:nvSpPr>
          <p:spPr>
            <a:xfrm rot="20362341">
              <a:off x="9702986" y="2841780"/>
              <a:ext cx="1404738" cy="646331"/>
            </a:xfrm>
            <a:prstGeom prst="rect">
              <a:avLst/>
            </a:prstGeom>
            <a:noFill/>
          </p:spPr>
          <p:txBody>
            <a:bodyPr wrap="square" rtlCol="0">
              <a:spAutoFit/>
            </a:bodyPr>
            <a:lstStyle/>
            <a:p>
              <a:r>
                <a:rPr lang="ar-SA" sz="3600" b="1" dirty="0">
                  <a:ln w="12700">
                    <a:solidFill>
                      <a:schemeClr val="accent5"/>
                    </a:solidFill>
                    <a:prstDash val="solid"/>
                  </a:ln>
                  <a:pattFill prst="ltDnDiag">
                    <a:fgClr>
                      <a:schemeClr val="accent5">
                        <a:lumMod val="60000"/>
                        <a:lumOff val="40000"/>
                      </a:schemeClr>
                    </a:fgClr>
                    <a:bgClr>
                      <a:schemeClr val="bg1"/>
                    </a:bgClr>
                  </a:pattFill>
                </a:rPr>
                <a:t>المرجع</a:t>
              </a:r>
              <a:endParaRPr lang="en-US" sz="36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34" name="TextBox 33">
              <a:extLst>
                <a:ext uri="{FF2B5EF4-FFF2-40B4-BE49-F238E27FC236}">
                  <a16:creationId xmlns="" xmlns:a16="http://schemas.microsoft.com/office/drawing/2014/main" id="{2215D1B1-E1E1-42E9-B95E-0356D5C886A0}"/>
                </a:ext>
              </a:extLst>
            </p:cNvPr>
            <p:cNvSpPr txBox="1"/>
            <p:nvPr/>
          </p:nvSpPr>
          <p:spPr>
            <a:xfrm rot="20477883">
              <a:off x="10334848" y="3327990"/>
              <a:ext cx="1275907" cy="369332"/>
            </a:xfrm>
            <a:prstGeom prst="rect">
              <a:avLst/>
            </a:prstGeom>
            <a:noFill/>
          </p:spPr>
          <p:txBody>
            <a:bodyPr wrap="square" rtlCol="0">
              <a:spAutoFit/>
            </a:bodyPr>
            <a:lstStyle/>
            <a:p>
              <a:r>
                <a:rPr lang="ar-SA" dirty="0">
                  <a:ln w="0"/>
                  <a:gradFill>
                    <a:gsLst>
                      <a:gs pos="21000">
                        <a:srgbClr val="53575C"/>
                      </a:gs>
                      <a:gs pos="88000">
                        <a:srgbClr val="C5C7CA"/>
                      </a:gs>
                    </a:gsLst>
                    <a:lin ang="5400000"/>
                  </a:gradFill>
                </a:rPr>
                <a:t>مبـــــــادئ</a:t>
              </a:r>
              <a:endParaRPr lang="en-US" dirty="0">
                <a:ln w="0"/>
                <a:gradFill>
                  <a:gsLst>
                    <a:gs pos="21000">
                      <a:srgbClr val="53575C"/>
                    </a:gs>
                    <a:gs pos="88000">
                      <a:srgbClr val="C5C7CA"/>
                    </a:gs>
                  </a:gsLst>
                  <a:lin ang="5400000"/>
                </a:gradFill>
              </a:endParaRPr>
            </a:p>
          </p:txBody>
        </p:sp>
        <p:sp>
          <p:nvSpPr>
            <p:cNvPr id="35" name="TextBox 34">
              <a:extLst>
                <a:ext uri="{FF2B5EF4-FFF2-40B4-BE49-F238E27FC236}">
                  <a16:creationId xmlns="" xmlns:a16="http://schemas.microsoft.com/office/drawing/2014/main" id="{389D8E1E-0A95-4E76-AA37-93405436613B}"/>
                </a:ext>
              </a:extLst>
            </p:cNvPr>
            <p:cNvSpPr txBox="1"/>
            <p:nvPr/>
          </p:nvSpPr>
          <p:spPr>
            <a:xfrm rot="20346046">
              <a:off x="10200167" y="3778106"/>
              <a:ext cx="1275907" cy="369332"/>
            </a:xfrm>
            <a:prstGeom prst="rect">
              <a:avLst/>
            </a:prstGeom>
            <a:noFill/>
          </p:spPr>
          <p:txBody>
            <a:bodyPr wrap="square" rtlCol="0">
              <a:spAutoFit/>
            </a:bodyPr>
            <a:lstStyle/>
            <a:p>
              <a:r>
                <a:rPr lang="ar-SA" dirty="0">
                  <a:ln w="0"/>
                  <a:gradFill>
                    <a:gsLst>
                      <a:gs pos="21000">
                        <a:srgbClr val="53575C"/>
                      </a:gs>
                      <a:gs pos="88000">
                        <a:srgbClr val="C5C7CA"/>
                      </a:gs>
                    </a:gsLst>
                    <a:lin ang="5400000"/>
                  </a:gradFill>
                </a:rPr>
                <a:t>العلــــــوم</a:t>
              </a:r>
              <a:endParaRPr lang="en-US" dirty="0">
                <a:ln w="0"/>
                <a:gradFill>
                  <a:gsLst>
                    <a:gs pos="21000">
                      <a:srgbClr val="53575C"/>
                    </a:gs>
                    <a:gs pos="88000">
                      <a:srgbClr val="C5C7CA"/>
                    </a:gs>
                  </a:gsLst>
                  <a:lin ang="5400000"/>
                </a:gradFill>
              </a:endParaRPr>
            </a:p>
          </p:txBody>
        </p:sp>
        <p:sp>
          <p:nvSpPr>
            <p:cNvPr id="36" name="TextBox 35">
              <a:extLst>
                <a:ext uri="{FF2B5EF4-FFF2-40B4-BE49-F238E27FC236}">
                  <a16:creationId xmlns="" xmlns:a16="http://schemas.microsoft.com/office/drawing/2014/main" id="{D451160B-682F-4CED-8053-4E8B5772CD50}"/>
                </a:ext>
              </a:extLst>
            </p:cNvPr>
            <p:cNvSpPr txBox="1"/>
            <p:nvPr/>
          </p:nvSpPr>
          <p:spPr>
            <a:xfrm rot="20214779">
              <a:off x="9998151" y="4309737"/>
              <a:ext cx="1275907" cy="369332"/>
            </a:xfrm>
            <a:prstGeom prst="rect">
              <a:avLst/>
            </a:prstGeom>
            <a:noFill/>
          </p:spPr>
          <p:txBody>
            <a:bodyPr wrap="square" rtlCol="0">
              <a:spAutoFit/>
            </a:bodyPr>
            <a:lstStyle/>
            <a:p>
              <a:r>
                <a:rPr lang="ar-SA" dirty="0">
                  <a:ln w="0"/>
                  <a:gradFill>
                    <a:gsLst>
                      <a:gs pos="21000">
                        <a:srgbClr val="53575C"/>
                      </a:gs>
                      <a:gs pos="88000">
                        <a:srgbClr val="C5C7CA"/>
                      </a:gs>
                    </a:gsLst>
                    <a:lin ang="5400000"/>
                  </a:gradFill>
                </a:rPr>
                <a:t>العـــــــامة</a:t>
              </a:r>
              <a:endParaRPr lang="en-US" dirty="0">
                <a:ln w="0"/>
                <a:gradFill>
                  <a:gsLst>
                    <a:gs pos="21000">
                      <a:srgbClr val="53575C"/>
                    </a:gs>
                    <a:gs pos="88000">
                      <a:srgbClr val="C5C7CA"/>
                    </a:gs>
                  </a:gsLst>
                  <a:lin ang="5400000"/>
                </a:gradFill>
              </a:endParaRPr>
            </a:p>
          </p:txBody>
        </p:sp>
      </p:grpSp>
      <p:grpSp>
        <p:nvGrpSpPr>
          <p:cNvPr id="66" name="Group 65">
            <a:extLst>
              <a:ext uri="{FF2B5EF4-FFF2-40B4-BE49-F238E27FC236}">
                <a16:creationId xmlns="" xmlns:a16="http://schemas.microsoft.com/office/drawing/2014/main" id="{19F31CE1-23BD-462D-BDB2-843E29F9B493}"/>
              </a:ext>
            </a:extLst>
          </p:cNvPr>
          <p:cNvGrpSpPr/>
          <p:nvPr/>
        </p:nvGrpSpPr>
        <p:grpSpPr>
          <a:xfrm>
            <a:off x="-50061" y="70884"/>
            <a:ext cx="4242015" cy="1281566"/>
            <a:chOff x="-50061" y="70884"/>
            <a:chExt cx="4242015" cy="1281566"/>
          </a:xfrm>
        </p:grpSpPr>
        <p:grpSp>
          <p:nvGrpSpPr>
            <p:cNvPr id="40" name="Group 39">
              <a:extLst>
                <a:ext uri="{FF2B5EF4-FFF2-40B4-BE49-F238E27FC236}">
                  <a16:creationId xmlns="" xmlns:a16="http://schemas.microsoft.com/office/drawing/2014/main" id="{3FBA8D37-E86B-48BF-A914-2A1891C14DA7}"/>
                </a:ext>
              </a:extLst>
            </p:cNvPr>
            <p:cNvGrpSpPr/>
            <p:nvPr/>
          </p:nvGrpSpPr>
          <p:grpSpPr>
            <a:xfrm>
              <a:off x="2487169" y="70884"/>
              <a:ext cx="1704785" cy="918680"/>
              <a:chOff x="2487169" y="70884"/>
              <a:chExt cx="1704785" cy="918680"/>
            </a:xfrm>
          </p:grpSpPr>
          <p:sp>
            <p:nvSpPr>
              <p:cNvPr id="21" name="Rectangle 20">
                <a:extLst>
                  <a:ext uri="{FF2B5EF4-FFF2-40B4-BE49-F238E27FC236}">
                    <a16:creationId xmlns="" xmlns:a16="http://schemas.microsoft.com/office/drawing/2014/main" id="{23C83B79-08AF-47EE-97AD-8E9AE9291333}"/>
                  </a:ext>
                </a:extLst>
              </p:cNvPr>
              <p:cNvSpPr/>
              <p:nvPr/>
            </p:nvSpPr>
            <p:spPr>
              <a:xfrm>
                <a:off x="3816948" y="708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Rectangle 21">
                <a:extLst>
                  <a:ext uri="{FF2B5EF4-FFF2-40B4-BE49-F238E27FC236}">
                    <a16:creationId xmlns="" xmlns:a16="http://schemas.microsoft.com/office/drawing/2014/main" id="{474D89E4-13A4-4F86-8BB7-BC867366CD3D}"/>
                  </a:ext>
                </a:extLst>
              </p:cNvPr>
              <p:cNvSpPr/>
              <p:nvPr/>
            </p:nvSpPr>
            <p:spPr>
              <a:xfrm>
                <a:off x="3402420" y="223284"/>
                <a:ext cx="37500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ق</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 xmlns:a16="http://schemas.microsoft.com/office/drawing/2014/main" id="{E30B3B8E-52C3-4C18-9B6C-C1F350B7AA0E}"/>
                  </a:ext>
                </a:extLst>
              </p:cNvPr>
              <p:cNvSpPr/>
              <p:nvPr/>
            </p:nvSpPr>
            <p:spPr>
              <a:xfrm>
                <a:off x="3072384" y="201168"/>
                <a:ext cx="306606" cy="520172"/>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د</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4" name="Rectangle 23">
                <a:extLst>
                  <a:ext uri="{FF2B5EF4-FFF2-40B4-BE49-F238E27FC236}">
                    <a16:creationId xmlns="" xmlns:a16="http://schemas.microsoft.com/office/drawing/2014/main" id="{941CBD46-B487-4DA2-89F3-1668C0313DE9}"/>
                  </a:ext>
                </a:extLst>
              </p:cNvPr>
              <p:cNvSpPr/>
              <p:nvPr/>
            </p:nvSpPr>
            <p:spPr>
              <a:xfrm>
                <a:off x="2758439" y="252984"/>
                <a:ext cx="309655"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م</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5" name="Rectangle 24">
                <a:extLst>
                  <a:ext uri="{FF2B5EF4-FFF2-40B4-BE49-F238E27FC236}">
                    <a16:creationId xmlns="" xmlns:a16="http://schemas.microsoft.com/office/drawing/2014/main" id="{BD768F26-7EBC-47AC-A309-152F2AD0A1AF}"/>
                  </a:ext>
                </a:extLst>
              </p:cNvPr>
              <p:cNvSpPr/>
              <p:nvPr/>
            </p:nvSpPr>
            <p:spPr>
              <a:xfrm>
                <a:off x="2487169" y="466344"/>
                <a:ext cx="352326" cy="523220"/>
              </a:xfrm>
              <a:prstGeom prst="rect">
                <a:avLst/>
              </a:prstGeom>
              <a:noFill/>
            </p:spPr>
            <p:txBody>
              <a:bodyPr wrap="square" lIns="91440" tIns="45720" rIns="91440" bIns="45720">
                <a:spAutoFit/>
              </a:bodyPr>
              <a:lstStyle/>
              <a:p>
                <a:pPr algn="ctr"/>
                <a:r>
                  <a:rPr lang="ar-SA" sz="2800" b="1" cap="none" spc="0" dirty="0">
                    <a:ln w="6600">
                      <a:solidFill>
                        <a:schemeClr val="accent2"/>
                      </a:solidFill>
                      <a:prstDash val="solid"/>
                    </a:ln>
                    <a:solidFill>
                      <a:srgbClr val="FFFFFF"/>
                    </a:solidFill>
                    <a:effectLst>
                      <a:outerShdw dist="38100" dir="2700000" algn="tl" rotWithShape="0">
                        <a:schemeClr val="accent2"/>
                      </a:outerShdw>
                    </a:effectLst>
                  </a:rPr>
                  <a:t>ة</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sp>
          <p:nvSpPr>
            <p:cNvPr id="54" name="TextBox 53">
              <a:extLst>
                <a:ext uri="{FF2B5EF4-FFF2-40B4-BE49-F238E27FC236}">
                  <a16:creationId xmlns="" xmlns:a16="http://schemas.microsoft.com/office/drawing/2014/main" id="{B726699E-FF8D-410C-AB4F-64D5635C4E10}"/>
                </a:ext>
              </a:extLst>
            </p:cNvPr>
            <p:cNvSpPr txBox="1"/>
            <p:nvPr/>
          </p:nvSpPr>
          <p:spPr>
            <a:xfrm rot="21393787">
              <a:off x="629357" y="472920"/>
              <a:ext cx="706582" cy="369332"/>
            </a:xfrm>
            <a:prstGeom prst="rect">
              <a:avLst/>
            </a:prstGeom>
            <a:noFill/>
          </p:spPr>
          <p:txBody>
            <a:bodyPr wrap="square" rtlCol="0">
              <a:spAutoFit/>
            </a:bodyPr>
            <a:lstStyle/>
            <a:p>
              <a:r>
                <a:rPr lang="ar-SA" b="1" dirty="0">
                  <a:ln w="6600">
                    <a:solidFill>
                      <a:schemeClr val="accent2"/>
                    </a:solidFill>
                    <a:prstDash val="solid"/>
                  </a:ln>
                  <a:solidFill>
                    <a:srgbClr val="FFFF00"/>
                  </a:solidFill>
                  <a:effectLst>
                    <a:outerShdw dist="38100" dir="2700000" algn="tl" rotWithShape="0">
                      <a:schemeClr val="accent2"/>
                    </a:outerShdw>
                  </a:effectLst>
                </a:rPr>
                <a:t>العلوم</a:t>
              </a:r>
              <a:endParaRPr lang="en-US"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55" name="TextBox 54">
              <a:extLst>
                <a:ext uri="{FF2B5EF4-FFF2-40B4-BE49-F238E27FC236}">
                  <a16:creationId xmlns="" xmlns:a16="http://schemas.microsoft.com/office/drawing/2014/main" id="{C8879D97-677B-4DA2-B593-8D26303F0DD5}"/>
                </a:ext>
              </a:extLst>
            </p:cNvPr>
            <p:cNvSpPr txBox="1"/>
            <p:nvPr/>
          </p:nvSpPr>
          <p:spPr>
            <a:xfrm rot="21291467">
              <a:off x="-50061" y="983118"/>
              <a:ext cx="886689" cy="369332"/>
            </a:xfrm>
            <a:prstGeom prst="rect">
              <a:avLst/>
            </a:prstGeom>
            <a:noFill/>
          </p:spPr>
          <p:txBody>
            <a:bodyPr wrap="square" rtlCol="0">
              <a:spAutoFit/>
            </a:bodyPr>
            <a:lstStyle/>
            <a:p>
              <a:r>
                <a:rPr lang="ar-SA"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rPr>
                <a:t>الطبيعية</a:t>
              </a:r>
              <a:endParaRPr lang="en-US" b="1" dirty="0">
                <a:ln w="6600">
                  <a:solidFill>
                    <a:schemeClr val="accent2"/>
                  </a:solidFill>
                  <a:prstDash val="solid"/>
                </a:ln>
                <a:solidFill>
                  <a:schemeClr val="accent6">
                    <a:lumMod val="20000"/>
                    <a:lumOff val="80000"/>
                  </a:schemeClr>
                </a:solidFill>
                <a:effectLst>
                  <a:outerShdw dist="38100" dir="2700000" algn="tl" rotWithShape="0">
                    <a:schemeClr val="accent2"/>
                  </a:outerShdw>
                </a:effectLst>
              </a:endParaRPr>
            </a:p>
          </p:txBody>
        </p:sp>
        <p:sp>
          <p:nvSpPr>
            <p:cNvPr id="56" name="Rectangle 55">
              <a:extLst>
                <a:ext uri="{FF2B5EF4-FFF2-40B4-BE49-F238E27FC236}">
                  <a16:creationId xmlns="" xmlns:a16="http://schemas.microsoft.com/office/drawing/2014/main" id="{836A2925-40BC-4A11-A1EC-A599E3E469C5}"/>
                </a:ext>
              </a:extLst>
            </p:cNvPr>
            <p:cNvSpPr/>
            <p:nvPr/>
          </p:nvSpPr>
          <p:spPr>
            <a:xfrm rot="20280121">
              <a:off x="1289561" y="312256"/>
              <a:ext cx="410690" cy="400110"/>
            </a:xfrm>
            <a:prstGeom prst="rect">
              <a:avLst/>
            </a:prstGeom>
            <a:noFill/>
          </p:spPr>
          <p:txBody>
            <a:bodyPr wrap="none" lIns="91440" tIns="45720" rIns="91440" bIns="45720">
              <a:spAutoFit/>
            </a:bodyPr>
            <a:lstStyle/>
            <a:p>
              <a:pPr algn="ctr"/>
              <a:r>
                <a:rPr lang="ar-SA"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في</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3597549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10001</Words>
  <Application>Microsoft Office PowerPoint</Application>
  <PresentationFormat>Widescreen</PresentationFormat>
  <Paragraphs>2275</Paragraphs>
  <Slides>99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99</vt:i4>
      </vt:variant>
    </vt:vector>
  </HeadingPairs>
  <TitlesOfParts>
    <vt:vector size="107" baseType="lpstr">
      <vt:lpstr>宋体</vt:lpstr>
      <vt:lpstr>Arial</vt:lpstr>
      <vt:lpstr>Calibri</vt:lpstr>
      <vt:lpstr>Courier New</vt:lpstr>
      <vt:lpstr>ms sans serif</vt:lpstr>
      <vt:lpstr>Times New Roman</vt:lpstr>
      <vt:lpstr>Wingdings</vt:lpstr>
      <vt:lpstr>1_Office Theme</vt:lpstr>
      <vt:lpstr>PowerPoint Presentation</vt:lpstr>
      <vt:lpstr>PowerPoint Presentation</vt:lpstr>
      <vt:lpstr>تصنيف الكائنات الحية</vt:lpstr>
      <vt:lpstr>تصنيف الكائنات الحية</vt:lpstr>
      <vt:lpstr>المملكة النباتية</vt:lpstr>
      <vt:lpstr>أبرز العلماء في مجال علم النباتات</vt:lpstr>
      <vt:lpstr>PowerPoint Presentation</vt:lpstr>
      <vt:lpstr>مكونات الخلية النباتية</vt:lpstr>
      <vt:lpstr>مكونات الخلية النباتية</vt:lpstr>
      <vt:lpstr>مكونات الخلية النباتية</vt:lpstr>
      <vt:lpstr>مكونات الخلية النباتية</vt:lpstr>
      <vt:lpstr>مكونات الخلية النباتية</vt:lpstr>
      <vt:lpstr>مكونات الخلية النباتية</vt:lpstr>
      <vt:lpstr>مكونات الخلية النباتية</vt:lpstr>
      <vt:lpstr>مكونات الخلية النباتية</vt:lpstr>
      <vt:lpstr>مكونات الخلية النباتية</vt:lpstr>
      <vt:lpstr>PowerPoint Presentation</vt:lpstr>
      <vt:lpstr>PowerPoint Presentation</vt:lpstr>
      <vt:lpstr>PowerPoint Presentation</vt:lpstr>
      <vt:lpstr>أبرز علماء المسلمين في مجال علم الحيوان</vt:lpstr>
      <vt:lpstr>أبرز علماء المسلمين في مجال علم الحيوان</vt:lpstr>
      <vt:lpstr>PowerPoint Presentation</vt:lpstr>
      <vt:lpstr>PowerPoint Presentation</vt:lpstr>
      <vt:lpstr>PowerPoint Presentation</vt:lpstr>
      <vt:lpstr>مكونات الخلية الحيوانية</vt:lpstr>
      <vt:lpstr>مكونات الخلية الحيوانية</vt:lpstr>
      <vt:lpstr>مكونات الخلية الحيوانية</vt:lpstr>
      <vt:lpstr>مكونات الخلية الحيوانية</vt:lpstr>
      <vt:lpstr>PowerPoint Presentation</vt:lpstr>
      <vt:lpstr>PowerPoint Presentation</vt:lpstr>
      <vt:lpstr>أجهزة جسم الإنسان  الجهاز الهضمي</vt:lpstr>
      <vt:lpstr>PowerPoint Presentation</vt:lpstr>
      <vt:lpstr>PowerPoint Presentation</vt:lpstr>
      <vt:lpstr>PowerPoint Presentation</vt:lpstr>
      <vt:lpstr>PowerPoint Presentation</vt:lpstr>
      <vt:lpstr>PowerPoint Presentation</vt:lpstr>
      <vt:lpstr>PowerPoint Presentation</vt:lpstr>
      <vt:lpstr>أجهزة جسم الإنسان 2. الجهاز الهضمي</vt:lpstr>
      <vt:lpstr>PowerPoint Presentation</vt:lpstr>
      <vt:lpstr>PowerPoint Presentation</vt:lpstr>
      <vt:lpstr>أجهزة جسم الإنسان  الهيكل العظمى</vt:lpstr>
      <vt:lpstr>أجهزة جسم الإنسان  الهيكل العظمى</vt:lpstr>
      <vt:lpstr>أجهزة جسم الإنسان  الهيكل العظمى</vt:lpstr>
      <vt:lpstr>PowerPoint Presentation</vt:lpstr>
      <vt:lpstr>PowerPoint Presentation</vt:lpstr>
      <vt:lpstr>PowerPoint Presentation</vt:lpstr>
      <vt:lpstr>PowerPoint Presentation</vt:lpstr>
      <vt:lpstr>PowerPoint Presentation</vt:lpstr>
      <vt:lpstr>PowerPoint Presentation</vt:lpstr>
      <vt:lpstr>الجهاز البولي</vt:lpstr>
      <vt:lpstr>PowerPoint Presentation</vt:lpstr>
      <vt:lpstr>PowerPoint Presentation</vt:lpstr>
      <vt:lpstr>PowerPoint Presentation</vt:lpstr>
      <vt:lpstr>PowerPoint Presentation</vt:lpstr>
      <vt:lpstr>PowerPoint Presentation</vt:lpstr>
      <vt:lpstr>أجهزة جسم الإنسان 4. الجهاز الدوري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أجهزة جسم الإنسان الجهاز الهرموني (الغدد الصماء)</vt:lpstr>
      <vt:lpstr>PowerPoint Presentation</vt:lpstr>
      <vt:lpstr>PowerPoint Presentation</vt:lpstr>
      <vt:lpstr>PowerPoint Presentation</vt:lpstr>
      <vt:lpstr>PowerPoint Presentation</vt:lpstr>
      <vt:lpstr>PowerPoint Presentation</vt:lpstr>
      <vt:lpstr>أجهزة جسم الإنسان  الجهاز العصبي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الوراثة في الإنسان ما هي الكروموسومات؟ </vt:lpstr>
      <vt:lpstr>الوراثة في الإنسان ما الفرق بين كروموسومات أنثى وذكر الإنسان؟ </vt:lpstr>
      <vt:lpstr>الوراثة في الإنسان أنواع الانقسام في الخلايا </vt:lpstr>
      <vt:lpstr>الوراثة في الإنسان كيف نحصل على الكروموسومات؟</vt:lpstr>
      <vt:lpstr>تمرين</vt:lpstr>
      <vt:lpstr>الوراثة في الإنسان المورّثات (الجينات)</vt:lpstr>
      <vt:lpstr>الوراثة في الإنسان الحمض النووي DNA</vt:lpstr>
      <vt:lpstr>الوراثة في الإنسان كيف تختلف الجينات عن بعضها البعض؟</vt:lpstr>
      <vt:lpstr>تذكري أن:</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tmfagieh@outlook.sa</dc:creator>
  <cp:lastModifiedBy>zeinab saigl</cp:lastModifiedBy>
  <cp:revision>22</cp:revision>
  <dcterms:created xsi:type="dcterms:W3CDTF">2018-12-15T22:35:19Z</dcterms:created>
  <dcterms:modified xsi:type="dcterms:W3CDTF">2019-01-13T09:16:30Z</dcterms:modified>
</cp:coreProperties>
</file>