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1.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2.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3.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4.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5.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272" r:id="rId3"/>
    <p:sldId id="273" r:id="rId4"/>
    <p:sldId id="274" r:id="rId5"/>
    <p:sldId id="275" r:id="rId6"/>
    <p:sldId id="276" r:id="rId7"/>
    <p:sldId id="277" r:id="rId8"/>
    <p:sldId id="278" r:id="rId9"/>
    <p:sldId id="279" r:id="rId10"/>
    <p:sldId id="280" r:id="rId11"/>
    <p:sldId id="281" r:id="rId12"/>
    <p:sldId id="282" r:id="rId13"/>
    <p:sldId id="287" r:id="rId14"/>
    <p:sldId id="288" r:id="rId15"/>
    <p:sldId id="289" r:id="rId16"/>
    <p:sldId id="290" r:id="rId17"/>
    <p:sldId id="291" r:id="rId18"/>
    <p:sldId id="292" r:id="rId19"/>
    <p:sldId id="293" r:id="rId20"/>
    <p:sldId id="294" r:id="rId21"/>
    <p:sldId id="298" r:id="rId22"/>
    <p:sldId id="297" r:id="rId23"/>
    <p:sldId id="295" r:id="rId24"/>
    <p:sldId id="296"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283" r:id="rId43"/>
    <p:sldId id="284" r:id="rId44"/>
    <p:sldId id="28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EA60"/>
    <a:srgbClr val="1BA532"/>
    <a:srgbClr val="879C52"/>
    <a:srgbClr val="A3CDA8"/>
    <a:srgbClr val="AAB638"/>
    <a:srgbClr val="2EAC64"/>
    <a:srgbClr val="728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60A14-82DD-4403-97C0-647E16F45084}"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n-US"/>
        </a:p>
      </dgm:t>
    </dgm:pt>
    <dgm:pt modelId="{60869CB9-2F22-45EE-B589-8802DE048275}">
      <dgm:prSet phldrT="[Text]" custT="1"/>
      <dgm:spPr/>
      <dgm:t>
        <a:bodyPr/>
        <a:lstStyle/>
        <a:p>
          <a:r>
            <a:rPr lang="ar-SA" sz="2400" b="1" dirty="0">
              <a:solidFill>
                <a:prstClr val="black"/>
              </a:solidFill>
              <a:latin typeface="Times New Roman" pitchFamily="18" charset="0"/>
              <a:cs typeface="Times New Roman" pitchFamily="18" charset="0"/>
            </a:rPr>
            <a:t>الفيزياء التقليدية</a:t>
          </a:r>
          <a:endParaRPr lang="en-US" sz="2400" dirty="0"/>
        </a:p>
      </dgm:t>
    </dgm:pt>
    <dgm:pt modelId="{6AB358D9-9A65-4F17-89CF-C27C700584AE}" type="parTrans" cxnId="{53477FC6-234C-40BA-B297-12525B74D12C}">
      <dgm:prSet/>
      <dgm:spPr/>
      <dgm:t>
        <a:bodyPr/>
        <a:lstStyle/>
        <a:p>
          <a:endParaRPr lang="en-US"/>
        </a:p>
      </dgm:t>
    </dgm:pt>
    <dgm:pt modelId="{54DABA6A-DE7C-41E7-9D8A-7B7DA0EF8068}" type="sibTrans" cxnId="{53477FC6-234C-40BA-B297-12525B74D12C}">
      <dgm:prSet/>
      <dgm:spPr/>
      <dgm:t>
        <a:bodyPr/>
        <a:lstStyle/>
        <a:p>
          <a:endParaRPr lang="en-US"/>
        </a:p>
      </dgm:t>
    </dgm:pt>
    <dgm:pt modelId="{131FAAEB-72B4-4BB6-BD9E-D947661309DF}">
      <dgm:prSet phldrT="[Text]" custT="1"/>
      <dgm:spPr/>
      <dgm:t>
        <a:bodyPr/>
        <a:lstStyle/>
        <a:p>
          <a:r>
            <a:rPr lang="ar-SA" sz="2000" b="1" dirty="0"/>
            <a:t>الميكانيكا</a:t>
          </a:r>
          <a:endParaRPr lang="en-US" sz="2000" b="1" dirty="0"/>
        </a:p>
      </dgm:t>
    </dgm:pt>
    <dgm:pt modelId="{78DF3B6E-7B88-4DF1-A0D9-0212CFA215A5}" type="parTrans" cxnId="{12DCCA4B-62BF-45E2-9676-B0FD3788E472}">
      <dgm:prSet/>
      <dgm:spPr/>
      <dgm:t>
        <a:bodyPr/>
        <a:lstStyle/>
        <a:p>
          <a:endParaRPr lang="en-US"/>
        </a:p>
      </dgm:t>
    </dgm:pt>
    <dgm:pt modelId="{6DD3FB6C-0B18-4405-9FD4-2AC4DE39BDE8}" type="sibTrans" cxnId="{12DCCA4B-62BF-45E2-9676-B0FD3788E472}">
      <dgm:prSet/>
      <dgm:spPr/>
      <dgm:t>
        <a:bodyPr/>
        <a:lstStyle/>
        <a:p>
          <a:endParaRPr lang="en-US"/>
        </a:p>
      </dgm:t>
    </dgm:pt>
    <dgm:pt modelId="{977E3D72-DF69-4E9C-B516-9FE409525158}">
      <dgm:prSet phldrT="[Text]" custT="1"/>
      <dgm:spPr/>
      <dgm:t>
        <a:bodyPr/>
        <a:lstStyle/>
        <a:p>
          <a:r>
            <a:rPr lang="ar-SA" sz="2000" b="1" dirty="0"/>
            <a:t>الحرارة</a:t>
          </a:r>
          <a:endParaRPr lang="en-US" sz="2000" b="1" dirty="0"/>
        </a:p>
      </dgm:t>
    </dgm:pt>
    <dgm:pt modelId="{87BA06EB-B591-4861-B85B-C7E69E61A2EE}" type="parTrans" cxnId="{352C8C25-6296-4A98-96E3-86EDE828D670}">
      <dgm:prSet/>
      <dgm:spPr/>
      <dgm:t>
        <a:bodyPr/>
        <a:lstStyle/>
        <a:p>
          <a:endParaRPr lang="en-US"/>
        </a:p>
      </dgm:t>
    </dgm:pt>
    <dgm:pt modelId="{F5E920F5-7A80-4450-BEFD-F9926EFE9021}" type="sibTrans" cxnId="{352C8C25-6296-4A98-96E3-86EDE828D670}">
      <dgm:prSet/>
      <dgm:spPr/>
      <dgm:t>
        <a:bodyPr/>
        <a:lstStyle/>
        <a:p>
          <a:endParaRPr lang="en-US"/>
        </a:p>
      </dgm:t>
    </dgm:pt>
    <dgm:pt modelId="{679677A9-423E-417F-9D1F-428013866FCA}">
      <dgm:prSet phldrT="[Text]" custT="1"/>
      <dgm:spPr/>
      <dgm:t>
        <a:bodyPr/>
        <a:lstStyle/>
        <a:p>
          <a:r>
            <a:rPr lang="ar-SA" sz="2400" b="1" dirty="0">
              <a:solidFill>
                <a:prstClr val="black"/>
              </a:solidFill>
              <a:latin typeface="Times New Roman" pitchFamily="18" charset="0"/>
              <a:cs typeface="Times New Roman" pitchFamily="18" charset="0"/>
            </a:rPr>
            <a:t>الفيزياء الحديثة</a:t>
          </a:r>
          <a:endParaRPr lang="en-US" sz="2400" dirty="0"/>
        </a:p>
      </dgm:t>
    </dgm:pt>
    <dgm:pt modelId="{5C453E0D-FE35-4F9F-96AE-820AA8B1A7EC}" type="parTrans" cxnId="{68AB1198-750F-421B-BD24-38F5BE4FB897}">
      <dgm:prSet/>
      <dgm:spPr/>
      <dgm:t>
        <a:bodyPr/>
        <a:lstStyle/>
        <a:p>
          <a:endParaRPr lang="en-US"/>
        </a:p>
      </dgm:t>
    </dgm:pt>
    <dgm:pt modelId="{4D495462-6C98-4136-BE1B-4FFEE953A774}" type="sibTrans" cxnId="{68AB1198-750F-421B-BD24-38F5BE4FB897}">
      <dgm:prSet/>
      <dgm:spPr/>
      <dgm:t>
        <a:bodyPr/>
        <a:lstStyle/>
        <a:p>
          <a:endParaRPr lang="en-US"/>
        </a:p>
      </dgm:t>
    </dgm:pt>
    <dgm:pt modelId="{FCE14FBD-8AF9-4D58-A6BD-DD223D42D28A}">
      <dgm:prSet phldrT="[Text]" custT="1"/>
      <dgm:spPr/>
      <dgm:t>
        <a:bodyPr/>
        <a:lstStyle/>
        <a:p>
          <a:pPr>
            <a:buClr>
              <a:srgbClr val="0F6FC6"/>
            </a:buClr>
            <a:buFont typeface="+mj-lt"/>
            <a:buAutoNum type="arabicPeriod" startAt="2"/>
          </a:pPr>
          <a:r>
            <a:rPr lang="ar-SA" sz="2000" b="1" dirty="0">
              <a:solidFill>
                <a:prstClr val="black"/>
              </a:solidFill>
              <a:latin typeface="Times New Roman" pitchFamily="18" charset="0"/>
              <a:cs typeface="Times New Roman" pitchFamily="18" charset="0"/>
            </a:rPr>
            <a:t>الفيزياء الذرية والجزيئية </a:t>
          </a:r>
          <a:endParaRPr lang="en-US" sz="2000" b="1" dirty="0"/>
        </a:p>
      </dgm:t>
    </dgm:pt>
    <dgm:pt modelId="{7832BE9C-4F6B-4D61-BCC1-D53B6EE16797}" type="parTrans" cxnId="{3FF38712-C4E3-4352-AA00-3D0A9C10213C}">
      <dgm:prSet/>
      <dgm:spPr/>
      <dgm:t>
        <a:bodyPr/>
        <a:lstStyle/>
        <a:p>
          <a:endParaRPr lang="en-US"/>
        </a:p>
      </dgm:t>
    </dgm:pt>
    <dgm:pt modelId="{4F8607BA-E5B4-4914-A11F-374D81EDF794}" type="sibTrans" cxnId="{3FF38712-C4E3-4352-AA00-3D0A9C10213C}">
      <dgm:prSet/>
      <dgm:spPr/>
      <dgm:t>
        <a:bodyPr/>
        <a:lstStyle/>
        <a:p>
          <a:endParaRPr lang="en-US"/>
        </a:p>
      </dgm:t>
    </dgm:pt>
    <dgm:pt modelId="{42C6156D-493A-48A4-A077-B424AB3B9777}">
      <dgm:prSet phldrT="[Text]" custT="1"/>
      <dgm:spPr/>
      <dgm:t>
        <a:bodyPr/>
        <a:lstStyle/>
        <a:p>
          <a:r>
            <a:rPr lang="ar-SA" sz="2000" b="1" dirty="0">
              <a:solidFill>
                <a:prstClr val="black"/>
              </a:solidFill>
              <a:latin typeface="Times New Roman" pitchFamily="18" charset="0"/>
              <a:cs typeface="Times New Roman" pitchFamily="18" charset="0"/>
            </a:rPr>
            <a:t>الالكترونيات</a:t>
          </a:r>
          <a:endParaRPr lang="en-US" sz="2000" b="1" dirty="0"/>
        </a:p>
      </dgm:t>
    </dgm:pt>
    <dgm:pt modelId="{957B5194-88D6-40A2-98B1-A302C55A0C5B}" type="parTrans" cxnId="{9182F2AC-226D-423A-892D-0F7E78B85F8C}">
      <dgm:prSet/>
      <dgm:spPr/>
      <dgm:t>
        <a:bodyPr/>
        <a:lstStyle/>
        <a:p>
          <a:endParaRPr lang="en-US"/>
        </a:p>
      </dgm:t>
    </dgm:pt>
    <dgm:pt modelId="{28593C59-266D-48FE-8A9E-1BE459139E8C}" type="sibTrans" cxnId="{9182F2AC-226D-423A-892D-0F7E78B85F8C}">
      <dgm:prSet/>
      <dgm:spPr/>
      <dgm:t>
        <a:bodyPr/>
        <a:lstStyle/>
        <a:p>
          <a:endParaRPr lang="en-US"/>
        </a:p>
      </dgm:t>
    </dgm:pt>
    <dgm:pt modelId="{8B2A77D4-E295-47B6-8608-1473B2624689}">
      <dgm:prSet custT="1"/>
      <dgm:spPr/>
      <dgm:t>
        <a:bodyPr/>
        <a:lstStyle/>
        <a:p>
          <a:r>
            <a:rPr lang="ar-SA" sz="2000" b="1" dirty="0"/>
            <a:t>الصوت</a:t>
          </a:r>
          <a:endParaRPr lang="en-US" sz="2000" b="1" dirty="0"/>
        </a:p>
      </dgm:t>
    </dgm:pt>
    <dgm:pt modelId="{338688E1-8E01-49D9-8815-594C0D938788}" type="parTrans" cxnId="{3C62B69C-1706-49C6-8113-5211D68778F5}">
      <dgm:prSet/>
      <dgm:spPr/>
      <dgm:t>
        <a:bodyPr/>
        <a:lstStyle/>
        <a:p>
          <a:endParaRPr lang="en-US"/>
        </a:p>
      </dgm:t>
    </dgm:pt>
    <dgm:pt modelId="{221BF60A-7D8B-49CD-87CC-B5DBA03094F0}" type="sibTrans" cxnId="{3C62B69C-1706-49C6-8113-5211D68778F5}">
      <dgm:prSet/>
      <dgm:spPr/>
      <dgm:t>
        <a:bodyPr/>
        <a:lstStyle/>
        <a:p>
          <a:endParaRPr lang="en-US"/>
        </a:p>
      </dgm:t>
    </dgm:pt>
    <dgm:pt modelId="{4F67D21F-B58E-4DF9-8AE7-2FF3AEA2CDC6}">
      <dgm:prSet/>
      <dgm:spPr/>
      <dgm:t>
        <a:bodyPr/>
        <a:lstStyle/>
        <a:p>
          <a:r>
            <a:rPr lang="ar-SA" b="1" dirty="0"/>
            <a:t>الكهرباء والمغناطيسية</a:t>
          </a:r>
          <a:endParaRPr lang="en-US" b="1" dirty="0"/>
        </a:p>
      </dgm:t>
    </dgm:pt>
    <dgm:pt modelId="{B53743FC-FD2B-4904-AC91-B5B7DEAD3393}" type="parTrans" cxnId="{B5D59037-24E0-4723-AB55-3B9B1CC0579A}">
      <dgm:prSet/>
      <dgm:spPr/>
      <dgm:t>
        <a:bodyPr/>
        <a:lstStyle/>
        <a:p>
          <a:endParaRPr lang="en-US"/>
        </a:p>
      </dgm:t>
    </dgm:pt>
    <dgm:pt modelId="{AC87B70A-19BC-4067-B24A-CBE1AA7D1637}" type="sibTrans" cxnId="{B5D59037-24E0-4723-AB55-3B9B1CC0579A}">
      <dgm:prSet/>
      <dgm:spPr/>
      <dgm:t>
        <a:bodyPr/>
        <a:lstStyle/>
        <a:p>
          <a:endParaRPr lang="en-US"/>
        </a:p>
      </dgm:t>
    </dgm:pt>
    <dgm:pt modelId="{B95EDD48-4F3D-46E6-AEE4-29DEB5B4F7C1}">
      <dgm:prSet/>
      <dgm:spPr/>
      <dgm:t>
        <a:bodyPr/>
        <a:lstStyle/>
        <a:p>
          <a:r>
            <a:rPr lang="ar-SA" b="1" dirty="0"/>
            <a:t>الضوء</a:t>
          </a:r>
          <a:endParaRPr lang="en-US" b="1" dirty="0"/>
        </a:p>
      </dgm:t>
    </dgm:pt>
    <dgm:pt modelId="{104B7F48-4D71-4045-AB47-D4508FEE3586}" type="parTrans" cxnId="{5CD69D14-8CFE-4A57-B67C-432625213C84}">
      <dgm:prSet/>
      <dgm:spPr/>
      <dgm:t>
        <a:bodyPr/>
        <a:lstStyle/>
        <a:p>
          <a:endParaRPr lang="en-US"/>
        </a:p>
      </dgm:t>
    </dgm:pt>
    <dgm:pt modelId="{8A05E985-540B-4CA4-AD28-A17F97671940}" type="sibTrans" cxnId="{5CD69D14-8CFE-4A57-B67C-432625213C84}">
      <dgm:prSet/>
      <dgm:spPr/>
      <dgm:t>
        <a:bodyPr/>
        <a:lstStyle/>
        <a:p>
          <a:endParaRPr lang="en-US"/>
        </a:p>
      </dgm:t>
    </dgm:pt>
    <dgm:pt modelId="{43FA7A10-DD93-4F43-B685-F7ABB6881A64}">
      <dgm:prSet custT="1"/>
      <dgm:spPr/>
      <dgm:t>
        <a:bodyPr/>
        <a:lstStyle/>
        <a:p>
          <a:pPr>
            <a:buClr>
              <a:srgbClr val="0F6FC6"/>
            </a:buClr>
            <a:buFont typeface="+mj-lt"/>
            <a:buAutoNum type="arabicPeriod" startAt="2"/>
          </a:pPr>
          <a:r>
            <a:rPr lang="ar-SA" sz="2000" b="1" dirty="0">
              <a:solidFill>
                <a:prstClr val="black"/>
              </a:solidFill>
              <a:latin typeface="Times New Roman" pitchFamily="18" charset="0"/>
              <a:cs typeface="Times New Roman" pitchFamily="18" charset="0"/>
            </a:rPr>
            <a:t>الفيزياء النووية والجسيمات الأولية </a:t>
          </a:r>
          <a:endParaRPr lang="en-US" sz="2000" b="1" dirty="0"/>
        </a:p>
      </dgm:t>
    </dgm:pt>
    <dgm:pt modelId="{F7D67C7D-AFA3-4408-B89A-1A936B65CB72}" type="parTrans" cxnId="{197D8F02-044A-40AA-8F71-A9F2223D95C5}">
      <dgm:prSet/>
      <dgm:spPr/>
      <dgm:t>
        <a:bodyPr/>
        <a:lstStyle/>
        <a:p>
          <a:endParaRPr lang="en-US"/>
        </a:p>
      </dgm:t>
    </dgm:pt>
    <dgm:pt modelId="{6ECB9809-CA85-4E9E-B515-E024CACB0A8F}" type="sibTrans" cxnId="{197D8F02-044A-40AA-8F71-A9F2223D95C5}">
      <dgm:prSet/>
      <dgm:spPr/>
      <dgm:t>
        <a:bodyPr/>
        <a:lstStyle/>
        <a:p>
          <a:endParaRPr lang="en-US"/>
        </a:p>
      </dgm:t>
    </dgm:pt>
    <dgm:pt modelId="{66A7A194-0D33-4653-9F82-F465607D7B17}">
      <dgm:prSet custT="1"/>
      <dgm:spPr/>
      <dgm:t>
        <a:bodyPr/>
        <a:lstStyle/>
        <a:p>
          <a:pPr>
            <a:buClr>
              <a:srgbClr val="0F6FC6"/>
            </a:buClr>
            <a:buFont typeface="+mj-lt"/>
            <a:buAutoNum type="arabicPeriod" startAt="2"/>
          </a:pPr>
          <a:r>
            <a:rPr lang="ar-SA" sz="2000" b="1" dirty="0">
              <a:solidFill>
                <a:prstClr val="black"/>
              </a:solidFill>
              <a:latin typeface="Times New Roman" pitchFamily="18" charset="0"/>
              <a:cs typeface="Times New Roman" pitchFamily="18" charset="0"/>
            </a:rPr>
            <a:t>فيزياء الحالة الصلبة </a:t>
          </a:r>
          <a:endParaRPr lang="en-US" sz="2000" b="1" dirty="0"/>
        </a:p>
      </dgm:t>
    </dgm:pt>
    <dgm:pt modelId="{758523FE-F1BF-4847-8D84-73218353410D}" type="parTrans" cxnId="{2A9E570A-4DA9-4B4A-A2BB-52CA537597EB}">
      <dgm:prSet/>
      <dgm:spPr/>
      <dgm:t>
        <a:bodyPr/>
        <a:lstStyle/>
        <a:p>
          <a:endParaRPr lang="en-US"/>
        </a:p>
      </dgm:t>
    </dgm:pt>
    <dgm:pt modelId="{7688C932-D154-4AD2-8B40-4FAC93E5E5C7}" type="sibTrans" cxnId="{2A9E570A-4DA9-4B4A-A2BB-52CA537597EB}">
      <dgm:prSet/>
      <dgm:spPr/>
      <dgm:t>
        <a:bodyPr/>
        <a:lstStyle/>
        <a:p>
          <a:endParaRPr lang="en-US"/>
        </a:p>
      </dgm:t>
    </dgm:pt>
    <dgm:pt modelId="{54391D32-8F63-4B9E-B832-FD8FA59F7623}">
      <dgm:prSet custT="1"/>
      <dgm:spPr/>
      <dgm:t>
        <a:bodyPr/>
        <a:lstStyle/>
        <a:p>
          <a:r>
            <a:rPr lang="ar-SA" sz="2000" b="1" dirty="0">
              <a:solidFill>
                <a:prstClr val="black"/>
              </a:solidFill>
              <a:latin typeface="Times New Roman" pitchFamily="18" charset="0"/>
              <a:cs typeface="Times New Roman" pitchFamily="18" charset="0"/>
            </a:rPr>
            <a:t>فيزياء الموائع والبلازما </a:t>
          </a:r>
          <a:endParaRPr lang="en-US" sz="2000" b="1" dirty="0"/>
        </a:p>
      </dgm:t>
    </dgm:pt>
    <dgm:pt modelId="{F17C00D1-7956-4B93-8054-EDD111BDD93C}" type="parTrans" cxnId="{7A9AAAD1-ACD6-4A92-8B85-375BEF4A126D}">
      <dgm:prSet/>
      <dgm:spPr/>
      <dgm:t>
        <a:bodyPr/>
        <a:lstStyle/>
        <a:p>
          <a:endParaRPr lang="en-US"/>
        </a:p>
      </dgm:t>
    </dgm:pt>
    <dgm:pt modelId="{B0AD081B-4A7D-4E65-B1A5-FCE818673A23}" type="sibTrans" cxnId="{7A9AAAD1-ACD6-4A92-8B85-375BEF4A126D}">
      <dgm:prSet/>
      <dgm:spPr/>
      <dgm:t>
        <a:bodyPr/>
        <a:lstStyle/>
        <a:p>
          <a:endParaRPr lang="en-US"/>
        </a:p>
      </dgm:t>
    </dgm:pt>
    <dgm:pt modelId="{172E3BD6-903D-4F01-BA7F-20F40CD43873}" type="pres">
      <dgm:prSet presAssocID="{44060A14-82DD-4403-97C0-647E16F45084}" presName="diagram" presStyleCnt="0">
        <dgm:presLayoutVars>
          <dgm:chPref val="1"/>
          <dgm:dir/>
          <dgm:animOne val="branch"/>
          <dgm:animLvl val="lvl"/>
          <dgm:resizeHandles/>
        </dgm:presLayoutVars>
      </dgm:prSet>
      <dgm:spPr/>
    </dgm:pt>
    <dgm:pt modelId="{794FAA1B-6D21-4350-AC6D-457EBF973C0D}" type="pres">
      <dgm:prSet presAssocID="{60869CB9-2F22-45EE-B589-8802DE048275}" presName="root" presStyleCnt="0"/>
      <dgm:spPr/>
    </dgm:pt>
    <dgm:pt modelId="{9D02DDE6-7B28-4B05-970D-00589374180A}" type="pres">
      <dgm:prSet presAssocID="{60869CB9-2F22-45EE-B589-8802DE048275}" presName="rootComposite" presStyleCnt="0"/>
      <dgm:spPr/>
    </dgm:pt>
    <dgm:pt modelId="{77132B60-F3BD-46EE-B956-ACBFCFD664D5}" type="pres">
      <dgm:prSet presAssocID="{60869CB9-2F22-45EE-B589-8802DE048275}" presName="rootText" presStyleLbl="node1" presStyleIdx="0" presStyleCnt="2"/>
      <dgm:spPr/>
    </dgm:pt>
    <dgm:pt modelId="{3658F4BF-F038-4B4E-ADAC-C07B5A36AAD6}" type="pres">
      <dgm:prSet presAssocID="{60869CB9-2F22-45EE-B589-8802DE048275}" presName="rootConnector" presStyleLbl="node1" presStyleIdx="0" presStyleCnt="2"/>
      <dgm:spPr/>
    </dgm:pt>
    <dgm:pt modelId="{1A4F4960-0654-49FC-ABD7-EAB9A3177F25}" type="pres">
      <dgm:prSet presAssocID="{60869CB9-2F22-45EE-B589-8802DE048275}" presName="childShape" presStyleCnt="0"/>
      <dgm:spPr/>
    </dgm:pt>
    <dgm:pt modelId="{9674CCA6-A612-44D9-A896-40006C251CD3}" type="pres">
      <dgm:prSet presAssocID="{78DF3B6E-7B88-4DF1-A0D9-0212CFA215A5}" presName="Name13" presStyleLbl="parChTrans1D2" presStyleIdx="0" presStyleCnt="10"/>
      <dgm:spPr/>
    </dgm:pt>
    <dgm:pt modelId="{264F5EBA-CAC0-44B6-8631-B32FBBD3A6B3}" type="pres">
      <dgm:prSet presAssocID="{131FAAEB-72B4-4BB6-BD9E-D947661309DF}" presName="childText" presStyleLbl="bgAcc1" presStyleIdx="0" presStyleCnt="10" custScaleY="34559">
        <dgm:presLayoutVars>
          <dgm:bulletEnabled val="1"/>
        </dgm:presLayoutVars>
      </dgm:prSet>
      <dgm:spPr/>
    </dgm:pt>
    <dgm:pt modelId="{13DA456A-5C46-4473-9B9A-D12168840846}" type="pres">
      <dgm:prSet presAssocID="{87BA06EB-B591-4861-B85B-C7E69E61A2EE}" presName="Name13" presStyleLbl="parChTrans1D2" presStyleIdx="1" presStyleCnt="10"/>
      <dgm:spPr/>
    </dgm:pt>
    <dgm:pt modelId="{4BF16B13-99C9-4F3B-9A3E-5202BD2C2A5B}" type="pres">
      <dgm:prSet presAssocID="{977E3D72-DF69-4E9C-B516-9FE409525158}" presName="childText" presStyleLbl="bgAcc1" presStyleIdx="1" presStyleCnt="10" custScaleY="34100">
        <dgm:presLayoutVars>
          <dgm:bulletEnabled val="1"/>
        </dgm:presLayoutVars>
      </dgm:prSet>
      <dgm:spPr/>
    </dgm:pt>
    <dgm:pt modelId="{A2357015-7E2D-49AF-9448-A0DDAB4E4862}" type="pres">
      <dgm:prSet presAssocID="{338688E1-8E01-49D9-8815-594C0D938788}" presName="Name13" presStyleLbl="parChTrans1D2" presStyleIdx="2" presStyleCnt="10"/>
      <dgm:spPr/>
    </dgm:pt>
    <dgm:pt modelId="{8D564B08-9E9C-4286-B811-99F32D418749}" type="pres">
      <dgm:prSet presAssocID="{8B2A77D4-E295-47B6-8608-1473B2624689}" presName="childText" presStyleLbl="bgAcc1" presStyleIdx="2" presStyleCnt="10" custScaleY="33626">
        <dgm:presLayoutVars>
          <dgm:bulletEnabled val="1"/>
        </dgm:presLayoutVars>
      </dgm:prSet>
      <dgm:spPr/>
    </dgm:pt>
    <dgm:pt modelId="{4EA86C61-EF31-4C7A-9813-4DCAC4A1B58D}" type="pres">
      <dgm:prSet presAssocID="{B53743FC-FD2B-4904-AC91-B5B7DEAD3393}" presName="Name13" presStyleLbl="parChTrans1D2" presStyleIdx="3" presStyleCnt="10"/>
      <dgm:spPr/>
    </dgm:pt>
    <dgm:pt modelId="{2D8D1EE7-595C-4620-96B1-1B189E84A6BB}" type="pres">
      <dgm:prSet presAssocID="{4F67D21F-B58E-4DF9-8AE7-2FF3AEA2CDC6}" presName="childText" presStyleLbl="bgAcc1" presStyleIdx="3" presStyleCnt="10" custScaleY="44116">
        <dgm:presLayoutVars>
          <dgm:bulletEnabled val="1"/>
        </dgm:presLayoutVars>
      </dgm:prSet>
      <dgm:spPr/>
    </dgm:pt>
    <dgm:pt modelId="{62FD335A-6F11-417F-8F61-5566B36D053A}" type="pres">
      <dgm:prSet presAssocID="{104B7F48-4D71-4045-AB47-D4508FEE3586}" presName="Name13" presStyleLbl="parChTrans1D2" presStyleIdx="4" presStyleCnt="10"/>
      <dgm:spPr/>
    </dgm:pt>
    <dgm:pt modelId="{3661E4DB-E36B-4986-9C00-AF4B09E5A742}" type="pres">
      <dgm:prSet presAssocID="{B95EDD48-4F3D-46E6-AEE4-29DEB5B4F7C1}" presName="childText" presStyleLbl="bgAcc1" presStyleIdx="4" presStyleCnt="10" custScaleY="33990">
        <dgm:presLayoutVars>
          <dgm:bulletEnabled val="1"/>
        </dgm:presLayoutVars>
      </dgm:prSet>
      <dgm:spPr/>
    </dgm:pt>
    <dgm:pt modelId="{FD3A0ED1-BAE3-469B-B559-D1B5006FDD89}" type="pres">
      <dgm:prSet presAssocID="{679677A9-423E-417F-9D1F-428013866FCA}" presName="root" presStyleCnt="0"/>
      <dgm:spPr/>
    </dgm:pt>
    <dgm:pt modelId="{15CD158C-1CF2-4AF3-9976-66FCC4C62C6E}" type="pres">
      <dgm:prSet presAssocID="{679677A9-423E-417F-9D1F-428013866FCA}" presName="rootComposite" presStyleCnt="0"/>
      <dgm:spPr/>
    </dgm:pt>
    <dgm:pt modelId="{BF755596-71F0-4EA0-A4B3-DA691B1997CE}" type="pres">
      <dgm:prSet presAssocID="{679677A9-423E-417F-9D1F-428013866FCA}" presName="rootText" presStyleLbl="node1" presStyleIdx="1" presStyleCnt="2" custLinFactNeighborX="28" custLinFactNeighborY="1287"/>
      <dgm:spPr/>
    </dgm:pt>
    <dgm:pt modelId="{A92F9250-9CA3-4699-A1A9-D9162E2AC01B}" type="pres">
      <dgm:prSet presAssocID="{679677A9-423E-417F-9D1F-428013866FCA}" presName="rootConnector" presStyleLbl="node1" presStyleIdx="1" presStyleCnt="2"/>
      <dgm:spPr/>
    </dgm:pt>
    <dgm:pt modelId="{6A955C5A-77E8-4E97-B428-24D2991BF2CC}" type="pres">
      <dgm:prSet presAssocID="{679677A9-423E-417F-9D1F-428013866FCA}" presName="childShape" presStyleCnt="0"/>
      <dgm:spPr/>
    </dgm:pt>
    <dgm:pt modelId="{7D1CA5B3-8875-4676-803F-5FB61C55FB72}" type="pres">
      <dgm:prSet presAssocID="{7832BE9C-4F6B-4D61-BCC1-D53B6EE16797}" presName="Name13" presStyleLbl="parChTrans1D2" presStyleIdx="5" presStyleCnt="10"/>
      <dgm:spPr/>
    </dgm:pt>
    <dgm:pt modelId="{BD4B9D17-CEFC-46C9-B60E-A81026AA74EA}" type="pres">
      <dgm:prSet presAssocID="{FCE14FBD-8AF9-4D58-A6BD-DD223D42D28A}" presName="childText" presStyleLbl="bgAcc1" presStyleIdx="5" presStyleCnt="10" custScaleX="150830" custScaleY="51263">
        <dgm:presLayoutVars>
          <dgm:bulletEnabled val="1"/>
        </dgm:presLayoutVars>
      </dgm:prSet>
      <dgm:spPr/>
    </dgm:pt>
    <dgm:pt modelId="{521748A1-0ECD-41A5-B606-82BE29BE6551}" type="pres">
      <dgm:prSet presAssocID="{957B5194-88D6-40A2-98B1-A302C55A0C5B}" presName="Name13" presStyleLbl="parChTrans1D2" presStyleIdx="6" presStyleCnt="10"/>
      <dgm:spPr/>
    </dgm:pt>
    <dgm:pt modelId="{892E8552-3E9E-442F-8353-C383481879EF}" type="pres">
      <dgm:prSet presAssocID="{42C6156D-493A-48A4-A077-B424AB3B9777}" presName="childText" presStyleLbl="bgAcc1" presStyleIdx="6" presStyleCnt="10" custScaleY="41138">
        <dgm:presLayoutVars>
          <dgm:bulletEnabled val="1"/>
        </dgm:presLayoutVars>
      </dgm:prSet>
      <dgm:spPr/>
    </dgm:pt>
    <dgm:pt modelId="{F00267C9-D40C-4FC0-A585-E9114B7807F8}" type="pres">
      <dgm:prSet presAssocID="{F7D67C7D-AFA3-4408-B89A-1A936B65CB72}" presName="Name13" presStyleLbl="parChTrans1D2" presStyleIdx="7" presStyleCnt="10"/>
      <dgm:spPr/>
    </dgm:pt>
    <dgm:pt modelId="{759813A9-A43E-4C56-BA34-244DA9EB6F27}" type="pres">
      <dgm:prSet presAssocID="{43FA7A10-DD93-4F43-B685-F7ABB6881A64}" presName="childText" presStyleLbl="bgAcc1" presStyleIdx="7" presStyleCnt="10" custScaleX="183794" custScaleY="64927">
        <dgm:presLayoutVars>
          <dgm:bulletEnabled val="1"/>
        </dgm:presLayoutVars>
      </dgm:prSet>
      <dgm:spPr/>
    </dgm:pt>
    <dgm:pt modelId="{5BA5999D-04C6-4AAA-AE36-BB39156F848B}" type="pres">
      <dgm:prSet presAssocID="{758523FE-F1BF-4847-8D84-73218353410D}" presName="Name13" presStyleLbl="parChTrans1D2" presStyleIdx="8" presStyleCnt="10"/>
      <dgm:spPr/>
    </dgm:pt>
    <dgm:pt modelId="{BABDEDD8-AD61-4704-BC3C-80C8F707D919}" type="pres">
      <dgm:prSet presAssocID="{66A7A194-0D33-4653-9F82-F465607D7B17}" presName="childText" presStyleLbl="bgAcc1" presStyleIdx="8" presStyleCnt="10" custScaleX="167192" custScaleY="40697">
        <dgm:presLayoutVars>
          <dgm:bulletEnabled val="1"/>
        </dgm:presLayoutVars>
      </dgm:prSet>
      <dgm:spPr/>
    </dgm:pt>
    <dgm:pt modelId="{9CA04CF5-6C20-4424-95D2-7A9E865CD22A}" type="pres">
      <dgm:prSet presAssocID="{F17C00D1-7956-4B93-8054-EDD111BDD93C}" presName="Name13" presStyleLbl="parChTrans1D2" presStyleIdx="9" presStyleCnt="10"/>
      <dgm:spPr/>
    </dgm:pt>
    <dgm:pt modelId="{FEB73745-147C-4410-8AEE-33D2FC3D0541}" type="pres">
      <dgm:prSet presAssocID="{54391D32-8F63-4B9E-B832-FD8FA59F7623}" presName="childText" presStyleLbl="bgAcc1" presStyleIdx="9" presStyleCnt="10" custScaleX="167192" custScaleY="47291">
        <dgm:presLayoutVars>
          <dgm:bulletEnabled val="1"/>
        </dgm:presLayoutVars>
      </dgm:prSet>
      <dgm:spPr/>
    </dgm:pt>
  </dgm:ptLst>
  <dgm:cxnLst>
    <dgm:cxn modelId="{197D8F02-044A-40AA-8F71-A9F2223D95C5}" srcId="{679677A9-423E-417F-9D1F-428013866FCA}" destId="{43FA7A10-DD93-4F43-B685-F7ABB6881A64}" srcOrd="2" destOrd="0" parTransId="{F7D67C7D-AFA3-4408-B89A-1A936B65CB72}" sibTransId="{6ECB9809-CA85-4E9E-B515-E024CACB0A8F}"/>
    <dgm:cxn modelId="{2A9E570A-4DA9-4B4A-A2BB-52CA537597EB}" srcId="{679677A9-423E-417F-9D1F-428013866FCA}" destId="{66A7A194-0D33-4653-9F82-F465607D7B17}" srcOrd="3" destOrd="0" parTransId="{758523FE-F1BF-4847-8D84-73218353410D}" sibTransId="{7688C932-D154-4AD2-8B40-4FAC93E5E5C7}"/>
    <dgm:cxn modelId="{3FF38712-C4E3-4352-AA00-3D0A9C10213C}" srcId="{679677A9-423E-417F-9D1F-428013866FCA}" destId="{FCE14FBD-8AF9-4D58-A6BD-DD223D42D28A}" srcOrd="0" destOrd="0" parTransId="{7832BE9C-4F6B-4D61-BCC1-D53B6EE16797}" sibTransId="{4F8607BA-E5B4-4914-A11F-374D81EDF794}"/>
    <dgm:cxn modelId="{5CD69D14-8CFE-4A57-B67C-432625213C84}" srcId="{60869CB9-2F22-45EE-B589-8802DE048275}" destId="{B95EDD48-4F3D-46E6-AEE4-29DEB5B4F7C1}" srcOrd="4" destOrd="0" parTransId="{104B7F48-4D71-4045-AB47-D4508FEE3586}" sibTransId="{8A05E985-540B-4CA4-AD28-A17F97671940}"/>
    <dgm:cxn modelId="{352C8C25-6296-4A98-96E3-86EDE828D670}" srcId="{60869CB9-2F22-45EE-B589-8802DE048275}" destId="{977E3D72-DF69-4E9C-B516-9FE409525158}" srcOrd="1" destOrd="0" parTransId="{87BA06EB-B591-4861-B85B-C7E69E61A2EE}" sibTransId="{F5E920F5-7A80-4450-BEFD-F9926EFE9021}"/>
    <dgm:cxn modelId="{2CA1AB27-0F45-40B5-8BA5-5E4A07068545}" type="presOf" srcId="{F17C00D1-7956-4B93-8054-EDD111BDD93C}" destId="{9CA04CF5-6C20-4424-95D2-7A9E865CD22A}" srcOrd="0" destOrd="0" presId="urn:microsoft.com/office/officeart/2005/8/layout/hierarchy3"/>
    <dgm:cxn modelId="{670E3B36-4461-4A7D-A99D-333FA7CDC8B3}" type="presOf" srcId="{FCE14FBD-8AF9-4D58-A6BD-DD223D42D28A}" destId="{BD4B9D17-CEFC-46C9-B60E-A81026AA74EA}" srcOrd="0" destOrd="0" presId="urn:microsoft.com/office/officeart/2005/8/layout/hierarchy3"/>
    <dgm:cxn modelId="{B5D59037-24E0-4723-AB55-3B9B1CC0579A}" srcId="{60869CB9-2F22-45EE-B589-8802DE048275}" destId="{4F67D21F-B58E-4DF9-8AE7-2FF3AEA2CDC6}" srcOrd="3" destOrd="0" parTransId="{B53743FC-FD2B-4904-AC91-B5B7DEAD3393}" sibTransId="{AC87B70A-19BC-4067-B24A-CBE1AA7D1637}"/>
    <dgm:cxn modelId="{0965C838-64E7-4246-ACE7-4C2CD951F3C2}" type="presOf" srcId="{131FAAEB-72B4-4BB6-BD9E-D947661309DF}" destId="{264F5EBA-CAC0-44B6-8631-B32FBBD3A6B3}" srcOrd="0" destOrd="0" presId="urn:microsoft.com/office/officeart/2005/8/layout/hierarchy3"/>
    <dgm:cxn modelId="{AFE7E43F-18F6-448D-A3C4-C3DBCB41C490}" type="presOf" srcId="{78DF3B6E-7B88-4DF1-A0D9-0212CFA215A5}" destId="{9674CCA6-A612-44D9-A896-40006C251CD3}" srcOrd="0" destOrd="0" presId="urn:microsoft.com/office/officeart/2005/8/layout/hierarchy3"/>
    <dgm:cxn modelId="{A4307D63-4F9B-46D2-B320-00460EB1EEFF}" type="presOf" srcId="{977E3D72-DF69-4E9C-B516-9FE409525158}" destId="{4BF16B13-99C9-4F3B-9A3E-5202BD2C2A5B}" srcOrd="0" destOrd="0" presId="urn:microsoft.com/office/officeart/2005/8/layout/hierarchy3"/>
    <dgm:cxn modelId="{6D6F3165-1C2C-430A-AECD-EBCECEEFA67B}" type="presOf" srcId="{60869CB9-2F22-45EE-B589-8802DE048275}" destId="{77132B60-F3BD-46EE-B956-ACBFCFD664D5}" srcOrd="0" destOrd="0" presId="urn:microsoft.com/office/officeart/2005/8/layout/hierarchy3"/>
    <dgm:cxn modelId="{12DCCA4B-62BF-45E2-9676-B0FD3788E472}" srcId="{60869CB9-2F22-45EE-B589-8802DE048275}" destId="{131FAAEB-72B4-4BB6-BD9E-D947661309DF}" srcOrd="0" destOrd="0" parTransId="{78DF3B6E-7B88-4DF1-A0D9-0212CFA215A5}" sibTransId="{6DD3FB6C-0B18-4405-9FD4-2AC4DE39BDE8}"/>
    <dgm:cxn modelId="{45B5C86E-2F81-4267-806C-B8D0E38C5152}" type="presOf" srcId="{54391D32-8F63-4B9E-B832-FD8FA59F7623}" destId="{FEB73745-147C-4410-8AEE-33D2FC3D0541}" srcOrd="0" destOrd="0" presId="urn:microsoft.com/office/officeart/2005/8/layout/hierarchy3"/>
    <dgm:cxn modelId="{77D5064F-CB5F-4F9B-8D31-1A3A933A90D2}" type="presOf" srcId="{957B5194-88D6-40A2-98B1-A302C55A0C5B}" destId="{521748A1-0ECD-41A5-B606-82BE29BE6551}" srcOrd="0" destOrd="0" presId="urn:microsoft.com/office/officeart/2005/8/layout/hierarchy3"/>
    <dgm:cxn modelId="{437AF551-F674-4B56-90F9-68ED6EA7D0D4}" type="presOf" srcId="{B95EDD48-4F3D-46E6-AEE4-29DEB5B4F7C1}" destId="{3661E4DB-E36B-4986-9C00-AF4B09E5A742}" srcOrd="0" destOrd="0" presId="urn:microsoft.com/office/officeart/2005/8/layout/hierarchy3"/>
    <dgm:cxn modelId="{0F835978-B590-4F9C-AF47-44EE262CA14B}" type="presOf" srcId="{60869CB9-2F22-45EE-B589-8802DE048275}" destId="{3658F4BF-F038-4B4E-ADAC-C07B5A36AAD6}" srcOrd="1" destOrd="0" presId="urn:microsoft.com/office/officeart/2005/8/layout/hierarchy3"/>
    <dgm:cxn modelId="{C4CA718B-88C5-4023-9DFC-169E3ECE3888}" type="presOf" srcId="{679677A9-423E-417F-9D1F-428013866FCA}" destId="{BF755596-71F0-4EA0-A4B3-DA691B1997CE}" srcOrd="0" destOrd="0" presId="urn:microsoft.com/office/officeart/2005/8/layout/hierarchy3"/>
    <dgm:cxn modelId="{7B94EA90-4E35-4408-A703-7081A7FA6932}" type="presOf" srcId="{338688E1-8E01-49D9-8815-594C0D938788}" destId="{A2357015-7E2D-49AF-9448-A0DDAB4E4862}" srcOrd="0" destOrd="0" presId="urn:microsoft.com/office/officeart/2005/8/layout/hierarchy3"/>
    <dgm:cxn modelId="{68AB1198-750F-421B-BD24-38F5BE4FB897}" srcId="{44060A14-82DD-4403-97C0-647E16F45084}" destId="{679677A9-423E-417F-9D1F-428013866FCA}" srcOrd="1" destOrd="0" parTransId="{5C453E0D-FE35-4F9F-96AE-820AA8B1A7EC}" sibTransId="{4D495462-6C98-4136-BE1B-4FFEE953A774}"/>
    <dgm:cxn modelId="{DE86E69A-DB52-4DB6-A6CD-F115EBD1E91B}" type="presOf" srcId="{4F67D21F-B58E-4DF9-8AE7-2FF3AEA2CDC6}" destId="{2D8D1EE7-595C-4620-96B1-1B189E84A6BB}" srcOrd="0" destOrd="0" presId="urn:microsoft.com/office/officeart/2005/8/layout/hierarchy3"/>
    <dgm:cxn modelId="{3C62B69C-1706-49C6-8113-5211D68778F5}" srcId="{60869CB9-2F22-45EE-B589-8802DE048275}" destId="{8B2A77D4-E295-47B6-8608-1473B2624689}" srcOrd="2" destOrd="0" parTransId="{338688E1-8E01-49D9-8815-594C0D938788}" sibTransId="{221BF60A-7D8B-49CD-87CC-B5DBA03094F0}"/>
    <dgm:cxn modelId="{159D1CA0-E901-46B0-A8BD-D41B98F222DD}" type="presOf" srcId="{44060A14-82DD-4403-97C0-647E16F45084}" destId="{172E3BD6-903D-4F01-BA7F-20F40CD43873}" srcOrd="0" destOrd="0" presId="urn:microsoft.com/office/officeart/2005/8/layout/hierarchy3"/>
    <dgm:cxn modelId="{1D2487A4-6337-4F1C-BBDC-F7EF2A015C0E}" type="presOf" srcId="{B53743FC-FD2B-4904-AC91-B5B7DEAD3393}" destId="{4EA86C61-EF31-4C7A-9813-4DCAC4A1B58D}" srcOrd="0" destOrd="0" presId="urn:microsoft.com/office/officeart/2005/8/layout/hierarchy3"/>
    <dgm:cxn modelId="{9182F2AC-226D-423A-892D-0F7E78B85F8C}" srcId="{679677A9-423E-417F-9D1F-428013866FCA}" destId="{42C6156D-493A-48A4-A077-B424AB3B9777}" srcOrd="1" destOrd="0" parTransId="{957B5194-88D6-40A2-98B1-A302C55A0C5B}" sibTransId="{28593C59-266D-48FE-8A9E-1BE459139E8C}"/>
    <dgm:cxn modelId="{CDCBB5B5-C4DD-4AFE-B0A1-6B11A3F5B0C9}" type="presOf" srcId="{104B7F48-4D71-4045-AB47-D4508FEE3586}" destId="{62FD335A-6F11-417F-8F61-5566B36D053A}" srcOrd="0" destOrd="0" presId="urn:microsoft.com/office/officeart/2005/8/layout/hierarchy3"/>
    <dgm:cxn modelId="{20048ABD-157B-48C6-BBF8-B33B1A4A4D2D}" type="presOf" srcId="{758523FE-F1BF-4847-8D84-73218353410D}" destId="{5BA5999D-04C6-4AAA-AE36-BB39156F848B}" srcOrd="0" destOrd="0" presId="urn:microsoft.com/office/officeart/2005/8/layout/hierarchy3"/>
    <dgm:cxn modelId="{53477FC6-234C-40BA-B297-12525B74D12C}" srcId="{44060A14-82DD-4403-97C0-647E16F45084}" destId="{60869CB9-2F22-45EE-B589-8802DE048275}" srcOrd="0" destOrd="0" parTransId="{6AB358D9-9A65-4F17-89CF-C27C700584AE}" sibTransId="{54DABA6A-DE7C-41E7-9D8A-7B7DA0EF8068}"/>
    <dgm:cxn modelId="{F5B328C8-AF0A-4B1B-8EC8-31B970D7A4FA}" type="presOf" srcId="{66A7A194-0D33-4653-9F82-F465607D7B17}" destId="{BABDEDD8-AD61-4704-BC3C-80C8F707D919}" srcOrd="0" destOrd="0" presId="urn:microsoft.com/office/officeart/2005/8/layout/hierarchy3"/>
    <dgm:cxn modelId="{A5BEC0C9-AE46-4FD1-8DB1-609304B14161}" type="presOf" srcId="{43FA7A10-DD93-4F43-B685-F7ABB6881A64}" destId="{759813A9-A43E-4C56-BA34-244DA9EB6F27}" srcOrd="0" destOrd="0" presId="urn:microsoft.com/office/officeart/2005/8/layout/hierarchy3"/>
    <dgm:cxn modelId="{1EDD5DCB-1B52-4DC0-88D2-BAEC011C08A3}" type="presOf" srcId="{42C6156D-493A-48A4-A077-B424AB3B9777}" destId="{892E8552-3E9E-442F-8353-C383481879EF}" srcOrd="0" destOrd="0" presId="urn:microsoft.com/office/officeart/2005/8/layout/hierarchy3"/>
    <dgm:cxn modelId="{7A9AAAD1-ACD6-4A92-8B85-375BEF4A126D}" srcId="{679677A9-423E-417F-9D1F-428013866FCA}" destId="{54391D32-8F63-4B9E-B832-FD8FA59F7623}" srcOrd="4" destOrd="0" parTransId="{F17C00D1-7956-4B93-8054-EDD111BDD93C}" sibTransId="{B0AD081B-4A7D-4E65-B1A5-FCE818673A23}"/>
    <dgm:cxn modelId="{412DCFD2-67F6-41D1-854A-81B4606E1D82}" type="presOf" srcId="{7832BE9C-4F6B-4D61-BCC1-D53B6EE16797}" destId="{7D1CA5B3-8875-4676-803F-5FB61C55FB72}" srcOrd="0" destOrd="0" presId="urn:microsoft.com/office/officeart/2005/8/layout/hierarchy3"/>
    <dgm:cxn modelId="{5A1C89DA-0B06-4CA4-8BF4-4B21E37B8DFD}" type="presOf" srcId="{87BA06EB-B591-4861-B85B-C7E69E61A2EE}" destId="{13DA456A-5C46-4473-9B9A-D12168840846}" srcOrd="0" destOrd="0" presId="urn:microsoft.com/office/officeart/2005/8/layout/hierarchy3"/>
    <dgm:cxn modelId="{A10F18E7-0186-4084-BC66-64F63C7A57A0}" type="presOf" srcId="{679677A9-423E-417F-9D1F-428013866FCA}" destId="{A92F9250-9CA3-4699-A1A9-D9162E2AC01B}" srcOrd="1" destOrd="0" presId="urn:microsoft.com/office/officeart/2005/8/layout/hierarchy3"/>
    <dgm:cxn modelId="{0115B4F6-0142-4A8C-A7B7-E4B44896CBE0}" type="presOf" srcId="{F7D67C7D-AFA3-4408-B89A-1A936B65CB72}" destId="{F00267C9-D40C-4FC0-A585-E9114B7807F8}" srcOrd="0" destOrd="0" presId="urn:microsoft.com/office/officeart/2005/8/layout/hierarchy3"/>
    <dgm:cxn modelId="{3228AFFE-4A89-4926-AF70-4BC8E403C75A}" type="presOf" srcId="{8B2A77D4-E295-47B6-8608-1473B2624689}" destId="{8D564B08-9E9C-4286-B811-99F32D418749}" srcOrd="0" destOrd="0" presId="urn:microsoft.com/office/officeart/2005/8/layout/hierarchy3"/>
    <dgm:cxn modelId="{3B1566AB-3E7E-45B6-9F7E-5E8BE14B8CEE}" type="presParOf" srcId="{172E3BD6-903D-4F01-BA7F-20F40CD43873}" destId="{794FAA1B-6D21-4350-AC6D-457EBF973C0D}" srcOrd="0" destOrd="0" presId="urn:microsoft.com/office/officeart/2005/8/layout/hierarchy3"/>
    <dgm:cxn modelId="{FB0951C9-340A-4F0E-AE62-A621F8E10C00}" type="presParOf" srcId="{794FAA1B-6D21-4350-AC6D-457EBF973C0D}" destId="{9D02DDE6-7B28-4B05-970D-00589374180A}" srcOrd="0" destOrd="0" presId="urn:microsoft.com/office/officeart/2005/8/layout/hierarchy3"/>
    <dgm:cxn modelId="{B3EFF15E-41BD-4AB5-BE1A-45FBC3AD167F}" type="presParOf" srcId="{9D02DDE6-7B28-4B05-970D-00589374180A}" destId="{77132B60-F3BD-46EE-B956-ACBFCFD664D5}" srcOrd="0" destOrd="0" presId="urn:microsoft.com/office/officeart/2005/8/layout/hierarchy3"/>
    <dgm:cxn modelId="{F70A292B-7626-468B-8E0C-C30576B55030}" type="presParOf" srcId="{9D02DDE6-7B28-4B05-970D-00589374180A}" destId="{3658F4BF-F038-4B4E-ADAC-C07B5A36AAD6}" srcOrd="1" destOrd="0" presId="urn:microsoft.com/office/officeart/2005/8/layout/hierarchy3"/>
    <dgm:cxn modelId="{18BDA6BF-0C9D-4D0A-AE7E-D00301911F71}" type="presParOf" srcId="{794FAA1B-6D21-4350-AC6D-457EBF973C0D}" destId="{1A4F4960-0654-49FC-ABD7-EAB9A3177F25}" srcOrd="1" destOrd="0" presId="urn:microsoft.com/office/officeart/2005/8/layout/hierarchy3"/>
    <dgm:cxn modelId="{ACC0D96C-DBCF-45C7-9BEB-D06C8D4B29CF}" type="presParOf" srcId="{1A4F4960-0654-49FC-ABD7-EAB9A3177F25}" destId="{9674CCA6-A612-44D9-A896-40006C251CD3}" srcOrd="0" destOrd="0" presId="urn:microsoft.com/office/officeart/2005/8/layout/hierarchy3"/>
    <dgm:cxn modelId="{2E5157C4-BD7D-4F92-AB63-4996CB3A5777}" type="presParOf" srcId="{1A4F4960-0654-49FC-ABD7-EAB9A3177F25}" destId="{264F5EBA-CAC0-44B6-8631-B32FBBD3A6B3}" srcOrd="1" destOrd="0" presId="urn:microsoft.com/office/officeart/2005/8/layout/hierarchy3"/>
    <dgm:cxn modelId="{9EF3E069-E963-477E-B68F-B49636350822}" type="presParOf" srcId="{1A4F4960-0654-49FC-ABD7-EAB9A3177F25}" destId="{13DA456A-5C46-4473-9B9A-D12168840846}" srcOrd="2" destOrd="0" presId="urn:microsoft.com/office/officeart/2005/8/layout/hierarchy3"/>
    <dgm:cxn modelId="{9690AE25-C625-4A7A-AE5B-DDA12B5F4BE1}" type="presParOf" srcId="{1A4F4960-0654-49FC-ABD7-EAB9A3177F25}" destId="{4BF16B13-99C9-4F3B-9A3E-5202BD2C2A5B}" srcOrd="3" destOrd="0" presId="urn:microsoft.com/office/officeart/2005/8/layout/hierarchy3"/>
    <dgm:cxn modelId="{04B625AF-543F-4F40-B699-2B4B002E67FE}" type="presParOf" srcId="{1A4F4960-0654-49FC-ABD7-EAB9A3177F25}" destId="{A2357015-7E2D-49AF-9448-A0DDAB4E4862}" srcOrd="4" destOrd="0" presId="urn:microsoft.com/office/officeart/2005/8/layout/hierarchy3"/>
    <dgm:cxn modelId="{43E64ABF-FD80-4B42-820C-EF0C0D47F556}" type="presParOf" srcId="{1A4F4960-0654-49FC-ABD7-EAB9A3177F25}" destId="{8D564B08-9E9C-4286-B811-99F32D418749}" srcOrd="5" destOrd="0" presId="urn:microsoft.com/office/officeart/2005/8/layout/hierarchy3"/>
    <dgm:cxn modelId="{FB3BC59E-4F8F-445C-BC28-926C5A5DAA07}" type="presParOf" srcId="{1A4F4960-0654-49FC-ABD7-EAB9A3177F25}" destId="{4EA86C61-EF31-4C7A-9813-4DCAC4A1B58D}" srcOrd="6" destOrd="0" presId="urn:microsoft.com/office/officeart/2005/8/layout/hierarchy3"/>
    <dgm:cxn modelId="{F2846812-78F0-4138-92F5-43A65478D0F0}" type="presParOf" srcId="{1A4F4960-0654-49FC-ABD7-EAB9A3177F25}" destId="{2D8D1EE7-595C-4620-96B1-1B189E84A6BB}" srcOrd="7" destOrd="0" presId="urn:microsoft.com/office/officeart/2005/8/layout/hierarchy3"/>
    <dgm:cxn modelId="{2BCFE82F-6C3B-41E4-98C3-13D175C41191}" type="presParOf" srcId="{1A4F4960-0654-49FC-ABD7-EAB9A3177F25}" destId="{62FD335A-6F11-417F-8F61-5566B36D053A}" srcOrd="8" destOrd="0" presId="urn:microsoft.com/office/officeart/2005/8/layout/hierarchy3"/>
    <dgm:cxn modelId="{1FB4CD81-FDB2-4D77-8771-F0D57C5983B3}" type="presParOf" srcId="{1A4F4960-0654-49FC-ABD7-EAB9A3177F25}" destId="{3661E4DB-E36B-4986-9C00-AF4B09E5A742}" srcOrd="9" destOrd="0" presId="urn:microsoft.com/office/officeart/2005/8/layout/hierarchy3"/>
    <dgm:cxn modelId="{17FE240B-4123-4EFE-86AD-D3F41B335332}" type="presParOf" srcId="{172E3BD6-903D-4F01-BA7F-20F40CD43873}" destId="{FD3A0ED1-BAE3-469B-B559-D1B5006FDD89}" srcOrd="1" destOrd="0" presId="urn:microsoft.com/office/officeart/2005/8/layout/hierarchy3"/>
    <dgm:cxn modelId="{452D1DDA-DD17-4655-9F53-B0F79F508BDF}" type="presParOf" srcId="{FD3A0ED1-BAE3-469B-B559-D1B5006FDD89}" destId="{15CD158C-1CF2-4AF3-9976-66FCC4C62C6E}" srcOrd="0" destOrd="0" presId="urn:microsoft.com/office/officeart/2005/8/layout/hierarchy3"/>
    <dgm:cxn modelId="{B8352E2E-D21A-4DFC-8E11-EAD8E25DC149}" type="presParOf" srcId="{15CD158C-1CF2-4AF3-9976-66FCC4C62C6E}" destId="{BF755596-71F0-4EA0-A4B3-DA691B1997CE}" srcOrd="0" destOrd="0" presId="urn:microsoft.com/office/officeart/2005/8/layout/hierarchy3"/>
    <dgm:cxn modelId="{0DC4A425-30A6-4006-844B-42FD1BA0C142}" type="presParOf" srcId="{15CD158C-1CF2-4AF3-9976-66FCC4C62C6E}" destId="{A92F9250-9CA3-4699-A1A9-D9162E2AC01B}" srcOrd="1" destOrd="0" presId="urn:microsoft.com/office/officeart/2005/8/layout/hierarchy3"/>
    <dgm:cxn modelId="{23E3FD7C-49E8-4A7D-9A75-91C259807F31}" type="presParOf" srcId="{FD3A0ED1-BAE3-469B-B559-D1B5006FDD89}" destId="{6A955C5A-77E8-4E97-B428-24D2991BF2CC}" srcOrd="1" destOrd="0" presId="urn:microsoft.com/office/officeart/2005/8/layout/hierarchy3"/>
    <dgm:cxn modelId="{541143F2-634B-43A5-868D-85002A4A1C67}" type="presParOf" srcId="{6A955C5A-77E8-4E97-B428-24D2991BF2CC}" destId="{7D1CA5B3-8875-4676-803F-5FB61C55FB72}" srcOrd="0" destOrd="0" presId="urn:microsoft.com/office/officeart/2005/8/layout/hierarchy3"/>
    <dgm:cxn modelId="{AF428552-913B-471A-80F7-AE52F0696279}" type="presParOf" srcId="{6A955C5A-77E8-4E97-B428-24D2991BF2CC}" destId="{BD4B9D17-CEFC-46C9-B60E-A81026AA74EA}" srcOrd="1" destOrd="0" presId="urn:microsoft.com/office/officeart/2005/8/layout/hierarchy3"/>
    <dgm:cxn modelId="{C39B754E-BE89-44E2-8D45-BEE71816708B}" type="presParOf" srcId="{6A955C5A-77E8-4E97-B428-24D2991BF2CC}" destId="{521748A1-0ECD-41A5-B606-82BE29BE6551}" srcOrd="2" destOrd="0" presId="urn:microsoft.com/office/officeart/2005/8/layout/hierarchy3"/>
    <dgm:cxn modelId="{2086F1B1-C555-4600-BD14-4147C229EC7E}" type="presParOf" srcId="{6A955C5A-77E8-4E97-B428-24D2991BF2CC}" destId="{892E8552-3E9E-442F-8353-C383481879EF}" srcOrd="3" destOrd="0" presId="urn:microsoft.com/office/officeart/2005/8/layout/hierarchy3"/>
    <dgm:cxn modelId="{453DC9BD-0B46-4020-875A-6E7D5689DE16}" type="presParOf" srcId="{6A955C5A-77E8-4E97-B428-24D2991BF2CC}" destId="{F00267C9-D40C-4FC0-A585-E9114B7807F8}" srcOrd="4" destOrd="0" presId="urn:microsoft.com/office/officeart/2005/8/layout/hierarchy3"/>
    <dgm:cxn modelId="{6860A6BA-A1F1-43A3-8346-FF7024D44C0D}" type="presParOf" srcId="{6A955C5A-77E8-4E97-B428-24D2991BF2CC}" destId="{759813A9-A43E-4C56-BA34-244DA9EB6F27}" srcOrd="5" destOrd="0" presId="urn:microsoft.com/office/officeart/2005/8/layout/hierarchy3"/>
    <dgm:cxn modelId="{2B2FAC9D-414A-4556-BC30-AB8F29DC44FD}" type="presParOf" srcId="{6A955C5A-77E8-4E97-B428-24D2991BF2CC}" destId="{5BA5999D-04C6-4AAA-AE36-BB39156F848B}" srcOrd="6" destOrd="0" presId="urn:microsoft.com/office/officeart/2005/8/layout/hierarchy3"/>
    <dgm:cxn modelId="{53A6E812-FC66-42E1-B40B-9ED01806DB9F}" type="presParOf" srcId="{6A955C5A-77E8-4E97-B428-24D2991BF2CC}" destId="{BABDEDD8-AD61-4704-BC3C-80C8F707D919}" srcOrd="7" destOrd="0" presId="urn:microsoft.com/office/officeart/2005/8/layout/hierarchy3"/>
    <dgm:cxn modelId="{84312075-1925-416C-A30C-D5AA1BBD9B12}" type="presParOf" srcId="{6A955C5A-77E8-4E97-B428-24D2991BF2CC}" destId="{9CA04CF5-6C20-4424-95D2-7A9E865CD22A}" srcOrd="8" destOrd="0" presId="urn:microsoft.com/office/officeart/2005/8/layout/hierarchy3"/>
    <dgm:cxn modelId="{6FE4CBEE-59D5-49EF-9C3E-0B4EC0185259}" type="presParOf" srcId="{6A955C5A-77E8-4E97-B428-24D2991BF2CC}" destId="{FEB73745-147C-4410-8AEE-33D2FC3D054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sz="2200" dirty="0">
              <a:cs typeface="+mj-cs"/>
            </a:rPr>
            <a:t>قذف اللاعب الأول الكرة لتقطع مسافة مقدارها 600 سم متجهة إلى اللاعب الآخر الذي بذل قوة مقدارها</a:t>
          </a:r>
          <a:r>
            <a:rPr lang="en-GB" sz="2200" dirty="0">
              <a:cs typeface="+mj-cs"/>
            </a:rPr>
            <a:t> </a:t>
          </a:r>
          <a:r>
            <a:rPr lang="ar-SA" sz="2200" dirty="0">
              <a:cs typeface="+mj-cs"/>
            </a:rPr>
            <a:t>40 نيوتن لإيقافها، أوجدي قيمة الشغل المبذول على الكرة لإيقافها؟ </a:t>
          </a:r>
          <a:endParaRPr lang="en-US" sz="22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F = 40 N</a:t>
          </a:r>
        </a:p>
        <a:p>
          <a:pPr algn="l" rtl="0"/>
          <a:r>
            <a:rPr lang="en-GB" sz="2800" dirty="0">
              <a:latin typeface="Times New Roman" panose="02020603050405020304" pitchFamily="18" charset="0"/>
              <a:cs typeface="Times New Roman" panose="02020603050405020304" pitchFamily="18" charset="0"/>
            </a:rPr>
            <a:t>d = 600 cm</a:t>
          </a:r>
        </a:p>
        <a:p>
          <a:pPr algn="l" rtl="0"/>
          <a:r>
            <a:rPr lang="en-GB" sz="2800" dirty="0">
              <a:latin typeface="Times New Roman" panose="02020603050405020304" pitchFamily="18" charset="0"/>
              <a:cs typeface="Times New Roman" panose="02020603050405020304" pitchFamily="18" charset="0"/>
            </a:rPr>
            <a:t>   = 600 / 100</a:t>
          </a:r>
        </a:p>
        <a:p>
          <a:pPr algn="l" rtl="0"/>
          <a:r>
            <a:rPr lang="en-GB" sz="2800" dirty="0">
              <a:latin typeface="Times New Roman" panose="02020603050405020304" pitchFamily="18" charset="0"/>
              <a:cs typeface="Times New Roman" panose="02020603050405020304" pitchFamily="18" charset="0"/>
            </a:rPr>
            <a:t>   = 6 m</a:t>
          </a:r>
        </a:p>
        <a:p>
          <a:pPr algn="l" rtl="0"/>
          <a:r>
            <a:rPr lang="en-GB" sz="2800" dirty="0">
              <a:latin typeface="Times New Roman" panose="02020603050405020304" pitchFamily="18" charset="0"/>
              <a:cs typeface="Times New Roman" panose="02020603050405020304" pitchFamily="18" charset="0"/>
            </a:rPr>
            <a:t>W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ctr">
            <a:buClr>
              <a:srgbClr val="0BD0D9"/>
            </a:buClr>
            <a:buSzPct val="95000"/>
            <a:buFont typeface="Wingdings 2" pitchFamily="18" charset="2"/>
            <a:buNone/>
          </a:pPr>
          <a:r>
            <a:rPr lang="ar-SA" sz="2200" dirty="0">
              <a:solidFill>
                <a:prstClr val="black"/>
              </a:solidFill>
              <a:latin typeface="Times New Roman" pitchFamily="18" charset="0"/>
              <a:cs typeface="Times New Roman" pitchFamily="18" charset="0"/>
            </a:rPr>
            <a:t>بما أن </a:t>
          </a:r>
          <a:r>
            <a:rPr lang="ar-SA" sz="2200" dirty="0">
              <a:latin typeface="Times New Roman" pitchFamily="18" charset="0"/>
              <a:cs typeface="Times New Roman" pitchFamily="18" charset="0"/>
            </a:rPr>
            <a:t>القوة في عكس اتجاه الحركة فإن مقدار الشغل المبذول </a:t>
          </a:r>
          <a:r>
            <a:rPr lang="ar-SA" sz="2200" dirty="0">
              <a:solidFill>
                <a:prstClr val="black"/>
              </a:solidFill>
              <a:latin typeface="Times New Roman" pitchFamily="18" charset="0"/>
              <a:cs typeface="Times New Roman" pitchFamily="18" charset="0"/>
            </a:rPr>
            <a:t>يساوي</a:t>
          </a:r>
          <a:endParaRPr lang="en-GB" sz="2200" dirty="0">
            <a:solidFill>
              <a:prstClr val="black"/>
            </a:solidFill>
            <a:latin typeface="Times New Roman" pitchFamily="18" charset="0"/>
            <a:cs typeface="Times New Roman" pitchFamily="18" charset="0"/>
          </a:endParaRPr>
        </a:p>
        <a:p>
          <a:pPr algn="l">
            <a:buClr>
              <a:srgbClr val="0BD0D9"/>
            </a:buClr>
            <a:buSzPct val="95000"/>
            <a:buFont typeface="Wingdings 2" pitchFamily="18" charset="2"/>
            <a:buNone/>
          </a:pPr>
          <a:endParaRPr lang="en-GB" sz="2000" dirty="0">
            <a:solidFill>
              <a:prstClr val="black"/>
            </a:solidFill>
            <a:latin typeface="Times New Roman" pitchFamily="18" charset="0"/>
            <a:cs typeface="Times New Roman" pitchFamily="18" charset="0"/>
          </a:endParaRPr>
        </a:p>
        <a:p>
          <a:pPr algn="l">
            <a:buClr>
              <a:srgbClr val="0BD0D9"/>
            </a:buClr>
            <a:buSzPct val="95000"/>
            <a:buFont typeface="Wingdings 2" pitchFamily="18" charset="2"/>
            <a:buNone/>
          </a:pPr>
          <a:endParaRPr lang="en-US" sz="2000" dirty="0">
            <a:solidFill>
              <a:prstClr val="black"/>
            </a:solidFill>
            <a:latin typeface="Times New Roman" pitchFamily="18" charset="0"/>
            <a:cs typeface="Times New Roman" pitchFamily="18" charset="0"/>
          </a:endParaRPr>
        </a:p>
        <a:p>
          <a:pPr algn="l">
            <a:buClr>
              <a:srgbClr val="0BD0D9"/>
            </a:buClr>
            <a:buSzPct val="95000"/>
            <a:buFont typeface="Wingdings 2" pitchFamily="18" charset="2"/>
            <a:buNone/>
          </a:pPr>
          <a:r>
            <a:rPr lang="en-US" sz="2000" dirty="0">
              <a:solidFill>
                <a:prstClr val="black"/>
              </a:solidFill>
              <a:latin typeface="Times New Roman" pitchFamily="18" charset="0"/>
              <a:cs typeface="Times New Roman" pitchFamily="18" charset="0"/>
            </a:rPr>
            <a:t>W = - 40 x 6</a:t>
          </a:r>
        </a:p>
        <a:p>
          <a:pPr algn="l">
            <a:buClr>
              <a:srgbClr val="0BD0D9"/>
            </a:buClr>
            <a:buSzPct val="95000"/>
            <a:buFont typeface="Wingdings 2" pitchFamily="18" charset="2"/>
            <a:buNone/>
          </a:pPr>
          <a:r>
            <a:rPr lang="en-US" sz="2000"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 - 240 J</a:t>
          </a:r>
          <a:endParaRPr lang="en-US" sz="2400" b="1"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603109-1FD1-44B2-9F80-8E8CA91F0CBD}"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91ED7129-4192-4E23-B0AF-B91BB33616F7}">
      <dgm:prSet phldrT="[Text]" custT="1"/>
      <dgm:spPr/>
      <dgm:t>
        <a:bodyPr/>
        <a:lstStyle/>
        <a:p>
          <a:pPr algn="ctr" rtl="1">
            <a:buClr>
              <a:schemeClr val="accent3"/>
            </a:buClr>
            <a:buFont typeface="Wingdings 2"/>
            <a:buChar char=""/>
          </a:pPr>
          <a:r>
            <a:rPr lang="ar-SA" sz="2000" b="1" u="none" dirty="0">
              <a:solidFill>
                <a:schemeClr val="tx1"/>
              </a:solidFill>
              <a:latin typeface="Times New Roman" pitchFamily="18" charset="0"/>
              <a:ea typeface="+mn-ea"/>
              <a:cs typeface="Times New Roman" pitchFamily="18" charset="0"/>
            </a:rPr>
            <a:t>تعريف القدرة </a:t>
          </a:r>
          <a:r>
            <a:rPr lang="en-GB" sz="2000" b="1" u="none" dirty="0">
              <a:solidFill>
                <a:schemeClr val="tx1"/>
              </a:solidFill>
              <a:latin typeface="Times New Roman" pitchFamily="18" charset="0"/>
              <a:ea typeface="+mn-ea"/>
              <a:cs typeface="Times New Roman" pitchFamily="18" charset="0"/>
            </a:rPr>
            <a:t>Power</a:t>
          </a:r>
          <a:r>
            <a:rPr lang="en-US" sz="2000" b="1" u="none" dirty="0">
              <a:solidFill>
                <a:schemeClr val="tx1"/>
              </a:solidFill>
              <a:latin typeface="Times New Roman" pitchFamily="18" charset="0"/>
              <a:ea typeface="+mn-ea"/>
              <a:cs typeface="Times New Roman" pitchFamily="18" charset="0"/>
            </a:rPr>
            <a:t> </a:t>
          </a:r>
          <a:r>
            <a:rPr lang="ar-SA" sz="2000" b="1" u="none" dirty="0">
              <a:solidFill>
                <a:schemeClr val="tx1"/>
              </a:solidFill>
              <a:latin typeface="Times New Roman" pitchFamily="18" charset="0"/>
              <a:ea typeface="+mn-ea"/>
              <a:cs typeface="Times New Roman" pitchFamily="18" charset="0"/>
            </a:rPr>
            <a:t> </a:t>
          </a:r>
        </a:p>
        <a:p>
          <a:pPr algn="ctr">
            <a:buClr>
              <a:schemeClr val="accent3"/>
            </a:buClr>
            <a:buFont typeface="Wingdings 2"/>
            <a:buChar char=""/>
          </a:pPr>
          <a:r>
            <a:rPr lang="ar-SA" sz="2000" dirty="0">
              <a:latin typeface="Times New Roman" pitchFamily="18" charset="0"/>
              <a:ea typeface="+mn-ea"/>
              <a:cs typeface="Times New Roman" pitchFamily="18" charset="0"/>
            </a:rPr>
            <a:t>هي المقدرة على بذل شغل ما في فترة معينة</a:t>
          </a:r>
          <a:endParaRPr lang="en-US" sz="2000" dirty="0">
            <a:latin typeface="Times New Roman" panose="02020603050405020304" pitchFamily="18" charset="0"/>
            <a:cs typeface="Times New Roman" panose="02020603050405020304" pitchFamily="18" charset="0"/>
          </a:endParaRPr>
        </a:p>
      </dgm:t>
    </dgm:pt>
    <dgm:pt modelId="{E0F2338F-5AF9-403D-9733-520A5955F772}" type="parTrans" cxnId="{E9A45BDC-AB9E-4CBA-9976-07C3DA76F9D4}">
      <dgm:prSet/>
      <dgm:spPr/>
      <dgm:t>
        <a:bodyPr/>
        <a:lstStyle/>
        <a:p>
          <a:endParaRPr lang="en-US" sz="2000">
            <a:latin typeface="Times New Roman" panose="02020603050405020304" pitchFamily="18" charset="0"/>
            <a:cs typeface="Times New Roman" panose="02020603050405020304" pitchFamily="18" charset="0"/>
          </a:endParaRPr>
        </a:p>
      </dgm:t>
    </dgm:pt>
    <dgm:pt modelId="{5278FF24-C1B6-44B4-B609-528629915C5D}" type="sibTrans" cxnId="{E9A45BDC-AB9E-4CBA-9976-07C3DA76F9D4}">
      <dgm:prSet/>
      <dgm:spPr/>
      <dgm:t>
        <a:bodyPr/>
        <a:lstStyle/>
        <a:p>
          <a:endParaRPr lang="en-US" sz="2000">
            <a:latin typeface="Times New Roman" panose="02020603050405020304" pitchFamily="18" charset="0"/>
            <a:cs typeface="Times New Roman" panose="02020603050405020304" pitchFamily="18" charset="0"/>
          </a:endParaRPr>
        </a:p>
      </dgm:t>
    </dgm:pt>
    <dgm:pt modelId="{5B0E73C7-6C68-44A0-A390-41354BD6A2D5}">
      <dgm:prSet phldrT="[Text]" custT="1"/>
      <dgm:spPr/>
      <dgm:t>
        <a:bodyPr/>
        <a:lstStyle/>
        <a:p>
          <a:pPr rtl="1">
            <a:buClr>
              <a:schemeClr val="accent3"/>
            </a:buClr>
            <a:buFont typeface="Wingdings 2"/>
            <a:buChar char=""/>
          </a:pPr>
          <a:r>
            <a:rPr lang="ar-SA" sz="2000" dirty="0">
              <a:latin typeface="Times New Roman" pitchFamily="18" charset="0"/>
              <a:ea typeface="+mn-ea"/>
              <a:cs typeface="Times New Roman" pitchFamily="18" charset="0"/>
            </a:rPr>
            <a:t>كلما قلت الفترة الزمنية ”</a:t>
          </a:r>
          <a:r>
            <a:rPr lang="en-US" sz="2000" dirty="0">
              <a:latin typeface="Times New Roman" pitchFamily="18" charset="0"/>
              <a:ea typeface="+mn-ea"/>
              <a:cs typeface="Times New Roman" pitchFamily="18" charset="0"/>
            </a:rPr>
            <a:t>t</a:t>
          </a:r>
          <a:r>
            <a:rPr lang="ar-SA" sz="2000" dirty="0">
              <a:latin typeface="Times New Roman" pitchFamily="18" charset="0"/>
              <a:ea typeface="+mn-ea"/>
              <a:cs typeface="Times New Roman" pitchFamily="18" charset="0"/>
            </a:rPr>
            <a:t>“ التي تنجز خلالها عملاً ما أو شغلاً </a:t>
          </a:r>
          <a:r>
            <a:rPr lang="ar-SA" sz="2000" dirty="0">
              <a:latin typeface="Times New Roman" pitchFamily="18" charset="0"/>
              <a:cs typeface="Times New Roman" pitchFamily="18" charset="0"/>
            </a:rPr>
            <a:t>”</a:t>
          </a:r>
          <a:r>
            <a:rPr lang="en-US" sz="2000" dirty="0">
              <a:latin typeface="Times New Roman" pitchFamily="18" charset="0"/>
              <a:cs typeface="Times New Roman" pitchFamily="18" charset="0"/>
            </a:rPr>
            <a:t>W</a:t>
          </a:r>
          <a:r>
            <a:rPr lang="ar-SA" sz="2000" dirty="0">
              <a:latin typeface="Times New Roman" pitchFamily="18" charset="0"/>
              <a:cs typeface="Times New Roman" pitchFamily="18" charset="0"/>
            </a:rPr>
            <a:t>“ </a:t>
          </a:r>
          <a:r>
            <a:rPr lang="ar-SA" sz="2000" dirty="0">
              <a:latin typeface="Times New Roman" pitchFamily="18" charset="0"/>
              <a:ea typeface="+mn-ea"/>
              <a:cs typeface="Times New Roman" pitchFamily="18" charset="0"/>
            </a:rPr>
            <a:t>ما كلما زادت كفاءتك وقدرتك</a:t>
          </a:r>
          <a:endParaRPr lang="en-US" sz="2000" dirty="0">
            <a:latin typeface="Times New Roman" panose="02020603050405020304" pitchFamily="18" charset="0"/>
            <a:cs typeface="Times New Roman" panose="02020603050405020304" pitchFamily="18" charset="0"/>
          </a:endParaRPr>
        </a:p>
      </dgm:t>
    </dgm:pt>
    <dgm:pt modelId="{6FA7BF6D-3592-41CE-99EA-6902F439782D}" type="parTrans" cxnId="{9D6FBAB7-178E-4B28-BA62-1B27E3CC2F1F}">
      <dgm:prSet/>
      <dgm:spPr/>
      <dgm:t>
        <a:bodyPr/>
        <a:lstStyle/>
        <a:p>
          <a:endParaRPr lang="en-US" sz="2000">
            <a:latin typeface="Times New Roman" panose="02020603050405020304" pitchFamily="18" charset="0"/>
            <a:cs typeface="Times New Roman" panose="02020603050405020304" pitchFamily="18" charset="0"/>
          </a:endParaRPr>
        </a:p>
      </dgm:t>
    </dgm:pt>
    <dgm:pt modelId="{361AB2A3-AAEE-4A30-A666-2EF243810037}" type="sibTrans" cxnId="{9D6FBAB7-178E-4B28-BA62-1B27E3CC2F1F}">
      <dgm:prSet/>
      <dgm:spPr/>
      <dgm:t>
        <a:bodyPr/>
        <a:lstStyle/>
        <a:p>
          <a:endParaRPr lang="en-US" sz="200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E95C1AB2-2F1A-47DB-991D-4A15FA480136}">
          <dgm:prSet phldrT="[Text]" custT="1"/>
          <dgm:spPr/>
          <dgm:t>
            <a:bodyPr/>
            <a:lstStyle/>
            <a:p>
              <a:endParaRPr lang="ar-SA" sz="2000" dirty="0">
                <a:latin typeface="Times New Roman" panose="02020603050405020304" pitchFamily="18" charset="0"/>
                <a:cs typeface="Times New Roman" panose="02020603050405020304" pitchFamily="18" charset="0"/>
              </a:endParaRPr>
            </a:p>
            <a:p>
              <a:r>
                <a:rPr lang="ar-SA" sz="2000" dirty="0">
                  <a:latin typeface="Times New Roman" panose="02020603050405020304" pitchFamily="18" charset="0"/>
                  <a:cs typeface="Times New Roman" panose="02020603050405020304" pitchFamily="18" charset="0"/>
                </a:rPr>
                <a:t>القدرة تساوي</a:t>
              </a:r>
              <a:endParaRPr lang="en-GB" sz="2000" dirty="0">
                <a:latin typeface="Times New Roman" panose="02020603050405020304" pitchFamily="18" charset="0"/>
                <a:cs typeface="Times New Roman" panose="02020603050405020304" pitchFamily="18" charset="0"/>
              </a:endParaRPr>
            </a:p>
            <a:p>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GB" sz="20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GB" sz="40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ctrlPr>
                    </m:fPr>
                    <m:num>
                      <m:r>
                        <a:rPr lang="en-GB" sz="40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𝒘</m:t>
                      </m:r>
                    </m:num>
                    <m:den>
                      <m:r>
                        <a:rPr lang="en-GB" sz="40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𝒕</m:t>
                      </m:r>
                    </m:den>
                  </m:f>
                </m:oMath>
              </a14:m>
              <a:endParaRPr lang="en-GB" sz="4000" b="1" baseline="0" dirty="0">
                <a:latin typeface="Times New Roman" panose="02020603050405020304" pitchFamily="18" charset="0"/>
                <a:cs typeface="Times New Roman" panose="02020603050405020304" pitchFamily="18" charset="0"/>
              </a:endParaRPr>
            </a:p>
            <a:p>
              <a:endParaRPr lang="en-GB" sz="2000" u="sng" baseline="0" dirty="0">
                <a:latin typeface="Times New Roman" panose="02020603050405020304" pitchFamily="18" charset="0"/>
                <a:cs typeface="Times New Roman" panose="02020603050405020304" pitchFamily="18" charset="0"/>
              </a:endParaRPr>
            </a:p>
          </dgm:t>
        </dgm:pt>
      </mc:Choice>
      <mc:Fallback xmlns="">
        <dgm:pt modelId="{E95C1AB2-2F1A-47DB-991D-4A15FA480136}">
          <dgm:prSet phldrT="[Text]" custT="1"/>
          <dgm:spPr/>
          <dgm:t>
            <a:bodyPr/>
            <a:lstStyle/>
            <a:p>
              <a:endParaRPr lang="ar-SA" sz="2000" dirty="0">
                <a:latin typeface="Times New Roman" panose="02020603050405020304" pitchFamily="18" charset="0"/>
                <a:cs typeface="Times New Roman" panose="02020603050405020304" pitchFamily="18" charset="0"/>
              </a:endParaRPr>
            </a:p>
            <a:p>
              <a:r>
                <a:rPr lang="ar-SA" sz="2000" dirty="0">
                  <a:latin typeface="Times New Roman" panose="02020603050405020304" pitchFamily="18" charset="0"/>
                  <a:cs typeface="Times New Roman" panose="02020603050405020304" pitchFamily="18" charset="0"/>
                </a:rPr>
                <a:t>القدرة تساوي</a:t>
              </a:r>
              <a:endParaRPr lang="en-GB" sz="2000" dirty="0">
                <a:latin typeface="Times New Roman" panose="02020603050405020304" pitchFamily="18" charset="0"/>
                <a:cs typeface="Times New Roman" panose="02020603050405020304" pitchFamily="18" charset="0"/>
              </a:endParaRPr>
            </a:p>
            <a:p>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GB" sz="20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GB" sz="4000" b="1" i="0" cap="none" spc="0" baseline="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a:t>𝒘/𝒕</a:t>
              </a:r>
              <a:endParaRPr lang="en-GB" sz="4000" b="1" baseline="0" dirty="0">
                <a:latin typeface="Times New Roman" panose="02020603050405020304" pitchFamily="18" charset="0"/>
                <a:cs typeface="Times New Roman" panose="02020603050405020304" pitchFamily="18" charset="0"/>
              </a:endParaRPr>
            </a:p>
            <a:p>
              <a:endParaRPr lang="en-GB" sz="2000" u="sng" baseline="0" dirty="0">
                <a:latin typeface="Times New Roman" panose="02020603050405020304" pitchFamily="18" charset="0"/>
                <a:cs typeface="Times New Roman" panose="02020603050405020304" pitchFamily="18" charset="0"/>
              </a:endParaRPr>
            </a:p>
          </dgm:t>
        </dgm:pt>
      </mc:Fallback>
    </mc:AlternateContent>
    <dgm:pt modelId="{33241FD2-BF9E-49FB-88B7-E7C79156E4B4}" type="parTrans" cxnId="{64FB5CAF-1B10-4D95-8DFF-75E53EA9F7E5}">
      <dgm:prSet/>
      <dgm:spPr/>
      <dgm:t>
        <a:bodyPr/>
        <a:lstStyle/>
        <a:p>
          <a:endParaRPr lang="en-US" sz="2000">
            <a:latin typeface="Times New Roman" panose="02020603050405020304" pitchFamily="18" charset="0"/>
            <a:cs typeface="Times New Roman" panose="02020603050405020304" pitchFamily="18" charset="0"/>
          </a:endParaRPr>
        </a:p>
      </dgm:t>
    </dgm:pt>
    <dgm:pt modelId="{22483115-7A6F-4926-A74B-B58DA830C31A}" type="sibTrans" cxnId="{64FB5CAF-1B10-4D95-8DFF-75E53EA9F7E5}">
      <dgm:prSet/>
      <dgm:spPr/>
      <dgm:t>
        <a:bodyPr/>
        <a:lstStyle/>
        <a:p>
          <a:endParaRPr lang="en-US" sz="2000">
            <a:latin typeface="Times New Roman" panose="02020603050405020304" pitchFamily="18" charset="0"/>
            <a:cs typeface="Times New Roman" panose="02020603050405020304" pitchFamily="18" charset="0"/>
          </a:endParaRPr>
        </a:p>
      </dgm:t>
    </dgm:pt>
    <dgm:pt modelId="{AFD4DC8C-736D-4AA3-BF98-FAEC7893645B}">
      <dgm:prSet phldrT="[Text]" custT="1"/>
      <dgm:spPr/>
      <dgm:t>
        <a:bodyPr/>
        <a:lstStyle/>
        <a:p>
          <a:pPr algn="ctr" rtl="1"/>
          <a:r>
            <a:rPr lang="ar-EG" sz="2000" dirty="0">
              <a:latin typeface="Times New Roman" pitchFamily="18" charset="0"/>
              <a:ea typeface="+mn-ea"/>
              <a:cs typeface="Times New Roman" pitchFamily="18" charset="0"/>
            </a:rPr>
            <a:t>للقدرة الميكانيكية وحدة أخرى نسمع بها عند شرائنا لسيارة جديدة أومحرك كهربائي ضخم وهي وحدة الحصان </a:t>
          </a:r>
          <a:r>
            <a:rPr lang="en-US" sz="2000" dirty="0">
              <a:latin typeface="Times New Roman" pitchFamily="18" charset="0"/>
              <a:ea typeface="+mn-ea"/>
              <a:cs typeface="Times New Roman" pitchFamily="18" charset="0"/>
            </a:rPr>
            <a:t>horse power  </a:t>
          </a:r>
          <a:r>
            <a:rPr lang="ar-SA" sz="2000" dirty="0">
              <a:latin typeface="Times New Roman" pitchFamily="18" charset="0"/>
              <a:ea typeface="+mn-ea"/>
              <a:cs typeface="Times New Roman" pitchFamily="18" charset="0"/>
            </a:rPr>
            <a:t> </a:t>
          </a:r>
          <a:r>
            <a:rPr lang="ar-EG" sz="2000" dirty="0">
              <a:latin typeface="Times New Roman" pitchFamily="18" charset="0"/>
              <a:ea typeface="+mn-ea"/>
              <a:cs typeface="Times New Roman" pitchFamily="18" charset="0"/>
            </a:rPr>
            <a:t>≈ 746 وات</a:t>
          </a:r>
          <a:endParaRPr 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F13EFA36-08E0-48E2-B8DE-7F8B31E19747}" type="parTrans" cxnId="{DA6D74A8-B1D0-4C67-A135-0E24D17AC2DC}">
      <dgm:prSet/>
      <dgm:spPr/>
      <dgm:t>
        <a:bodyPr/>
        <a:lstStyle/>
        <a:p>
          <a:endParaRPr lang="en-US" sz="2000">
            <a:latin typeface="Times New Roman" panose="02020603050405020304" pitchFamily="18" charset="0"/>
            <a:cs typeface="Times New Roman" panose="02020603050405020304" pitchFamily="18" charset="0"/>
          </a:endParaRPr>
        </a:p>
      </dgm:t>
    </dgm:pt>
    <dgm:pt modelId="{64746659-402B-4839-A4DF-9175B032368A}" type="sibTrans" cxnId="{DA6D74A8-B1D0-4C67-A135-0E24D17AC2DC}">
      <dgm:prSet/>
      <dgm:spPr/>
      <dgm:t>
        <a:bodyPr/>
        <a:lstStyle/>
        <a:p>
          <a:endParaRPr lang="en-US" sz="2000">
            <a:latin typeface="Times New Roman" panose="02020603050405020304" pitchFamily="18" charset="0"/>
            <a:cs typeface="Times New Roman" panose="02020603050405020304" pitchFamily="18" charset="0"/>
          </a:endParaRPr>
        </a:p>
      </dgm:t>
    </dgm:pt>
    <dgm:pt modelId="{02B4739F-8C9B-4302-B869-9122B3C33A5B}">
      <dgm:prSet phldrT="[Text]" custT="1"/>
      <dgm:spPr/>
      <dgm:t>
        <a:bodyPr/>
        <a:lstStyle/>
        <a:p>
          <a:pPr rtl="1"/>
          <a:r>
            <a:rPr lang="ar-SA" sz="2000" dirty="0">
              <a:latin typeface="Times New Roman" pitchFamily="18" charset="0"/>
              <a:ea typeface="+mn-ea"/>
              <a:cs typeface="Times New Roman" pitchFamily="18" charset="0"/>
            </a:rPr>
            <a:t>وحدة قياس القدرة هي جول لكل ثانية = الوات </a:t>
          </a:r>
          <a:r>
            <a:rPr lang="ar-SA" sz="20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t>
          </a:r>
          <a:r>
            <a:rPr lang="en-GB" sz="20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Watt</a:t>
          </a:r>
          <a:r>
            <a:rPr lang="ar-SA" sz="20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t>
          </a:r>
          <a:endParaRPr lang="en-US" sz="2000" b="1" dirty="0">
            <a:latin typeface="Times New Roman" panose="02020603050405020304" pitchFamily="18" charset="0"/>
            <a:cs typeface="Times New Roman" panose="02020603050405020304" pitchFamily="18" charset="0"/>
          </a:endParaRPr>
        </a:p>
      </dgm:t>
    </dgm:pt>
    <dgm:pt modelId="{826081A6-2188-4607-B83E-7BB95C56A5C3}" type="parTrans" cxnId="{61D01D43-D700-404C-8347-4A2351E8E283}">
      <dgm:prSet/>
      <dgm:spPr/>
      <dgm:t>
        <a:bodyPr/>
        <a:lstStyle/>
        <a:p>
          <a:endParaRPr lang="en-US" sz="2000">
            <a:latin typeface="Times New Roman" panose="02020603050405020304" pitchFamily="18" charset="0"/>
            <a:cs typeface="Times New Roman" panose="02020603050405020304" pitchFamily="18" charset="0"/>
          </a:endParaRPr>
        </a:p>
      </dgm:t>
    </dgm:pt>
    <dgm:pt modelId="{2942847C-9A80-4D10-ABDB-FB9CBD73FE75}" type="sibTrans" cxnId="{61D01D43-D700-404C-8347-4A2351E8E283}">
      <dgm:prSet/>
      <dgm:spPr/>
      <dgm:t>
        <a:bodyPr/>
        <a:lstStyle/>
        <a:p>
          <a:endParaRPr lang="en-US" sz="2000">
            <a:latin typeface="Times New Roman" panose="02020603050405020304" pitchFamily="18" charset="0"/>
            <a:cs typeface="Times New Roman" panose="02020603050405020304" pitchFamily="18" charset="0"/>
          </a:endParaRPr>
        </a:p>
      </dgm:t>
    </dgm:pt>
    <dgm:pt modelId="{A45612CF-62CC-4294-801E-073F133D6FF0}" type="pres">
      <dgm:prSet presAssocID="{6F603109-1FD1-44B2-9F80-8E8CA91F0CBD}" presName="Name0" presStyleCnt="0">
        <dgm:presLayoutVars>
          <dgm:dir/>
          <dgm:resizeHandles val="exact"/>
        </dgm:presLayoutVars>
      </dgm:prSet>
      <dgm:spPr/>
    </dgm:pt>
    <dgm:pt modelId="{9637E94C-0682-44C6-A1F4-F5DC50A5EC64}" type="pres">
      <dgm:prSet presAssocID="{6F603109-1FD1-44B2-9F80-8E8CA91F0CBD}" presName="cycle" presStyleCnt="0"/>
      <dgm:spPr/>
    </dgm:pt>
    <dgm:pt modelId="{B408562E-6403-4082-B6CF-239A57FD9B0C}" type="pres">
      <dgm:prSet presAssocID="{91ED7129-4192-4E23-B0AF-B91BB33616F7}" presName="nodeFirstNode" presStyleLbl="node1" presStyleIdx="0" presStyleCnt="5" custRadScaleRad="93956">
        <dgm:presLayoutVars>
          <dgm:bulletEnabled val="1"/>
        </dgm:presLayoutVars>
      </dgm:prSet>
      <dgm:spPr/>
    </dgm:pt>
    <dgm:pt modelId="{90654C84-A0FF-497B-A172-83D070123AB2}" type="pres">
      <dgm:prSet presAssocID="{5278FF24-C1B6-44B4-B609-528629915C5D}" presName="sibTransFirstNode" presStyleLbl="bgShp" presStyleIdx="0" presStyleCnt="1"/>
      <dgm:spPr/>
    </dgm:pt>
    <dgm:pt modelId="{A79FC9C6-5C27-4886-B102-718BACC5DCBC}" type="pres">
      <dgm:prSet presAssocID="{5B0E73C7-6C68-44A0-A390-41354BD6A2D5}" presName="nodeFollowingNodes" presStyleLbl="node1" presStyleIdx="1" presStyleCnt="5" custScaleX="106493" custScaleY="105535" custRadScaleRad="108072" custRadScaleInc="2310">
        <dgm:presLayoutVars>
          <dgm:bulletEnabled val="1"/>
        </dgm:presLayoutVars>
      </dgm:prSet>
      <dgm:spPr/>
    </dgm:pt>
    <dgm:pt modelId="{0DA25751-4805-413D-86E0-DE97A760F2DA}" type="pres">
      <dgm:prSet presAssocID="{E95C1AB2-2F1A-47DB-991D-4A15FA480136}" presName="nodeFollowingNodes" presStyleLbl="node1" presStyleIdx="2" presStyleCnt="5" custScaleX="123494" custScaleY="123864" custRadScaleRad="130186" custRadScaleInc="-34355">
        <dgm:presLayoutVars>
          <dgm:bulletEnabled val="1"/>
        </dgm:presLayoutVars>
      </dgm:prSet>
      <dgm:spPr/>
    </dgm:pt>
    <dgm:pt modelId="{0B3D7355-08D5-4A33-9B4E-C7B340454069}" type="pres">
      <dgm:prSet presAssocID="{AFD4DC8C-736D-4AA3-BF98-FAEC7893645B}" presName="nodeFollowingNodes" presStyleLbl="node1" presStyleIdx="3" presStyleCnt="5" custScaleX="139976" custScaleY="139932" custRadScaleRad="119154" custRadScaleInc="31976">
        <dgm:presLayoutVars>
          <dgm:bulletEnabled val="1"/>
        </dgm:presLayoutVars>
      </dgm:prSet>
      <dgm:spPr/>
    </dgm:pt>
    <dgm:pt modelId="{F05E0723-F65A-4568-9213-D404D4F3196C}" type="pres">
      <dgm:prSet presAssocID="{02B4739F-8C9B-4302-B869-9122B3C33A5B}" presName="nodeFollowingNodes" presStyleLbl="node1" presStyleIdx="4" presStyleCnt="5" custRadScaleRad="100125" custRadScaleInc="365">
        <dgm:presLayoutVars>
          <dgm:bulletEnabled val="1"/>
        </dgm:presLayoutVars>
      </dgm:prSet>
      <dgm:spPr/>
    </dgm:pt>
  </dgm:ptLst>
  <dgm:cxnLst>
    <dgm:cxn modelId="{1FCEFB0D-2C66-4928-B4C7-769F60D38E25}" type="presOf" srcId="{AFD4DC8C-736D-4AA3-BF98-FAEC7893645B}" destId="{0B3D7355-08D5-4A33-9B4E-C7B340454069}" srcOrd="0" destOrd="0" presId="urn:microsoft.com/office/officeart/2005/8/layout/cycle3"/>
    <dgm:cxn modelId="{61D01D43-D700-404C-8347-4A2351E8E283}" srcId="{6F603109-1FD1-44B2-9F80-8E8CA91F0CBD}" destId="{02B4739F-8C9B-4302-B869-9122B3C33A5B}" srcOrd="4" destOrd="0" parTransId="{826081A6-2188-4607-B83E-7BB95C56A5C3}" sibTransId="{2942847C-9A80-4D10-ABDB-FB9CBD73FE75}"/>
    <dgm:cxn modelId="{6AE26643-5CC6-40F5-A5BE-874BB783EB07}" type="presOf" srcId="{E95C1AB2-2F1A-47DB-991D-4A15FA480136}" destId="{0DA25751-4805-413D-86E0-DE97A760F2DA}" srcOrd="0" destOrd="0" presId="urn:microsoft.com/office/officeart/2005/8/layout/cycle3"/>
    <dgm:cxn modelId="{80AB9A43-36FD-46FA-BD96-55B16E494D51}" type="presOf" srcId="{02B4739F-8C9B-4302-B869-9122B3C33A5B}" destId="{F05E0723-F65A-4568-9213-D404D4F3196C}" srcOrd="0" destOrd="0" presId="urn:microsoft.com/office/officeart/2005/8/layout/cycle3"/>
    <dgm:cxn modelId="{91E96046-E465-451D-8801-652482251EF2}" type="presOf" srcId="{6F603109-1FD1-44B2-9F80-8E8CA91F0CBD}" destId="{A45612CF-62CC-4294-801E-073F133D6FF0}" srcOrd="0" destOrd="0" presId="urn:microsoft.com/office/officeart/2005/8/layout/cycle3"/>
    <dgm:cxn modelId="{D21F4D91-73C4-48A7-9602-BD127C878BFF}" type="presOf" srcId="{91ED7129-4192-4E23-B0AF-B91BB33616F7}" destId="{B408562E-6403-4082-B6CF-239A57FD9B0C}" srcOrd="0" destOrd="0" presId="urn:microsoft.com/office/officeart/2005/8/layout/cycle3"/>
    <dgm:cxn modelId="{2880199A-623F-487D-BCEF-0614DF8187A6}" type="presOf" srcId="{5B0E73C7-6C68-44A0-A390-41354BD6A2D5}" destId="{A79FC9C6-5C27-4886-B102-718BACC5DCBC}" srcOrd="0" destOrd="0" presId="urn:microsoft.com/office/officeart/2005/8/layout/cycle3"/>
    <dgm:cxn modelId="{DA6D74A8-B1D0-4C67-A135-0E24D17AC2DC}" srcId="{6F603109-1FD1-44B2-9F80-8E8CA91F0CBD}" destId="{AFD4DC8C-736D-4AA3-BF98-FAEC7893645B}" srcOrd="3" destOrd="0" parTransId="{F13EFA36-08E0-48E2-B8DE-7F8B31E19747}" sibTransId="{64746659-402B-4839-A4DF-9175B032368A}"/>
    <dgm:cxn modelId="{64FB5CAF-1B10-4D95-8DFF-75E53EA9F7E5}" srcId="{6F603109-1FD1-44B2-9F80-8E8CA91F0CBD}" destId="{E95C1AB2-2F1A-47DB-991D-4A15FA480136}" srcOrd="2" destOrd="0" parTransId="{33241FD2-BF9E-49FB-88B7-E7C79156E4B4}" sibTransId="{22483115-7A6F-4926-A74B-B58DA830C31A}"/>
    <dgm:cxn modelId="{9D6FBAB7-178E-4B28-BA62-1B27E3CC2F1F}" srcId="{6F603109-1FD1-44B2-9F80-8E8CA91F0CBD}" destId="{5B0E73C7-6C68-44A0-A390-41354BD6A2D5}" srcOrd="1" destOrd="0" parTransId="{6FA7BF6D-3592-41CE-99EA-6902F439782D}" sibTransId="{361AB2A3-AAEE-4A30-A666-2EF243810037}"/>
    <dgm:cxn modelId="{53C7A0B9-D711-4B62-A0AB-9C7BA3F2F546}" type="presOf" srcId="{5278FF24-C1B6-44B4-B609-528629915C5D}" destId="{90654C84-A0FF-497B-A172-83D070123AB2}" srcOrd="0" destOrd="0" presId="urn:microsoft.com/office/officeart/2005/8/layout/cycle3"/>
    <dgm:cxn modelId="{E9A45BDC-AB9E-4CBA-9976-07C3DA76F9D4}" srcId="{6F603109-1FD1-44B2-9F80-8E8CA91F0CBD}" destId="{91ED7129-4192-4E23-B0AF-B91BB33616F7}" srcOrd="0" destOrd="0" parTransId="{E0F2338F-5AF9-403D-9733-520A5955F772}" sibTransId="{5278FF24-C1B6-44B4-B609-528629915C5D}"/>
    <dgm:cxn modelId="{7279BD0F-166C-414C-8B35-BB7F6C3A0513}" type="presParOf" srcId="{A45612CF-62CC-4294-801E-073F133D6FF0}" destId="{9637E94C-0682-44C6-A1F4-F5DC50A5EC64}" srcOrd="0" destOrd="0" presId="urn:microsoft.com/office/officeart/2005/8/layout/cycle3"/>
    <dgm:cxn modelId="{D6CBCA09-4384-4DD1-AF5E-4AD8279A1F09}" type="presParOf" srcId="{9637E94C-0682-44C6-A1F4-F5DC50A5EC64}" destId="{B408562E-6403-4082-B6CF-239A57FD9B0C}" srcOrd="0" destOrd="0" presId="urn:microsoft.com/office/officeart/2005/8/layout/cycle3"/>
    <dgm:cxn modelId="{55F56165-7EBE-440D-A4F7-9FD0692E627D}" type="presParOf" srcId="{9637E94C-0682-44C6-A1F4-F5DC50A5EC64}" destId="{90654C84-A0FF-497B-A172-83D070123AB2}" srcOrd="1" destOrd="0" presId="urn:microsoft.com/office/officeart/2005/8/layout/cycle3"/>
    <dgm:cxn modelId="{A3A31C1E-CEB2-45F2-B3B2-EBB0D92705BD}" type="presParOf" srcId="{9637E94C-0682-44C6-A1F4-F5DC50A5EC64}" destId="{A79FC9C6-5C27-4886-B102-718BACC5DCBC}" srcOrd="2" destOrd="0" presId="urn:microsoft.com/office/officeart/2005/8/layout/cycle3"/>
    <dgm:cxn modelId="{778C27D4-AEFD-4407-81E8-F27A62D8845F}" type="presParOf" srcId="{9637E94C-0682-44C6-A1F4-F5DC50A5EC64}" destId="{0DA25751-4805-413D-86E0-DE97A760F2DA}" srcOrd="3" destOrd="0" presId="urn:microsoft.com/office/officeart/2005/8/layout/cycle3"/>
    <dgm:cxn modelId="{F7BA2418-F2C7-4B7F-A3B0-B35ED1CD6230}" type="presParOf" srcId="{9637E94C-0682-44C6-A1F4-F5DC50A5EC64}" destId="{0B3D7355-08D5-4A33-9B4E-C7B340454069}" srcOrd="4" destOrd="0" presId="urn:microsoft.com/office/officeart/2005/8/layout/cycle3"/>
    <dgm:cxn modelId="{9D873F86-E1BE-4AB8-8C71-67307BD60EF9}" type="presParOf" srcId="{9637E94C-0682-44C6-A1F4-F5DC50A5EC64}" destId="{F05E0723-F65A-4568-9213-D404D4F3196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endParaRPr lang="ar-SA" altLang="en-US" sz="2400" dirty="0">
            <a:cs typeface="+mj-cs"/>
          </a:endParaRPr>
        </a:p>
        <a:p>
          <a:pPr algn="r" rtl="1"/>
          <a:r>
            <a:rPr lang="ar-SA" altLang="en-US" sz="2400" dirty="0">
              <a:cs typeface="+mj-cs"/>
            </a:rPr>
            <a:t>ماهي قيمة قدرة (كفاءة) جهاز يبذل شغلاً مقداره 32 جول خلال فترة زمنية مقدارها 8 ثواني؟</a:t>
          </a:r>
          <a:endParaRPr lang="en-US" sz="24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W = 32 J</a:t>
          </a:r>
        </a:p>
        <a:p>
          <a:pPr algn="l" rtl="0"/>
          <a:r>
            <a:rPr lang="en-GB" sz="2800" dirty="0">
              <a:latin typeface="Times New Roman" panose="02020603050405020304" pitchFamily="18" charset="0"/>
              <a:cs typeface="Times New Roman" panose="02020603050405020304" pitchFamily="18" charset="0"/>
            </a:rPr>
            <a:t>t = 8 s</a:t>
          </a:r>
        </a:p>
        <a:p>
          <a:pPr algn="l" rtl="0"/>
          <a:r>
            <a:rPr lang="en-GB" sz="2800" dirty="0">
              <a:latin typeface="Times New Roman" panose="02020603050405020304" pitchFamily="18" charset="0"/>
              <a:cs typeface="Times New Roman" panose="02020603050405020304" pitchFamily="18" charset="0"/>
            </a:rPr>
            <a:t>P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99504EFB-2C1C-4058-8438-42A3B898F0EC}">
          <dgm:prSet phldrT="[Text]" custT="1"/>
          <dgm:spPr/>
          <dgm:t>
            <a:bodyPr/>
            <a:lstStyle/>
            <a:p>
              <a:pPr algn="l">
                <a:buClr>
                  <a:srgbClr val="0BD0D9"/>
                </a:buClr>
                <a:buSzPct val="95000"/>
                <a:buFont typeface="Wingdings 2" pitchFamily="18" charset="2"/>
                <a:buNone/>
              </a:pP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ctrlPr>
                    </m:fPr>
                    <m:num>
                      <m: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𝒘</m:t>
                      </m:r>
                    </m:num>
                    <m:den>
                      <m: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𝒕</m:t>
                      </m:r>
                    </m:den>
                  </m:f>
                </m:oMath>
              </a14:m>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P = 32 / 8 = </a:t>
              </a: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4 watt</a:t>
              </a:r>
              <a:endParaRPr lang="en-US" sz="2800" b="1" dirty="0">
                <a:latin typeface="Times New Roman" panose="02020603050405020304" pitchFamily="18" charset="0"/>
                <a:cs typeface="Times New Roman" panose="02020603050405020304" pitchFamily="18" charset="0"/>
              </a:endParaRPr>
            </a:p>
          </dgm:t>
        </dgm:pt>
      </mc:Choice>
      <mc:Fallback xmlns="">
        <dgm:pt modelId="{99504EFB-2C1C-4058-8438-42A3B898F0EC}">
          <dgm:prSet phldrT="[Text]" custT="1"/>
          <dgm:spPr/>
          <dgm:t>
            <a:bodyPr/>
            <a:lstStyle/>
            <a:p>
              <a:pPr algn="l">
                <a:buClr>
                  <a:srgbClr val="0BD0D9"/>
                </a:buClr>
                <a:buSzPct val="95000"/>
                <a:buFont typeface="Wingdings 2" pitchFamily="18" charset="2"/>
                <a:buNone/>
              </a:pP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r>
                <a:rPr lang="en-GB" sz="2800" b="1" i="0" cap="none" spc="0" baseline="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a:t>𝒘/𝒕</a:t>
              </a:r>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P = 32 / 8 = </a:t>
              </a: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4 watt</a:t>
              </a:r>
              <a:endParaRPr lang="en-US" sz="2800" b="1" dirty="0">
                <a:latin typeface="Times New Roman" panose="02020603050405020304" pitchFamily="18" charset="0"/>
                <a:cs typeface="Times New Roman" panose="02020603050405020304" pitchFamily="18" charset="0"/>
              </a:endParaRPr>
            </a:p>
          </dgm:t>
        </dgm:pt>
      </mc:Fallback>
    </mc:AlternateConten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endParaRPr lang="ar-SA" altLang="en-US" sz="2400" dirty="0">
            <a:cs typeface="+mj-cs"/>
          </a:endParaRPr>
        </a:p>
        <a:p>
          <a:pPr algn="ctr" rtl="1"/>
          <a:r>
            <a:rPr lang="ar-SA" sz="2400" dirty="0">
              <a:cs typeface="+mj-cs"/>
            </a:rPr>
            <a:t>مروحة كهربائية لها قدرة (كفاءة) مقدارها 8 واط، فماهو مقدار الفترة الزمنية بالدقيقة التي تبذل خلالها شغلا قيمته 16 جول؟</a:t>
          </a:r>
          <a:endParaRPr lang="en-US" sz="24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P = 8 watt</a:t>
          </a:r>
        </a:p>
        <a:p>
          <a:pPr algn="l" rtl="0"/>
          <a:r>
            <a:rPr lang="en-GB" sz="2800" dirty="0">
              <a:latin typeface="Times New Roman" panose="02020603050405020304" pitchFamily="18" charset="0"/>
              <a:cs typeface="Times New Roman" panose="02020603050405020304" pitchFamily="18" charset="0"/>
            </a:rPr>
            <a:t>W = 16 J</a:t>
          </a:r>
        </a:p>
        <a:p>
          <a:pPr algn="l" rtl="0"/>
          <a:r>
            <a:rPr lang="en-GB" sz="2800" dirty="0">
              <a:latin typeface="Times New Roman" panose="02020603050405020304" pitchFamily="18" charset="0"/>
              <a:cs typeface="Times New Roman" panose="02020603050405020304" pitchFamily="18" charset="0"/>
            </a:rPr>
            <a:t>t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99504EFB-2C1C-4058-8438-42A3B898F0EC}">
          <dgm:prSet phldrT="[Text]" custT="1"/>
          <dgm:spPr/>
          <dgm:t>
            <a:bodyPr/>
            <a:lstStyle/>
            <a:p>
              <a:pPr algn="l">
                <a:buClr>
                  <a:srgbClr val="0BD0D9"/>
                </a:buClr>
                <a:buSzPct val="95000"/>
                <a:buFont typeface="Wingdings 2" pitchFamily="18" charset="2"/>
                <a:buNone/>
              </a:pP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ctrlPr>
                    </m:fPr>
                    <m:num>
                      <m: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𝒘</m:t>
                      </m:r>
                    </m:num>
                    <m:den>
                      <m: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𝒕</m:t>
                      </m:r>
                    </m:den>
                  </m:f>
                </m:oMath>
              </a14:m>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t = W / P = </a:t>
              </a: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  = 16 / 8 = 2 s</a:t>
              </a: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0.033 min</a:t>
              </a:r>
            </a:p>
            <a:p>
              <a:pPr algn="ctr">
                <a:buClr>
                  <a:srgbClr val="0BD0D9"/>
                </a:buClr>
                <a:buSzPct val="95000"/>
                <a:buFont typeface="Wingdings 2" pitchFamily="18" charset="2"/>
                <a:buNone/>
              </a:pPr>
              <a:r>
                <a:rPr lang="en-GB" sz="2000" b="0" dirty="0">
                  <a:latin typeface="Times New Roman" panose="02020603050405020304" pitchFamily="18" charset="0"/>
                  <a:cs typeface="Times New Roman" panose="02020603050405020304" pitchFamily="18" charset="0"/>
                </a:rPr>
                <a:t>(2 / 60 = 0.033)</a:t>
              </a:r>
              <a:endParaRPr lang="en-US" sz="2000" b="0" dirty="0">
                <a:latin typeface="Times New Roman" panose="02020603050405020304" pitchFamily="18" charset="0"/>
                <a:cs typeface="Times New Roman" panose="02020603050405020304" pitchFamily="18" charset="0"/>
              </a:endParaRPr>
            </a:p>
          </dgm:t>
        </dgm:pt>
      </mc:Choice>
      <mc:Fallback xmlns="">
        <dgm:pt modelId="{99504EFB-2C1C-4058-8438-42A3B898F0EC}">
          <dgm:prSet phldrT="[Text]" custT="1"/>
          <dgm:spPr/>
          <dgm:t>
            <a:bodyPr/>
            <a:lstStyle/>
            <a:p>
              <a:pPr algn="l">
                <a:buClr>
                  <a:srgbClr val="0BD0D9"/>
                </a:buClr>
                <a:buSzPct val="95000"/>
                <a:buFont typeface="Wingdings 2" pitchFamily="18" charset="2"/>
                <a:buNone/>
              </a:pP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r>
                <a:rPr lang="en-GB" sz="2800" b="1" i="0" cap="none" spc="0" baseline="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a:t>𝒘/𝒕</a:t>
              </a:r>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t = W / P = </a:t>
              </a: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  = 16 / 8 = 2 s</a:t>
              </a: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0.033 min</a:t>
              </a:r>
            </a:p>
            <a:p>
              <a:pPr algn="ctr">
                <a:buClr>
                  <a:srgbClr val="0BD0D9"/>
                </a:buClr>
                <a:buSzPct val="95000"/>
                <a:buFont typeface="Wingdings 2" pitchFamily="18" charset="2"/>
                <a:buNone/>
              </a:pPr>
              <a:r>
                <a:rPr lang="en-GB" sz="2000" b="0" dirty="0">
                  <a:latin typeface="Times New Roman" panose="02020603050405020304" pitchFamily="18" charset="0"/>
                  <a:cs typeface="Times New Roman" panose="02020603050405020304" pitchFamily="18" charset="0"/>
                </a:rPr>
                <a:t>(2 / 60 = 0.033)</a:t>
              </a:r>
              <a:endParaRPr lang="en-US" sz="2000" b="0" dirty="0">
                <a:latin typeface="Times New Roman" panose="02020603050405020304" pitchFamily="18" charset="0"/>
                <a:cs typeface="Times New Roman" panose="02020603050405020304" pitchFamily="18" charset="0"/>
              </a:endParaRPr>
            </a:p>
          </dgm:t>
        </dgm:pt>
      </mc:Fallback>
    </mc:AlternateConten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endParaRPr lang="ar-SA" altLang="en-US" sz="2400" dirty="0">
            <a:cs typeface="+mj-cs"/>
          </a:endParaRPr>
        </a:p>
        <a:p>
          <a:pPr algn="r" rtl="1"/>
          <a:r>
            <a:rPr lang="ar-SA" sz="2400" dirty="0">
              <a:latin typeface="Times New Roman" panose="02020603050405020304" pitchFamily="18" charset="0"/>
              <a:cs typeface="Times New Roman" panose="02020603050405020304" pitchFamily="18" charset="0"/>
            </a:rPr>
            <a:t>مكنسة كهربائية لها قدرة (كفاءة) مقدارها 3 واط، فماهي قيمة الشغل التي تبذله خلال نصف ساعة؟</a:t>
          </a:r>
          <a:endParaRPr lang="en-US" sz="24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P = 3 watt</a:t>
          </a:r>
        </a:p>
        <a:p>
          <a:pPr algn="l" rtl="0"/>
          <a:r>
            <a:rPr lang="en-GB" sz="2800" dirty="0">
              <a:latin typeface="Times New Roman" panose="02020603050405020304" pitchFamily="18" charset="0"/>
              <a:cs typeface="Times New Roman" panose="02020603050405020304" pitchFamily="18" charset="0"/>
            </a:rPr>
            <a:t>t = 0.5 hour </a:t>
          </a:r>
        </a:p>
        <a:p>
          <a:pPr algn="l" rtl="0"/>
          <a:r>
            <a:rPr lang="en-GB" sz="2800" dirty="0">
              <a:latin typeface="Times New Roman" panose="02020603050405020304" pitchFamily="18" charset="0"/>
              <a:cs typeface="Times New Roman" panose="02020603050405020304" pitchFamily="18" charset="0"/>
            </a:rPr>
            <a:t>  = 30 minutes</a:t>
          </a:r>
        </a:p>
        <a:p>
          <a:pPr algn="l" rtl="0"/>
          <a:r>
            <a:rPr lang="en-GB" sz="2800" dirty="0">
              <a:latin typeface="Times New Roman" panose="02020603050405020304" pitchFamily="18" charset="0"/>
              <a:cs typeface="Times New Roman" panose="02020603050405020304" pitchFamily="18" charset="0"/>
            </a:rPr>
            <a:t>  = 30 x 60</a:t>
          </a:r>
        </a:p>
        <a:p>
          <a:pPr algn="l" rtl="0"/>
          <a:r>
            <a:rPr lang="en-GB" sz="2800" dirty="0">
              <a:latin typeface="Times New Roman" panose="02020603050405020304" pitchFamily="18" charset="0"/>
              <a:cs typeface="Times New Roman" panose="02020603050405020304" pitchFamily="18" charset="0"/>
            </a:rPr>
            <a:t>  = 1800 s</a:t>
          </a:r>
        </a:p>
        <a:p>
          <a:pPr algn="l" rtl="0"/>
          <a:r>
            <a:rPr lang="en-GB" sz="2800" dirty="0">
              <a:latin typeface="Times New Roman" panose="02020603050405020304" pitchFamily="18" charset="0"/>
              <a:cs typeface="Times New Roman" panose="02020603050405020304" pitchFamily="18" charset="0"/>
            </a:rPr>
            <a:t>W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99504EFB-2C1C-4058-8438-42A3B898F0EC}">
          <dgm:prSet phldrT="[Text]" custT="1"/>
          <dgm:spPr/>
          <dgm:t>
            <a:bodyPr/>
            <a:lstStyle/>
            <a:p>
              <a:pPr algn="l">
                <a:buClr>
                  <a:srgbClr val="0BD0D9"/>
                </a:buClr>
                <a:buSzPct val="95000"/>
                <a:buFont typeface="Wingdings 2" pitchFamily="18" charset="2"/>
                <a:buNone/>
              </a:pP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ctrlPr>
                    </m:fPr>
                    <m:num>
                      <m: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𝒘</m:t>
                      </m:r>
                    </m:num>
                    <m:den>
                      <m:r>
                        <a:rPr lang="en-GB" sz="2800" b="1" i="1"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𝒕</m:t>
                      </m:r>
                    </m:den>
                  </m:f>
                </m:oMath>
              </a14:m>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W = P x t </a:t>
              </a: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     = 3 x 1800</a:t>
              </a: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     =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5400 J </a:t>
              </a:r>
              <a:endParaRPr lang="en-GB" sz="2800" b="0" dirty="0">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dgm:t>
        </dgm:pt>
      </mc:Choice>
      <mc:Fallback xmlns="">
        <dgm:pt modelId="{99504EFB-2C1C-4058-8438-42A3B898F0EC}">
          <dgm:prSet phldrT="[Text]" custT="1"/>
          <dgm:spPr/>
          <dgm:t>
            <a:bodyPr/>
            <a:lstStyle/>
            <a:p>
              <a:pPr algn="l">
                <a:buClr>
                  <a:srgbClr val="0BD0D9"/>
                </a:buClr>
                <a:buSzPct val="95000"/>
                <a:buFont typeface="Wingdings 2" pitchFamily="18" charset="2"/>
                <a:buNone/>
              </a:pP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r>
                <a:rPr lang="en-GB" sz="2800" b="1" i="0" cap="none" spc="0" baseline="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a:t>𝒘/𝒕</a:t>
              </a:r>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W = P x t </a:t>
              </a: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     = 3 x 1800</a:t>
              </a:r>
            </a:p>
            <a:p>
              <a:pPr algn="l">
                <a:buClr>
                  <a:srgbClr val="0BD0D9"/>
                </a:buClr>
                <a:buSzPct val="95000"/>
                <a:buFont typeface="Wingdings 2" pitchFamily="18" charset="2"/>
                <a:buNone/>
              </a:pPr>
              <a:r>
                <a:rPr lang="en-GB" sz="2800" b="0" dirty="0">
                  <a:latin typeface="Times New Roman" panose="02020603050405020304" pitchFamily="18" charset="0"/>
                  <a:cs typeface="Times New Roman" panose="02020603050405020304" pitchFamily="18" charset="0"/>
                </a:rPr>
                <a:t>     =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5400 J </a:t>
              </a:r>
              <a:endParaRPr lang="en-GB" sz="2800" b="0" dirty="0">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dgm:t>
        </dgm:pt>
      </mc:Fallback>
    </mc:AlternateConten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31532" custLinFactNeighborY="13034">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09E0D4-9F43-4206-A0DB-E9218A97D93A}" type="doc">
      <dgm:prSet loTypeId="urn:microsoft.com/office/officeart/2005/8/layout/radial5" loCatId="cycle" qsTypeId="urn:microsoft.com/office/officeart/2005/8/quickstyle/simple1" qsCatId="simple" csTypeId="urn:microsoft.com/office/officeart/2005/8/colors/accent3_1" csCatId="accent3" phldr="1"/>
      <dgm:spPr/>
      <dgm:t>
        <a:bodyPr/>
        <a:lstStyle/>
        <a:p>
          <a:endParaRPr lang="en-US"/>
        </a:p>
      </dgm:t>
    </dgm:pt>
    <dgm:pt modelId="{57CD63C5-1C7E-455E-B749-ABE964CD335C}">
      <dgm:prSet phldrT="[Text]" custT="1"/>
      <dgm:spPr/>
      <dgm:t>
        <a:bodyPr/>
        <a:lstStyle/>
        <a:p>
          <a:pPr algn="ctr" rtl="1"/>
          <a:r>
            <a:rPr lang="ar-SA" altLang="en-US" sz="2000" b="1" u="none" dirty="0">
              <a:solidFill>
                <a:schemeClr val="tx1"/>
              </a:solidFill>
              <a:latin typeface="Times New Roman" panose="02020603050405020304" pitchFamily="18" charset="0"/>
              <a:cs typeface="Times New Roman" panose="02020603050405020304" pitchFamily="18" charset="0"/>
            </a:rPr>
            <a:t>تعريف </a:t>
          </a:r>
          <a:r>
            <a:rPr lang="ar-EG" altLang="en-US" sz="2000" b="1" u="none" dirty="0">
              <a:solidFill>
                <a:schemeClr val="tx1"/>
              </a:solidFill>
              <a:latin typeface="Times New Roman" panose="02020603050405020304" pitchFamily="18" charset="0"/>
              <a:cs typeface="Times New Roman" panose="02020603050405020304" pitchFamily="18" charset="0"/>
            </a:rPr>
            <a:t>الطاقة</a:t>
          </a:r>
          <a:r>
            <a:rPr lang="ar-SA" altLang="en-US" sz="2000" b="1" u="none" dirty="0">
              <a:solidFill>
                <a:schemeClr val="tx1"/>
              </a:solidFill>
              <a:latin typeface="Times New Roman" panose="02020603050405020304" pitchFamily="18" charset="0"/>
              <a:cs typeface="Times New Roman" panose="02020603050405020304" pitchFamily="18" charset="0"/>
            </a:rPr>
            <a:t> </a:t>
          </a:r>
          <a:r>
            <a:rPr lang="en-US" altLang="en-US" sz="2000" b="1" u="none" dirty="0">
              <a:solidFill>
                <a:schemeClr val="tx1"/>
              </a:solidFill>
              <a:latin typeface="Times New Roman" panose="02020603050405020304" pitchFamily="18" charset="0"/>
              <a:cs typeface="Times New Roman" panose="02020603050405020304" pitchFamily="18" charset="0"/>
            </a:rPr>
            <a:t>Energy</a:t>
          </a:r>
          <a:r>
            <a:rPr lang="ar-SA" altLang="en-US" sz="2000" b="1" u="none" dirty="0">
              <a:solidFill>
                <a:schemeClr val="tx1"/>
              </a:solidFill>
              <a:latin typeface="Times New Roman" panose="02020603050405020304" pitchFamily="18" charset="0"/>
              <a:cs typeface="Times New Roman" panose="02020603050405020304" pitchFamily="18" charset="0"/>
            </a:rPr>
            <a:t> </a:t>
          </a:r>
        </a:p>
        <a:p>
          <a:pPr algn="ctr" rtl="1"/>
          <a:r>
            <a:rPr lang="ar-SA" altLang="en-US" sz="2200" dirty="0">
              <a:latin typeface="Arial" panose="020B0604020202020204" pitchFamily="34" charset="0"/>
              <a:cs typeface="+mj-cs"/>
            </a:rPr>
            <a:t>هي</a:t>
          </a:r>
          <a:r>
            <a:rPr lang="en-US" altLang="en-US" sz="2200" dirty="0">
              <a:latin typeface="Arial" panose="020B0604020202020204" pitchFamily="34" charset="0"/>
              <a:cs typeface="+mj-cs"/>
            </a:rPr>
            <a:t> </a:t>
          </a:r>
          <a:r>
            <a:rPr lang="en-US" altLang="en-US" sz="2200" dirty="0" err="1">
              <a:latin typeface="Arial" panose="020B0604020202020204" pitchFamily="34" charset="0"/>
              <a:cs typeface="+mj-cs"/>
            </a:rPr>
            <a:t>المقدرة</a:t>
          </a:r>
          <a:r>
            <a:rPr lang="en-US" altLang="en-US" sz="2200" dirty="0">
              <a:latin typeface="Arial" panose="020B0604020202020204" pitchFamily="34" charset="0"/>
              <a:cs typeface="+mj-cs"/>
            </a:rPr>
            <a:t> </a:t>
          </a:r>
          <a:r>
            <a:rPr lang="en-US" altLang="en-US" sz="2200" dirty="0" err="1">
              <a:latin typeface="Arial" panose="020B0604020202020204" pitchFamily="34" charset="0"/>
              <a:cs typeface="+mj-cs"/>
            </a:rPr>
            <a:t>على</a:t>
          </a:r>
          <a:r>
            <a:rPr lang="en-US" altLang="en-US" sz="2200" dirty="0">
              <a:latin typeface="Arial" panose="020B0604020202020204" pitchFamily="34" charset="0"/>
              <a:cs typeface="+mj-cs"/>
            </a:rPr>
            <a:t> </a:t>
          </a:r>
          <a:r>
            <a:rPr lang="en-US" altLang="en-US" sz="2200" dirty="0" err="1">
              <a:latin typeface="Arial" panose="020B0604020202020204" pitchFamily="34" charset="0"/>
              <a:cs typeface="+mj-cs"/>
            </a:rPr>
            <a:t>القيام</a:t>
          </a:r>
          <a:r>
            <a:rPr lang="en-US" altLang="en-US" sz="2200" dirty="0">
              <a:latin typeface="Arial" panose="020B0604020202020204" pitchFamily="34" charset="0"/>
              <a:cs typeface="+mj-cs"/>
            </a:rPr>
            <a:t> </a:t>
          </a:r>
          <a:r>
            <a:rPr lang="en-US" altLang="en-US" sz="2200" dirty="0" err="1">
              <a:latin typeface="Arial" panose="020B0604020202020204" pitchFamily="34" charset="0"/>
              <a:cs typeface="+mj-cs"/>
            </a:rPr>
            <a:t>بشغل</a:t>
          </a:r>
          <a:r>
            <a:rPr lang="en-US" altLang="en-US" sz="2200" dirty="0">
              <a:latin typeface="Arial" panose="020B0604020202020204" pitchFamily="34" charset="0"/>
              <a:cs typeface="+mj-cs"/>
            </a:rPr>
            <a:t> </a:t>
          </a:r>
          <a:r>
            <a:rPr lang="en-US" altLang="en-US" sz="2200" dirty="0" err="1">
              <a:latin typeface="Arial" panose="020B0604020202020204" pitchFamily="34" charset="0"/>
              <a:cs typeface="+mj-cs"/>
            </a:rPr>
            <a:t>ما</a:t>
          </a:r>
          <a:endParaRPr lang="ar-SA" altLang="en-US" sz="2200" dirty="0">
            <a:latin typeface="Arial" panose="020B0604020202020204" pitchFamily="34" charset="0"/>
            <a:cs typeface="+mj-cs"/>
          </a:endParaRPr>
        </a:p>
        <a:p>
          <a:pPr algn="ctr" rtl="1"/>
          <a:r>
            <a:rPr lang="ar-SA" altLang="en-US" sz="2000" dirty="0">
              <a:solidFill>
                <a:schemeClr val="accent3">
                  <a:lumMod val="50000"/>
                </a:schemeClr>
              </a:solidFill>
              <a:latin typeface="Times New Roman" panose="02020603050405020304" pitchFamily="18" charset="0"/>
              <a:cs typeface="Times New Roman" panose="02020603050405020304" pitchFamily="18" charset="0"/>
            </a:rPr>
            <a:t>الطاقة هي </a:t>
          </a:r>
          <a:r>
            <a:rPr lang="ar-EG" altLang="en-US" sz="2000" dirty="0">
              <a:solidFill>
                <a:schemeClr val="accent3">
                  <a:lumMod val="50000"/>
                </a:schemeClr>
              </a:solidFill>
              <a:latin typeface="Times New Roman" panose="02020603050405020304" pitchFamily="18" charset="0"/>
              <a:cs typeface="Times New Roman" panose="02020603050405020304" pitchFamily="18" charset="0"/>
            </a:rPr>
            <a:t>القدرة على بذل شغل وبالتالي فهي ناتجة عن قوة ما. فلو أثرت قوة ما على جسم فإنها تسبب تغيراً في حركته (سرعته) أو في موضعه العمودي أو في الأثنين معاً</a:t>
          </a:r>
          <a:endParaRPr lang="ar-SA" altLang="en-US" sz="2000" dirty="0">
            <a:solidFill>
              <a:schemeClr val="accent3">
                <a:lumMod val="50000"/>
              </a:schemeClr>
            </a:solidFill>
            <a:latin typeface="Times New Roman" panose="02020603050405020304" pitchFamily="18" charset="0"/>
            <a:cs typeface="Times New Roman" panose="02020603050405020304" pitchFamily="18" charset="0"/>
          </a:endParaRPr>
        </a:p>
        <a:p>
          <a:pPr algn="ctr" rtl="1"/>
          <a:r>
            <a:rPr lang="ar-EG" altLang="en-US" sz="2000" b="1" dirty="0">
              <a:latin typeface="Times New Roman" panose="02020603050405020304" pitchFamily="18" charset="0"/>
              <a:cs typeface="Times New Roman" panose="02020603050405020304" pitchFamily="18" charset="0"/>
            </a:rPr>
            <a:t>تقسم الطاقة لثلاثة أقسام رئيسية </a:t>
          </a:r>
          <a:endParaRPr lang="en-US" sz="2000" b="1" dirty="0">
            <a:solidFill>
              <a:schemeClr val="accent3">
                <a:lumMod val="50000"/>
              </a:schemeClr>
            </a:solidFill>
            <a:latin typeface="Times New Roman" panose="02020603050405020304" pitchFamily="18" charset="0"/>
            <a:cs typeface="Times New Roman" panose="02020603050405020304" pitchFamily="18" charset="0"/>
          </a:endParaRPr>
        </a:p>
      </dgm:t>
    </dgm:pt>
    <dgm:pt modelId="{A6626F20-5830-49A1-9682-5CE67CFA7D8F}" type="parTrans" cxnId="{352067F0-F684-4B5E-BEA8-DEA12D90DD50}">
      <dgm:prSet/>
      <dgm:spPr/>
      <dgm:t>
        <a:bodyPr/>
        <a:lstStyle/>
        <a:p>
          <a:endParaRPr lang="en-US" sz="2000">
            <a:latin typeface="Times New Roman" panose="02020603050405020304" pitchFamily="18" charset="0"/>
            <a:cs typeface="Times New Roman" panose="02020603050405020304" pitchFamily="18" charset="0"/>
          </a:endParaRPr>
        </a:p>
      </dgm:t>
    </dgm:pt>
    <dgm:pt modelId="{C945375B-B183-4BCC-9225-D5B125AE9796}" type="sibTrans" cxnId="{352067F0-F684-4B5E-BEA8-DEA12D90DD50}">
      <dgm:prSet/>
      <dgm:spPr/>
      <dgm:t>
        <a:bodyPr/>
        <a:lstStyle/>
        <a:p>
          <a:endParaRPr lang="en-US" sz="2000">
            <a:latin typeface="Times New Roman" panose="02020603050405020304" pitchFamily="18" charset="0"/>
            <a:cs typeface="Times New Roman" panose="02020603050405020304" pitchFamily="18" charset="0"/>
          </a:endParaRPr>
        </a:p>
      </dgm:t>
    </dgm:pt>
    <dgm:pt modelId="{A6A194F2-5510-4E97-9F99-96F379591EB5}">
      <dgm:prSet phldrT="[Text]" custT="1"/>
      <dgm:spPr/>
      <dgm:t>
        <a:bodyPr/>
        <a:lstStyle/>
        <a:p>
          <a:pPr rtl="1">
            <a:buFont typeface="Calibri" panose="020F0502020204030204" pitchFamily="34" charset="0"/>
            <a:buAutoNum type="arabicPeriod"/>
          </a:pPr>
          <a:r>
            <a:rPr lang="ar-SA" altLang="en-US" sz="2000" b="1" dirty="0">
              <a:latin typeface="Times New Roman" panose="02020603050405020304" pitchFamily="18" charset="0"/>
              <a:cs typeface="Times New Roman" panose="02020603050405020304" pitchFamily="18" charset="0"/>
            </a:rPr>
            <a:t>ال</a:t>
          </a:r>
          <a:r>
            <a:rPr lang="ar-EG" altLang="en-US" sz="2000" b="1" dirty="0">
              <a:latin typeface="Times New Roman" panose="02020603050405020304" pitchFamily="18" charset="0"/>
              <a:cs typeface="Times New Roman" panose="02020603050405020304" pitchFamily="18" charset="0"/>
            </a:rPr>
            <a:t>طاقة </a:t>
          </a:r>
          <a:r>
            <a:rPr lang="ar-SA" altLang="en-US" sz="2000" b="1" dirty="0">
              <a:latin typeface="Times New Roman" panose="02020603050405020304" pitchFamily="18" charset="0"/>
              <a:cs typeface="Times New Roman" panose="02020603050405020304" pitchFamily="18" charset="0"/>
            </a:rPr>
            <a:t>ال</a:t>
          </a:r>
          <a:r>
            <a:rPr lang="ar-EG" altLang="en-US" sz="2000" b="1" dirty="0">
              <a:latin typeface="Times New Roman" panose="02020603050405020304" pitchFamily="18" charset="0"/>
              <a:cs typeface="Times New Roman" panose="02020603050405020304" pitchFamily="18" charset="0"/>
            </a:rPr>
            <a:t>حركية</a:t>
          </a:r>
          <a:r>
            <a:rPr lang="ar-SA" altLang="en-US" sz="2000" b="1" dirty="0">
              <a:latin typeface="Times New Roman" panose="02020603050405020304" pitchFamily="18" charset="0"/>
              <a:cs typeface="Times New Roman" panose="02020603050405020304" pitchFamily="18" charset="0"/>
            </a:rPr>
            <a:t> (</a:t>
          </a:r>
          <a:r>
            <a:rPr lang="en-US" altLang="en-US" sz="2000" b="1" i="1" dirty="0">
              <a:latin typeface="Times New Roman" panose="02020603050405020304" pitchFamily="18" charset="0"/>
              <a:cs typeface="Times New Roman" panose="02020603050405020304" pitchFamily="18" charset="0"/>
            </a:rPr>
            <a:t>K</a:t>
          </a:r>
          <a:r>
            <a:rPr lang="ar-SA" alt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dgm:t>
    </dgm:pt>
    <dgm:pt modelId="{CAA521F0-674A-426B-8F1D-B4A54ADA96E6}" type="parTrans" cxnId="{E66A6492-DDD0-45E1-84AD-463F1714D52A}">
      <dgm:prSet custT="1"/>
      <dgm:spPr/>
      <dgm:t>
        <a:bodyPr/>
        <a:lstStyle/>
        <a:p>
          <a:endParaRPr lang="en-US" sz="2000">
            <a:latin typeface="Times New Roman" panose="02020603050405020304" pitchFamily="18" charset="0"/>
            <a:cs typeface="Times New Roman" panose="02020603050405020304" pitchFamily="18" charset="0"/>
          </a:endParaRPr>
        </a:p>
      </dgm:t>
    </dgm:pt>
    <dgm:pt modelId="{CD44DC50-26BC-48B7-8BAB-E9464B8DCA52}" type="sibTrans" cxnId="{E66A6492-DDD0-45E1-84AD-463F1714D52A}">
      <dgm:prSet/>
      <dgm:spPr/>
      <dgm:t>
        <a:bodyPr/>
        <a:lstStyle/>
        <a:p>
          <a:endParaRPr lang="en-US" sz="2000">
            <a:latin typeface="Times New Roman" panose="02020603050405020304" pitchFamily="18" charset="0"/>
            <a:cs typeface="Times New Roman" panose="02020603050405020304" pitchFamily="18" charset="0"/>
          </a:endParaRPr>
        </a:p>
      </dgm:t>
    </dgm:pt>
    <dgm:pt modelId="{3EB7A6AE-E713-4D60-B134-8EBD87B47E1D}">
      <dgm:prSet phldrT="[Text]" custT="1"/>
      <dgm:spPr/>
      <dgm:t>
        <a:bodyPr/>
        <a:lstStyle/>
        <a:p>
          <a:pPr rtl="1"/>
          <a:r>
            <a:rPr lang="ar-SA" altLang="en-US" sz="2000" b="1" dirty="0">
              <a:solidFill>
                <a:srgbClr val="000000"/>
              </a:solidFill>
              <a:latin typeface="Times New Roman" panose="02020603050405020304" pitchFamily="18" charset="0"/>
              <a:cs typeface="Times New Roman" panose="02020603050405020304" pitchFamily="18" charset="0"/>
            </a:rPr>
            <a:t>ال</a:t>
          </a:r>
          <a:r>
            <a:rPr lang="ar-EG" altLang="en-US" sz="2000" b="1" dirty="0">
              <a:solidFill>
                <a:srgbClr val="000000"/>
              </a:solidFill>
              <a:latin typeface="Times New Roman" panose="02020603050405020304" pitchFamily="18" charset="0"/>
              <a:cs typeface="Times New Roman" panose="02020603050405020304" pitchFamily="18" charset="0"/>
            </a:rPr>
            <a:t>طاقة </a:t>
          </a:r>
          <a:r>
            <a:rPr lang="ar-SA" altLang="en-US" sz="2000" b="1" dirty="0">
              <a:solidFill>
                <a:srgbClr val="000000"/>
              </a:solidFill>
              <a:latin typeface="Times New Roman" panose="02020603050405020304" pitchFamily="18" charset="0"/>
              <a:cs typeface="Times New Roman" panose="02020603050405020304" pitchFamily="18" charset="0"/>
            </a:rPr>
            <a:t>ال</a:t>
          </a:r>
          <a:r>
            <a:rPr lang="ar-EG" altLang="en-US" sz="2000" b="1" dirty="0">
              <a:solidFill>
                <a:srgbClr val="000000"/>
              </a:solidFill>
              <a:latin typeface="Times New Roman" panose="02020603050405020304" pitchFamily="18" charset="0"/>
              <a:cs typeface="Times New Roman" panose="02020603050405020304" pitchFamily="18" charset="0"/>
            </a:rPr>
            <a:t>ميكانيكية </a:t>
          </a:r>
          <a:r>
            <a:rPr lang="ar-SA" altLang="en-US" sz="2000" b="1" dirty="0">
              <a:solidFill>
                <a:srgbClr val="000000"/>
              </a:solidFill>
              <a:latin typeface="Times New Roman" panose="02020603050405020304" pitchFamily="18" charset="0"/>
              <a:cs typeface="Times New Roman" panose="02020603050405020304" pitchFamily="18" charset="0"/>
            </a:rPr>
            <a:t>ال</a:t>
          </a:r>
          <a:r>
            <a:rPr lang="ar-EG" altLang="en-US" sz="2000" b="1" dirty="0">
              <a:solidFill>
                <a:srgbClr val="000000"/>
              </a:solidFill>
              <a:latin typeface="Times New Roman" panose="02020603050405020304" pitchFamily="18" charset="0"/>
              <a:cs typeface="Times New Roman" panose="02020603050405020304" pitchFamily="18" charset="0"/>
            </a:rPr>
            <a:t>كلية</a:t>
          </a:r>
          <a:r>
            <a:rPr lang="ar-SA"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i="1" dirty="0">
              <a:solidFill>
                <a:srgbClr val="000000"/>
              </a:solidFill>
              <a:latin typeface="Times New Roman" panose="02020603050405020304" pitchFamily="18" charset="0"/>
              <a:cs typeface="Times New Roman" panose="02020603050405020304" pitchFamily="18" charset="0"/>
            </a:rPr>
            <a:t>E</a:t>
          </a:r>
          <a:r>
            <a:rPr lang="ar-SA" altLang="en-US" sz="2000" b="1"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dgm:t>
    </dgm:pt>
    <dgm:pt modelId="{0AA76923-D7E2-4DDB-AED9-A2FFE959F3AF}" type="parTrans" cxnId="{B29CFD47-E9F9-4FA6-8365-748A95F6871E}">
      <dgm:prSet custT="1"/>
      <dgm:spPr/>
      <dgm:t>
        <a:bodyPr/>
        <a:lstStyle/>
        <a:p>
          <a:endParaRPr lang="en-US" sz="2000">
            <a:latin typeface="Times New Roman" panose="02020603050405020304" pitchFamily="18" charset="0"/>
            <a:cs typeface="Times New Roman" panose="02020603050405020304" pitchFamily="18" charset="0"/>
          </a:endParaRPr>
        </a:p>
      </dgm:t>
    </dgm:pt>
    <dgm:pt modelId="{9307A286-CB6B-422A-A644-8B1F032A1AEC}" type="sibTrans" cxnId="{B29CFD47-E9F9-4FA6-8365-748A95F6871E}">
      <dgm:prSet/>
      <dgm:spPr/>
      <dgm:t>
        <a:bodyPr/>
        <a:lstStyle/>
        <a:p>
          <a:endParaRPr lang="en-US" sz="2000">
            <a:latin typeface="Times New Roman" panose="02020603050405020304" pitchFamily="18" charset="0"/>
            <a:cs typeface="Times New Roman" panose="02020603050405020304" pitchFamily="18" charset="0"/>
          </a:endParaRPr>
        </a:p>
      </dgm:t>
    </dgm:pt>
    <dgm:pt modelId="{5E522C14-2723-4001-ABEE-116282950594}">
      <dgm:prSet phldrT="[Text]" custT="1"/>
      <dgm:spPr/>
      <dgm:t>
        <a:bodyPr/>
        <a:lstStyle/>
        <a:p>
          <a:pPr rtl="1">
            <a:buFont typeface="Wingdings 2" panose="05020102010507070707" pitchFamily="18" charset="2"/>
            <a:buNone/>
          </a:pPr>
          <a:r>
            <a:rPr lang="ar-SA" altLang="en-US" sz="2000" b="1" dirty="0">
              <a:solidFill>
                <a:srgbClr val="000000"/>
              </a:solidFill>
              <a:latin typeface="Times New Roman" panose="02020603050405020304" pitchFamily="18" charset="0"/>
              <a:cs typeface="Times New Roman" panose="02020603050405020304" pitchFamily="18" charset="0"/>
            </a:rPr>
            <a:t>ال</a:t>
          </a:r>
          <a:r>
            <a:rPr lang="ar-EG" altLang="en-US" sz="2000" b="1" dirty="0">
              <a:solidFill>
                <a:srgbClr val="000000"/>
              </a:solidFill>
              <a:latin typeface="Times New Roman" panose="02020603050405020304" pitchFamily="18" charset="0"/>
              <a:cs typeface="Times New Roman" panose="02020603050405020304" pitchFamily="18" charset="0"/>
            </a:rPr>
            <a:t>طاقة </a:t>
          </a:r>
          <a:r>
            <a:rPr lang="ar-SA" altLang="en-US" sz="2000" b="1" dirty="0">
              <a:solidFill>
                <a:srgbClr val="000000"/>
              </a:solidFill>
              <a:latin typeface="Times New Roman" panose="02020603050405020304" pitchFamily="18" charset="0"/>
              <a:cs typeface="Times New Roman" panose="02020603050405020304" pitchFamily="18" charset="0"/>
            </a:rPr>
            <a:t>ال</a:t>
          </a:r>
          <a:r>
            <a:rPr lang="ar-EG" altLang="en-US" sz="2000" b="1" dirty="0">
              <a:solidFill>
                <a:srgbClr val="000000"/>
              </a:solidFill>
              <a:latin typeface="Times New Roman" panose="02020603050405020304" pitchFamily="18" charset="0"/>
              <a:cs typeface="Times New Roman" panose="02020603050405020304" pitchFamily="18" charset="0"/>
            </a:rPr>
            <a:t>كامنة</a:t>
          </a:r>
          <a:r>
            <a:rPr lang="ar-SA"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i="1" dirty="0">
              <a:solidFill>
                <a:srgbClr val="000000"/>
              </a:solidFill>
              <a:latin typeface="Times New Roman" panose="02020603050405020304" pitchFamily="18" charset="0"/>
              <a:cs typeface="Times New Roman" panose="02020603050405020304" pitchFamily="18" charset="0"/>
            </a:rPr>
            <a:t>U </a:t>
          </a:r>
          <a:r>
            <a:rPr lang="ar-SA" altLang="en-US" sz="2000" b="1"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dgm:t>
    </dgm:pt>
    <dgm:pt modelId="{ABA8321F-67DA-4BAF-995B-64053262F036}" type="parTrans" cxnId="{7EF6FB66-0777-4BD4-8073-4F2527009C4D}">
      <dgm:prSet custT="1"/>
      <dgm:spPr/>
      <dgm:t>
        <a:bodyPr/>
        <a:lstStyle/>
        <a:p>
          <a:endParaRPr lang="en-US" sz="2000">
            <a:latin typeface="Times New Roman" panose="02020603050405020304" pitchFamily="18" charset="0"/>
            <a:cs typeface="Times New Roman" panose="02020603050405020304" pitchFamily="18" charset="0"/>
          </a:endParaRPr>
        </a:p>
      </dgm:t>
    </dgm:pt>
    <dgm:pt modelId="{A57B2D12-AAC1-4E19-AEF3-C9FA19DDD2E8}" type="sibTrans" cxnId="{7EF6FB66-0777-4BD4-8073-4F2527009C4D}">
      <dgm:prSet/>
      <dgm:spPr/>
      <dgm:t>
        <a:bodyPr/>
        <a:lstStyle/>
        <a:p>
          <a:endParaRPr lang="en-US" sz="2000">
            <a:latin typeface="Times New Roman" panose="02020603050405020304" pitchFamily="18" charset="0"/>
            <a:cs typeface="Times New Roman" panose="02020603050405020304" pitchFamily="18" charset="0"/>
          </a:endParaRPr>
        </a:p>
      </dgm:t>
    </dgm:pt>
    <dgm:pt modelId="{5A535930-0B84-4CA1-9907-04522E0FE6D5}" type="pres">
      <dgm:prSet presAssocID="{6309E0D4-9F43-4206-A0DB-E9218A97D93A}" presName="Name0" presStyleCnt="0">
        <dgm:presLayoutVars>
          <dgm:chMax val="1"/>
          <dgm:dir val="rev"/>
          <dgm:animLvl val="ctr"/>
          <dgm:resizeHandles val="exact"/>
        </dgm:presLayoutVars>
      </dgm:prSet>
      <dgm:spPr/>
    </dgm:pt>
    <dgm:pt modelId="{4CF9F2F9-A5F5-42F7-AABA-8ADE79E7BD99}" type="pres">
      <dgm:prSet presAssocID="{57CD63C5-1C7E-455E-B749-ABE964CD335C}" presName="centerShape" presStyleLbl="node0" presStyleIdx="0" presStyleCnt="1" custScaleX="244428" custScaleY="177437"/>
      <dgm:spPr/>
    </dgm:pt>
    <dgm:pt modelId="{BBAB2D56-F6F0-4B6D-A943-04F16E177AC4}" type="pres">
      <dgm:prSet presAssocID="{CAA521F0-674A-426B-8F1D-B4A54ADA96E6}" presName="parTrans" presStyleLbl="sibTrans2D1" presStyleIdx="0" presStyleCnt="3" custScaleX="262329" custLinFactNeighborY="17112"/>
      <dgm:spPr/>
    </dgm:pt>
    <dgm:pt modelId="{4A15B11A-E37C-4566-A2A4-A5D1EFDBD304}" type="pres">
      <dgm:prSet presAssocID="{CAA521F0-674A-426B-8F1D-B4A54ADA96E6}" presName="connectorText" presStyleLbl="sibTrans2D1" presStyleIdx="0" presStyleCnt="3"/>
      <dgm:spPr/>
    </dgm:pt>
    <dgm:pt modelId="{2B9DFC5E-06EB-4513-ACE4-9EAF9DCB7999}" type="pres">
      <dgm:prSet presAssocID="{A6A194F2-5510-4E97-9F99-96F379591EB5}" presName="node" presStyleLbl="node1" presStyleIdx="0" presStyleCnt="3" custScaleX="121717" custScaleY="70644" custRadScaleRad="101134">
        <dgm:presLayoutVars>
          <dgm:bulletEnabled val="1"/>
        </dgm:presLayoutVars>
      </dgm:prSet>
      <dgm:spPr/>
    </dgm:pt>
    <dgm:pt modelId="{65D5A648-7D63-4083-96C0-7AC6278C7DC5}" type="pres">
      <dgm:prSet presAssocID="{0AA76923-D7E2-4DDB-AED9-A2FFE959F3AF}" presName="parTrans" presStyleLbl="sibTrans2D1" presStyleIdx="1" presStyleCnt="3" custScaleX="201584" custLinFactNeighborY="4668"/>
      <dgm:spPr/>
    </dgm:pt>
    <dgm:pt modelId="{B13E186F-D7CF-4153-9CBF-1122FC2AB31E}" type="pres">
      <dgm:prSet presAssocID="{0AA76923-D7E2-4DDB-AED9-A2FFE959F3AF}" presName="connectorText" presStyleLbl="sibTrans2D1" presStyleIdx="1" presStyleCnt="3"/>
      <dgm:spPr/>
    </dgm:pt>
    <dgm:pt modelId="{25CE06E3-7038-47E1-96D9-4242D58C7165}" type="pres">
      <dgm:prSet presAssocID="{3EB7A6AE-E713-4D60-B134-8EBD87B47E1D}" presName="node" presStyleLbl="node1" presStyleIdx="1" presStyleCnt="3" custScaleX="120100" custScaleY="71591" custRadScaleRad="135801" custRadScaleInc="5581">
        <dgm:presLayoutVars>
          <dgm:bulletEnabled val="1"/>
        </dgm:presLayoutVars>
      </dgm:prSet>
      <dgm:spPr/>
    </dgm:pt>
    <dgm:pt modelId="{5CB23700-5208-4468-B2B5-420C58968509}" type="pres">
      <dgm:prSet presAssocID="{ABA8321F-67DA-4BAF-995B-64053262F036}" presName="parTrans" presStyleLbl="sibTrans2D1" presStyleIdx="2" presStyleCnt="3" custScaleX="221949" custLinFactNeighborX="-4138" custLinFactNeighborY="4668"/>
      <dgm:spPr/>
    </dgm:pt>
    <dgm:pt modelId="{B29F4B8C-5BBC-459B-B6F0-EB9E13C698C5}" type="pres">
      <dgm:prSet presAssocID="{ABA8321F-67DA-4BAF-995B-64053262F036}" presName="connectorText" presStyleLbl="sibTrans2D1" presStyleIdx="2" presStyleCnt="3"/>
      <dgm:spPr/>
    </dgm:pt>
    <dgm:pt modelId="{4724014C-656B-442D-BB4E-AD051682B843}" type="pres">
      <dgm:prSet presAssocID="{5E522C14-2723-4001-ABEE-116282950594}" presName="node" presStyleLbl="node1" presStyleIdx="2" presStyleCnt="3" custScaleX="113625" custScaleY="74159" custRadScaleRad="133589" custRadScaleInc="-5520">
        <dgm:presLayoutVars>
          <dgm:bulletEnabled val="1"/>
        </dgm:presLayoutVars>
      </dgm:prSet>
      <dgm:spPr/>
    </dgm:pt>
  </dgm:ptLst>
  <dgm:cxnLst>
    <dgm:cxn modelId="{B5DB0E29-D0D3-42C9-B529-4B6E98BA0658}" type="presOf" srcId="{ABA8321F-67DA-4BAF-995B-64053262F036}" destId="{5CB23700-5208-4468-B2B5-420C58968509}" srcOrd="0" destOrd="0" presId="urn:microsoft.com/office/officeart/2005/8/layout/radial5"/>
    <dgm:cxn modelId="{3C0EDC29-DEB5-46CB-B3B7-6182DC555584}" type="presOf" srcId="{CAA521F0-674A-426B-8F1D-B4A54ADA96E6}" destId="{BBAB2D56-F6F0-4B6D-A943-04F16E177AC4}" srcOrd="0" destOrd="0" presId="urn:microsoft.com/office/officeart/2005/8/layout/radial5"/>
    <dgm:cxn modelId="{9BFF7E38-BAB4-45CF-9569-B4077E5B0C8C}" type="presOf" srcId="{5E522C14-2723-4001-ABEE-116282950594}" destId="{4724014C-656B-442D-BB4E-AD051682B843}" srcOrd="0" destOrd="0" presId="urn:microsoft.com/office/officeart/2005/8/layout/radial5"/>
    <dgm:cxn modelId="{AE107641-93C9-4EC4-AF08-570781556735}" type="presOf" srcId="{0AA76923-D7E2-4DDB-AED9-A2FFE959F3AF}" destId="{65D5A648-7D63-4083-96C0-7AC6278C7DC5}" srcOrd="0" destOrd="0" presId="urn:microsoft.com/office/officeart/2005/8/layout/radial5"/>
    <dgm:cxn modelId="{B69E4A46-7955-4AEE-B9F9-0A27ECAFE9BB}" type="presOf" srcId="{CAA521F0-674A-426B-8F1D-B4A54ADA96E6}" destId="{4A15B11A-E37C-4566-A2A4-A5D1EFDBD304}" srcOrd="1" destOrd="0" presId="urn:microsoft.com/office/officeart/2005/8/layout/radial5"/>
    <dgm:cxn modelId="{7EF6FB66-0777-4BD4-8073-4F2527009C4D}" srcId="{57CD63C5-1C7E-455E-B749-ABE964CD335C}" destId="{5E522C14-2723-4001-ABEE-116282950594}" srcOrd="2" destOrd="0" parTransId="{ABA8321F-67DA-4BAF-995B-64053262F036}" sibTransId="{A57B2D12-AAC1-4E19-AEF3-C9FA19DDD2E8}"/>
    <dgm:cxn modelId="{B29CFD47-E9F9-4FA6-8365-748A95F6871E}" srcId="{57CD63C5-1C7E-455E-B749-ABE964CD335C}" destId="{3EB7A6AE-E713-4D60-B134-8EBD87B47E1D}" srcOrd="1" destOrd="0" parTransId="{0AA76923-D7E2-4DDB-AED9-A2FFE959F3AF}" sibTransId="{9307A286-CB6B-422A-A644-8B1F032A1AEC}"/>
    <dgm:cxn modelId="{EBB84E51-C34F-49DC-9DCB-38251DEA0804}" type="presOf" srcId="{3EB7A6AE-E713-4D60-B134-8EBD87B47E1D}" destId="{25CE06E3-7038-47E1-96D9-4242D58C7165}" srcOrd="0" destOrd="0" presId="urn:microsoft.com/office/officeart/2005/8/layout/radial5"/>
    <dgm:cxn modelId="{AE949652-B28E-48ED-8AFC-692B41305C05}" type="presOf" srcId="{A6A194F2-5510-4E97-9F99-96F379591EB5}" destId="{2B9DFC5E-06EB-4513-ACE4-9EAF9DCB7999}" srcOrd="0" destOrd="0" presId="urn:microsoft.com/office/officeart/2005/8/layout/radial5"/>
    <dgm:cxn modelId="{DBA8DC76-91FA-4005-A01C-207D0303B741}" type="presOf" srcId="{ABA8321F-67DA-4BAF-995B-64053262F036}" destId="{B29F4B8C-5BBC-459B-B6F0-EB9E13C698C5}" srcOrd="1" destOrd="0" presId="urn:microsoft.com/office/officeart/2005/8/layout/radial5"/>
    <dgm:cxn modelId="{62F3287D-099C-446B-8017-8F612AAD4849}" type="presOf" srcId="{0AA76923-D7E2-4DDB-AED9-A2FFE959F3AF}" destId="{B13E186F-D7CF-4153-9CBF-1122FC2AB31E}" srcOrd="1" destOrd="0" presId="urn:microsoft.com/office/officeart/2005/8/layout/radial5"/>
    <dgm:cxn modelId="{E66A6492-DDD0-45E1-84AD-463F1714D52A}" srcId="{57CD63C5-1C7E-455E-B749-ABE964CD335C}" destId="{A6A194F2-5510-4E97-9F99-96F379591EB5}" srcOrd="0" destOrd="0" parTransId="{CAA521F0-674A-426B-8F1D-B4A54ADA96E6}" sibTransId="{CD44DC50-26BC-48B7-8BAB-E9464B8DCA52}"/>
    <dgm:cxn modelId="{7A67B197-0C2D-41B1-BF2F-0F50F052D9B5}" type="presOf" srcId="{57CD63C5-1C7E-455E-B749-ABE964CD335C}" destId="{4CF9F2F9-A5F5-42F7-AABA-8ADE79E7BD99}" srcOrd="0" destOrd="0" presId="urn:microsoft.com/office/officeart/2005/8/layout/radial5"/>
    <dgm:cxn modelId="{13110EDD-5C1E-42B0-8AC2-346F9EE297EB}" type="presOf" srcId="{6309E0D4-9F43-4206-A0DB-E9218A97D93A}" destId="{5A535930-0B84-4CA1-9907-04522E0FE6D5}" srcOrd="0" destOrd="0" presId="urn:microsoft.com/office/officeart/2005/8/layout/radial5"/>
    <dgm:cxn modelId="{352067F0-F684-4B5E-BEA8-DEA12D90DD50}" srcId="{6309E0D4-9F43-4206-A0DB-E9218A97D93A}" destId="{57CD63C5-1C7E-455E-B749-ABE964CD335C}" srcOrd="0" destOrd="0" parTransId="{A6626F20-5830-49A1-9682-5CE67CFA7D8F}" sibTransId="{C945375B-B183-4BCC-9225-D5B125AE9796}"/>
    <dgm:cxn modelId="{6A45EB95-B1E3-4812-AF8B-3437D0393B84}" type="presParOf" srcId="{5A535930-0B84-4CA1-9907-04522E0FE6D5}" destId="{4CF9F2F9-A5F5-42F7-AABA-8ADE79E7BD99}" srcOrd="0" destOrd="0" presId="urn:microsoft.com/office/officeart/2005/8/layout/radial5"/>
    <dgm:cxn modelId="{A5CFFFB9-1265-4E23-81DA-7B2FB1430177}" type="presParOf" srcId="{5A535930-0B84-4CA1-9907-04522E0FE6D5}" destId="{BBAB2D56-F6F0-4B6D-A943-04F16E177AC4}" srcOrd="1" destOrd="0" presId="urn:microsoft.com/office/officeart/2005/8/layout/radial5"/>
    <dgm:cxn modelId="{72A3C88C-B5C4-4FB0-BE5E-10BB247B5D0D}" type="presParOf" srcId="{BBAB2D56-F6F0-4B6D-A943-04F16E177AC4}" destId="{4A15B11A-E37C-4566-A2A4-A5D1EFDBD304}" srcOrd="0" destOrd="0" presId="urn:microsoft.com/office/officeart/2005/8/layout/radial5"/>
    <dgm:cxn modelId="{A39083CA-C8B6-470E-A213-7BC817A398DA}" type="presParOf" srcId="{5A535930-0B84-4CA1-9907-04522E0FE6D5}" destId="{2B9DFC5E-06EB-4513-ACE4-9EAF9DCB7999}" srcOrd="2" destOrd="0" presId="urn:microsoft.com/office/officeart/2005/8/layout/radial5"/>
    <dgm:cxn modelId="{7AD97AB0-3127-45E6-BDCC-9540109106B7}" type="presParOf" srcId="{5A535930-0B84-4CA1-9907-04522E0FE6D5}" destId="{65D5A648-7D63-4083-96C0-7AC6278C7DC5}" srcOrd="3" destOrd="0" presId="urn:microsoft.com/office/officeart/2005/8/layout/radial5"/>
    <dgm:cxn modelId="{C2836302-BA1E-44E2-98B0-C8F661017219}" type="presParOf" srcId="{65D5A648-7D63-4083-96C0-7AC6278C7DC5}" destId="{B13E186F-D7CF-4153-9CBF-1122FC2AB31E}" srcOrd="0" destOrd="0" presId="urn:microsoft.com/office/officeart/2005/8/layout/radial5"/>
    <dgm:cxn modelId="{40375202-1622-44AE-97E6-70EB45DEA2E6}" type="presParOf" srcId="{5A535930-0B84-4CA1-9907-04522E0FE6D5}" destId="{25CE06E3-7038-47E1-96D9-4242D58C7165}" srcOrd="4" destOrd="0" presId="urn:microsoft.com/office/officeart/2005/8/layout/radial5"/>
    <dgm:cxn modelId="{F8E9D2CF-980A-49DB-8194-991FEFE238A7}" type="presParOf" srcId="{5A535930-0B84-4CA1-9907-04522E0FE6D5}" destId="{5CB23700-5208-4468-B2B5-420C58968509}" srcOrd="5" destOrd="0" presId="urn:microsoft.com/office/officeart/2005/8/layout/radial5"/>
    <dgm:cxn modelId="{7188D891-398D-4694-8108-8B34E7F4DB56}" type="presParOf" srcId="{5CB23700-5208-4468-B2B5-420C58968509}" destId="{B29F4B8C-5BBC-459B-B6F0-EB9E13C698C5}" srcOrd="0" destOrd="0" presId="urn:microsoft.com/office/officeart/2005/8/layout/radial5"/>
    <dgm:cxn modelId="{44FC7CCD-C7DE-49B8-B98E-D4B178E51930}" type="presParOf" srcId="{5A535930-0B84-4CA1-9907-04522E0FE6D5}" destId="{4724014C-656B-442D-BB4E-AD051682B843}"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51EF30-5658-4F4F-86B6-853608B181F7}" type="doc">
      <dgm:prSet loTypeId="urn:microsoft.com/office/officeart/2005/8/layout/matrix1" loCatId="matrix" qsTypeId="urn:microsoft.com/office/officeart/2005/8/quickstyle/simple1" qsCatId="simple" csTypeId="urn:microsoft.com/office/officeart/2005/8/colors/accent3_1" csCatId="accent3" phldr="1"/>
      <dgm:spPr/>
      <dgm:t>
        <a:bodyPr/>
        <a:lstStyle/>
        <a:p>
          <a:endParaRPr lang="en-US"/>
        </a:p>
      </dgm:t>
    </dgm:pt>
    <dgm:pt modelId="{EC6A808B-6AB5-4DDB-A50A-2B43C28BDD9F}">
      <dgm:prSet phldrT="[Text]" custT="1"/>
      <dgm:spPr/>
      <dgm:t>
        <a:bodyPr/>
        <a:lstStyle/>
        <a:p>
          <a:pPr algn="ct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الطاقة الحركية</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4539392A-45CC-42EA-B1CF-8AABEC02C1C0}" type="parTrans" cxnId="{2B236E97-112B-4D4C-9E48-C7B901858599}">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04EE27F6-2767-4357-8008-07BF087DB7B3}" type="sibTrans" cxnId="{2B236E97-112B-4D4C-9E48-C7B901858599}">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570010F6-A453-4E93-AC35-8A7E1ABD37ED}">
      <dgm:prSet phldrT="[Text]" custT="1"/>
      <dgm:spPr/>
      <dgm:t>
        <a:bodyPr/>
        <a:lstStyle/>
        <a:p>
          <a:pPr algn="ctr" rtl="1"/>
          <a:r>
            <a:rPr lang="ar-EG" sz="2400" dirty="0">
              <a:latin typeface="Times New Roman" pitchFamily="18" charset="0"/>
              <a:cs typeface="Times New Roman" pitchFamily="18" charset="0"/>
            </a:rPr>
            <a:t>وهي الطاقة المصاحبة لتغير سرعة الجسم فلو أثرت قوة على جسم ساكن فإنه سيتحرك إلى أن تصل سرعته </a:t>
          </a:r>
          <a:r>
            <a:rPr lang="en-US" sz="2400" i="1" dirty="0">
              <a:latin typeface="Times New Roman" pitchFamily="18" charset="0"/>
              <a:cs typeface="Times New Roman" pitchFamily="18" charset="0"/>
            </a:rPr>
            <a:t>V</a:t>
          </a:r>
          <a:r>
            <a:rPr lang="ar-SA" sz="2400" i="1" dirty="0">
              <a:latin typeface="Times New Roman" pitchFamily="18" charset="0"/>
              <a:cs typeface="Times New Roman" pitchFamily="18" charset="0"/>
            </a:rPr>
            <a:t> </a:t>
          </a:r>
          <a:r>
            <a:rPr lang="ar-SA" sz="2400" dirty="0">
              <a:latin typeface="Times New Roman" pitchFamily="18" charset="0"/>
              <a:cs typeface="Times New Roman" pitchFamily="18" charset="0"/>
            </a:rPr>
            <a:t>وبالتالي فإن طاقته الحركية </a:t>
          </a:r>
          <a:r>
            <a:rPr lang="en-US" sz="2400" b="1" i="1" dirty="0">
              <a:latin typeface="Times New Roman" pitchFamily="18" charset="0"/>
              <a:cs typeface="Times New Roman" pitchFamily="18" charset="0"/>
            </a:rPr>
            <a:t>K</a:t>
          </a:r>
          <a:r>
            <a:rPr lang="ar-SA" sz="2400" b="1" i="1" dirty="0">
              <a:latin typeface="Times New Roman" pitchFamily="18" charset="0"/>
              <a:cs typeface="Times New Roman" pitchFamily="18" charset="0"/>
            </a:rPr>
            <a:t> </a:t>
          </a:r>
          <a:r>
            <a:rPr lang="ar-SA" sz="2400" b="0" i="0" dirty="0">
              <a:latin typeface="Times New Roman" pitchFamily="18" charset="0"/>
              <a:cs typeface="Times New Roman" pitchFamily="18" charset="0"/>
            </a:rPr>
            <a:t>تساوي</a:t>
          </a:r>
          <a:endParaRPr lang="en-US" sz="2400" b="0" i="0" dirty="0">
            <a:latin typeface="Times New Roman" panose="02020603050405020304" pitchFamily="18" charset="0"/>
            <a:cs typeface="Times New Roman" panose="02020603050405020304" pitchFamily="18" charset="0"/>
          </a:endParaRPr>
        </a:p>
      </dgm:t>
    </dgm:pt>
    <dgm:pt modelId="{86E6B1B1-6AE2-4CC6-AB18-E77B30B84E44}" type="parTrans" cxnId="{4BC6A05B-68E2-41D4-82D7-8278ADD629E8}">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939DF9B3-2831-455C-A6D3-9E77B0AA12B4}" type="sibTrans" cxnId="{4BC6A05B-68E2-41D4-82D7-8278ADD629E8}">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24EA9B10-F90F-48BB-BF43-DA771CA8D9E1}">
      <dgm:prSet phldrT="[Text]" custT="1"/>
      <dgm:spPr/>
      <dgm:t>
        <a:bodyPr/>
        <a:lstStyle/>
        <a:p>
          <a:pPr algn="r" rtl="1">
            <a:buFont typeface="Wingdings" panose="05000000000000000000" pitchFamily="2" charset="2"/>
            <a:buChar char="§"/>
          </a:pPr>
          <a:r>
            <a:rPr lang="ar-EG" sz="2400" dirty="0">
              <a:latin typeface="Times New Roman" pitchFamily="18" charset="0"/>
              <a:cs typeface="Times New Roman" pitchFamily="18" charset="0"/>
            </a:rPr>
            <a:t>وحدة ق</a:t>
          </a:r>
          <a:r>
            <a:rPr lang="ar-SA" sz="2400" dirty="0">
              <a:latin typeface="Times New Roman" pitchFamily="18" charset="0"/>
              <a:cs typeface="Times New Roman" pitchFamily="18" charset="0"/>
            </a:rPr>
            <a:t>ي</a:t>
          </a:r>
          <a:r>
            <a:rPr lang="ar-EG" sz="2400" dirty="0">
              <a:latin typeface="Times New Roman" pitchFamily="18" charset="0"/>
              <a:cs typeface="Times New Roman" pitchFamily="18" charset="0"/>
            </a:rPr>
            <a:t>اس الطاقة الحركية </a:t>
          </a:r>
          <a:r>
            <a:rPr lang="ar-SA" sz="2400" dirty="0">
              <a:latin typeface="Times New Roman" pitchFamily="18" charset="0"/>
              <a:cs typeface="Times New Roman" pitchFamily="18" charset="0"/>
            </a:rPr>
            <a:t>هي </a:t>
          </a:r>
          <a:r>
            <a:rPr lang="ar-EG" sz="2400" dirty="0">
              <a:latin typeface="Times New Roman" pitchFamily="18" charset="0"/>
              <a:cs typeface="Times New Roman" pitchFamily="18" charset="0"/>
            </a:rPr>
            <a:t>الجول كما هو الحال مع الشغل</a:t>
          </a:r>
          <a:r>
            <a:rPr lang="ar-SA" sz="2400" dirty="0">
              <a:latin typeface="Times New Roman" pitchFamily="18" charset="0"/>
              <a:cs typeface="Times New Roman" pitchFamily="18" charset="0"/>
            </a:rPr>
            <a:t>. </a:t>
          </a:r>
        </a:p>
        <a:p>
          <a:pPr algn="r" rtl="1">
            <a:buNone/>
          </a:pPr>
          <a:r>
            <a:rPr lang="ar-SA" sz="2400" dirty="0">
              <a:latin typeface="Times New Roman" pitchFamily="18" charset="0"/>
              <a:cs typeface="Times New Roman" pitchFamily="18" charset="0"/>
            </a:rPr>
            <a:t>الشغل يساوي التغير في الطاقة الحركية للجسم. (</a:t>
          </a:r>
          <a:r>
            <a:rPr lang="en-US" sz="2400" dirty="0">
              <a:latin typeface="Times New Roman" pitchFamily="18" charset="0"/>
              <a:cs typeface="Times New Roman" pitchFamily="18" charset="0"/>
            </a:rPr>
            <a:t>W = K</a:t>
          </a:r>
          <a:r>
            <a:rPr lang="ar-SA" sz="2400" dirty="0">
              <a:latin typeface="Times New Roman" pitchFamily="18" charset="0"/>
              <a:cs typeface="Times New Roman" pitchFamily="18" charset="0"/>
            </a:rPr>
            <a:t>)</a:t>
          </a:r>
          <a:endParaRPr lang="en-US" sz="2400" dirty="0">
            <a:latin typeface="Times New Roman" panose="02020603050405020304" pitchFamily="18" charset="0"/>
            <a:cs typeface="Times New Roman" panose="02020603050405020304" pitchFamily="18" charset="0"/>
          </a:endParaRPr>
        </a:p>
      </dgm:t>
    </dgm:pt>
    <dgm:pt modelId="{A8415886-CBC1-4D2E-9823-427C774F96F3}" type="parTrans" cxnId="{B10EB25E-D766-40C9-94B2-3D445D1384C8}">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89C60A1B-002B-44C0-B852-58434F0AE60F}" type="sibTrans" cxnId="{B10EB25E-D766-40C9-94B2-3D445D1384C8}">
      <dgm:prSet/>
      <dgm:spPr/>
      <dgm:t>
        <a:bodyPr/>
        <a:lstStyle/>
        <a:p>
          <a:pPr algn="r" rtl="1"/>
          <a:endParaRPr lang="en-US" sz="220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3F1821AF-86D5-48EF-86D1-74996047CC16}">
          <dgm:prSet phldrT="[Text]" custT="1"/>
          <dgm:spPr/>
          <dgm:t>
            <a:bodyPr/>
            <a:lstStyle/>
            <a:p>
              <a:pPr algn="l" rtl="0"/>
              <a:endParaRPr lang="en-GB" sz="3600" b="0" i="1" dirty="0">
                <a:solidFill>
                  <a:schemeClr val="accent2">
                    <a:lumMod val="75000"/>
                  </a:schemeClr>
                </a:solidFill>
                <a:latin typeface="Cambria Math" panose="02040503050406030204" pitchFamily="18" charset="0"/>
                <a:cs typeface="Times New Roman" panose="02020603050405020304" pitchFamily="18" charset="0"/>
              </a:endParaRPr>
            </a:p>
            <a:p>
              <a:pPr algn="l" rtl="0"/>
              <a14:m>
                <m:oMathPara xmlns:m="http://schemas.openxmlformats.org/officeDocument/2006/math">
                  <m:oMathParaPr>
                    <m:jc m:val="center"/>
                  </m:oMathParaPr>
                  <m:oMath xmlns:m="http://schemas.openxmlformats.org/officeDocument/2006/math">
                    <m:r>
                      <a:rPr lang="en-GB" sz="3600" b="0" i="1" smtClean="0">
                        <a:solidFill>
                          <a:schemeClr val="accent2">
                            <a:lumMod val="75000"/>
                          </a:schemeClr>
                        </a:solidFill>
                        <a:latin typeface="Cambria Math" panose="02040503050406030204" pitchFamily="18" charset="0"/>
                        <a:cs typeface="Times New Roman" panose="02020603050405020304" pitchFamily="18" charset="0"/>
                      </a:rPr>
                      <m:t>𝐾</m:t>
                    </m:r>
                    <m:r>
                      <a:rPr lang="en-GB" sz="3600" b="0" i="1" smtClean="0">
                        <a:solidFill>
                          <a:schemeClr val="accent2">
                            <a:lumMod val="75000"/>
                          </a:schemeClr>
                        </a:solidFill>
                        <a:latin typeface="Cambria Math" panose="02040503050406030204" pitchFamily="18" charset="0"/>
                        <a:cs typeface="Times New Roman" panose="02020603050405020304" pitchFamily="18" charset="0"/>
                      </a:rPr>
                      <m:t>=</m:t>
                    </m:r>
                    <m:f>
                      <m:fPr>
                        <m:ctrlPr>
                          <a:rPr lang="en-GB" sz="36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GB" sz="3600" b="0" i="1" smtClean="0">
                            <a:solidFill>
                              <a:schemeClr val="accent2">
                                <a:lumMod val="75000"/>
                              </a:schemeClr>
                            </a:solidFill>
                            <a:latin typeface="Cambria Math" panose="02040503050406030204" pitchFamily="18" charset="0"/>
                            <a:cs typeface="Times New Roman" panose="02020603050405020304" pitchFamily="18" charset="0"/>
                          </a:rPr>
                          <m:t>1</m:t>
                        </m:r>
                      </m:num>
                      <m:den>
                        <m:r>
                          <a:rPr lang="en-GB" sz="3600" b="0" i="1" smtClean="0">
                            <a:solidFill>
                              <a:schemeClr val="accent2">
                                <a:lumMod val="75000"/>
                              </a:schemeClr>
                            </a:solidFill>
                            <a:latin typeface="Cambria Math" panose="02040503050406030204" pitchFamily="18" charset="0"/>
                            <a:cs typeface="Times New Roman" panose="02020603050405020304" pitchFamily="18" charset="0"/>
                          </a:rPr>
                          <m:t>2</m:t>
                        </m:r>
                      </m:den>
                    </m:f>
                    <m:r>
                      <a:rPr lang="en-GB" sz="3600" b="0" i="1" smtClean="0">
                        <a:solidFill>
                          <a:schemeClr val="accent2">
                            <a:lumMod val="75000"/>
                          </a:schemeClr>
                        </a:solidFill>
                        <a:latin typeface="Cambria Math" panose="02040503050406030204" pitchFamily="18" charset="0"/>
                        <a:cs typeface="Times New Roman" panose="02020603050405020304" pitchFamily="18" charset="0"/>
                      </a:rPr>
                      <m:t>𝑚</m:t>
                    </m:r>
                    <m:r>
                      <a:rPr lang="en-GB" sz="3600" b="0" i="1" smtClean="0">
                        <a:solidFill>
                          <a:schemeClr val="accent2">
                            <a:lumMod val="75000"/>
                          </a:schemeClr>
                        </a:solidFill>
                        <a:latin typeface="Cambria Math" panose="02040503050406030204" pitchFamily="18" charset="0"/>
                        <a:cs typeface="Times New Roman" panose="02020603050405020304" pitchFamily="18" charset="0"/>
                      </a:rPr>
                      <m:t> </m:t>
                    </m:r>
                    <m:r>
                      <a:rPr lang="en-GB" sz="3600" b="0" i="1" smtClean="0">
                        <a:solidFill>
                          <a:schemeClr val="accent2">
                            <a:lumMod val="75000"/>
                          </a:schemeClr>
                        </a:solidFill>
                        <a:latin typeface="Cambria Math" panose="02040503050406030204" pitchFamily="18" charset="0"/>
                        <a:cs typeface="Times New Roman" panose="02020603050405020304" pitchFamily="18" charset="0"/>
                      </a:rPr>
                      <m:t>𝑣</m:t>
                    </m:r>
                    <m:r>
                      <a:rPr lang="en-GB" sz="3600" b="0" i="1" baseline="30000" smtClean="0">
                        <a:solidFill>
                          <a:schemeClr val="accent2">
                            <a:lumMod val="75000"/>
                          </a:schemeClr>
                        </a:solidFill>
                        <a:latin typeface="Cambria Math" panose="02040503050406030204" pitchFamily="18" charset="0"/>
                        <a:cs typeface="Times New Roman" panose="02020603050405020304" pitchFamily="18" charset="0"/>
                      </a:rPr>
                      <m:t>2</m:t>
                    </m:r>
                    <m:r>
                      <a:rPr lang="en-GB" sz="3600" b="0" i="1" smtClean="0">
                        <a:solidFill>
                          <a:schemeClr val="accent2">
                            <a:lumMod val="75000"/>
                          </a:schemeClr>
                        </a:solidFill>
                        <a:latin typeface="Cambria Math" panose="02040503050406030204" pitchFamily="18" charset="0"/>
                        <a:cs typeface="Times New Roman" panose="02020603050405020304" pitchFamily="18" charset="0"/>
                      </a:rPr>
                      <m:t> </m:t>
                    </m:r>
                  </m:oMath>
                </m:oMathPara>
              </a14:m>
              <a:endParaRPr lang="en-US" sz="3600" dirty="0">
                <a:solidFill>
                  <a:schemeClr val="accent2">
                    <a:lumMod val="75000"/>
                  </a:schemeClr>
                </a:solidFill>
                <a:latin typeface="Times New Roman" panose="02020603050405020304" pitchFamily="18" charset="0"/>
                <a:cs typeface="Times New Roman" panose="02020603050405020304" pitchFamily="18" charset="0"/>
              </a:endParaRPr>
            </a:p>
          </dgm:t>
        </dgm:pt>
      </mc:Choice>
      <mc:Fallback xmlns="">
        <dgm:pt modelId="{3F1821AF-86D5-48EF-86D1-74996047CC16}">
          <dgm:prSet phldrT="[Text]" custT="1"/>
          <dgm:spPr/>
          <dgm:t>
            <a:bodyPr/>
            <a:lstStyle/>
            <a:p>
              <a:pPr algn="l" rtl="0"/>
              <a:endParaRPr lang="en-GB" sz="3600" b="0" i="1" dirty="0">
                <a:solidFill>
                  <a:schemeClr val="accent2">
                    <a:lumMod val="75000"/>
                  </a:schemeClr>
                </a:solidFill>
                <a:latin typeface="Cambria Math" panose="02040503050406030204" pitchFamily="18" charset="0"/>
                <a:cs typeface="Times New Roman" panose="02020603050405020304" pitchFamily="18" charset="0"/>
              </a:endParaRPr>
            </a:p>
            <a:p>
              <a:pPr algn="l" rtl="0"/>
              <a:r>
                <a:rPr lang="en-GB" sz="3600" b="0" i="0">
                  <a:solidFill>
                    <a:schemeClr val="accent2">
                      <a:lumMod val="75000"/>
                    </a:schemeClr>
                  </a:solidFill>
                  <a:latin typeface="Cambria Math" panose="02040503050406030204" pitchFamily="18" charset="0"/>
                  <a:cs typeface="Times New Roman" panose="02020603050405020304" pitchFamily="18" charset="0"/>
                </a:rPr>
                <a:t>𝐾=1/2 𝑚 𝑣</a:t>
              </a:r>
              <a:r>
                <a:rPr lang="en-GB" sz="3600" b="0" i="0" baseline="30000">
                  <a:solidFill>
                    <a:schemeClr val="accent2">
                      <a:lumMod val="75000"/>
                    </a:schemeClr>
                  </a:solidFill>
                  <a:latin typeface="Cambria Math" panose="02040503050406030204" pitchFamily="18" charset="0"/>
                  <a:cs typeface="Times New Roman" panose="02020603050405020304" pitchFamily="18" charset="0"/>
                </a:rPr>
                <a:t>2</a:t>
              </a:r>
              <a:r>
                <a:rPr lang="en-GB" sz="3600" b="0" i="0">
                  <a:solidFill>
                    <a:schemeClr val="accent2">
                      <a:lumMod val="75000"/>
                    </a:schemeClr>
                  </a:solidFill>
                  <a:latin typeface="Cambria Math" panose="02040503050406030204" pitchFamily="18" charset="0"/>
                  <a:cs typeface="Times New Roman" panose="02020603050405020304" pitchFamily="18" charset="0"/>
                </a:rPr>
                <a:t> </a:t>
              </a:r>
              <a:endParaRPr lang="en-US" sz="3600" dirty="0">
                <a:solidFill>
                  <a:schemeClr val="accent2">
                    <a:lumMod val="75000"/>
                  </a:schemeClr>
                </a:solidFill>
                <a:latin typeface="Times New Roman" panose="02020603050405020304" pitchFamily="18" charset="0"/>
                <a:cs typeface="Times New Roman" panose="02020603050405020304" pitchFamily="18" charset="0"/>
              </a:endParaRPr>
            </a:p>
          </dgm:t>
        </dgm:pt>
      </mc:Fallback>
    </mc:AlternateContent>
    <dgm:pt modelId="{6BB51C2C-9F93-4BBB-936B-47377830A89E}" type="parTrans" cxnId="{54E09EE4-EB7D-4DBB-9357-32771286D594}">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A5BBA140-EF57-4DF8-BAC2-73BCF6E21BD3}" type="sibTrans" cxnId="{54E09EE4-EB7D-4DBB-9357-32771286D594}">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ADE7451B-518C-4F06-B67F-3905AE86E604}">
      <dgm:prSet phldrT="[Text]" custT="1"/>
      <dgm:spPr/>
      <dgm:t>
        <a:bodyPr/>
        <a:lstStyle/>
        <a:p>
          <a:pPr algn="r" rtl="1"/>
          <a:r>
            <a:rPr lang="en-GB" sz="2400" dirty="0">
              <a:latin typeface="Times New Roman" panose="02020603050405020304" pitchFamily="18" charset="0"/>
              <a:cs typeface="Times New Roman" panose="02020603050405020304" pitchFamily="18" charset="0"/>
            </a:rPr>
            <a:t>m</a:t>
          </a:r>
          <a:r>
            <a:rPr lang="ar-SA" sz="2400" dirty="0">
              <a:latin typeface="Times New Roman" panose="02020603050405020304" pitchFamily="18" charset="0"/>
              <a:cs typeface="Times New Roman" panose="02020603050405020304" pitchFamily="18" charset="0"/>
            </a:rPr>
            <a:t> هي كتلة الجسم بالكيلوجرام </a:t>
          </a:r>
          <a:r>
            <a:rPr lang="en-GB" sz="2400" dirty="0">
              <a:latin typeface="Times New Roman" panose="02020603050405020304" pitchFamily="18" charset="0"/>
              <a:cs typeface="Times New Roman" panose="02020603050405020304" pitchFamily="18" charset="0"/>
            </a:rPr>
            <a:t>Kg</a:t>
          </a:r>
        </a:p>
        <a:p>
          <a:pPr algn="r" rtl="1"/>
          <a:r>
            <a:rPr lang="en-GB" sz="2400" i="1" dirty="0">
              <a:latin typeface="Times New Roman" panose="02020603050405020304" pitchFamily="18" charset="0"/>
              <a:cs typeface="Times New Roman" panose="02020603050405020304" pitchFamily="18" charset="0"/>
            </a:rPr>
            <a:t>v</a:t>
          </a:r>
          <a:r>
            <a:rPr lang="ar-SA" sz="2400" dirty="0">
              <a:latin typeface="Times New Roman" panose="02020603050405020304" pitchFamily="18" charset="0"/>
              <a:cs typeface="Times New Roman" panose="02020603050405020304" pitchFamily="18" charset="0"/>
            </a:rPr>
            <a:t> هي سرعته بالمتر لكل ثانية </a:t>
          </a:r>
          <a:r>
            <a:rPr lang="en-GB" sz="2400" dirty="0">
              <a:latin typeface="Times New Roman" panose="02020603050405020304" pitchFamily="18" charset="0"/>
              <a:cs typeface="Times New Roman" panose="02020603050405020304" pitchFamily="18" charset="0"/>
            </a:rPr>
            <a:t>(m/s)</a:t>
          </a:r>
          <a:endParaRPr lang="en-US" sz="2400" dirty="0">
            <a:latin typeface="Times New Roman" panose="02020603050405020304" pitchFamily="18" charset="0"/>
            <a:cs typeface="Times New Roman" panose="02020603050405020304" pitchFamily="18" charset="0"/>
          </a:endParaRPr>
        </a:p>
      </dgm:t>
    </dgm:pt>
    <dgm:pt modelId="{C6D0EBE5-18B8-46D9-8EE3-CECB2997E70F}" type="parTrans" cxnId="{DA9C3153-439B-4B36-BF30-4C04166A2B6B}">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445FB5CB-F14C-4D6C-BD6D-15C5D466A86E}" type="sibTrans" cxnId="{DA9C3153-439B-4B36-BF30-4C04166A2B6B}">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FC38B30E-0283-44C4-B807-33D1F1A32539}">
      <dgm:prSet phldrT="[Text]" custScaleY="123571" custLinFactNeighborY="7780"/>
      <dgm:spPr/>
    </dgm:pt>
    <dgm:pt modelId="{7070442F-9543-4A6E-8679-28355671D550}" type="parTrans" cxnId="{110BB4EB-CF90-4DC9-97A6-4B6D6EAC766E}">
      <dgm:prSet/>
      <dgm:spPr/>
      <dgm:t>
        <a:bodyPr/>
        <a:lstStyle/>
        <a:p>
          <a:endParaRPr lang="en-US"/>
        </a:p>
      </dgm:t>
    </dgm:pt>
    <dgm:pt modelId="{73C18A72-C444-46B7-AB61-93DD26C24778}" type="sibTrans" cxnId="{110BB4EB-CF90-4DC9-97A6-4B6D6EAC766E}">
      <dgm:prSet/>
      <dgm:spPr/>
      <dgm:t>
        <a:bodyPr/>
        <a:lstStyle/>
        <a:p>
          <a:endParaRPr lang="en-US"/>
        </a:p>
      </dgm:t>
    </dgm:pt>
    <dgm:pt modelId="{66A92373-9761-44EA-9908-ADEE7BB3EEE3}" type="pres">
      <dgm:prSet presAssocID="{A251EF30-5658-4F4F-86B6-853608B181F7}" presName="diagram" presStyleCnt="0">
        <dgm:presLayoutVars>
          <dgm:chMax val="1"/>
          <dgm:dir val="rev"/>
          <dgm:animLvl val="ctr"/>
          <dgm:resizeHandles val="exact"/>
        </dgm:presLayoutVars>
      </dgm:prSet>
      <dgm:spPr/>
    </dgm:pt>
    <dgm:pt modelId="{C180BE06-40E4-4D4C-B91D-B26416EC3B57}" type="pres">
      <dgm:prSet presAssocID="{A251EF30-5658-4F4F-86B6-853608B181F7}" presName="matrix" presStyleCnt="0"/>
      <dgm:spPr/>
    </dgm:pt>
    <dgm:pt modelId="{AABD1C3A-6818-4D61-8DC6-0E9BABE14E0B}" type="pres">
      <dgm:prSet presAssocID="{A251EF30-5658-4F4F-86B6-853608B181F7}" presName="tile1" presStyleLbl="node1" presStyleIdx="0" presStyleCnt="4"/>
      <dgm:spPr/>
    </dgm:pt>
    <dgm:pt modelId="{6C16CB5C-ACB6-4AA3-8302-EA11DD1F9204}" type="pres">
      <dgm:prSet presAssocID="{A251EF30-5658-4F4F-86B6-853608B181F7}" presName="tile1text" presStyleLbl="node1" presStyleIdx="0" presStyleCnt="4">
        <dgm:presLayoutVars>
          <dgm:chMax val="0"/>
          <dgm:chPref val="0"/>
          <dgm:bulletEnabled val="1"/>
        </dgm:presLayoutVars>
      </dgm:prSet>
      <dgm:spPr/>
    </dgm:pt>
    <dgm:pt modelId="{42E994DF-59DF-460F-BA86-CD769BA96825}" type="pres">
      <dgm:prSet presAssocID="{A251EF30-5658-4F4F-86B6-853608B181F7}" presName="tile2" presStyleLbl="node1" presStyleIdx="1" presStyleCnt="4"/>
      <dgm:spPr/>
    </dgm:pt>
    <dgm:pt modelId="{6BDD2707-453C-43DF-ABDB-364A9FF736BD}" type="pres">
      <dgm:prSet presAssocID="{A251EF30-5658-4F4F-86B6-853608B181F7}" presName="tile2text" presStyleLbl="node1" presStyleIdx="1" presStyleCnt="4">
        <dgm:presLayoutVars>
          <dgm:chMax val="0"/>
          <dgm:chPref val="0"/>
          <dgm:bulletEnabled val="1"/>
        </dgm:presLayoutVars>
      </dgm:prSet>
      <dgm:spPr/>
    </dgm:pt>
    <dgm:pt modelId="{D45F2BB7-9818-4631-81BF-160C812BD3C8}" type="pres">
      <dgm:prSet presAssocID="{A251EF30-5658-4F4F-86B6-853608B181F7}" presName="tile3" presStyleLbl="node1" presStyleIdx="2" presStyleCnt="4"/>
      <dgm:spPr/>
    </dgm:pt>
    <dgm:pt modelId="{619112A2-CBEB-475B-942A-7D663FD7A10A}" type="pres">
      <dgm:prSet presAssocID="{A251EF30-5658-4F4F-86B6-853608B181F7}" presName="tile3text" presStyleLbl="node1" presStyleIdx="2" presStyleCnt="4">
        <dgm:presLayoutVars>
          <dgm:chMax val="0"/>
          <dgm:chPref val="0"/>
          <dgm:bulletEnabled val="1"/>
        </dgm:presLayoutVars>
      </dgm:prSet>
      <dgm:spPr/>
    </dgm:pt>
    <dgm:pt modelId="{62A2EF2F-21FF-47ED-989A-6CC083008AFF}" type="pres">
      <dgm:prSet presAssocID="{A251EF30-5658-4F4F-86B6-853608B181F7}" presName="tile4" presStyleLbl="node1" presStyleIdx="3" presStyleCnt="4" custLinFactNeighborY="0"/>
      <dgm:spPr/>
    </dgm:pt>
    <dgm:pt modelId="{00C8C4DE-946C-4218-8A53-DC40646A9B2F}" type="pres">
      <dgm:prSet presAssocID="{A251EF30-5658-4F4F-86B6-853608B181F7}" presName="tile4text" presStyleLbl="node1" presStyleIdx="3" presStyleCnt="4">
        <dgm:presLayoutVars>
          <dgm:chMax val="0"/>
          <dgm:chPref val="0"/>
          <dgm:bulletEnabled val="1"/>
        </dgm:presLayoutVars>
      </dgm:prSet>
      <dgm:spPr/>
    </dgm:pt>
    <dgm:pt modelId="{85CC5F86-7455-41BF-A0D5-2793D2E0A7EB}" type="pres">
      <dgm:prSet presAssocID="{A251EF30-5658-4F4F-86B6-853608B181F7}" presName="centerTile" presStyleLbl="fgShp" presStyleIdx="0" presStyleCnt="1" custScaleY="123571" custLinFactNeighborX="73299" custLinFactNeighborY="20931">
        <dgm:presLayoutVars>
          <dgm:chMax val="0"/>
          <dgm:chPref val="0"/>
        </dgm:presLayoutVars>
      </dgm:prSet>
      <dgm:spPr/>
    </dgm:pt>
  </dgm:ptLst>
  <dgm:cxnLst>
    <dgm:cxn modelId="{65BF2B09-3A36-4F74-A343-963678F99978}" type="presOf" srcId="{24EA9B10-F90F-48BB-BF43-DA771CA8D9E1}" destId="{6C16CB5C-ACB6-4AA3-8302-EA11DD1F9204}" srcOrd="1" destOrd="0" presId="urn:microsoft.com/office/officeart/2005/8/layout/matrix1"/>
    <dgm:cxn modelId="{75BEF60C-0CE1-4569-8906-C6882079F201}" type="presOf" srcId="{24EA9B10-F90F-48BB-BF43-DA771CA8D9E1}" destId="{AABD1C3A-6818-4D61-8DC6-0E9BABE14E0B}" srcOrd="0" destOrd="0" presId="urn:microsoft.com/office/officeart/2005/8/layout/matrix1"/>
    <dgm:cxn modelId="{17C81B1B-5487-4A06-B3D4-8A3366447AC1}" type="presOf" srcId="{3F1821AF-86D5-48EF-86D1-74996047CC16}" destId="{62A2EF2F-21FF-47ED-989A-6CC083008AFF}" srcOrd="0" destOrd="0" presId="urn:microsoft.com/office/officeart/2005/8/layout/matrix1"/>
    <dgm:cxn modelId="{5469073B-976C-4ED5-A1B2-F673585DB1C2}" type="presOf" srcId="{570010F6-A453-4E93-AC35-8A7E1ABD37ED}" destId="{42E994DF-59DF-460F-BA86-CD769BA96825}" srcOrd="0" destOrd="0" presId="urn:microsoft.com/office/officeart/2005/8/layout/matrix1"/>
    <dgm:cxn modelId="{4BC6A05B-68E2-41D4-82D7-8278ADD629E8}" srcId="{EC6A808B-6AB5-4DDB-A50A-2B43C28BDD9F}" destId="{570010F6-A453-4E93-AC35-8A7E1ABD37ED}" srcOrd="0" destOrd="0" parTransId="{86E6B1B1-6AE2-4CC6-AB18-E77B30B84E44}" sibTransId="{939DF9B3-2831-455C-A6D3-9E77B0AA12B4}"/>
    <dgm:cxn modelId="{B10EB25E-D766-40C9-94B2-3D445D1384C8}" srcId="{EC6A808B-6AB5-4DDB-A50A-2B43C28BDD9F}" destId="{24EA9B10-F90F-48BB-BF43-DA771CA8D9E1}" srcOrd="1" destOrd="0" parTransId="{A8415886-CBC1-4D2E-9823-427C774F96F3}" sibTransId="{89C60A1B-002B-44C0-B852-58434F0AE60F}"/>
    <dgm:cxn modelId="{82E0A248-0EBE-4838-A7A7-E923FFD1CF14}" type="presOf" srcId="{570010F6-A453-4E93-AC35-8A7E1ABD37ED}" destId="{6BDD2707-453C-43DF-ABDB-364A9FF736BD}" srcOrd="1" destOrd="0" presId="urn:microsoft.com/office/officeart/2005/8/layout/matrix1"/>
    <dgm:cxn modelId="{DA9C3153-439B-4B36-BF30-4C04166A2B6B}" srcId="{EC6A808B-6AB5-4DDB-A50A-2B43C28BDD9F}" destId="{ADE7451B-518C-4F06-B67F-3905AE86E604}" srcOrd="3" destOrd="0" parTransId="{C6D0EBE5-18B8-46D9-8EE3-CECB2997E70F}" sibTransId="{445FB5CB-F14C-4D6C-BD6D-15C5D466A86E}"/>
    <dgm:cxn modelId="{03B72274-F49E-4542-9B35-A98F7D144F21}" type="presOf" srcId="{A251EF30-5658-4F4F-86B6-853608B181F7}" destId="{66A92373-9761-44EA-9908-ADEE7BB3EEE3}" srcOrd="0" destOrd="0" presId="urn:microsoft.com/office/officeart/2005/8/layout/matrix1"/>
    <dgm:cxn modelId="{B643F08F-6327-43C8-A234-D14A60FF6E39}" type="presOf" srcId="{ADE7451B-518C-4F06-B67F-3905AE86E604}" destId="{619112A2-CBEB-475B-942A-7D663FD7A10A}" srcOrd="1" destOrd="0" presId="urn:microsoft.com/office/officeart/2005/8/layout/matrix1"/>
    <dgm:cxn modelId="{2B236E97-112B-4D4C-9E48-C7B901858599}" srcId="{A251EF30-5658-4F4F-86B6-853608B181F7}" destId="{EC6A808B-6AB5-4DDB-A50A-2B43C28BDD9F}" srcOrd="0" destOrd="0" parTransId="{4539392A-45CC-42EA-B1CF-8AABEC02C1C0}" sibTransId="{04EE27F6-2767-4357-8008-07BF087DB7B3}"/>
    <dgm:cxn modelId="{7BE524D1-CA5A-4B24-ABA4-19F49D682568}" type="presOf" srcId="{ADE7451B-518C-4F06-B67F-3905AE86E604}" destId="{D45F2BB7-9818-4631-81BF-160C812BD3C8}" srcOrd="0" destOrd="0" presId="urn:microsoft.com/office/officeart/2005/8/layout/matrix1"/>
    <dgm:cxn modelId="{77362BE3-9A4B-44EC-92D9-35C80CCAA625}" type="presOf" srcId="{3F1821AF-86D5-48EF-86D1-74996047CC16}" destId="{00C8C4DE-946C-4218-8A53-DC40646A9B2F}" srcOrd="1" destOrd="0" presId="urn:microsoft.com/office/officeart/2005/8/layout/matrix1"/>
    <dgm:cxn modelId="{54E09EE4-EB7D-4DBB-9357-32771286D594}" srcId="{EC6A808B-6AB5-4DDB-A50A-2B43C28BDD9F}" destId="{3F1821AF-86D5-48EF-86D1-74996047CC16}" srcOrd="2" destOrd="0" parTransId="{6BB51C2C-9F93-4BBB-936B-47377830A89E}" sibTransId="{A5BBA140-EF57-4DF8-BAC2-73BCF6E21BD3}"/>
    <dgm:cxn modelId="{110BB4EB-CF90-4DC9-97A6-4B6D6EAC766E}" srcId="{A251EF30-5658-4F4F-86B6-853608B181F7}" destId="{FC38B30E-0283-44C4-B807-33D1F1A32539}" srcOrd="1" destOrd="0" parTransId="{7070442F-9543-4A6E-8679-28355671D550}" sibTransId="{73C18A72-C444-46B7-AB61-93DD26C24778}"/>
    <dgm:cxn modelId="{605CC5FA-D299-4D3D-BD34-4BD508D0BE88}" type="presOf" srcId="{EC6A808B-6AB5-4DDB-A50A-2B43C28BDD9F}" destId="{85CC5F86-7455-41BF-A0D5-2793D2E0A7EB}" srcOrd="0" destOrd="0" presId="urn:microsoft.com/office/officeart/2005/8/layout/matrix1"/>
    <dgm:cxn modelId="{1A40BE54-8DF8-4E73-ABF1-F39B07D85AAE}" type="presParOf" srcId="{66A92373-9761-44EA-9908-ADEE7BB3EEE3}" destId="{C180BE06-40E4-4D4C-B91D-B26416EC3B57}" srcOrd="0" destOrd="0" presId="urn:microsoft.com/office/officeart/2005/8/layout/matrix1"/>
    <dgm:cxn modelId="{58D74D06-6010-45BE-B4D3-90B61AF9F555}" type="presParOf" srcId="{C180BE06-40E4-4D4C-B91D-B26416EC3B57}" destId="{AABD1C3A-6818-4D61-8DC6-0E9BABE14E0B}" srcOrd="0" destOrd="0" presId="urn:microsoft.com/office/officeart/2005/8/layout/matrix1"/>
    <dgm:cxn modelId="{0719D7DC-B0CD-4735-B331-7F0C22BDCFBE}" type="presParOf" srcId="{C180BE06-40E4-4D4C-B91D-B26416EC3B57}" destId="{6C16CB5C-ACB6-4AA3-8302-EA11DD1F9204}" srcOrd="1" destOrd="0" presId="urn:microsoft.com/office/officeart/2005/8/layout/matrix1"/>
    <dgm:cxn modelId="{12B79BFE-F560-4CC1-A34C-42F2303FF883}" type="presParOf" srcId="{C180BE06-40E4-4D4C-B91D-B26416EC3B57}" destId="{42E994DF-59DF-460F-BA86-CD769BA96825}" srcOrd="2" destOrd="0" presId="urn:microsoft.com/office/officeart/2005/8/layout/matrix1"/>
    <dgm:cxn modelId="{A5DE8D11-3E57-40D0-85F9-CDE5A241D514}" type="presParOf" srcId="{C180BE06-40E4-4D4C-B91D-B26416EC3B57}" destId="{6BDD2707-453C-43DF-ABDB-364A9FF736BD}" srcOrd="3" destOrd="0" presId="urn:microsoft.com/office/officeart/2005/8/layout/matrix1"/>
    <dgm:cxn modelId="{40EB9CC7-6660-40E6-A1B7-4911FDD841C5}" type="presParOf" srcId="{C180BE06-40E4-4D4C-B91D-B26416EC3B57}" destId="{D45F2BB7-9818-4631-81BF-160C812BD3C8}" srcOrd="4" destOrd="0" presId="urn:microsoft.com/office/officeart/2005/8/layout/matrix1"/>
    <dgm:cxn modelId="{33101C85-4947-4669-8B2A-206558DA77F5}" type="presParOf" srcId="{C180BE06-40E4-4D4C-B91D-B26416EC3B57}" destId="{619112A2-CBEB-475B-942A-7D663FD7A10A}" srcOrd="5" destOrd="0" presId="urn:microsoft.com/office/officeart/2005/8/layout/matrix1"/>
    <dgm:cxn modelId="{562FD529-2E25-46FF-8206-021DD2120473}" type="presParOf" srcId="{C180BE06-40E4-4D4C-B91D-B26416EC3B57}" destId="{62A2EF2F-21FF-47ED-989A-6CC083008AFF}" srcOrd="6" destOrd="0" presId="urn:microsoft.com/office/officeart/2005/8/layout/matrix1"/>
    <dgm:cxn modelId="{E4D45945-D356-4167-A339-0E2A9EB5E303}" type="presParOf" srcId="{C180BE06-40E4-4D4C-B91D-B26416EC3B57}" destId="{00C8C4DE-946C-4218-8A53-DC40646A9B2F}" srcOrd="7" destOrd="0" presId="urn:microsoft.com/office/officeart/2005/8/layout/matrix1"/>
    <dgm:cxn modelId="{443A6B54-7407-4353-B85B-AEDF09CD77E8}" type="presParOf" srcId="{66A92373-9761-44EA-9908-ADEE7BB3EEE3}" destId="{85CC5F86-7455-41BF-A0D5-2793D2E0A7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endParaRPr lang="ar-SA" altLang="en-US" sz="2400" dirty="0">
            <a:cs typeface="+mj-cs"/>
          </a:endParaRPr>
        </a:p>
        <a:p>
          <a:pPr algn="r" rtl="1"/>
          <a:r>
            <a:rPr lang="ar-SA" sz="2800" dirty="0">
              <a:solidFill>
                <a:prstClr val="black"/>
              </a:solidFill>
              <a:latin typeface="Times New Roman" pitchFamily="18" charset="0"/>
              <a:cs typeface="Times New Roman" pitchFamily="18" charset="0"/>
            </a:rPr>
            <a:t>ماهو الشغل المبذول لتحريك جسم كتلته 2 كجم إذا كانت سرعته 11 م/ث</a:t>
          </a:r>
          <a:r>
            <a:rPr lang="ar-EG" sz="2800" dirty="0">
              <a:solidFill>
                <a:prstClr val="black"/>
              </a:solidFill>
              <a:latin typeface="Times New Roman" pitchFamily="18" charset="0"/>
              <a:cs typeface="Times New Roman" pitchFamily="18" charset="0"/>
            </a:rPr>
            <a:t>؟ </a:t>
          </a:r>
          <a:endParaRPr lang="en-US" sz="28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m = 2 kg</a:t>
          </a:r>
        </a:p>
        <a:p>
          <a:pPr algn="l" rtl="0"/>
          <a:r>
            <a:rPr lang="en-GB" sz="2800" i="1" dirty="0">
              <a:latin typeface="Times New Roman" panose="02020603050405020304" pitchFamily="18" charset="0"/>
              <a:cs typeface="Times New Roman" panose="02020603050405020304" pitchFamily="18" charset="0"/>
            </a:rPr>
            <a:t>v</a:t>
          </a:r>
          <a:r>
            <a:rPr lang="en-GB" sz="2800" dirty="0">
              <a:latin typeface="Times New Roman" panose="02020603050405020304" pitchFamily="18" charset="0"/>
              <a:cs typeface="Times New Roman" panose="02020603050405020304" pitchFamily="18" charset="0"/>
            </a:rPr>
            <a:t> = 11 m/s</a:t>
          </a:r>
        </a:p>
        <a:p>
          <a:pPr algn="l" rtl="0"/>
          <a:r>
            <a:rPr lang="en-GB" sz="2800" dirty="0">
              <a:latin typeface="Times New Roman" panose="02020603050405020304" pitchFamily="18" charset="0"/>
              <a:cs typeface="Times New Roman" panose="02020603050405020304" pitchFamily="18" charset="0"/>
            </a:rPr>
            <a:t>W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99504EFB-2C1C-4058-8438-42A3B898F0EC}">
          <dgm:prSet phldrT="[Text]" custT="1"/>
          <dgm:spPr/>
          <dgm:t>
            <a:bodyPr/>
            <a:lstStyle/>
            <a:p>
              <a:pPr algn="l">
                <a:buClr>
                  <a:srgbClr val="0BD0D9"/>
                </a:buClr>
                <a:buSzPct val="95000"/>
                <a:buFont typeface="Wingdings 2" pitchFamily="18" charset="2"/>
                <a:buNone/>
              </a:pPr>
              <a14:m>
                <m:oMathPara xmlns:m="http://schemas.openxmlformats.org/officeDocument/2006/math">
                  <m:oMathParaPr>
                    <m:jc m:val="centerGroup"/>
                  </m:oMathParaPr>
                  <m:oMath xmlns:m="http://schemas.openxmlformats.org/officeDocument/2006/math">
                    <m:r>
                      <a:rPr lang="en-GB" sz="2800" b="0" i="1" smtClean="0">
                        <a:solidFill>
                          <a:schemeClr val="accent2">
                            <a:lumMod val="75000"/>
                          </a:schemeClr>
                        </a:solidFill>
                        <a:latin typeface="Cambria Math" panose="02040503050406030204" pitchFamily="18" charset="0"/>
                        <a:cs typeface="Times New Roman" panose="02020603050405020304" pitchFamily="18" charset="0"/>
                      </a:rPr>
                      <m:t>𝐾</m:t>
                    </m:r>
                    <m:r>
                      <a:rPr lang="en-GB" sz="2800" b="0" i="1" smtClean="0">
                        <a:solidFill>
                          <a:schemeClr val="accent2">
                            <a:lumMod val="75000"/>
                          </a:schemeClr>
                        </a:solidFill>
                        <a:latin typeface="Cambria Math" panose="02040503050406030204" pitchFamily="18" charset="0"/>
                        <a:cs typeface="Times New Roman" panose="02020603050405020304" pitchFamily="18" charset="0"/>
                      </a:rPr>
                      <m:t>=</m:t>
                    </m:r>
                    <m:f>
                      <m:fPr>
                        <m:ctrlPr>
                          <a:rPr lang="en-GB" sz="28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GB" sz="2800" b="0" i="1" smtClean="0">
                            <a:solidFill>
                              <a:schemeClr val="accent2">
                                <a:lumMod val="75000"/>
                              </a:schemeClr>
                            </a:solidFill>
                            <a:latin typeface="Cambria Math" panose="02040503050406030204" pitchFamily="18" charset="0"/>
                            <a:cs typeface="Times New Roman" panose="02020603050405020304" pitchFamily="18" charset="0"/>
                          </a:rPr>
                          <m:t>1</m:t>
                        </m:r>
                      </m:num>
                      <m:den>
                        <m:r>
                          <a:rPr lang="en-GB" sz="2800" b="0" i="1" smtClean="0">
                            <a:solidFill>
                              <a:schemeClr val="accent2">
                                <a:lumMod val="75000"/>
                              </a:schemeClr>
                            </a:solidFill>
                            <a:latin typeface="Cambria Math" panose="02040503050406030204" pitchFamily="18" charset="0"/>
                            <a:cs typeface="Times New Roman" panose="02020603050405020304" pitchFamily="18" charset="0"/>
                          </a:rPr>
                          <m:t>2</m:t>
                        </m:r>
                      </m:den>
                    </m:f>
                    <m:r>
                      <a:rPr lang="en-GB" sz="2800" b="0" i="1" smtClean="0">
                        <a:solidFill>
                          <a:schemeClr val="accent2">
                            <a:lumMod val="75000"/>
                          </a:schemeClr>
                        </a:solidFill>
                        <a:latin typeface="Cambria Math" panose="02040503050406030204" pitchFamily="18" charset="0"/>
                        <a:cs typeface="Times New Roman" panose="02020603050405020304" pitchFamily="18" charset="0"/>
                      </a:rPr>
                      <m:t>𝑚</m:t>
                    </m:r>
                    <m:r>
                      <a:rPr lang="en-GB" sz="2800" b="0" i="1" smtClean="0">
                        <a:solidFill>
                          <a:schemeClr val="accent2">
                            <a:lumMod val="75000"/>
                          </a:schemeClr>
                        </a:solidFill>
                        <a:latin typeface="Cambria Math" panose="02040503050406030204" pitchFamily="18" charset="0"/>
                        <a:cs typeface="Times New Roman" panose="02020603050405020304" pitchFamily="18" charset="0"/>
                      </a:rPr>
                      <m:t> </m:t>
                    </m:r>
                    <m:r>
                      <a:rPr lang="en-GB" sz="2800" b="0" i="1" smtClean="0">
                        <a:solidFill>
                          <a:schemeClr val="accent2">
                            <a:lumMod val="75000"/>
                          </a:schemeClr>
                        </a:solidFill>
                        <a:latin typeface="Cambria Math" panose="02040503050406030204" pitchFamily="18" charset="0"/>
                        <a:cs typeface="Times New Roman" panose="02020603050405020304" pitchFamily="18" charset="0"/>
                      </a:rPr>
                      <m:t>𝑣</m:t>
                    </m:r>
                    <m:r>
                      <a:rPr lang="en-GB" sz="2800" b="0" i="1" baseline="30000" smtClean="0">
                        <a:solidFill>
                          <a:schemeClr val="accent2">
                            <a:lumMod val="75000"/>
                          </a:schemeClr>
                        </a:solidFill>
                        <a:latin typeface="Cambria Math" panose="02040503050406030204" pitchFamily="18" charset="0"/>
                        <a:cs typeface="Times New Roman" panose="02020603050405020304" pitchFamily="18" charset="0"/>
                      </a:rPr>
                      <m:t>2</m:t>
                    </m:r>
                    <m:r>
                      <a:rPr lang="en-GB" sz="2800" b="0" i="1" smtClean="0">
                        <a:solidFill>
                          <a:schemeClr val="accent2">
                            <a:lumMod val="75000"/>
                          </a:schemeClr>
                        </a:solidFill>
                        <a:latin typeface="Cambria Math" panose="02040503050406030204" pitchFamily="18" charset="0"/>
                        <a:cs typeface="Times New Roman" panose="02020603050405020304" pitchFamily="18" charset="0"/>
                      </a:rPr>
                      <m:t> </m:t>
                    </m:r>
                  </m:oMath>
                </m:oMathPara>
              </a14:m>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r" rtl="1">
                <a:buClr>
                  <a:srgbClr val="0BD0D9"/>
                </a:buClr>
                <a:buSzPct val="95000"/>
                <a:buFont typeface="Wingdings 2" pitchFamily="18" charset="2"/>
                <a:buNone/>
              </a:pPr>
              <a:r>
                <a:rPr lang="ar-SA" sz="1800" dirty="0">
                  <a:solidFill>
                    <a:prstClr val="black"/>
                  </a:solidFill>
                  <a:latin typeface="Times New Roman" pitchFamily="18" charset="0"/>
                  <a:cs typeface="Times New Roman" pitchFamily="18" charset="0"/>
                </a:rPr>
                <a:t>بما أن التغير في الطاقة الحركية يساوي الشغل (</a:t>
              </a:r>
              <a:r>
                <a:rPr lang="en-US" sz="1800" dirty="0">
                  <a:solidFill>
                    <a:prstClr val="black"/>
                  </a:solidFill>
                  <a:latin typeface="Times New Roman" pitchFamily="18" charset="0"/>
                  <a:cs typeface="Times New Roman" pitchFamily="18" charset="0"/>
                </a:rPr>
                <a:t>W = K</a:t>
              </a:r>
              <a:r>
                <a:rPr lang="ar-SA" sz="1800" dirty="0">
                  <a:solidFill>
                    <a:prstClr val="black"/>
                  </a:solidFill>
                  <a:latin typeface="Times New Roman" pitchFamily="18" charset="0"/>
                  <a:cs typeface="Times New Roman" pitchFamily="18" charset="0"/>
                </a:rPr>
                <a:t>) وبالتالي فإن</a:t>
              </a:r>
            </a:p>
            <a:p>
              <a:pPr algn="l" rtl="1">
                <a:buClr>
                  <a:srgbClr val="0BD0D9"/>
                </a:buClr>
                <a:buSzPct val="95000"/>
                <a:buFont typeface="Wingdings 2" pitchFamily="18" charset="2"/>
                <a:buNone/>
              </a:pPr>
              <a:r>
                <a:rPr lang="en-US" sz="2400" dirty="0">
                  <a:solidFill>
                    <a:prstClr val="black"/>
                  </a:solidFill>
                  <a:latin typeface="Times New Roman" pitchFamily="18" charset="0"/>
                  <a:cs typeface="Times New Roman" pitchFamily="18" charset="0"/>
                </a:rPr>
                <a:t>W = ½ x 2 x (11)</a:t>
              </a:r>
              <a:r>
                <a:rPr lang="en-US" sz="2400" baseline="30000" dirty="0">
                  <a:solidFill>
                    <a:prstClr val="black"/>
                  </a:solidFill>
                  <a:latin typeface="Times New Roman" pitchFamily="18" charset="0"/>
                  <a:cs typeface="Times New Roman" pitchFamily="18" charset="0"/>
                </a:rPr>
                <a:t>2</a:t>
              </a:r>
              <a:r>
                <a:rPr lang="en-US" sz="2400" dirty="0">
                  <a:solidFill>
                    <a:prstClr val="black"/>
                  </a:solidFill>
                  <a:latin typeface="Times New Roman" pitchFamily="18" charset="0"/>
                  <a:cs typeface="Times New Roman" pitchFamily="18" charset="0"/>
                </a:rPr>
                <a:t> </a:t>
              </a:r>
            </a:p>
            <a:p>
              <a:pPr algn="l" rtl="1">
                <a:buClr>
                  <a:srgbClr val="0BD0D9"/>
                </a:buClr>
                <a:buSzPct val="95000"/>
                <a:buFont typeface="Wingdings 2" pitchFamily="18" charset="2"/>
                <a:buNone/>
              </a:pPr>
              <a:r>
                <a:rPr lang="en-US" sz="2400" dirty="0">
                  <a:solidFill>
                    <a:prstClr val="black"/>
                  </a:solidFill>
                  <a:latin typeface="Times New Roman" pitchFamily="18" charset="0"/>
                  <a:cs typeface="Times New Roman" pitchFamily="18" charset="0"/>
                </a:rPr>
                <a:t>     =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121 J </a:t>
              </a:r>
              <a:endParaRPr lang="en-GB" sz="2800" b="0" dirty="0">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dgm:t>
        </dgm:pt>
      </mc:Choice>
      <mc:Fallback xmlns="">
        <dgm:pt modelId="{99504EFB-2C1C-4058-8438-42A3B898F0EC}">
          <dgm:prSet phldrT="[Text]" custT="1"/>
          <dgm:spPr/>
          <dgm:t>
            <a:bodyPr/>
            <a:lstStyle/>
            <a:p>
              <a:pPr algn="l">
                <a:buClr>
                  <a:srgbClr val="0BD0D9"/>
                </a:buClr>
                <a:buSzPct val="95000"/>
                <a:buFont typeface="Wingdings 2" pitchFamily="18" charset="2"/>
                <a:buNone/>
              </a:pPr>
              <a:r>
                <a:rPr lang="en-GB" sz="2800" b="0" i="0">
                  <a:solidFill>
                    <a:schemeClr val="accent2">
                      <a:lumMod val="75000"/>
                    </a:schemeClr>
                  </a:solidFill>
                  <a:latin typeface="Cambria Math" panose="02040503050406030204" pitchFamily="18" charset="0"/>
                  <a:cs typeface="Times New Roman" panose="02020603050405020304" pitchFamily="18" charset="0"/>
                </a:rPr>
                <a:t>𝐾=1/2 𝑚 𝑣</a:t>
              </a:r>
              <a:r>
                <a:rPr lang="en-GB" sz="2800" b="0" i="0" baseline="30000">
                  <a:solidFill>
                    <a:schemeClr val="accent2">
                      <a:lumMod val="75000"/>
                    </a:schemeClr>
                  </a:solidFill>
                  <a:latin typeface="Cambria Math" panose="02040503050406030204" pitchFamily="18" charset="0"/>
                  <a:cs typeface="Times New Roman" panose="02020603050405020304" pitchFamily="18" charset="0"/>
                </a:rPr>
                <a:t>2</a:t>
              </a:r>
              <a:r>
                <a:rPr lang="en-GB" sz="2800" b="0" i="0">
                  <a:solidFill>
                    <a:schemeClr val="accent2">
                      <a:lumMod val="75000"/>
                    </a:schemeClr>
                  </a:solidFill>
                  <a:latin typeface="Cambria Math" panose="02040503050406030204" pitchFamily="18" charset="0"/>
                  <a:cs typeface="Times New Roman" panose="02020603050405020304" pitchFamily="18" charset="0"/>
                </a:rPr>
                <a:t> </a:t>
              </a:r>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r" rtl="1">
                <a:buClr>
                  <a:srgbClr val="0BD0D9"/>
                </a:buClr>
                <a:buSzPct val="95000"/>
                <a:buFont typeface="Wingdings 2" pitchFamily="18" charset="2"/>
                <a:buNone/>
              </a:pPr>
              <a:r>
                <a:rPr lang="ar-SA" sz="1800" dirty="0">
                  <a:solidFill>
                    <a:prstClr val="black"/>
                  </a:solidFill>
                  <a:latin typeface="Times New Roman" pitchFamily="18" charset="0"/>
                  <a:cs typeface="Times New Roman" pitchFamily="18" charset="0"/>
                </a:rPr>
                <a:t>بما أن التغير في الطاقة الحركية يساوي الشغل (</a:t>
              </a:r>
              <a:r>
                <a:rPr lang="en-US" sz="1800" dirty="0">
                  <a:solidFill>
                    <a:prstClr val="black"/>
                  </a:solidFill>
                  <a:latin typeface="Times New Roman" pitchFamily="18" charset="0"/>
                  <a:cs typeface="Times New Roman" pitchFamily="18" charset="0"/>
                </a:rPr>
                <a:t>W = K</a:t>
              </a:r>
              <a:r>
                <a:rPr lang="ar-SA" sz="1800" dirty="0">
                  <a:solidFill>
                    <a:prstClr val="black"/>
                  </a:solidFill>
                  <a:latin typeface="Times New Roman" pitchFamily="18" charset="0"/>
                  <a:cs typeface="Times New Roman" pitchFamily="18" charset="0"/>
                </a:rPr>
                <a:t>) وبالتالي فإن</a:t>
              </a:r>
            </a:p>
            <a:p>
              <a:pPr algn="l" rtl="1">
                <a:buClr>
                  <a:srgbClr val="0BD0D9"/>
                </a:buClr>
                <a:buSzPct val="95000"/>
                <a:buFont typeface="Wingdings 2" pitchFamily="18" charset="2"/>
                <a:buNone/>
              </a:pPr>
              <a:r>
                <a:rPr lang="en-US" sz="2400" dirty="0">
                  <a:solidFill>
                    <a:prstClr val="black"/>
                  </a:solidFill>
                  <a:latin typeface="Times New Roman" pitchFamily="18" charset="0"/>
                  <a:cs typeface="Times New Roman" pitchFamily="18" charset="0"/>
                </a:rPr>
                <a:t>W = ½ x 2 x (11)</a:t>
              </a:r>
              <a:r>
                <a:rPr lang="en-US" sz="2400" baseline="30000" dirty="0">
                  <a:solidFill>
                    <a:prstClr val="black"/>
                  </a:solidFill>
                  <a:latin typeface="Times New Roman" pitchFamily="18" charset="0"/>
                  <a:cs typeface="Times New Roman" pitchFamily="18" charset="0"/>
                </a:rPr>
                <a:t>2</a:t>
              </a:r>
              <a:r>
                <a:rPr lang="en-US" sz="2400" dirty="0">
                  <a:solidFill>
                    <a:prstClr val="black"/>
                  </a:solidFill>
                  <a:latin typeface="Times New Roman" pitchFamily="18" charset="0"/>
                  <a:cs typeface="Times New Roman" pitchFamily="18" charset="0"/>
                </a:rPr>
                <a:t> </a:t>
              </a:r>
            </a:p>
            <a:p>
              <a:pPr algn="l" rtl="1">
                <a:buClr>
                  <a:srgbClr val="0BD0D9"/>
                </a:buClr>
                <a:buSzPct val="95000"/>
                <a:buFont typeface="Wingdings 2" pitchFamily="18" charset="2"/>
                <a:buNone/>
              </a:pPr>
              <a:r>
                <a:rPr lang="en-US" sz="2400" dirty="0">
                  <a:solidFill>
                    <a:prstClr val="black"/>
                  </a:solidFill>
                  <a:latin typeface="Times New Roman" pitchFamily="18" charset="0"/>
                  <a:cs typeface="Times New Roman" pitchFamily="18" charset="0"/>
                </a:rPr>
                <a:t>     =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121 J </a:t>
              </a:r>
              <a:endParaRPr lang="en-GB" sz="2800" b="0" dirty="0">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dgm:t>
        </dgm:pt>
      </mc:Fallback>
    </mc:AlternateConten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31532" custLinFactNeighborY="13034">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endParaRPr lang="en-GB" sz="2400" dirty="0">
            <a:latin typeface="Times New Roman" panose="02020603050405020304" pitchFamily="18" charset="0"/>
            <a:cs typeface="Times New Roman" panose="02020603050405020304" pitchFamily="18" charset="0"/>
          </a:endParaRPr>
        </a:p>
        <a:p>
          <a:pPr algn="r" rtl="1"/>
          <a:r>
            <a:rPr lang="ar-SA" sz="2400" dirty="0">
              <a:latin typeface="Times New Roman" panose="02020603050405020304" pitchFamily="18" charset="0"/>
              <a:cs typeface="Times New Roman" panose="02020603050405020304" pitchFamily="18" charset="0"/>
            </a:rPr>
            <a:t>مكنسة كهربائية كتلتها 3700 جرام وتبلغ سرعتها 70 م/ث، فما هو مقدار الطاقة الحركية لهذه المكنسة؟</a:t>
          </a:r>
          <a:endParaRPr lang="en-US" sz="24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m = 3700 g</a:t>
          </a:r>
        </a:p>
        <a:p>
          <a:pPr algn="l" rtl="0"/>
          <a:r>
            <a:rPr lang="en-GB" sz="2800" dirty="0">
              <a:latin typeface="Times New Roman" panose="02020603050405020304" pitchFamily="18" charset="0"/>
              <a:cs typeface="Times New Roman" panose="02020603050405020304" pitchFamily="18" charset="0"/>
            </a:rPr>
            <a:t>    = 3700/1000</a:t>
          </a:r>
        </a:p>
        <a:p>
          <a:pPr algn="l" rtl="0"/>
          <a:r>
            <a:rPr lang="en-GB" sz="2800" dirty="0">
              <a:latin typeface="Times New Roman" panose="02020603050405020304" pitchFamily="18" charset="0"/>
              <a:cs typeface="Times New Roman" panose="02020603050405020304" pitchFamily="18" charset="0"/>
            </a:rPr>
            <a:t>    = 3.7 kg</a:t>
          </a:r>
        </a:p>
        <a:p>
          <a:pPr algn="l" rtl="0"/>
          <a:r>
            <a:rPr lang="en-GB" sz="2800" i="1" dirty="0">
              <a:latin typeface="Times New Roman" panose="02020603050405020304" pitchFamily="18" charset="0"/>
              <a:cs typeface="Times New Roman" panose="02020603050405020304" pitchFamily="18" charset="0"/>
            </a:rPr>
            <a:t>v</a:t>
          </a:r>
          <a:r>
            <a:rPr lang="en-GB" sz="2800" dirty="0">
              <a:latin typeface="Times New Roman" panose="02020603050405020304" pitchFamily="18" charset="0"/>
              <a:cs typeface="Times New Roman" panose="02020603050405020304" pitchFamily="18" charset="0"/>
            </a:rPr>
            <a:t> = 70 m/s</a:t>
          </a:r>
        </a:p>
        <a:p>
          <a:pPr algn="l" rtl="0"/>
          <a:r>
            <a:rPr lang="en-GB" sz="2800" dirty="0">
              <a:latin typeface="Times New Roman" panose="02020603050405020304" pitchFamily="18" charset="0"/>
              <a:cs typeface="Times New Roman" panose="02020603050405020304" pitchFamily="18" charset="0"/>
            </a:rPr>
            <a:t>K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99504EFB-2C1C-4058-8438-42A3B898F0EC}">
          <dgm:prSet phldrT="[Text]" custT="1"/>
          <dgm:spPr/>
          <dgm:t>
            <a:bodyPr/>
            <a:lstStyle/>
            <a:p>
              <a:pPr algn="l">
                <a:buClr>
                  <a:srgbClr val="0BD0D9"/>
                </a:buClr>
                <a:buSzPct val="95000"/>
                <a:buFont typeface="Wingdings 2" pitchFamily="18" charset="2"/>
                <a:buNone/>
              </a:pPr>
              <a14:m>
                <m:oMathPara xmlns:m="http://schemas.openxmlformats.org/officeDocument/2006/math">
                  <m:oMathParaPr>
                    <m:jc m:val="centerGroup"/>
                  </m:oMathParaPr>
                  <m:oMath xmlns:m="http://schemas.openxmlformats.org/officeDocument/2006/math">
                    <m:r>
                      <a:rPr lang="en-GB" sz="2800" b="0" i="1" smtClean="0">
                        <a:solidFill>
                          <a:schemeClr val="accent2">
                            <a:lumMod val="75000"/>
                          </a:schemeClr>
                        </a:solidFill>
                        <a:latin typeface="Cambria Math" panose="02040503050406030204" pitchFamily="18" charset="0"/>
                        <a:cs typeface="Times New Roman" panose="02020603050405020304" pitchFamily="18" charset="0"/>
                      </a:rPr>
                      <m:t>𝐾</m:t>
                    </m:r>
                    <m:r>
                      <a:rPr lang="en-GB" sz="2800" b="0" i="1" smtClean="0">
                        <a:solidFill>
                          <a:schemeClr val="accent2">
                            <a:lumMod val="75000"/>
                          </a:schemeClr>
                        </a:solidFill>
                        <a:latin typeface="Cambria Math" panose="02040503050406030204" pitchFamily="18" charset="0"/>
                        <a:cs typeface="Times New Roman" panose="02020603050405020304" pitchFamily="18" charset="0"/>
                      </a:rPr>
                      <m:t>=</m:t>
                    </m:r>
                    <m:f>
                      <m:fPr>
                        <m:ctrlPr>
                          <a:rPr lang="en-GB" sz="28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GB" sz="2800" b="0" i="1" smtClean="0">
                            <a:solidFill>
                              <a:schemeClr val="accent2">
                                <a:lumMod val="75000"/>
                              </a:schemeClr>
                            </a:solidFill>
                            <a:latin typeface="Cambria Math" panose="02040503050406030204" pitchFamily="18" charset="0"/>
                            <a:cs typeface="Times New Roman" panose="02020603050405020304" pitchFamily="18" charset="0"/>
                          </a:rPr>
                          <m:t>1</m:t>
                        </m:r>
                      </m:num>
                      <m:den>
                        <m:r>
                          <a:rPr lang="en-GB" sz="2800" b="0" i="1" smtClean="0">
                            <a:solidFill>
                              <a:schemeClr val="accent2">
                                <a:lumMod val="75000"/>
                              </a:schemeClr>
                            </a:solidFill>
                            <a:latin typeface="Cambria Math" panose="02040503050406030204" pitchFamily="18" charset="0"/>
                            <a:cs typeface="Times New Roman" panose="02020603050405020304" pitchFamily="18" charset="0"/>
                          </a:rPr>
                          <m:t>2</m:t>
                        </m:r>
                      </m:den>
                    </m:f>
                    <m:r>
                      <a:rPr lang="en-GB" sz="2800" b="0" i="1" smtClean="0">
                        <a:solidFill>
                          <a:schemeClr val="accent2">
                            <a:lumMod val="75000"/>
                          </a:schemeClr>
                        </a:solidFill>
                        <a:latin typeface="Cambria Math" panose="02040503050406030204" pitchFamily="18" charset="0"/>
                        <a:cs typeface="Times New Roman" panose="02020603050405020304" pitchFamily="18" charset="0"/>
                      </a:rPr>
                      <m:t>𝑚</m:t>
                    </m:r>
                    <m:r>
                      <a:rPr lang="en-GB" sz="2800" b="0" i="1" smtClean="0">
                        <a:solidFill>
                          <a:schemeClr val="accent2">
                            <a:lumMod val="75000"/>
                          </a:schemeClr>
                        </a:solidFill>
                        <a:latin typeface="Cambria Math" panose="02040503050406030204" pitchFamily="18" charset="0"/>
                        <a:cs typeface="Times New Roman" panose="02020603050405020304" pitchFamily="18" charset="0"/>
                      </a:rPr>
                      <m:t> </m:t>
                    </m:r>
                    <m:r>
                      <a:rPr lang="en-GB" sz="2800" b="0" i="1" smtClean="0">
                        <a:solidFill>
                          <a:schemeClr val="accent2">
                            <a:lumMod val="75000"/>
                          </a:schemeClr>
                        </a:solidFill>
                        <a:latin typeface="Cambria Math" panose="02040503050406030204" pitchFamily="18" charset="0"/>
                        <a:cs typeface="Times New Roman" panose="02020603050405020304" pitchFamily="18" charset="0"/>
                      </a:rPr>
                      <m:t>𝑣</m:t>
                    </m:r>
                    <m:r>
                      <a:rPr lang="en-GB" sz="2800" b="0" i="1" baseline="30000" smtClean="0">
                        <a:solidFill>
                          <a:schemeClr val="accent2">
                            <a:lumMod val="75000"/>
                          </a:schemeClr>
                        </a:solidFill>
                        <a:latin typeface="Cambria Math" panose="02040503050406030204" pitchFamily="18" charset="0"/>
                        <a:cs typeface="Times New Roman" panose="02020603050405020304" pitchFamily="18" charset="0"/>
                      </a:rPr>
                      <m:t>2</m:t>
                    </m:r>
                    <m:r>
                      <a:rPr lang="en-GB" sz="2800" b="0" i="1" smtClean="0">
                        <a:solidFill>
                          <a:schemeClr val="accent2">
                            <a:lumMod val="75000"/>
                          </a:schemeClr>
                        </a:solidFill>
                        <a:latin typeface="Cambria Math" panose="02040503050406030204" pitchFamily="18" charset="0"/>
                        <a:cs typeface="Times New Roman" panose="02020603050405020304" pitchFamily="18" charset="0"/>
                      </a:rPr>
                      <m:t> </m:t>
                    </m:r>
                  </m:oMath>
                </m:oMathPara>
              </a14:m>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l" rtl="1">
                <a:buClr>
                  <a:srgbClr val="0BD0D9"/>
                </a:buClr>
                <a:buSzPct val="95000"/>
                <a:buFont typeface="Wingdings 2" pitchFamily="18" charset="2"/>
                <a:buNone/>
              </a:pPr>
              <a:r>
                <a:rPr lang="en-US" sz="2000" dirty="0">
                  <a:solidFill>
                    <a:prstClr val="black"/>
                  </a:solidFill>
                  <a:latin typeface="Times New Roman" pitchFamily="18" charset="0"/>
                  <a:cs typeface="Times New Roman" pitchFamily="18" charset="0"/>
                </a:rPr>
                <a:t>K = ½ x 3.7 x (70)</a:t>
              </a:r>
              <a:r>
                <a:rPr lang="en-US" sz="2000" baseline="30000" dirty="0">
                  <a:solidFill>
                    <a:prstClr val="black"/>
                  </a:solidFill>
                  <a:latin typeface="Times New Roman" pitchFamily="18" charset="0"/>
                  <a:cs typeface="Times New Roman" pitchFamily="18" charset="0"/>
                </a:rPr>
                <a:t>2</a:t>
              </a:r>
              <a:r>
                <a:rPr lang="en-US" sz="2000" dirty="0">
                  <a:solidFill>
                    <a:prstClr val="black"/>
                  </a:solidFill>
                  <a:latin typeface="Times New Roman" pitchFamily="18" charset="0"/>
                  <a:cs typeface="Times New Roman" pitchFamily="18" charset="0"/>
                </a:rPr>
                <a:t> </a:t>
              </a:r>
            </a:p>
            <a:p>
              <a:pPr algn="l" rtl="1">
                <a:buClr>
                  <a:srgbClr val="0BD0D9"/>
                </a:buClr>
                <a:buSzPct val="95000"/>
                <a:buFont typeface="Wingdings 2" pitchFamily="18" charset="2"/>
                <a:buNone/>
              </a:pPr>
              <a:r>
                <a:rPr lang="en-US" sz="2400" dirty="0">
                  <a:solidFill>
                    <a:prstClr val="black"/>
                  </a:solidFill>
                  <a:latin typeface="Times New Roman" pitchFamily="18" charset="0"/>
                  <a:cs typeface="Times New Roman" pitchFamily="18" charset="0"/>
                </a:rPr>
                <a:t>   =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9065 J </a:t>
              </a:r>
              <a:endParaRPr lang="en-GB" sz="2800" b="0" dirty="0">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dgm:t>
        </dgm:pt>
      </mc:Choice>
      <mc:Fallback xmlns="">
        <dgm:pt modelId="{99504EFB-2C1C-4058-8438-42A3B898F0EC}">
          <dgm:prSet phldrT="[Text]" custT="1"/>
          <dgm:spPr/>
          <dgm:t>
            <a:bodyPr/>
            <a:lstStyle/>
            <a:p>
              <a:pPr algn="l">
                <a:buClr>
                  <a:srgbClr val="0BD0D9"/>
                </a:buClr>
                <a:buSzPct val="95000"/>
                <a:buFont typeface="Wingdings 2" pitchFamily="18" charset="2"/>
                <a:buNone/>
              </a:pPr>
              <a:r>
                <a:rPr lang="en-GB" sz="2800" b="0" i="0">
                  <a:solidFill>
                    <a:schemeClr val="accent2">
                      <a:lumMod val="75000"/>
                    </a:schemeClr>
                  </a:solidFill>
                  <a:latin typeface="Cambria Math" panose="02040503050406030204" pitchFamily="18" charset="0"/>
                  <a:cs typeface="Times New Roman" panose="02020603050405020304" pitchFamily="18" charset="0"/>
                </a:rPr>
                <a:t>𝐾=1/2 𝑚 𝑣</a:t>
              </a:r>
              <a:r>
                <a:rPr lang="en-GB" sz="2800" b="0" i="0" baseline="30000">
                  <a:solidFill>
                    <a:schemeClr val="accent2">
                      <a:lumMod val="75000"/>
                    </a:schemeClr>
                  </a:solidFill>
                  <a:latin typeface="Cambria Math" panose="02040503050406030204" pitchFamily="18" charset="0"/>
                  <a:cs typeface="Times New Roman" panose="02020603050405020304" pitchFamily="18" charset="0"/>
                </a:rPr>
                <a:t>2</a:t>
              </a:r>
              <a:r>
                <a:rPr lang="en-GB" sz="2800" b="0" i="0">
                  <a:solidFill>
                    <a:schemeClr val="accent2">
                      <a:lumMod val="75000"/>
                    </a:schemeClr>
                  </a:solidFill>
                  <a:latin typeface="Cambria Math" panose="02040503050406030204" pitchFamily="18" charset="0"/>
                  <a:cs typeface="Times New Roman" panose="02020603050405020304" pitchFamily="18" charset="0"/>
                </a:rPr>
                <a:t> </a:t>
              </a:r>
              <a:endParaRPr lang="en-GB" sz="2800" b="1"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l" rtl="1">
                <a:buClr>
                  <a:srgbClr val="0BD0D9"/>
                </a:buClr>
                <a:buSzPct val="95000"/>
                <a:buFont typeface="Wingdings 2" pitchFamily="18" charset="2"/>
                <a:buNone/>
              </a:pPr>
              <a:r>
                <a:rPr lang="en-US" sz="2000" dirty="0">
                  <a:solidFill>
                    <a:prstClr val="black"/>
                  </a:solidFill>
                  <a:latin typeface="Times New Roman" pitchFamily="18" charset="0"/>
                  <a:cs typeface="Times New Roman" pitchFamily="18" charset="0"/>
                </a:rPr>
                <a:t>K = ½ x 3.7 x (70)</a:t>
              </a:r>
              <a:r>
                <a:rPr lang="en-US" sz="2000" baseline="30000" dirty="0">
                  <a:solidFill>
                    <a:prstClr val="black"/>
                  </a:solidFill>
                  <a:latin typeface="Times New Roman" pitchFamily="18" charset="0"/>
                  <a:cs typeface="Times New Roman" pitchFamily="18" charset="0"/>
                </a:rPr>
                <a:t>2</a:t>
              </a:r>
              <a:r>
                <a:rPr lang="en-US" sz="2000" dirty="0">
                  <a:solidFill>
                    <a:prstClr val="black"/>
                  </a:solidFill>
                  <a:latin typeface="Times New Roman" pitchFamily="18" charset="0"/>
                  <a:cs typeface="Times New Roman" pitchFamily="18" charset="0"/>
                </a:rPr>
                <a:t> </a:t>
              </a:r>
            </a:p>
            <a:p>
              <a:pPr algn="l" rtl="1">
                <a:buClr>
                  <a:srgbClr val="0BD0D9"/>
                </a:buClr>
                <a:buSzPct val="95000"/>
                <a:buFont typeface="Wingdings 2" pitchFamily="18" charset="2"/>
                <a:buNone/>
              </a:pPr>
              <a:r>
                <a:rPr lang="en-US" sz="2400" dirty="0">
                  <a:solidFill>
                    <a:prstClr val="black"/>
                  </a:solidFill>
                  <a:latin typeface="Times New Roman" pitchFamily="18" charset="0"/>
                  <a:cs typeface="Times New Roman" pitchFamily="18" charset="0"/>
                </a:rPr>
                <a:t>   = </a:t>
              </a:r>
              <a:r>
                <a:rPr lang="en-GB"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9065 J </a:t>
              </a:r>
              <a:endParaRPr lang="en-GB" sz="2800" b="0" dirty="0">
                <a:latin typeface="Times New Roman" panose="02020603050405020304" pitchFamily="18" charset="0"/>
                <a:cs typeface="Times New Roman" panose="02020603050405020304" pitchFamily="18" charset="0"/>
              </a:endParaRPr>
            </a:p>
            <a:p>
              <a:pPr algn="l">
                <a:buClr>
                  <a:srgbClr val="0BD0D9"/>
                </a:buClr>
                <a:buSzPct val="95000"/>
                <a:buFont typeface="Wingdings 2" pitchFamily="18" charset="2"/>
                <a:buNone/>
              </a:pPr>
              <a:r>
                <a:rPr lang="en-GB"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dgm:t>
        </dgm:pt>
      </mc:Fallback>
    </mc:AlternateConten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31532" custLinFactNeighborY="13034">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B3DED-63FE-4CA3-B069-EB84547E80D0}"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E654C002-98C3-4A79-B0C7-6B0471F3B892}">
      <dgm:prSet phldrT="[Text]" custT="1"/>
      <dgm:spPr>
        <a:xfrm>
          <a:off x="0" y="0"/>
          <a:ext cx="8128000" cy="2095629"/>
        </a:xfrm>
        <a:prstGeom prst="roundRect">
          <a:avLst>
            <a:gd name="adj" fmla="val 10000"/>
          </a:avLst>
        </a:prstGeom>
      </dgm:spPr>
      <dgm:t>
        <a:bodyPr/>
        <a:lstStyle/>
        <a:p>
          <a:pPr algn="ctr" rtl="1">
            <a:buNone/>
          </a:pPr>
          <a:r>
            <a:rPr lang="ar-SA" sz="2800" dirty="0">
              <a:ea typeface="+mn-ea"/>
              <a:cs typeface="+mj-cs"/>
            </a:rPr>
            <a:t>كان ابن الهيثم من أوائل من درس ظاهرة انعكاس الضوء وكذلك انحراف الصورة عن مكانها في حال مرور الأشعة الضوئية من وسط إلى آخر غير متجانس معه</a:t>
          </a:r>
          <a:endParaRPr lang="en-US" sz="2800" dirty="0">
            <a:solidFill>
              <a:sysClr val="windowText" lastClr="000000">
                <a:hueOff val="0"/>
                <a:satOff val="0"/>
                <a:lumOff val="0"/>
                <a:alphaOff val="0"/>
              </a:sysClr>
            </a:solidFill>
            <a:latin typeface="Constantia"/>
            <a:ea typeface="+mn-ea"/>
            <a:cs typeface="+mj-cs"/>
          </a:endParaRPr>
        </a:p>
      </dgm:t>
    </dgm:pt>
    <dgm:pt modelId="{FA269362-0258-4382-A26A-10B9B0C629F6}" type="parTrans" cxnId="{75FEEB74-C9E7-437B-B476-A8F82132C26D}">
      <dgm:prSet/>
      <dgm:spPr/>
      <dgm:t>
        <a:bodyPr/>
        <a:lstStyle/>
        <a:p>
          <a:endParaRPr lang="en-US"/>
        </a:p>
      </dgm:t>
    </dgm:pt>
    <dgm:pt modelId="{FD355E3A-5E72-45F0-8F39-70ABFFCF5978}" type="sibTrans" cxnId="{75FEEB74-C9E7-437B-B476-A8F82132C26D}">
      <dgm:prSet/>
      <dgm:spPr/>
      <dgm:t>
        <a:bodyPr/>
        <a:lstStyle/>
        <a:p>
          <a:endParaRPr lang="en-US"/>
        </a:p>
      </dgm:t>
    </dgm:pt>
    <dgm:pt modelId="{13894D4E-D0F0-4490-B4FD-2BBB68CDFB4A}">
      <dgm:prSet phldrT="[Text]" custT="1"/>
      <dgm:spPr>
        <a:xfrm>
          <a:off x="0" y="2305192"/>
          <a:ext cx="8128000" cy="2095629"/>
        </a:xfrm>
        <a:prstGeom prst="roundRect">
          <a:avLst>
            <a:gd name="adj" fmla="val 10000"/>
          </a:avLst>
        </a:prstGeom>
      </dgm:spPr>
      <dgm:t>
        <a:bodyPr/>
        <a:lstStyle/>
        <a:p>
          <a:pPr algn="ctr" rtl="1">
            <a:buNone/>
          </a:pPr>
          <a:r>
            <a:rPr lang="ar-SA" sz="2800" dirty="0">
              <a:ea typeface="+mn-ea"/>
              <a:cs typeface="+mj-cs"/>
            </a:rPr>
            <a:t>وضع ابن الهيثم الأسس الأولية في ما يتعلق بالمرايا والعدسات وبذلك مهّد لإستعمال العدسات المتنوعة في معالجة عيوب العين وبالتالي استحق أن يكون مؤسس علم البصريات</a:t>
          </a:r>
          <a:endParaRPr lang="en-US" sz="2800" dirty="0">
            <a:solidFill>
              <a:sysClr val="windowText" lastClr="000000">
                <a:hueOff val="0"/>
                <a:satOff val="0"/>
                <a:lumOff val="0"/>
                <a:alphaOff val="0"/>
              </a:sysClr>
            </a:solidFill>
            <a:latin typeface="Constantia"/>
            <a:ea typeface="+mn-ea"/>
            <a:cs typeface="+mj-cs"/>
          </a:endParaRPr>
        </a:p>
      </dgm:t>
    </dgm:pt>
    <dgm:pt modelId="{D6ADC400-E9E9-4F89-AEFE-938F1FC6AFB5}" type="parTrans" cxnId="{D1EC1869-E014-4711-A8E1-3D50C072F803}">
      <dgm:prSet/>
      <dgm:spPr/>
      <dgm:t>
        <a:bodyPr/>
        <a:lstStyle/>
        <a:p>
          <a:endParaRPr lang="en-US"/>
        </a:p>
      </dgm:t>
    </dgm:pt>
    <dgm:pt modelId="{13558BAE-B80D-40C0-A9FD-E7B9035E2850}" type="sibTrans" cxnId="{D1EC1869-E014-4711-A8E1-3D50C072F803}">
      <dgm:prSet/>
      <dgm:spPr/>
      <dgm:t>
        <a:bodyPr/>
        <a:lstStyle/>
        <a:p>
          <a:endParaRPr lang="en-US"/>
        </a:p>
      </dgm:t>
    </dgm:pt>
    <dgm:pt modelId="{246C5B6A-0E15-4394-8149-D8ABADB8973F}" type="pres">
      <dgm:prSet presAssocID="{01DB3DED-63FE-4CA3-B069-EB84547E80D0}" presName="linear" presStyleCnt="0">
        <dgm:presLayoutVars>
          <dgm:dir/>
          <dgm:resizeHandles val="exact"/>
        </dgm:presLayoutVars>
      </dgm:prSet>
      <dgm:spPr/>
    </dgm:pt>
    <dgm:pt modelId="{764894CC-13DA-44DF-9410-4738B7EA4E31}" type="pres">
      <dgm:prSet presAssocID="{E654C002-98C3-4A79-B0C7-6B0471F3B892}" presName="comp" presStyleCnt="0"/>
      <dgm:spPr/>
    </dgm:pt>
    <dgm:pt modelId="{4D0DA0AC-283C-4657-A5FD-11E196C277B3}" type="pres">
      <dgm:prSet presAssocID="{E654C002-98C3-4A79-B0C7-6B0471F3B892}" presName="box" presStyleLbl="node1" presStyleIdx="0" presStyleCnt="2"/>
      <dgm:spPr/>
    </dgm:pt>
    <dgm:pt modelId="{DB7F0146-2734-4C5F-A983-67126347AD15}" type="pres">
      <dgm:prSet presAssocID="{E654C002-98C3-4A79-B0C7-6B0471F3B892}" presName="img" presStyleLbl="fgImgPlace1" presStyleIdx="0" presStyleCnt="2" custScaleX="108308"/>
      <dgm:spPr>
        <a:xfrm>
          <a:off x="142035" y="209562"/>
          <a:ext cx="1760654" cy="1676503"/>
        </a:xfrm>
        <a:prstGeom prst="roundRect">
          <a:avLst>
            <a:gd name="adj" fmla="val 10000"/>
          </a:avLst>
        </a:prstGeom>
        <a:blipFill rotWithShape="1">
          <a:blip xmlns:r="http://schemas.openxmlformats.org/officeDocument/2006/relationships" r:embed="rId1"/>
          <a:srcRect/>
          <a:stretch>
            <a:fillRect l="-29000" r="-29000"/>
          </a:stretch>
        </a:blipFill>
      </dgm:spPr>
    </dgm:pt>
    <dgm:pt modelId="{AC3614E3-D5D3-4174-8B0F-EB8B24C3B7C7}" type="pres">
      <dgm:prSet presAssocID="{E654C002-98C3-4A79-B0C7-6B0471F3B892}" presName="text" presStyleLbl="node1" presStyleIdx="0" presStyleCnt="2">
        <dgm:presLayoutVars>
          <dgm:bulletEnabled val="1"/>
        </dgm:presLayoutVars>
      </dgm:prSet>
      <dgm:spPr/>
    </dgm:pt>
    <dgm:pt modelId="{8494892E-BB2C-4370-8B60-A04E018AC4F4}" type="pres">
      <dgm:prSet presAssocID="{FD355E3A-5E72-45F0-8F39-70ABFFCF5978}" presName="spacer" presStyleCnt="0"/>
      <dgm:spPr/>
    </dgm:pt>
    <dgm:pt modelId="{123D9CA9-304C-4001-B0B7-9E4AF7C8601F}" type="pres">
      <dgm:prSet presAssocID="{13894D4E-D0F0-4490-B4FD-2BBB68CDFB4A}" presName="comp" presStyleCnt="0"/>
      <dgm:spPr/>
    </dgm:pt>
    <dgm:pt modelId="{EF98B1CB-83A2-42A0-A4A2-F477512D0082}" type="pres">
      <dgm:prSet presAssocID="{13894D4E-D0F0-4490-B4FD-2BBB68CDFB4A}" presName="box" presStyleLbl="node1" presStyleIdx="1" presStyleCnt="2"/>
      <dgm:spPr/>
    </dgm:pt>
    <dgm:pt modelId="{95B3FBD0-2FDE-42BA-BBA3-139B2CA1024C}" type="pres">
      <dgm:prSet presAssocID="{13894D4E-D0F0-4490-B4FD-2BBB68CDFB4A}" presName="img" presStyleLbl="fgImgPlace1" presStyleIdx="1" presStyleCnt="2" custScaleX="107754" custLinFactNeighborX="845" custLinFactNeighborY="-1102"/>
      <dgm:spPr>
        <a:xfrm>
          <a:off x="209562" y="2514755"/>
          <a:ext cx="1625600" cy="1676503"/>
        </a:xfrm>
        <a:prstGeom prst="roundRect">
          <a:avLst>
            <a:gd name="adj" fmla="val 10000"/>
          </a:avLst>
        </a:prstGeom>
        <a:blipFill rotWithShape="1">
          <a:blip xmlns:r="http://schemas.openxmlformats.org/officeDocument/2006/relationships" r:embed="rId2"/>
          <a:srcRect/>
          <a:stretch>
            <a:fillRect l="-29000" r="-29000"/>
          </a:stretch>
        </a:blipFill>
      </dgm:spPr>
    </dgm:pt>
    <dgm:pt modelId="{5B594CAC-66B2-4153-A27E-7A033C491E0F}" type="pres">
      <dgm:prSet presAssocID="{13894D4E-D0F0-4490-B4FD-2BBB68CDFB4A}" presName="text" presStyleLbl="node1" presStyleIdx="1" presStyleCnt="2">
        <dgm:presLayoutVars>
          <dgm:bulletEnabled val="1"/>
        </dgm:presLayoutVars>
      </dgm:prSet>
      <dgm:spPr/>
    </dgm:pt>
  </dgm:ptLst>
  <dgm:cxnLst>
    <dgm:cxn modelId="{D49EBE1C-323A-4F8C-831D-EB2A77F6FCB0}" type="presOf" srcId="{13894D4E-D0F0-4490-B4FD-2BBB68CDFB4A}" destId="{5B594CAC-66B2-4153-A27E-7A033C491E0F}" srcOrd="1" destOrd="0" presId="urn:microsoft.com/office/officeart/2005/8/layout/vList4"/>
    <dgm:cxn modelId="{8E58051E-CA72-4214-8B85-F1337CBD0210}" type="presOf" srcId="{01DB3DED-63FE-4CA3-B069-EB84547E80D0}" destId="{246C5B6A-0E15-4394-8149-D8ABADB8973F}" srcOrd="0" destOrd="0" presId="urn:microsoft.com/office/officeart/2005/8/layout/vList4"/>
    <dgm:cxn modelId="{D1EC1869-E014-4711-A8E1-3D50C072F803}" srcId="{01DB3DED-63FE-4CA3-B069-EB84547E80D0}" destId="{13894D4E-D0F0-4490-B4FD-2BBB68CDFB4A}" srcOrd="1" destOrd="0" parTransId="{D6ADC400-E9E9-4F89-AEFE-938F1FC6AFB5}" sibTransId="{13558BAE-B80D-40C0-A9FD-E7B9035E2850}"/>
    <dgm:cxn modelId="{3A371A4E-B6A5-4CB3-8796-6DEBED82FC19}" type="presOf" srcId="{E654C002-98C3-4A79-B0C7-6B0471F3B892}" destId="{AC3614E3-D5D3-4174-8B0F-EB8B24C3B7C7}" srcOrd="1" destOrd="0" presId="urn:microsoft.com/office/officeart/2005/8/layout/vList4"/>
    <dgm:cxn modelId="{DD57BD52-306B-4F69-BD60-AD4D1D811AF5}" type="presOf" srcId="{E654C002-98C3-4A79-B0C7-6B0471F3B892}" destId="{4D0DA0AC-283C-4657-A5FD-11E196C277B3}" srcOrd="0" destOrd="0" presId="urn:microsoft.com/office/officeart/2005/8/layout/vList4"/>
    <dgm:cxn modelId="{75FEEB74-C9E7-437B-B476-A8F82132C26D}" srcId="{01DB3DED-63FE-4CA3-B069-EB84547E80D0}" destId="{E654C002-98C3-4A79-B0C7-6B0471F3B892}" srcOrd="0" destOrd="0" parTransId="{FA269362-0258-4382-A26A-10B9B0C629F6}" sibTransId="{FD355E3A-5E72-45F0-8F39-70ABFFCF5978}"/>
    <dgm:cxn modelId="{238CD8EB-B4F7-4FA8-82F0-C645BE4641A9}" type="presOf" srcId="{13894D4E-D0F0-4490-B4FD-2BBB68CDFB4A}" destId="{EF98B1CB-83A2-42A0-A4A2-F477512D0082}" srcOrd="0" destOrd="0" presId="urn:microsoft.com/office/officeart/2005/8/layout/vList4"/>
    <dgm:cxn modelId="{A41C7C63-D133-4DF6-B3B2-7A3066DC7E36}" type="presParOf" srcId="{246C5B6A-0E15-4394-8149-D8ABADB8973F}" destId="{764894CC-13DA-44DF-9410-4738B7EA4E31}" srcOrd="0" destOrd="0" presId="urn:microsoft.com/office/officeart/2005/8/layout/vList4"/>
    <dgm:cxn modelId="{857EF073-E886-47AC-A3B2-B4568F87149D}" type="presParOf" srcId="{764894CC-13DA-44DF-9410-4738B7EA4E31}" destId="{4D0DA0AC-283C-4657-A5FD-11E196C277B3}" srcOrd="0" destOrd="0" presId="urn:microsoft.com/office/officeart/2005/8/layout/vList4"/>
    <dgm:cxn modelId="{FE5136A2-40E4-46E3-AE25-31C2EDB02DB6}" type="presParOf" srcId="{764894CC-13DA-44DF-9410-4738B7EA4E31}" destId="{DB7F0146-2734-4C5F-A983-67126347AD15}" srcOrd="1" destOrd="0" presId="urn:microsoft.com/office/officeart/2005/8/layout/vList4"/>
    <dgm:cxn modelId="{9FE4540F-5C36-4741-AC2A-B1BDD3A1E145}" type="presParOf" srcId="{764894CC-13DA-44DF-9410-4738B7EA4E31}" destId="{AC3614E3-D5D3-4174-8B0F-EB8B24C3B7C7}" srcOrd="2" destOrd="0" presId="urn:microsoft.com/office/officeart/2005/8/layout/vList4"/>
    <dgm:cxn modelId="{1164B23F-3FA3-4AEF-BEA1-3F35BEEF56B0}" type="presParOf" srcId="{246C5B6A-0E15-4394-8149-D8ABADB8973F}" destId="{8494892E-BB2C-4370-8B60-A04E018AC4F4}" srcOrd="1" destOrd="0" presId="urn:microsoft.com/office/officeart/2005/8/layout/vList4"/>
    <dgm:cxn modelId="{5F2A1DAB-EF72-43BF-8B7A-BEC3EE726A13}" type="presParOf" srcId="{246C5B6A-0E15-4394-8149-D8ABADB8973F}" destId="{123D9CA9-304C-4001-B0B7-9E4AF7C8601F}" srcOrd="2" destOrd="0" presId="urn:microsoft.com/office/officeart/2005/8/layout/vList4"/>
    <dgm:cxn modelId="{CD3AB60E-F47D-4864-9E56-EB8178254E12}" type="presParOf" srcId="{123D9CA9-304C-4001-B0B7-9E4AF7C8601F}" destId="{EF98B1CB-83A2-42A0-A4A2-F477512D0082}" srcOrd="0" destOrd="0" presId="urn:microsoft.com/office/officeart/2005/8/layout/vList4"/>
    <dgm:cxn modelId="{E44703D1-54DF-4263-A962-A97FAF739AED}" type="presParOf" srcId="{123D9CA9-304C-4001-B0B7-9E4AF7C8601F}" destId="{95B3FBD0-2FDE-42BA-BBA3-139B2CA1024C}" srcOrd="1" destOrd="0" presId="urn:microsoft.com/office/officeart/2005/8/layout/vList4"/>
    <dgm:cxn modelId="{03B6124C-2449-4251-8CCE-23EEA867A25A}" type="presParOf" srcId="{123D9CA9-304C-4001-B0B7-9E4AF7C8601F}" destId="{5B594CAC-66B2-4153-A27E-7A033C491E0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251EF30-5658-4F4F-86B6-853608B181F7}" type="doc">
      <dgm:prSet loTypeId="urn:microsoft.com/office/officeart/2005/8/layout/matrix1" loCatId="matrix" qsTypeId="urn:microsoft.com/office/officeart/2005/8/quickstyle/simple1" qsCatId="simple" csTypeId="urn:microsoft.com/office/officeart/2005/8/colors/accent3_1" csCatId="accent3" phldr="1"/>
      <dgm:spPr/>
      <dgm:t>
        <a:bodyPr/>
        <a:lstStyle/>
        <a:p>
          <a:endParaRPr lang="en-US"/>
        </a:p>
      </dgm:t>
    </dgm:pt>
    <dgm:pt modelId="{EC6A808B-6AB5-4DDB-A50A-2B43C28BDD9F}">
      <dgm:prSet phldrT="[Text]" custT="1"/>
      <dgm:spPr/>
      <dgm:t>
        <a:bodyPr/>
        <a:lstStyle/>
        <a:p>
          <a:pPr algn="ct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الطاقة الكامنة</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4539392A-45CC-42EA-B1CF-8AABEC02C1C0}" type="parTrans" cxnId="{2B236E97-112B-4D4C-9E48-C7B901858599}">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04EE27F6-2767-4357-8008-07BF087DB7B3}" type="sibTrans" cxnId="{2B236E97-112B-4D4C-9E48-C7B901858599}">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570010F6-A453-4E93-AC35-8A7E1ABD37ED}">
      <dgm:prSet phldrT="[Text]" custT="1"/>
      <dgm:spPr/>
      <dgm:t>
        <a:bodyPr/>
        <a:lstStyle/>
        <a:p>
          <a:pPr algn="ctr" rtl="1"/>
          <a:endParaRPr lang="en-GB" sz="2200" dirty="0">
            <a:latin typeface="Times New Roman" pitchFamily="18" charset="0"/>
            <a:cs typeface="Times New Roman" pitchFamily="18" charset="0"/>
          </a:endParaRPr>
        </a:p>
        <a:p>
          <a:pPr algn="ctr" rtl="1"/>
          <a:r>
            <a:rPr lang="ar-EG" sz="2200" dirty="0">
              <a:latin typeface="Times New Roman" pitchFamily="18" charset="0"/>
              <a:cs typeface="Times New Roman" pitchFamily="18" charset="0"/>
            </a:rPr>
            <a:t>هي الطاقة المصاحبة لتغير ارتفاع الجسم عن الأرض</a:t>
          </a:r>
          <a:r>
            <a:rPr lang="ar-SA" sz="2200" dirty="0">
              <a:latin typeface="Times New Roman" pitchFamily="18" charset="0"/>
              <a:cs typeface="Times New Roman" pitchFamily="18" charset="0"/>
            </a:rPr>
            <a:t> </a:t>
          </a:r>
          <a:r>
            <a:rPr lang="ar-EG" sz="2200" dirty="0">
              <a:latin typeface="Times New Roman" pitchFamily="18" charset="0"/>
              <a:cs typeface="Times New Roman" pitchFamily="18" charset="0"/>
            </a:rPr>
            <a:t>فلو تغير ارتفاع جسم ما بمقدار</a:t>
          </a:r>
          <a:r>
            <a:rPr lang="en-US" sz="2200" i="1" dirty="0">
              <a:latin typeface="Times New Roman" pitchFamily="18" charset="0"/>
              <a:cs typeface="Times New Roman" pitchFamily="18" charset="0"/>
            </a:rPr>
            <a:t>h</a:t>
          </a:r>
          <a:r>
            <a:rPr lang="en-US" sz="2200" dirty="0">
              <a:latin typeface="Times New Roman" pitchFamily="18" charset="0"/>
              <a:cs typeface="Times New Roman" pitchFamily="18" charset="0"/>
            </a:rPr>
            <a:t> </a:t>
          </a:r>
          <a:r>
            <a:rPr lang="ar-SA" sz="2200" dirty="0">
              <a:latin typeface="Times New Roman" pitchFamily="18" charset="0"/>
              <a:cs typeface="Times New Roman" pitchFamily="18" charset="0"/>
            </a:rPr>
            <a:t> عن الأرض فإن الطاقة الكامنة  في </a:t>
          </a:r>
          <a:r>
            <a:rPr lang="ar-SA" sz="2200" b="1" dirty="0">
              <a:latin typeface="Times New Roman" pitchFamily="18" charset="0"/>
              <a:cs typeface="Times New Roman" pitchFamily="18" charset="0"/>
            </a:rPr>
            <a:t>حال كان الجسم صاعداً للأعلى </a:t>
          </a:r>
          <a:r>
            <a:rPr lang="ar-SA" sz="2200" dirty="0">
              <a:latin typeface="Times New Roman" pitchFamily="18" charset="0"/>
              <a:cs typeface="Times New Roman" pitchFamily="18" charset="0"/>
            </a:rPr>
            <a:t>(في هذه الحالة تكون القوة في عكس اتجاه الإزاحة) تساوي</a:t>
          </a:r>
          <a:endParaRPr lang="en-US" sz="2200" b="0" i="0" dirty="0">
            <a:latin typeface="Times New Roman" panose="02020603050405020304" pitchFamily="18" charset="0"/>
            <a:cs typeface="Times New Roman" panose="02020603050405020304" pitchFamily="18" charset="0"/>
          </a:endParaRPr>
        </a:p>
      </dgm:t>
    </dgm:pt>
    <dgm:pt modelId="{86E6B1B1-6AE2-4CC6-AB18-E77B30B84E44}" type="parTrans" cxnId="{4BC6A05B-68E2-41D4-82D7-8278ADD629E8}">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939DF9B3-2831-455C-A6D3-9E77B0AA12B4}" type="sibTrans" cxnId="{4BC6A05B-68E2-41D4-82D7-8278ADD629E8}">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24EA9B10-F90F-48BB-BF43-DA771CA8D9E1}">
      <dgm:prSet phldrT="[Text]" custT="1"/>
      <dgm:spPr/>
      <dgm:t>
        <a:bodyPr/>
        <a:lstStyle/>
        <a:p>
          <a:pPr algn="r" rtl="1">
            <a:buFont typeface="Wingdings" panose="05000000000000000000" pitchFamily="2" charset="2"/>
            <a:buChar char="§"/>
          </a:pPr>
          <a:r>
            <a:rPr lang="ar-SA" sz="2400" dirty="0">
              <a:latin typeface="Times New Roman" pitchFamily="18" charset="0"/>
              <a:cs typeface="Times New Roman" pitchFamily="18" charset="0"/>
            </a:rPr>
            <a:t>لو </a:t>
          </a:r>
          <a:r>
            <a:rPr lang="ar-SA" sz="2400" b="1" dirty="0">
              <a:latin typeface="Times New Roman" pitchFamily="18" charset="0"/>
              <a:cs typeface="Times New Roman" pitchFamily="18" charset="0"/>
            </a:rPr>
            <a:t>كان الجسم نازلاً للأسفل </a:t>
          </a:r>
          <a:r>
            <a:rPr lang="ar-SA" sz="2400" dirty="0">
              <a:latin typeface="Times New Roman" pitchFamily="18" charset="0"/>
              <a:cs typeface="Times New Roman" pitchFamily="18" charset="0"/>
            </a:rPr>
            <a:t>(القوة في نفس اتجاه الإزاحة) مثل لعبة قطار الموت فإن الطاقة الكامنة تساوي </a:t>
          </a:r>
          <a:endParaRPr lang="en-US" sz="2400" dirty="0">
            <a:latin typeface="Times New Roman" panose="02020603050405020304" pitchFamily="18" charset="0"/>
            <a:cs typeface="Times New Roman" panose="02020603050405020304" pitchFamily="18" charset="0"/>
          </a:endParaRPr>
        </a:p>
      </dgm:t>
    </dgm:pt>
    <dgm:pt modelId="{A8415886-CBC1-4D2E-9823-427C774F96F3}" type="parTrans" cxnId="{B10EB25E-D766-40C9-94B2-3D445D1384C8}">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89C60A1B-002B-44C0-B852-58434F0AE60F}" type="sibTrans" cxnId="{B10EB25E-D766-40C9-94B2-3D445D1384C8}">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3F1821AF-86D5-48EF-86D1-74996047CC16}">
      <dgm:prSet phldrT="[Text]" custT="1"/>
      <dgm:spPr/>
      <dgm:t>
        <a:bodyPr/>
        <a:lstStyle/>
        <a:p>
          <a:pPr algn="l" rtl="0"/>
          <a:endParaRPr lang="en-GB" sz="3200" b="0" i="1" dirty="0">
            <a:solidFill>
              <a:schemeClr val="accent2">
                <a:lumMod val="75000"/>
              </a:schemeClr>
            </a:solidFill>
            <a:latin typeface="Cambria Math" panose="02040503050406030204" pitchFamily="18" charset="0"/>
            <a:cs typeface="Times New Roman" panose="02020603050405020304" pitchFamily="18" charset="0"/>
          </a:endParaRPr>
        </a:p>
        <a:p>
          <a:pPr algn="ctr" rtl="0"/>
          <a:r>
            <a:rPr lang="en-GB" sz="3200" b="0" i="1" dirty="0">
              <a:solidFill>
                <a:schemeClr val="accent2">
                  <a:lumMod val="75000"/>
                </a:schemeClr>
              </a:solidFill>
              <a:latin typeface="Cambria Math" panose="02040503050406030204" pitchFamily="18" charset="0"/>
              <a:cs typeface="Times New Roman" panose="02020603050405020304" pitchFamily="18" charset="0"/>
            </a:rPr>
            <a:t>U = - m g h</a:t>
          </a:r>
        </a:p>
        <a:p>
          <a:pPr algn="r" rtl="1"/>
          <a:r>
            <a:rPr lang="en-GB" sz="1800" b="0" i="0" dirty="0">
              <a:solidFill>
                <a:schemeClr val="tx1"/>
              </a:solidFill>
              <a:latin typeface="Cambria Math" panose="02040503050406030204" pitchFamily="18" charset="0"/>
              <a:cs typeface="Times New Roman" panose="02020603050405020304" pitchFamily="18" charset="0"/>
            </a:rPr>
            <a:t>g</a:t>
          </a:r>
          <a:r>
            <a:rPr lang="ar-SA" sz="1800" b="0" i="0" dirty="0">
              <a:solidFill>
                <a:schemeClr val="tx1"/>
              </a:solidFill>
              <a:latin typeface="Cambria Math" panose="02040503050406030204" pitchFamily="18" charset="0"/>
              <a:cs typeface="Times New Roman" panose="02020603050405020304" pitchFamily="18" charset="0"/>
            </a:rPr>
            <a:t> هي تسارع الجاذبية الأرضية = </a:t>
          </a:r>
          <a:r>
            <a:rPr lang="en-US" sz="1800" dirty="0">
              <a:latin typeface="Times New Roman" pitchFamily="18" charset="0"/>
              <a:cs typeface="Times New Roman" pitchFamily="18" charset="0"/>
            </a:rPr>
            <a:t>9.81 m/s</a:t>
          </a:r>
          <a:r>
            <a:rPr lang="en-US" sz="1800" baseline="30000" dirty="0">
              <a:latin typeface="Times New Roman" pitchFamily="18" charset="0"/>
              <a:cs typeface="Times New Roman" pitchFamily="18" charset="0"/>
            </a:rPr>
            <a:t>2</a:t>
          </a:r>
          <a:endParaRPr lang="ar-SA" sz="1800" baseline="30000" dirty="0">
            <a:latin typeface="Times New Roman" pitchFamily="18" charset="0"/>
            <a:cs typeface="Times New Roman" pitchFamily="18" charset="0"/>
          </a:endParaRPr>
        </a:p>
        <a:p>
          <a:pPr algn="r" rtl="1"/>
          <a:r>
            <a:rPr lang="en-GB" sz="1800" b="0" i="0" dirty="0">
              <a:solidFill>
                <a:schemeClr val="tx1"/>
              </a:solidFill>
              <a:latin typeface="Cambria Math" panose="02040503050406030204" pitchFamily="18" charset="0"/>
              <a:cs typeface="Times New Roman" panose="02020603050405020304" pitchFamily="18" charset="0"/>
            </a:rPr>
            <a:t>m</a:t>
          </a:r>
          <a:r>
            <a:rPr lang="ar-SA" sz="1800" b="0" i="0" dirty="0">
              <a:solidFill>
                <a:schemeClr val="tx1"/>
              </a:solidFill>
              <a:latin typeface="Cambria Math" panose="02040503050406030204" pitchFamily="18" charset="0"/>
              <a:cs typeface="Times New Roman" panose="02020603050405020304" pitchFamily="18" charset="0"/>
            </a:rPr>
            <a:t> هي كتلة الجسم بالكيلوجرام </a:t>
          </a:r>
          <a:r>
            <a:rPr lang="en-GB" sz="1800" b="0" i="0" dirty="0">
              <a:solidFill>
                <a:schemeClr val="tx1"/>
              </a:solidFill>
              <a:latin typeface="Cambria Math" panose="02040503050406030204" pitchFamily="18" charset="0"/>
              <a:cs typeface="Times New Roman" panose="02020603050405020304" pitchFamily="18" charset="0"/>
            </a:rPr>
            <a:t>kg</a:t>
          </a:r>
        </a:p>
      </dgm:t>
    </dgm:pt>
    <dgm:pt modelId="{6BB51C2C-9F93-4BBB-936B-47377830A89E}" type="parTrans" cxnId="{54E09EE4-EB7D-4DBB-9357-32771286D594}">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A5BBA140-EF57-4DF8-BAC2-73BCF6E21BD3}" type="sibTrans" cxnId="{54E09EE4-EB7D-4DBB-9357-32771286D594}">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ADE7451B-518C-4F06-B67F-3905AE86E604}">
      <dgm:prSet phldrT="[Text]" custT="1"/>
      <dgm:spPr/>
      <dgm:t>
        <a:bodyPr/>
        <a:lstStyle/>
        <a:p>
          <a:pPr algn="ctr"/>
          <a:r>
            <a:rPr lang="en-GB" sz="3200" b="0" i="1" dirty="0">
              <a:solidFill>
                <a:schemeClr val="accent2">
                  <a:lumMod val="75000"/>
                </a:schemeClr>
              </a:solidFill>
              <a:latin typeface="Cambria Math" panose="02040503050406030204" pitchFamily="18" charset="0"/>
              <a:cs typeface="Times New Roman" panose="02020603050405020304" pitchFamily="18" charset="0"/>
            </a:rPr>
            <a:t>U = m g h</a:t>
          </a:r>
        </a:p>
        <a:p>
          <a:pPr algn="ctr" rtl="1"/>
          <a:r>
            <a:rPr lang="en-GB" sz="1800" i="1" dirty="0">
              <a:latin typeface="Times New Roman" panose="02020603050405020304" pitchFamily="18" charset="0"/>
              <a:cs typeface="Times New Roman" panose="02020603050405020304" pitchFamily="18" charset="0"/>
            </a:rPr>
            <a:t>h</a:t>
          </a:r>
          <a:r>
            <a:rPr lang="ar-SA" sz="1800" dirty="0">
              <a:latin typeface="Times New Roman" panose="02020603050405020304" pitchFamily="18" charset="0"/>
              <a:cs typeface="Times New Roman" panose="02020603050405020304" pitchFamily="18" charset="0"/>
            </a:rPr>
            <a:t> هو ارتفاع الجسم بالمتر</a:t>
          </a:r>
          <a:endParaRPr lang="en-GB" sz="1800" dirty="0">
            <a:latin typeface="Times New Roman" panose="02020603050405020304" pitchFamily="18" charset="0"/>
            <a:cs typeface="Times New Roman" panose="02020603050405020304" pitchFamily="18" charset="0"/>
          </a:endParaRPr>
        </a:p>
      </dgm:t>
    </dgm:pt>
    <dgm:pt modelId="{C6D0EBE5-18B8-46D9-8EE3-CECB2997E70F}" type="parTrans" cxnId="{DA9C3153-439B-4B36-BF30-4C04166A2B6B}">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445FB5CB-F14C-4D6C-BD6D-15C5D466A86E}" type="sibTrans" cxnId="{DA9C3153-439B-4B36-BF30-4C04166A2B6B}">
      <dgm:prSet/>
      <dgm:spPr/>
      <dgm:t>
        <a:bodyPr/>
        <a:lstStyle/>
        <a:p>
          <a:pPr algn="r" rtl="1"/>
          <a:endParaRPr lang="en-US" sz="2200">
            <a:latin typeface="Times New Roman" panose="02020603050405020304" pitchFamily="18" charset="0"/>
            <a:cs typeface="Times New Roman" panose="02020603050405020304" pitchFamily="18" charset="0"/>
          </a:endParaRPr>
        </a:p>
      </dgm:t>
    </dgm:pt>
    <dgm:pt modelId="{FC38B30E-0283-44C4-B807-33D1F1A32539}">
      <dgm:prSet phldrT="[Text]" custScaleY="123571" custLinFactNeighborY="7780"/>
      <dgm:spPr/>
    </dgm:pt>
    <dgm:pt modelId="{7070442F-9543-4A6E-8679-28355671D550}" type="parTrans" cxnId="{110BB4EB-CF90-4DC9-97A6-4B6D6EAC766E}">
      <dgm:prSet/>
      <dgm:spPr/>
      <dgm:t>
        <a:bodyPr/>
        <a:lstStyle/>
        <a:p>
          <a:endParaRPr lang="en-US"/>
        </a:p>
      </dgm:t>
    </dgm:pt>
    <dgm:pt modelId="{73C18A72-C444-46B7-AB61-93DD26C24778}" type="sibTrans" cxnId="{110BB4EB-CF90-4DC9-97A6-4B6D6EAC766E}">
      <dgm:prSet/>
      <dgm:spPr/>
      <dgm:t>
        <a:bodyPr/>
        <a:lstStyle/>
        <a:p>
          <a:endParaRPr lang="en-US"/>
        </a:p>
      </dgm:t>
    </dgm:pt>
    <dgm:pt modelId="{66A92373-9761-44EA-9908-ADEE7BB3EEE3}" type="pres">
      <dgm:prSet presAssocID="{A251EF30-5658-4F4F-86B6-853608B181F7}" presName="diagram" presStyleCnt="0">
        <dgm:presLayoutVars>
          <dgm:chMax val="1"/>
          <dgm:dir val="rev"/>
          <dgm:animLvl val="ctr"/>
          <dgm:resizeHandles val="exact"/>
        </dgm:presLayoutVars>
      </dgm:prSet>
      <dgm:spPr/>
    </dgm:pt>
    <dgm:pt modelId="{C180BE06-40E4-4D4C-B91D-B26416EC3B57}" type="pres">
      <dgm:prSet presAssocID="{A251EF30-5658-4F4F-86B6-853608B181F7}" presName="matrix" presStyleCnt="0"/>
      <dgm:spPr/>
    </dgm:pt>
    <dgm:pt modelId="{AABD1C3A-6818-4D61-8DC6-0E9BABE14E0B}" type="pres">
      <dgm:prSet presAssocID="{A251EF30-5658-4F4F-86B6-853608B181F7}" presName="tile1" presStyleLbl="node1" presStyleIdx="0" presStyleCnt="4"/>
      <dgm:spPr/>
    </dgm:pt>
    <dgm:pt modelId="{6C16CB5C-ACB6-4AA3-8302-EA11DD1F9204}" type="pres">
      <dgm:prSet presAssocID="{A251EF30-5658-4F4F-86B6-853608B181F7}" presName="tile1text" presStyleLbl="node1" presStyleIdx="0" presStyleCnt="4">
        <dgm:presLayoutVars>
          <dgm:chMax val="0"/>
          <dgm:chPref val="0"/>
          <dgm:bulletEnabled val="1"/>
        </dgm:presLayoutVars>
      </dgm:prSet>
      <dgm:spPr/>
    </dgm:pt>
    <dgm:pt modelId="{42E994DF-59DF-460F-BA86-CD769BA96825}" type="pres">
      <dgm:prSet presAssocID="{A251EF30-5658-4F4F-86B6-853608B181F7}" presName="tile2" presStyleLbl="node1" presStyleIdx="1" presStyleCnt="4"/>
      <dgm:spPr/>
    </dgm:pt>
    <dgm:pt modelId="{6BDD2707-453C-43DF-ABDB-364A9FF736BD}" type="pres">
      <dgm:prSet presAssocID="{A251EF30-5658-4F4F-86B6-853608B181F7}" presName="tile2text" presStyleLbl="node1" presStyleIdx="1" presStyleCnt="4">
        <dgm:presLayoutVars>
          <dgm:chMax val="0"/>
          <dgm:chPref val="0"/>
          <dgm:bulletEnabled val="1"/>
        </dgm:presLayoutVars>
      </dgm:prSet>
      <dgm:spPr/>
    </dgm:pt>
    <dgm:pt modelId="{D45F2BB7-9818-4631-81BF-160C812BD3C8}" type="pres">
      <dgm:prSet presAssocID="{A251EF30-5658-4F4F-86B6-853608B181F7}" presName="tile3" presStyleLbl="node1" presStyleIdx="2" presStyleCnt="4"/>
      <dgm:spPr/>
    </dgm:pt>
    <dgm:pt modelId="{619112A2-CBEB-475B-942A-7D663FD7A10A}" type="pres">
      <dgm:prSet presAssocID="{A251EF30-5658-4F4F-86B6-853608B181F7}" presName="tile3text" presStyleLbl="node1" presStyleIdx="2" presStyleCnt="4">
        <dgm:presLayoutVars>
          <dgm:chMax val="0"/>
          <dgm:chPref val="0"/>
          <dgm:bulletEnabled val="1"/>
        </dgm:presLayoutVars>
      </dgm:prSet>
      <dgm:spPr/>
    </dgm:pt>
    <dgm:pt modelId="{62A2EF2F-21FF-47ED-989A-6CC083008AFF}" type="pres">
      <dgm:prSet presAssocID="{A251EF30-5658-4F4F-86B6-853608B181F7}" presName="tile4" presStyleLbl="node1" presStyleIdx="3" presStyleCnt="4" custLinFactNeighborY="0"/>
      <dgm:spPr/>
    </dgm:pt>
    <dgm:pt modelId="{00C8C4DE-946C-4218-8A53-DC40646A9B2F}" type="pres">
      <dgm:prSet presAssocID="{A251EF30-5658-4F4F-86B6-853608B181F7}" presName="tile4text" presStyleLbl="node1" presStyleIdx="3" presStyleCnt="4">
        <dgm:presLayoutVars>
          <dgm:chMax val="0"/>
          <dgm:chPref val="0"/>
          <dgm:bulletEnabled val="1"/>
        </dgm:presLayoutVars>
      </dgm:prSet>
      <dgm:spPr/>
    </dgm:pt>
    <dgm:pt modelId="{85CC5F86-7455-41BF-A0D5-2793D2E0A7EB}" type="pres">
      <dgm:prSet presAssocID="{A251EF30-5658-4F4F-86B6-853608B181F7}" presName="centerTile" presStyleLbl="fgShp" presStyleIdx="0" presStyleCnt="1" custScaleY="123571" custLinFactNeighborX="73299" custLinFactNeighborY="28501">
        <dgm:presLayoutVars>
          <dgm:chMax val="0"/>
          <dgm:chPref val="0"/>
        </dgm:presLayoutVars>
      </dgm:prSet>
      <dgm:spPr/>
    </dgm:pt>
  </dgm:ptLst>
  <dgm:cxnLst>
    <dgm:cxn modelId="{65BF2B09-3A36-4F74-A343-963678F99978}" type="presOf" srcId="{24EA9B10-F90F-48BB-BF43-DA771CA8D9E1}" destId="{6C16CB5C-ACB6-4AA3-8302-EA11DD1F9204}" srcOrd="1" destOrd="0" presId="urn:microsoft.com/office/officeart/2005/8/layout/matrix1"/>
    <dgm:cxn modelId="{75BEF60C-0CE1-4569-8906-C6882079F201}" type="presOf" srcId="{24EA9B10-F90F-48BB-BF43-DA771CA8D9E1}" destId="{AABD1C3A-6818-4D61-8DC6-0E9BABE14E0B}" srcOrd="0" destOrd="0" presId="urn:microsoft.com/office/officeart/2005/8/layout/matrix1"/>
    <dgm:cxn modelId="{17C81B1B-5487-4A06-B3D4-8A3366447AC1}" type="presOf" srcId="{3F1821AF-86D5-48EF-86D1-74996047CC16}" destId="{62A2EF2F-21FF-47ED-989A-6CC083008AFF}" srcOrd="0" destOrd="0" presId="urn:microsoft.com/office/officeart/2005/8/layout/matrix1"/>
    <dgm:cxn modelId="{5469073B-976C-4ED5-A1B2-F673585DB1C2}" type="presOf" srcId="{570010F6-A453-4E93-AC35-8A7E1ABD37ED}" destId="{42E994DF-59DF-460F-BA86-CD769BA96825}" srcOrd="0" destOrd="0" presId="urn:microsoft.com/office/officeart/2005/8/layout/matrix1"/>
    <dgm:cxn modelId="{4BC6A05B-68E2-41D4-82D7-8278ADD629E8}" srcId="{EC6A808B-6AB5-4DDB-A50A-2B43C28BDD9F}" destId="{570010F6-A453-4E93-AC35-8A7E1ABD37ED}" srcOrd="0" destOrd="0" parTransId="{86E6B1B1-6AE2-4CC6-AB18-E77B30B84E44}" sibTransId="{939DF9B3-2831-455C-A6D3-9E77B0AA12B4}"/>
    <dgm:cxn modelId="{B10EB25E-D766-40C9-94B2-3D445D1384C8}" srcId="{EC6A808B-6AB5-4DDB-A50A-2B43C28BDD9F}" destId="{24EA9B10-F90F-48BB-BF43-DA771CA8D9E1}" srcOrd="1" destOrd="0" parTransId="{A8415886-CBC1-4D2E-9823-427C774F96F3}" sibTransId="{89C60A1B-002B-44C0-B852-58434F0AE60F}"/>
    <dgm:cxn modelId="{82E0A248-0EBE-4838-A7A7-E923FFD1CF14}" type="presOf" srcId="{570010F6-A453-4E93-AC35-8A7E1ABD37ED}" destId="{6BDD2707-453C-43DF-ABDB-364A9FF736BD}" srcOrd="1" destOrd="0" presId="urn:microsoft.com/office/officeart/2005/8/layout/matrix1"/>
    <dgm:cxn modelId="{DA9C3153-439B-4B36-BF30-4C04166A2B6B}" srcId="{EC6A808B-6AB5-4DDB-A50A-2B43C28BDD9F}" destId="{ADE7451B-518C-4F06-B67F-3905AE86E604}" srcOrd="3" destOrd="0" parTransId="{C6D0EBE5-18B8-46D9-8EE3-CECB2997E70F}" sibTransId="{445FB5CB-F14C-4D6C-BD6D-15C5D466A86E}"/>
    <dgm:cxn modelId="{03B72274-F49E-4542-9B35-A98F7D144F21}" type="presOf" srcId="{A251EF30-5658-4F4F-86B6-853608B181F7}" destId="{66A92373-9761-44EA-9908-ADEE7BB3EEE3}" srcOrd="0" destOrd="0" presId="urn:microsoft.com/office/officeart/2005/8/layout/matrix1"/>
    <dgm:cxn modelId="{B643F08F-6327-43C8-A234-D14A60FF6E39}" type="presOf" srcId="{ADE7451B-518C-4F06-B67F-3905AE86E604}" destId="{619112A2-CBEB-475B-942A-7D663FD7A10A}" srcOrd="1" destOrd="0" presId="urn:microsoft.com/office/officeart/2005/8/layout/matrix1"/>
    <dgm:cxn modelId="{2B236E97-112B-4D4C-9E48-C7B901858599}" srcId="{A251EF30-5658-4F4F-86B6-853608B181F7}" destId="{EC6A808B-6AB5-4DDB-A50A-2B43C28BDD9F}" srcOrd="0" destOrd="0" parTransId="{4539392A-45CC-42EA-B1CF-8AABEC02C1C0}" sibTransId="{04EE27F6-2767-4357-8008-07BF087DB7B3}"/>
    <dgm:cxn modelId="{7BE524D1-CA5A-4B24-ABA4-19F49D682568}" type="presOf" srcId="{ADE7451B-518C-4F06-B67F-3905AE86E604}" destId="{D45F2BB7-9818-4631-81BF-160C812BD3C8}" srcOrd="0" destOrd="0" presId="urn:microsoft.com/office/officeart/2005/8/layout/matrix1"/>
    <dgm:cxn modelId="{77362BE3-9A4B-44EC-92D9-35C80CCAA625}" type="presOf" srcId="{3F1821AF-86D5-48EF-86D1-74996047CC16}" destId="{00C8C4DE-946C-4218-8A53-DC40646A9B2F}" srcOrd="1" destOrd="0" presId="urn:microsoft.com/office/officeart/2005/8/layout/matrix1"/>
    <dgm:cxn modelId="{54E09EE4-EB7D-4DBB-9357-32771286D594}" srcId="{EC6A808B-6AB5-4DDB-A50A-2B43C28BDD9F}" destId="{3F1821AF-86D5-48EF-86D1-74996047CC16}" srcOrd="2" destOrd="0" parTransId="{6BB51C2C-9F93-4BBB-936B-47377830A89E}" sibTransId="{A5BBA140-EF57-4DF8-BAC2-73BCF6E21BD3}"/>
    <dgm:cxn modelId="{110BB4EB-CF90-4DC9-97A6-4B6D6EAC766E}" srcId="{A251EF30-5658-4F4F-86B6-853608B181F7}" destId="{FC38B30E-0283-44C4-B807-33D1F1A32539}" srcOrd="1" destOrd="0" parTransId="{7070442F-9543-4A6E-8679-28355671D550}" sibTransId="{73C18A72-C444-46B7-AB61-93DD26C24778}"/>
    <dgm:cxn modelId="{605CC5FA-D299-4D3D-BD34-4BD508D0BE88}" type="presOf" srcId="{EC6A808B-6AB5-4DDB-A50A-2B43C28BDD9F}" destId="{85CC5F86-7455-41BF-A0D5-2793D2E0A7EB}" srcOrd="0" destOrd="0" presId="urn:microsoft.com/office/officeart/2005/8/layout/matrix1"/>
    <dgm:cxn modelId="{1A40BE54-8DF8-4E73-ABF1-F39B07D85AAE}" type="presParOf" srcId="{66A92373-9761-44EA-9908-ADEE7BB3EEE3}" destId="{C180BE06-40E4-4D4C-B91D-B26416EC3B57}" srcOrd="0" destOrd="0" presId="urn:microsoft.com/office/officeart/2005/8/layout/matrix1"/>
    <dgm:cxn modelId="{58D74D06-6010-45BE-B4D3-90B61AF9F555}" type="presParOf" srcId="{C180BE06-40E4-4D4C-B91D-B26416EC3B57}" destId="{AABD1C3A-6818-4D61-8DC6-0E9BABE14E0B}" srcOrd="0" destOrd="0" presId="urn:microsoft.com/office/officeart/2005/8/layout/matrix1"/>
    <dgm:cxn modelId="{0719D7DC-B0CD-4735-B331-7F0C22BDCFBE}" type="presParOf" srcId="{C180BE06-40E4-4D4C-B91D-B26416EC3B57}" destId="{6C16CB5C-ACB6-4AA3-8302-EA11DD1F9204}" srcOrd="1" destOrd="0" presId="urn:microsoft.com/office/officeart/2005/8/layout/matrix1"/>
    <dgm:cxn modelId="{12B79BFE-F560-4CC1-A34C-42F2303FF883}" type="presParOf" srcId="{C180BE06-40E4-4D4C-B91D-B26416EC3B57}" destId="{42E994DF-59DF-460F-BA86-CD769BA96825}" srcOrd="2" destOrd="0" presId="urn:microsoft.com/office/officeart/2005/8/layout/matrix1"/>
    <dgm:cxn modelId="{A5DE8D11-3E57-40D0-85F9-CDE5A241D514}" type="presParOf" srcId="{C180BE06-40E4-4D4C-B91D-B26416EC3B57}" destId="{6BDD2707-453C-43DF-ABDB-364A9FF736BD}" srcOrd="3" destOrd="0" presId="urn:microsoft.com/office/officeart/2005/8/layout/matrix1"/>
    <dgm:cxn modelId="{40EB9CC7-6660-40E6-A1B7-4911FDD841C5}" type="presParOf" srcId="{C180BE06-40E4-4D4C-B91D-B26416EC3B57}" destId="{D45F2BB7-9818-4631-81BF-160C812BD3C8}" srcOrd="4" destOrd="0" presId="urn:microsoft.com/office/officeart/2005/8/layout/matrix1"/>
    <dgm:cxn modelId="{33101C85-4947-4669-8B2A-206558DA77F5}" type="presParOf" srcId="{C180BE06-40E4-4D4C-B91D-B26416EC3B57}" destId="{619112A2-CBEB-475B-942A-7D663FD7A10A}" srcOrd="5" destOrd="0" presId="urn:microsoft.com/office/officeart/2005/8/layout/matrix1"/>
    <dgm:cxn modelId="{562FD529-2E25-46FF-8206-021DD2120473}" type="presParOf" srcId="{C180BE06-40E4-4D4C-B91D-B26416EC3B57}" destId="{62A2EF2F-21FF-47ED-989A-6CC083008AFF}" srcOrd="6" destOrd="0" presId="urn:microsoft.com/office/officeart/2005/8/layout/matrix1"/>
    <dgm:cxn modelId="{E4D45945-D356-4167-A339-0E2A9EB5E303}" type="presParOf" srcId="{C180BE06-40E4-4D4C-B91D-B26416EC3B57}" destId="{00C8C4DE-946C-4218-8A53-DC40646A9B2F}" srcOrd="7" destOrd="0" presId="urn:microsoft.com/office/officeart/2005/8/layout/matrix1"/>
    <dgm:cxn modelId="{443A6B54-7407-4353-B85B-AEDF09CD77E8}" type="presParOf" srcId="{66A92373-9761-44EA-9908-ADEE7BB3EEE3}" destId="{85CC5F86-7455-41BF-A0D5-2793D2E0A7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endParaRPr lang="en-GB" sz="2400" dirty="0">
            <a:latin typeface="Times New Roman" panose="02020603050405020304" pitchFamily="18" charset="0"/>
            <a:cs typeface="Times New Roman" panose="02020603050405020304" pitchFamily="18" charset="0"/>
          </a:endParaRPr>
        </a:p>
        <a:p>
          <a:pPr algn="r" rtl="1"/>
          <a:r>
            <a:rPr lang="ar-SA" sz="2400" dirty="0">
              <a:latin typeface="Times New Roman" pitchFamily="18" charset="0"/>
              <a:cs typeface="Times New Roman" pitchFamily="18" charset="0"/>
            </a:rPr>
            <a:t>رفع شخص جسما˝ كتلته 10 كجم لمسافة عمودية قدرها 5 متر فوق سطح الأرض ماهو الشغل الناتج عن هذه العملية</a:t>
          </a:r>
          <a:r>
            <a:rPr lang="ar-EG" sz="2400" dirty="0">
              <a:latin typeface="Times New Roman" pitchFamily="18" charset="0"/>
              <a:cs typeface="Times New Roman" pitchFamily="18" charset="0"/>
            </a:rPr>
            <a:t>؟ </a:t>
          </a:r>
          <a:endParaRPr lang="en-US" sz="2400" b="0" dirty="0">
            <a:latin typeface="Times New Roman" panose="02020603050405020304" pitchFamily="18" charset="0"/>
            <a:cs typeface="Times New Roman" panose="02020603050405020304" pitchFamily="18" charset="0"/>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m = 10 kg</a:t>
          </a:r>
        </a:p>
        <a:p>
          <a:pPr algn="l" rtl="0"/>
          <a:r>
            <a:rPr lang="en-GB" sz="2800" i="1" dirty="0">
              <a:latin typeface="Times New Roman" panose="02020603050405020304" pitchFamily="18" charset="0"/>
              <a:cs typeface="Times New Roman" panose="02020603050405020304" pitchFamily="18" charset="0"/>
            </a:rPr>
            <a:t>h</a:t>
          </a:r>
          <a:r>
            <a:rPr lang="en-GB" sz="2800" dirty="0">
              <a:latin typeface="Times New Roman" panose="02020603050405020304" pitchFamily="18" charset="0"/>
              <a:cs typeface="Times New Roman" panose="02020603050405020304" pitchFamily="18" charset="0"/>
            </a:rPr>
            <a:t> = 5 m</a:t>
          </a:r>
        </a:p>
        <a:p>
          <a:pPr algn="l" rtl="0"/>
          <a:r>
            <a:rPr lang="en-GB" sz="2800" dirty="0">
              <a:latin typeface="Times New Roman" panose="02020603050405020304" pitchFamily="18" charset="0"/>
              <a:cs typeface="Times New Roman" panose="02020603050405020304" pitchFamily="18" charset="0"/>
            </a:rPr>
            <a:t>W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l">
            <a:buClr>
              <a:srgbClr val="0BD0D9"/>
            </a:buClr>
            <a:buSzPct val="95000"/>
            <a:buFont typeface="Wingdings 2" pitchFamily="18" charset="2"/>
            <a:buNone/>
          </a:pPr>
          <a:r>
            <a:rPr lang="en-GB" sz="2800" b="0" i="1" dirty="0">
              <a:solidFill>
                <a:schemeClr val="accent2">
                  <a:lumMod val="75000"/>
                </a:schemeClr>
              </a:solidFill>
              <a:latin typeface="Cambria Math" panose="02040503050406030204" pitchFamily="18" charset="0"/>
              <a:cs typeface="Times New Roman" panose="02020603050405020304" pitchFamily="18" charset="0"/>
            </a:rPr>
            <a:t>U = - m g h</a:t>
          </a:r>
        </a:p>
        <a:p>
          <a:pPr algn="l">
            <a:buClr>
              <a:srgbClr val="0BD0D9"/>
            </a:buClr>
            <a:buSzPct val="95000"/>
            <a:buFont typeface="Wingdings 2" pitchFamily="18" charset="2"/>
            <a:buNone/>
          </a:pPr>
          <a:r>
            <a:rPr lang="en-GB" sz="2000" dirty="0">
              <a:solidFill>
                <a:prstClr val="black"/>
              </a:solidFill>
              <a:latin typeface="Times New Roman" pitchFamily="18" charset="0"/>
              <a:cs typeface="Times New Roman" pitchFamily="18" charset="0"/>
            </a:rPr>
            <a:t>W </a:t>
          </a:r>
          <a:r>
            <a:rPr lang="en-US" sz="2000" dirty="0">
              <a:solidFill>
                <a:prstClr val="black"/>
              </a:solidFill>
              <a:latin typeface="Times New Roman" pitchFamily="18" charset="0"/>
              <a:cs typeface="Times New Roman" pitchFamily="18" charset="0"/>
            </a:rPr>
            <a:t>= - 10 x 9.81 x 5</a:t>
          </a:r>
        </a:p>
        <a:p>
          <a:pPr algn="l" rtl="1">
            <a:buClr>
              <a:srgbClr val="0BD0D9"/>
            </a:buClr>
            <a:buSzPct val="95000"/>
            <a:buFont typeface="Wingdings 2" pitchFamily="18" charset="2"/>
            <a:buNone/>
          </a:pPr>
          <a:r>
            <a:rPr lang="en-US" sz="2400" dirty="0">
              <a:solidFill>
                <a:prstClr val="black"/>
              </a:solidFill>
              <a:latin typeface="Times New Roman" pitchFamily="18" charset="0"/>
              <a:cs typeface="Times New Roman" pitchFamily="18" charset="0"/>
            </a:rPr>
            <a:t>   = </a:t>
          </a:r>
          <a:r>
            <a:rPr lang="en-US" sz="32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t>
          </a:r>
          <a:r>
            <a:rPr lang="en-GB" sz="32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490 J </a:t>
          </a:r>
          <a:endParaRPr lang="en-GB" sz="3200" b="0" dirty="0">
            <a:latin typeface="Times New Roman" panose="02020603050405020304" pitchFamily="18" charset="0"/>
            <a:cs typeface="Times New Roman" panose="02020603050405020304" pitchFamily="18" charset="0"/>
          </a:endParaRPr>
        </a:p>
        <a:p>
          <a:pPr algn="r" rtl="1">
            <a:buClr>
              <a:srgbClr val="0BD0D9"/>
            </a:buClr>
            <a:buSzPct val="95000"/>
            <a:buFont typeface="Wingdings 2" pitchFamily="18" charset="2"/>
            <a:buNone/>
          </a:pPr>
          <a:r>
            <a:rPr lang="en-GB" sz="2000" dirty="0">
              <a:latin typeface="Times New Roman" pitchFamily="18" charset="0"/>
              <a:cs typeface="Times New Roman" pitchFamily="18" charset="0"/>
            </a:rPr>
            <a:t>*</a:t>
          </a:r>
          <a:r>
            <a:rPr lang="ar-SA" sz="2000" dirty="0">
              <a:latin typeface="Times New Roman" pitchFamily="18" charset="0"/>
              <a:cs typeface="Times New Roman" pitchFamily="18" charset="0"/>
            </a:rPr>
            <a:t>الإشارة السالبة لأن الجسم يتحرك في عكس إتجاه القوة </a:t>
          </a:r>
          <a:endParaRPr lang="en-US" sz="2000" b="1"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31532" custLinFactNeighborY="13034">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sz="2400" dirty="0">
              <a:cs typeface="+mj-cs"/>
            </a:rPr>
            <a:t>تنزل المركبة في لعبة قطار الموت السريع مسافة 0.018 كلم في اتجاه الأرض، فما هو مقدار الشغل التي تبذله قوة الجاذبية الأرضية على هذه المركبة إذا علمتي أن كتلتها تبلغ 7200 جرام؟</a:t>
          </a:r>
          <a:endParaRPr lang="en-US" sz="24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400" b="1" i="1" dirty="0">
              <a:latin typeface="Times New Roman" panose="02020603050405020304" pitchFamily="18" charset="0"/>
              <a:cs typeface="Times New Roman" panose="02020603050405020304" pitchFamily="18" charset="0"/>
            </a:rPr>
            <a:t>h</a:t>
          </a:r>
          <a:r>
            <a:rPr lang="en-GB" sz="2400" dirty="0">
              <a:latin typeface="Times New Roman" panose="02020603050405020304" pitchFamily="18" charset="0"/>
              <a:cs typeface="Times New Roman" panose="02020603050405020304" pitchFamily="18" charset="0"/>
            </a:rPr>
            <a:t> = 0.018 km</a:t>
          </a:r>
        </a:p>
        <a:p>
          <a:pPr algn="l" rtl="0"/>
          <a:r>
            <a:rPr lang="en-GB" sz="2400" dirty="0">
              <a:latin typeface="Times New Roman" panose="02020603050405020304" pitchFamily="18" charset="0"/>
              <a:cs typeface="Times New Roman" panose="02020603050405020304" pitchFamily="18" charset="0"/>
            </a:rPr>
            <a:t> = 0.018 x 1000</a:t>
          </a:r>
        </a:p>
        <a:p>
          <a:pPr algn="l" rtl="0"/>
          <a:r>
            <a:rPr lang="en-GB" sz="2400" dirty="0">
              <a:latin typeface="Times New Roman" panose="02020603050405020304" pitchFamily="18" charset="0"/>
              <a:cs typeface="Times New Roman" panose="02020603050405020304" pitchFamily="18" charset="0"/>
            </a:rPr>
            <a:t> = 18 </a:t>
          </a:r>
          <a:r>
            <a:rPr lang="en-GB" sz="2400" b="1" dirty="0">
              <a:latin typeface="Times New Roman" panose="02020603050405020304" pitchFamily="18" charset="0"/>
              <a:cs typeface="Times New Roman" panose="02020603050405020304" pitchFamily="18" charset="0"/>
            </a:rPr>
            <a:t>m</a:t>
          </a:r>
        </a:p>
        <a:p>
          <a:pPr algn="l" rtl="0"/>
          <a:r>
            <a:rPr lang="en-GB" sz="2400" b="1" i="1" dirty="0">
              <a:latin typeface="Times New Roman" panose="02020603050405020304" pitchFamily="18" charset="0"/>
              <a:cs typeface="Times New Roman" panose="02020603050405020304" pitchFamily="18" charset="0"/>
            </a:rPr>
            <a:t>m</a:t>
          </a:r>
          <a:r>
            <a:rPr lang="en-GB" sz="2400" dirty="0">
              <a:latin typeface="Times New Roman" panose="02020603050405020304" pitchFamily="18" charset="0"/>
              <a:cs typeface="Times New Roman" panose="02020603050405020304" pitchFamily="18" charset="0"/>
            </a:rPr>
            <a:t> = 7200 g</a:t>
          </a:r>
        </a:p>
        <a:p>
          <a:pPr algn="l" rtl="0"/>
          <a:r>
            <a:rPr lang="en-GB" sz="2400" dirty="0">
              <a:latin typeface="Times New Roman" panose="02020603050405020304" pitchFamily="18" charset="0"/>
              <a:cs typeface="Times New Roman" panose="02020603050405020304" pitchFamily="18" charset="0"/>
            </a:rPr>
            <a:t>   = 7200 / 1000</a:t>
          </a:r>
        </a:p>
        <a:p>
          <a:pPr algn="l" rtl="0"/>
          <a:r>
            <a:rPr lang="en-GB" sz="2400" dirty="0">
              <a:latin typeface="Times New Roman" panose="02020603050405020304" pitchFamily="18" charset="0"/>
              <a:cs typeface="Times New Roman" panose="02020603050405020304" pitchFamily="18" charset="0"/>
            </a:rPr>
            <a:t>   = 7.2 </a:t>
          </a:r>
          <a:r>
            <a:rPr lang="en-GB" sz="2400" b="1" dirty="0">
              <a:latin typeface="Times New Roman" panose="02020603050405020304" pitchFamily="18" charset="0"/>
              <a:cs typeface="Times New Roman" panose="02020603050405020304" pitchFamily="18" charset="0"/>
            </a:rPr>
            <a:t>kg</a:t>
          </a:r>
        </a:p>
        <a:p>
          <a:pPr algn="l" rtl="0"/>
          <a:r>
            <a:rPr lang="en-GB" sz="2800" b="1" dirty="0">
              <a:latin typeface="Times New Roman" panose="02020603050405020304" pitchFamily="18" charset="0"/>
              <a:cs typeface="Times New Roman" panose="02020603050405020304" pitchFamily="18" charset="0"/>
            </a:rPr>
            <a:t>W</a:t>
          </a:r>
          <a:r>
            <a:rPr lang="en-GB"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l">
            <a:buClr>
              <a:srgbClr val="0BD0D9"/>
            </a:buClr>
            <a:buSzPct val="95000"/>
            <a:buFont typeface="Wingdings 2" pitchFamily="18" charset="2"/>
            <a:buNone/>
          </a:pPr>
          <a:r>
            <a:rPr lang="en-GB" sz="2800" b="0" i="1" dirty="0">
              <a:solidFill>
                <a:schemeClr val="accent2">
                  <a:lumMod val="75000"/>
                </a:schemeClr>
              </a:solidFill>
              <a:latin typeface="Cambria Math" panose="02040503050406030204" pitchFamily="18" charset="0"/>
              <a:cs typeface="Times New Roman" panose="02020603050405020304" pitchFamily="18" charset="0"/>
            </a:rPr>
            <a:t>U = m g h</a:t>
          </a:r>
        </a:p>
        <a:p>
          <a:pPr algn="l">
            <a:buClr>
              <a:srgbClr val="0BD0D9"/>
            </a:buClr>
            <a:buSzPct val="95000"/>
            <a:buFont typeface="Wingdings 2" pitchFamily="18" charset="2"/>
            <a:buNone/>
          </a:pPr>
          <a:r>
            <a:rPr lang="en-US" sz="2000" i="1" dirty="0">
              <a:solidFill>
                <a:prstClr val="black"/>
              </a:solidFill>
              <a:latin typeface="Times New Roman" pitchFamily="18" charset="0"/>
              <a:cs typeface="Times New Roman" pitchFamily="18" charset="0"/>
            </a:rPr>
            <a:t>U</a:t>
          </a:r>
          <a:r>
            <a:rPr lang="en-US" sz="2000" dirty="0">
              <a:solidFill>
                <a:prstClr val="black"/>
              </a:solidFill>
              <a:latin typeface="Times New Roman" pitchFamily="18" charset="0"/>
              <a:cs typeface="Times New Roman" pitchFamily="18" charset="0"/>
            </a:rPr>
            <a:t> = 7.2 x 9.81 x 18</a:t>
          </a:r>
        </a:p>
        <a:p>
          <a:pPr algn="l" rtl="1">
            <a:buClr>
              <a:srgbClr val="0BD0D9"/>
            </a:buClr>
            <a:buSzPct val="95000"/>
            <a:buFont typeface="Wingdings 2" pitchFamily="18" charset="2"/>
            <a:buNone/>
          </a:pPr>
          <a:r>
            <a:rPr lang="en-US" sz="2400" dirty="0">
              <a:solidFill>
                <a:prstClr val="black"/>
              </a:solidFill>
              <a:latin typeface="Times New Roman" pitchFamily="18" charset="0"/>
              <a:cs typeface="Times New Roman" pitchFamily="18" charset="0"/>
            </a:rPr>
            <a:t>   = </a:t>
          </a:r>
          <a:r>
            <a:rPr lang="en-US" sz="32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1271</a:t>
          </a:r>
          <a:r>
            <a:rPr lang="en-GB" sz="32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J </a:t>
          </a:r>
          <a:endParaRPr lang="en-GB" sz="3200" b="0" dirty="0">
            <a:latin typeface="Times New Roman" panose="02020603050405020304" pitchFamily="18" charset="0"/>
            <a:cs typeface="Times New Roman" panose="02020603050405020304" pitchFamily="18" charset="0"/>
          </a:endParaRPr>
        </a:p>
        <a:p>
          <a:pPr algn="r" rtl="1">
            <a:buClr>
              <a:srgbClr val="0BD0D9"/>
            </a:buClr>
            <a:buSzPct val="95000"/>
            <a:buFont typeface="Wingdings 2" pitchFamily="18" charset="2"/>
            <a:buNone/>
          </a:pPr>
          <a:r>
            <a:rPr lang="en-GB" sz="2000" dirty="0">
              <a:latin typeface="Times New Roman" pitchFamily="18" charset="0"/>
              <a:cs typeface="Times New Roman" pitchFamily="18" charset="0"/>
            </a:rPr>
            <a:t>*</a:t>
          </a:r>
          <a:r>
            <a:rPr lang="ar-SA" sz="2000" dirty="0">
              <a:latin typeface="Times New Roman" pitchFamily="18" charset="0"/>
              <a:cs typeface="Times New Roman" pitchFamily="18" charset="0"/>
            </a:rPr>
            <a:t>الإشارة موجبة لأن الجسم </a:t>
          </a:r>
          <a:r>
            <a:rPr lang="ar-SA" sz="2000" b="1" dirty="0">
              <a:latin typeface="Times New Roman" pitchFamily="18" charset="0"/>
              <a:cs typeface="Times New Roman" pitchFamily="18" charset="0"/>
            </a:rPr>
            <a:t> </a:t>
          </a:r>
          <a:r>
            <a:rPr lang="ar-SA" sz="2000" b="0" dirty="0">
              <a:latin typeface="Times New Roman" pitchFamily="18" charset="0"/>
              <a:cs typeface="Times New Roman" pitchFamily="18" charset="0"/>
            </a:rPr>
            <a:t>نازلاً للأسفل </a:t>
          </a:r>
          <a:r>
            <a:rPr lang="ar-SA" sz="2000" dirty="0">
              <a:latin typeface="Times New Roman" pitchFamily="18" charset="0"/>
              <a:cs typeface="Times New Roman" pitchFamily="18" charset="0"/>
            </a:rPr>
            <a:t>(القوة في نفس اتجاه الإزاحة) </a:t>
          </a:r>
          <a:endParaRPr lang="en-US" sz="2000" b="1"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44956" custLinFactNeighborY="1791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31532" custLinFactNeighborY="13034">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A8632D5-6626-4CCE-9F9E-75914095566C}"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n-US"/>
        </a:p>
      </dgm:t>
    </dgm:pt>
    <dgm:pt modelId="{0D92199B-4275-4E0E-A3C2-5CAB87769FB0}">
      <dgm:prSet phldrT="[Text]" custT="1"/>
      <dgm:spPr/>
      <dgm:t>
        <a:bodyPr/>
        <a:lstStyle/>
        <a:p>
          <a:r>
            <a:rPr lang="ar-SA" sz="2800" b="1" dirty="0">
              <a:latin typeface="Times New Roman" panose="02020603050405020304" pitchFamily="18" charset="0"/>
              <a:cs typeface="+mj-cs"/>
            </a:rPr>
            <a:t>المصادر الطبيعية</a:t>
          </a:r>
          <a:endParaRPr lang="en-US" sz="2800" b="1" dirty="0">
            <a:latin typeface="Times New Roman" panose="02020603050405020304" pitchFamily="18" charset="0"/>
            <a:cs typeface="+mj-cs"/>
          </a:endParaRPr>
        </a:p>
      </dgm:t>
    </dgm:pt>
    <dgm:pt modelId="{F559C9FE-4995-42F9-BC1A-AF42A1B39746}" type="parTrans" cxnId="{D14502E0-D4C1-4BBE-A0EC-FA2E0401003E}">
      <dgm:prSet/>
      <dgm:spPr/>
      <dgm:t>
        <a:bodyPr/>
        <a:lstStyle/>
        <a:p>
          <a:endParaRPr lang="en-US" sz="2400">
            <a:latin typeface="Times New Roman" panose="02020603050405020304" pitchFamily="18" charset="0"/>
            <a:cs typeface="+mj-cs"/>
          </a:endParaRPr>
        </a:p>
      </dgm:t>
    </dgm:pt>
    <dgm:pt modelId="{54815B10-AC18-4FDE-AD35-DD99CDC33636}" type="sibTrans" cxnId="{D14502E0-D4C1-4BBE-A0EC-FA2E0401003E}">
      <dgm:prSet/>
      <dgm:spPr/>
      <dgm:t>
        <a:bodyPr/>
        <a:lstStyle/>
        <a:p>
          <a:endParaRPr lang="en-US" sz="2400">
            <a:latin typeface="Times New Roman" panose="02020603050405020304" pitchFamily="18" charset="0"/>
            <a:cs typeface="+mj-cs"/>
          </a:endParaRPr>
        </a:p>
      </dgm:t>
    </dgm:pt>
    <dgm:pt modelId="{FD72A458-BBBD-448A-A4D4-B56633E0B0E6}">
      <dgm:prSet phldrT="[Text]" custT="1"/>
      <dgm:spPr/>
      <dgm:t>
        <a:bodyPr/>
        <a:lstStyle/>
        <a:p>
          <a:r>
            <a:rPr lang="ar-SA" sz="2400" dirty="0">
              <a:latin typeface="Times New Roman" panose="02020603050405020304" pitchFamily="18" charset="0"/>
              <a:cs typeface="+mj-cs"/>
            </a:rPr>
            <a:t>الشمس</a:t>
          </a:r>
          <a:endParaRPr lang="en-US" sz="2400" dirty="0">
            <a:latin typeface="Times New Roman" panose="02020603050405020304" pitchFamily="18" charset="0"/>
            <a:cs typeface="+mj-cs"/>
          </a:endParaRPr>
        </a:p>
      </dgm:t>
    </dgm:pt>
    <dgm:pt modelId="{23D993EA-8936-4D85-BD74-8E48D63FA9DF}" type="parTrans" cxnId="{25B1F301-D4B5-444E-9C28-56C946D35930}">
      <dgm:prSet/>
      <dgm:spPr/>
      <dgm:t>
        <a:bodyPr/>
        <a:lstStyle/>
        <a:p>
          <a:endParaRPr lang="en-US" sz="2400">
            <a:latin typeface="Times New Roman" panose="02020603050405020304" pitchFamily="18" charset="0"/>
            <a:cs typeface="+mj-cs"/>
          </a:endParaRPr>
        </a:p>
      </dgm:t>
    </dgm:pt>
    <dgm:pt modelId="{E48DC238-0494-4B7C-89DB-BCEC3233C1F4}" type="sibTrans" cxnId="{25B1F301-D4B5-444E-9C28-56C946D35930}">
      <dgm:prSet/>
      <dgm:spPr/>
      <dgm:t>
        <a:bodyPr/>
        <a:lstStyle/>
        <a:p>
          <a:endParaRPr lang="en-US" sz="2400">
            <a:latin typeface="Times New Roman" panose="02020603050405020304" pitchFamily="18" charset="0"/>
            <a:cs typeface="+mj-cs"/>
          </a:endParaRPr>
        </a:p>
      </dgm:t>
    </dgm:pt>
    <dgm:pt modelId="{85C75F5C-DCA4-46D3-AD51-71936A15516A}">
      <dgm:prSet phldrT="[Text]" custT="1"/>
      <dgm:spPr/>
      <dgm:t>
        <a:bodyPr/>
        <a:lstStyle/>
        <a:p>
          <a:r>
            <a:rPr lang="ar-SA" sz="2400" dirty="0">
              <a:latin typeface="Times New Roman" panose="02020603050405020304" pitchFamily="18" charset="0"/>
              <a:cs typeface="+mj-cs"/>
            </a:rPr>
            <a:t>الرياح</a:t>
          </a:r>
          <a:endParaRPr lang="en-US" sz="2400" dirty="0">
            <a:latin typeface="Times New Roman" panose="02020603050405020304" pitchFamily="18" charset="0"/>
            <a:cs typeface="+mj-cs"/>
          </a:endParaRPr>
        </a:p>
      </dgm:t>
    </dgm:pt>
    <dgm:pt modelId="{D2FCCCD7-2EA6-47C4-B858-96294E7CF30C}" type="parTrans" cxnId="{9F6AE458-7C16-459F-B9AB-7FF920DE7CD5}">
      <dgm:prSet/>
      <dgm:spPr/>
      <dgm:t>
        <a:bodyPr/>
        <a:lstStyle/>
        <a:p>
          <a:endParaRPr lang="en-US" sz="2400">
            <a:latin typeface="Times New Roman" panose="02020603050405020304" pitchFamily="18" charset="0"/>
            <a:cs typeface="+mj-cs"/>
          </a:endParaRPr>
        </a:p>
      </dgm:t>
    </dgm:pt>
    <dgm:pt modelId="{B1CE5906-FAA9-4FAD-9139-A48377F2AFA9}" type="sibTrans" cxnId="{9F6AE458-7C16-459F-B9AB-7FF920DE7CD5}">
      <dgm:prSet/>
      <dgm:spPr/>
      <dgm:t>
        <a:bodyPr/>
        <a:lstStyle/>
        <a:p>
          <a:endParaRPr lang="en-US" sz="2400">
            <a:latin typeface="Times New Roman" panose="02020603050405020304" pitchFamily="18" charset="0"/>
            <a:cs typeface="+mj-cs"/>
          </a:endParaRPr>
        </a:p>
      </dgm:t>
    </dgm:pt>
    <dgm:pt modelId="{4D21C0FF-C9C3-4236-A7F7-EAE71A894BE8}">
      <dgm:prSet phldrT="[Text]" custT="1"/>
      <dgm:spPr/>
      <dgm:t>
        <a:bodyPr/>
        <a:lstStyle/>
        <a:p>
          <a:r>
            <a:rPr lang="ar-SA" sz="2800" b="1" dirty="0">
              <a:latin typeface="Times New Roman" panose="02020603050405020304" pitchFamily="18" charset="0"/>
              <a:cs typeface="+mj-cs"/>
            </a:rPr>
            <a:t>المصادر الصناعية</a:t>
          </a:r>
          <a:endParaRPr lang="en-US" sz="2800" b="1" dirty="0">
            <a:latin typeface="Times New Roman" panose="02020603050405020304" pitchFamily="18" charset="0"/>
            <a:cs typeface="+mj-cs"/>
          </a:endParaRPr>
        </a:p>
      </dgm:t>
    </dgm:pt>
    <dgm:pt modelId="{85719779-25D2-4B9E-B44D-6421776AE7C6}" type="parTrans" cxnId="{B6225142-8F98-43F5-A499-0768ECD37092}">
      <dgm:prSet/>
      <dgm:spPr/>
      <dgm:t>
        <a:bodyPr/>
        <a:lstStyle/>
        <a:p>
          <a:endParaRPr lang="en-US" sz="2400">
            <a:latin typeface="Times New Roman" panose="02020603050405020304" pitchFamily="18" charset="0"/>
            <a:cs typeface="+mj-cs"/>
          </a:endParaRPr>
        </a:p>
      </dgm:t>
    </dgm:pt>
    <dgm:pt modelId="{369E285E-591A-467D-9CB1-8BA6DBCD8CF5}" type="sibTrans" cxnId="{B6225142-8F98-43F5-A499-0768ECD37092}">
      <dgm:prSet/>
      <dgm:spPr/>
      <dgm:t>
        <a:bodyPr/>
        <a:lstStyle/>
        <a:p>
          <a:endParaRPr lang="en-US" sz="2400">
            <a:latin typeface="Times New Roman" panose="02020603050405020304" pitchFamily="18" charset="0"/>
            <a:cs typeface="+mj-cs"/>
          </a:endParaRPr>
        </a:p>
      </dgm:t>
    </dgm:pt>
    <dgm:pt modelId="{4084299C-0A95-4C21-81E1-116FD731EFCC}">
      <dgm:prSet phldrT="[Text]" custT="1"/>
      <dgm:spPr/>
      <dgm:t>
        <a:bodyPr/>
        <a:lstStyle/>
        <a:p>
          <a:r>
            <a:rPr lang="ar-SA" sz="2400" dirty="0">
              <a:latin typeface="Times New Roman" panose="02020603050405020304" pitchFamily="18" charset="0"/>
              <a:cs typeface="+mj-cs"/>
            </a:rPr>
            <a:t>السدود والخزانات</a:t>
          </a:r>
          <a:endParaRPr lang="en-US" sz="2400" dirty="0">
            <a:latin typeface="Times New Roman" panose="02020603050405020304" pitchFamily="18" charset="0"/>
            <a:cs typeface="+mj-cs"/>
          </a:endParaRPr>
        </a:p>
      </dgm:t>
    </dgm:pt>
    <dgm:pt modelId="{0E8C12B1-2438-415A-AEA6-1A5C492ABF37}" type="parTrans" cxnId="{DFB6CC24-C5AC-4140-BE68-71FE3DBE8A1E}">
      <dgm:prSet/>
      <dgm:spPr/>
      <dgm:t>
        <a:bodyPr/>
        <a:lstStyle/>
        <a:p>
          <a:endParaRPr lang="en-US" sz="2400">
            <a:latin typeface="Times New Roman" panose="02020603050405020304" pitchFamily="18" charset="0"/>
            <a:cs typeface="+mj-cs"/>
          </a:endParaRPr>
        </a:p>
      </dgm:t>
    </dgm:pt>
    <dgm:pt modelId="{54A6BCE3-7AC4-44E3-A62A-1B9843969FD5}" type="sibTrans" cxnId="{DFB6CC24-C5AC-4140-BE68-71FE3DBE8A1E}">
      <dgm:prSet/>
      <dgm:spPr/>
      <dgm:t>
        <a:bodyPr/>
        <a:lstStyle/>
        <a:p>
          <a:endParaRPr lang="en-US" sz="2400">
            <a:latin typeface="Times New Roman" panose="02020603050405020304" pitchFamily="18" charset="0"/>
            <a:cs typeface="+mj-cs"/>
          </a:endParaRPr>
        </a:p>
      </dgm:t>
    </dgm:pt>
    <dgm:pt modelId="{F509556C-4030-4E75-BAE3-6B2ADAE92294}">
      <dgm:prSet phldrT="[Text]" custT="1"/>
      <dgm:spPr/>
      <dgm:t>
        <a:bodyPr/>
        <a:lstStyle/>
        <a:p>
          <a:r>
            <a:rPr lang="ar-SA" sz="2400" dirty="0">
              <a:latin typeface="Times New Roman" panose="02020603050405020304" pitchFamily="18" charset="0"/>
              <a:cs typeface="+mj-cs"/>
            </a:rPr>
            <a:t>محطات توليد الكهرباء</a:t>
          </a:r>
          <a:endParaRPr lang="en-US" sz="2400" dirty="0">
            <a:latin typeface="Times New Roman" panose="02020603050405020304" pitchFamily="18" charset="0"/>
            <a:cs typeface="+mj-cs"/>
          </a:endParaRPr>
        </a:p>
      </dgm:t>
    </dgm:pt>
    <dgm:pt modelId="{408251A9-806C-4660-83BF-3FCE1EA67321}" type="parTrans" cxnId="{0BB10BF0-F389-4151-AA4A-A838BBE1DB05}">
      <dgm:prSet/>
      <dgm:spPr/>
      <dgm:t>
        <a:bodyPr/>
        <a:lstStyle/>
        <a:p>
          <a:endParaRPr lang="en-US" sz="2400">
            <a:latin typeface="Times New Roman" panose="02020603050405020304" pitchFamily="18" charset="0"/>
            <a:cs typeface="+mj-cs"/>
          </a:endParaRPr>
        </a:p>
      </dgm:t>
    </dgm:pt>
    <dgm:pt modelId="{582FCB89-B74B-427F-9683-6D33A1A472F4}" type="sibTrans" cxnId="{0BB10BF0-F389-4151-AA4A-A838BBE1DB05}">
      <dgm:prSet/>
      <dgm:spPr/>
      <dgm:t>
        <a:bodyPr/>
        <a:lstStyle/>
        <a:p>
          <a:endParaRPr lang="en-US" sz="2400">
            <a:latin typeface="Times New Roman" panose="02020603050405020304" pitchFamily="18" charset="0"/>
            <a:cs typeface="+mj-cs"/>
          </a:endParaRPr>
        </a:p>
      </dgm:t>
    </dgm:pt>
    <dgm:pt modelId="{3DCB1D42-30BF-4F4C-B8E7-C47BFEFD5C01}">
      <dgm:prSet custT="1"/>
      <dgm:spPr/>
      <dgm:t>
        <a:bodyPr/>
        <a:lstStyle/>
        <a:p>
          <a:r>
            <a:rPr lang="ar-SA" sz="2400" dirty="0">
              <a:cs typeface="+mj-cs"/>
            </a:rPr>
            <a:t>الوقود</a:t>
          </a:r>
          <a:endParaRPr lang="en-US" sz="2400" dirty="0">
            <a:cs typeface="+mj-cs"/>
          </a:endParaRPr>
        </a:p>
      </dgm:t>
    </dgm:pt>
    <dgm:pt modelId="{25B63F88-4DCC-42C9-B6E9-09E62690ACC4}" type="parTrans" cxnId="{93ABA3E6-1770-474F-938A-471C2E8CED6A}">
      <dgm:prSet/>
      <dgm:spPr/>
      <dgm:t>
        <a:bodyPr/>
        <a:lstStyle/>
        <a:p>
          <a:endParaRPr lang="en-US" sz="2400">
            <a:cs typeface="+mj-cs"/>
          </a:endParaRPr>
        </a:p>
      </dgm:t>
    </dgm:pt>
    <dgm:pt modelId="{360AE0F2-A568-488A-8ADD-1E5BA3A500EF}" type="sibTrans" cxnId="{93ABA3E6-1770-474F-938A-471C2E8CED6A}">
      <dgm:prSet/>
      <dgm:spPr/>
      <dgm:t>
        <a:bodyPr/>
        <a:lstStyle/>
        <a:p>
          <a:endParaRPr lang="en-US" sz="2400">
            <a:cs typeface="+mj-cs"/>
          </a:endParaRPr>
        </a:p>
      </dgm:t>
    </dgm:pt>
    <dgm:pt modelId="{2F5FCECD-E1AD-464C-BE50-4708EE718609}">
      <dgm:prSet custT="1"/>
      <dgm:spPr/>
      <dgm:t>
        <a:bodyPr/>
        <a:lstStyle/>
        <a:p>
          <a:r>
            <a:rPr lang="ar-SA" sz="2400" dirty="0">
              <a:cs typeface="+mj-cs"/>
            </a:rPr>
            <a:t>النباتات</a:t>
          </a:r>
          <a:endParaRPr lang="en-US" sz="2400" dirty="0">
            <a:cs typeface="+mj-cs"/>
          </a:endParaRPr>
        </a:p>
      </dgm:t>
    </dgm:pt>
    <dgm:pt modelId="{C6187789-6917-458C-9AE7-895C1E1846C6}" type="parTrans" cxnId="{BA54ACBA-183A-4C64-A774-0330592A1F3F}">
      <dgm:prSet/>
      <dgm:spPr/>
      <dgm:t>
        <a:bodyPr/>
        <a:lstStyle/>
        <a:p>
          <a:endParaRPr lang="en-US" sz="2400">
            <a:cs typeface="+mj-cs"/>
          </a:endParaRPr>
        </a:p>
      </dgm:t>
    </dgm:pt>
    <dgm:pt modelId="{DC690B4F-8FC4-416B-A30B-D4EFF1E2ACD7}" type="sibTrans" cxnId="{BA54ACBA-183A-4C64-A774-0330592A1F3F}">
      <dgm:prSet/>
      <dgm:spPr/>
      <dgm:t>
        <a:bodyPr/>
        <a:lstStyle/>
        <a:p>
          <a:endParaRPr lang="en-US" sz="2400">
            <a:cs typeface="+mj-cs"/>
          </a:endParaRPr>
        </a:p>
      </dgm:t>
    </dgm:pt>
    <dgm:pt modelId="{5A0DA379-AE69-4EC3-950D-8E2C931EDDD9}">
      <dgm:prSet custT="1"/>
      <dgm:spPr/>
      <dgm:t>
        <a:bodyPr/>
        <a:lstStyle/>
        <a:p>
          <a:r>
            <a:rPr lang="ar-SA" sz="2400" dirty="0">
              <a:cs typeface="+mj-cs"/>
            </a:rPr>
            <a:t>الطاقة النووية</a:t>
          </a:r>
          <a:endParaRPr lang="en-US" sz="2400" dirty="0">
            <a:cs typeface="+mj-cs"/>
          </a:endParaRPr>
        </a:p>
      </dgm:t>
    </dgm:pt>
    <dgm:pt modelId="{0993CB0A-0B59-4BEF-89E4-57C525951D00}" type="parTrans" cxnId="{0C547D3C-6C3C-4F19-93B2-9AA71C6B43FA}">
      <dgm:prSet/>
      <dgm:spPr/>
      <dgm:t>
        <a:bodyPr/>
        <a:lstStyle/>
        <a:p>
          <a:endParaRPr lang="en-US" sz="2400">
            <a:cs typeface="+mj-cs"/>
          </a:endParaRPr>
        </a:p>
      </dgm:t>
    </dgm:pt>
    <dgm:pt modelId="{8A5EC8C4-721D-4520-9CD3-932755139CDD}" type="sibTrans" cxnId="{0C547D3C-6C3C-4F19-93B2-9AA71C6B43FA}">
      <dgm:prSet/>
      <dgm:spPr/>
      <dgm:t>
        <a:bodyPr/>
        <a:lstStyle/>
        <a:p>
          <a:endParaRPr lang="en-US" sz="2400">
            <a:cs typeface="+mj-cs"/>
          </a:endParaRPr>
        </a:p>
      </dgm:t>
    </dgm:pt>
    <dgm:pt modelId="{E8A7B342-B3C3-475D-830E-4CA9A22592AB}">
      <dgm:prSet/>
      <dgm:spPr/>
      <dgm:t>
        <a:bodyPr/>
        <a:lstStyle/>
        <a:p>
          <a:r>
            <a:rPr lang="ar-SA" dirty="0"/>
            <a:t>مساقط المياه</a:t>
          </a:r>
          <a:endParaRPr lang="en-US" dirty="0"/>
        </a:p>
      </dgm:t>
    </dgm:pt>
    <dgm:pt modelId="{DCE38967-E408-4F67-B236-B287ADC32637}" type="parTrans" cxnId="{B48C35D4-451B-4A89-B0CC-98945731573E}">
      <dgm:prSet/>
      <dgm:spPr/>
      <dgm:t>
        <a:bodyPr/>
        <a:lstStyle/>
        <a:p>
          <a:endParaRPr lang="en-US"/>
        </a:p>
      </dgm:t>
    </dgm:pt>
    <dgm:pt modelId="{40B8F54B-CD39-4A2D-8AFF-D93480789105}" type="sibTrans" cxnId="{B48C35D4-451B-4A89-B0CC-98945731573E}">
      <dgm:prSet/>
      <dgm:spPr/>
      <dgm:t>
        <a:bodyPr/>
        <a:lstStyle/>
        <a:p>
          <a:endParaRPr lang="en-US"/>
        </a:p>
      </dgm:t>
    </dgm:pt>
    <dgm:pt modelId="{868B0CBF-6D39-4F6C-927D-583D09FD467B}" type="pres">
      <dgm:prSet presAssocID="{6A8632D5-6626-4CCE-9F9E-75914095566C}" presName="diagram" presStyleCnt="0">
        <dgm:presLayoutVars>
          <dgm:chPref val="1"/>
          <dgm:dir val="rev"/>
          <dgm:animOne val="branch"/>
          <dgm:animLvl val="lvl"/>
          <dgm:resizeHandles/>
        </dgm:presLayoutVars>
      </dgm:prSet>
      <dgm:spPr/>
    </dgm:pt>
    <dgm:pt modelId="{65341459-6762-4E99-A083-C52044E22956}" type="pres">
      <dgm:prSet presAssocID="{0D92199B-4275-4E0E-A3C2-5CAB87769FB0}" presName="root" presStyleCnt="0"/>
      <dgm:spPr/>
    </dgm:pt>
    <dgm:pt modelId="{AE7B6D08-B8ED-49BD-9390-7F641B789206}" type="pres">
      <dgm:prSet presAssocID="{0D92199B-4275-4E0E-A3C2-5CAB87769FB0}" presName="rootComposite" presStyleCnt="0"/>
      <dgm:spPr/>
    </dgm:pt>
    <dgm:pt modelId="{3A56B563-036B-4151-9384-E238DD042385}" type="pres">
      <dgm:prSet presAssocID="{0D92199B-4275-4E0E-A3C2-5CAB87769FB0}" presName="rootText" presStyleLbl="node1" presStyleIdx="0" presStyleCnt="2" custScaleX="123054" custScaleY="66802"/>
      <dgm:spPr/>
    </dgm:pt>
    <dgm:pt modelId="{2E6B89E9-01B7-4961-9A32-40AC7853FD0C}" type="pres">
      <dgm:prSet presAssocID="{0D92199B-4275-4E0E-A3C2-5CAB87769FB0}" presName="rootConnector" presStyleLbl="node1" presStyleIdx="0" presStyleCnt="2"/>
      <dgm:spPr/>
    </dgm:pt>
    <dgm:pt modelId="{B21D1AA6-55E0-4DD5-9FFC-BFA09E2B3738}" type="pres">
      <dgm:prSet presAssocID="{0D92199B-4275-4E0E-A3C2-5CAB87769FB0}" presName="childShape" presStyleCnt="0"/>
      <dgm:spPr/>
    </dgm:pt>
    <dgm:pt modelId="{6CEB380A-C683-4323-B6EE-6889C79DE99C}" type="pres">
      <dgm:prSet presAssocID="{23D993EA-8936-4D85-BD74-8E48D63FA9DF}" presName="Name13" presStyleLbl="parChTrans1D2" presStyleIdx="0" presStyleCnt="8"/>
      <dgm:spPr/>
    </dgm:pt>
    <dgm:pt modelId="{166922FA-D1D7-4644-9FA8-D511D96868D0}" type="pres">
      <dgm:prSet presAssocID="{FD72A458-BBBD-448A-A4D4-B56633E0B0E6}" presName="childText" presStyleLbl="bgAcc1" presStyleIdx="0" presStyleCnt="8" custScaleY="32797">
        <dgm:presLayoutVars>
          <dgm:bulletEnabled val="1"/>
        </dgm:presLayoutVars>
      </dgm:prSet>
      <dgm:spPr/>
    </dgm:pt>
    <dgm:pt modelId="{19757A73-8BD0-414D-A22A-0D6C824E962E}" type="pres">
      <dgm:prSet presAssocID="{D2FCCCD7-2EA6-47C4-B858-96294E7CF30C}" presName="Name13" presStyleLbl="parChTrans1D2" presStyleIdx="1" presStyleCnt="8"/>
      <dgm:spPr/>
    </dgm:pt>
    <dgm:pt modelId="{89542C62-B4E5-4C8E-8F2F-75269791C11D}" type="pres">
      <dgm:prSet presAssocID="{85C75F5C-DCA4-46D3-AD51-71936A15516A}" presName="childText" presStyleLbl="bgAcc1" presStyleIdx="1" presStyleCnt="8" custScaleY="35476">
        <dgm:presLayoutVars>
          <dgm:bulletEnabled val="1"/>
        </dgm:presLayoutVars>
      </dgm:prSet>
      <dgm:spPr/>
    </dgm:pt>
    <dgm:pt modelId="{B7795CF3-54B6-4607-955B-9EF12FEC088E}" type="pres">
      <dgm:prSet presAssocID="{25B63F88-4DCC-42C9-B6E9-09E62690ACC4}" presName="Name13" presStyleLbl="parChTrans1D2" presStyleIdx="2" presStyleCnt="8"/>
      <dgm:spPr/>
    </dgm:pt>
    <dgm:pt modelId="{7BA210CB-DC5C-4E83-A7DE-F084B555F5E4}" type="pres">
      <dgm:prSet presAssocID="{3DCB1D42-30BF-4F4C-B8E7-C47BFEFD5C01}" presName="childText" presStyleLbl="bgAcc1" presStyleIdx="2" presStyleCnt="8" custScaleY="39761">
        <dgm:presLayoutVars>
          <dgm:bulletEnabled val="1"/>
        </dgm:presLayoutVars>
      </dgm:prSet>
      <dgm:spPr/>
    </dgm:pt>
    <dgm:pt modelId="{F8621F0A-9F2C-4754-AD15-6ED5939D7C87}" type="pres">
      <dgm:prSet presAssocID="{DCE38967-E408-4F67-B236-B287ADC32637}" presName="Name13" presStyleLbl="parChTrans1D2" presStyleIdx="3" presStyleCnt="8"/>
      <dgm:spPr/>
    </dgm:pt>
    <dgm:pt modelId="{CEE000D3-F25D-4117-B5A7-5FA5A2E0EE09}" type="pres">
      <dgm:prSet presAssocID="{E8A7B342-B3C3-475D-830E-4CA9A22592AB}" presName="childText" presStyleLbl="bgAcc1" presStyleIdx="3" presStyleCnt="8" custScaleY="43049">
        <dgm:presLayoutVars>
          <dgm:bulletEnabled val="1"/>
        </dgm:presLayoutVars>
      </dgm:prSet>
      <dgm:spPr/>
    </dgm:pt>
    <dgm:pt modelId="{F5805657-0A7F-4B72-ACE6-18BD032324BA}" type="pres">
      <dgm:prSet presAssocID="{C6187789-6917-458C-9AE7-895C1E1846C6}" presName="Name13" presStyleLbl="parChTrans1D2" presStyleIdx="4" presStyleCnt="8"/>
      <dgm:spPr/>
    </dgm:pt>
    <dgm:pt modelId="{6A084545-6A96-424A-BAD7-95740410E52E}" type="pres">
      <dgm:prSet presAssocID="{2F5FCECD-E1AD-464C-BE50-4708EE718609}" presName="childText" presStyleLbl="bgAcc1" presStyleIdx="4" presStyleCnt="8" custScaleY="40572">
        <dgm:presLayoutVars>
          <dgm:bulletEnabled val="1"/>
        </dgm:presLayoutVars>
      </dgm:prSet>
      <dgm:spPr/>
    </dgm:pt>
    <dgm:pt modelId="{D3D2F240-11B8-4EED-A41D-6D44340A4B92}" type="pres">
      <dgm:prSet presAssocID="{0993CB0A-0B59-4BEF-89E4-57C525951D00}" presName="Name13" presStyleLbl="parChTrans1D2" presStyleIdx="5" presStyleCnt="8"/>
      <dgm:spPr/>
    </dgm:pt>
    <dgm:pt modelId="{B143A1C5-CE0A-4FE1-9519-AA68B02A56DF}" type="pres">
      <dgm:prSet presAssocID="{5A0DA379-AE69-4EC3-950D-8E2C931EDDD9}" presName="childText" presStyleLbl="bgAcc1" presStyleIdx="5" presStyleCnt="8" custScaleY="39195">
        <dgm:presLayoutVars>
          <dgm:bulletEnabled val="1"/>
        </dgm:presLayoutVars>
      </dgm:prSet>
      <dgm:spPr/>
    </dgm:pt>
    <dgm:pt modelId="{7F76ECB9-09FA-4529-BCA4-E9A98DC557F1}" type="pres">
      <dgm:prSet presAssocID="{4D21C0FF-C9C3-4236-A7F7-EAE71A894BE8}" presName="root" presStyleCnt="0"/>
      <dgm:spPr/>
    </dgm:pt>
    <dgm:pt modelId="{68A117C0-25DD-4286-92C7-42F16844FBFF}" type="pres">
      <dgm:prSet presAssocID="{4D21C0FF-C9C3-4236-A7F7-EAE71A894BE8}" presName="rootComposite" presStyleCnt="0"/>
      <dgm:spPr/>
    </dgm:pt>
    <dgm:pt modelId="{31A6CF9A-2544-41A7-BD90-4F508361CFE0}" type="pres">
      <dgm:prSet presAssocID="{4D21C0FF-C9C3-4236-A7F7-EAE71A894BE8}" presName="rootText" presStyleLbl="node1" presStyleIdx="1" presStyleCnt="2" custScaleX="116034" custScaleY="63502"/>
      <dgm:spPr/>
    </dgm:pt>
    <dgm:pt modelId="{E2696E7C-98F6-4C25-A18C-005B3769B7AE}" type="pres">
      <dgm:prSet presAssocID="{4D21C0FF-C9C3-4236-A7F7-EAE71A894BE8}" presName="rootConnector" presStyleLbl="node1" presStyleIdx="1" presStyleCnt="2"/>
      <dgm:spPr/>
    </dgm:pt>
    <dgm:pt modelId="{F07E17A6-06E1-470F-A39D-17707E001E2D}" type="pres">
      <dgm:prSet presAssocID="{4D21C0FF-C9C3-4236-A7F7-EAE71A894BE8}" presName="childShape" presStyleCnt="0"/>
      <dgm:spPr/>
    </dgm:pt>
    <dgm:pt modelId="{AFAA1346-F077-4EEB-B390-F2A2341B5D4B}" type="pres">
      <dgm:prSet presAssocID="{0E8C12B1-2438-415A-AEA6-1A5C492ABF37}" presName="Name13" presStyleLbl="parChTrans1D2" presStyleIdx="6" presStyleCnt="8"/>
      <dgm:spPr/>
    </dgm:pt>
    <dgm:pt modelId="{C88893AC-3B32-480F-B388-C55BC0782509}" type="pres">
      <dgm:prSet presAssocID="{4084299C-0A95-4C21-81E1-116FD731EFCC}" presName="childText" presStyleLbl="bgAcc1" presStyleIdx="6" presStyleCnt="8" custScaleX="123650" custScaleY="46193">
        <dgm:presLayoutVars>
          <dgm:bulletEnabled val="1"/>
        </dgm:presLayoutVars>
      </dgm:prSet>
      <dgm:spPr/>
    </dgm:pt>
    <dgm:pt modelId="{9C412ED2-9219-4149-99C9-34DE15479FD1}" type="pres">
      <dgm:prSet presAssocID="{408251A9-806C-4660-83BF-3FCE1EA67321}" presName="Name13" presStyleLbl="parChTrans1D2" presStyleIdx="7" presStyleCnt="8"/>
      <dgm:spPr/>
    </dgm:pt>
    <dgm:pt modelId="{AAA30E5D-BE84-4EF9-BBA7-A33DAC2EBBB9}" type="pres">
      <dgm:prSet presAssocID="{F509556C-4030-4E75-BAE3-6B2ADAE92294}" presName="childText" presStyleLbl="bgAcc1" presStyleIdx="7" presStyleCnt="8" custScaleX="148767" custScaleY="45927">
        <dgm:presLayoutVars>
          <dgm:bulletEnabled val="1"/>
        </dgm:presLayoutVars>
      </dgm:prSet>
      <dgm:spPr/>
    </dgm:pt>
  </dgm:ptLst>
  <dgm:cxnLst>
    <dgm:cxn modelId="{25B1F301-D4B5-444E-9C28-56C946D35930}" srcId="{0D92199B-4275-4E0E-A3C2-5CAB87769FB0}" destId="{FD72A458-BBBD-448A-A4D4-B56633E0B0E6}" srcOrd="0" destOrd="0" parTransId="{23D993EA-8936-4D85-BD74-8E48D63FA9DF}" sibTransId="{E48DC238-0494-4B7C-89DB-BCEC3233C1F4}"/>
    <dgm:cxn modelId="{373D7611-D422-4F10-8F7B-665D3987EF12}" type="presOf" srcId="{D2FCCCD7-2EA6-47C4-B858-96294E7CF30C}" destId="{19757A73-8BD0-414D-A22A-0D6C824E962E}" srcOrd="0" destOrd="0" presId="urn:microsoft.com/office/officeart/2005/8/layout/hierarchy3"/>
    <dgm:cxn modelId="{104D2F18-0BA3-49AD-8024-267AA98A85DD}" type="presOf" srcId="{4D21C0FF-C9C3-4236-A7F7-EAE71A894BE8}" destId="{E2696E7C-98F6-4C25-A18C-005B3769B7AE}" srcOrd="1" destOrd="0" presId="urn:microsoft.com/office/officeart/2005/8/layout/hierarchy3"/>
    <dgm:cxn modelId="{F6E2AB24-310D-4549-8A4B-646FEFAA43CE}" type="presOf" srcId="{F509556C-4030-4E75-BAE3-6B2ADAE92294}" destId="{AAA30E5D-BE84-4EF9-BBA7-A33DAC2EBBB9}" srcOrd="0" destOrd="0" presId="urn:microsoft.com/office/officeart/2005/8/layout/hierarchy3"/>
    <dgm:cxn modelId="{DFB6CC24-C5AC-4140-BE68-71FE3DBE8A1E}" srcId="{4D21C0FF-C9C3-4236-A7F7-EAE71A894BE8}" destId="{4084299C-0A95-4C21-81E1-116FD731EFCC}" srcOrd="0" destOrd="0" parTransId="{0E8C12B1-2438-415A-AEA6-1A5C492ABF37}" sibTransId="{54A6BCE3-7AC4-44E3-A62A-1B9843969FD5}"/>
    <dgm:cxn modelId="{B6D8E824-0AF5-4391-9F55-41556DA83327}" type="presOf" srcId="{E8A7B342-B3C3-475D-830E-4CA9A22592AB}" destId="{CEE000D3-F25D-4117-B5A7-5FA5A2E0EE09}" srcOrd="0" destOrd="0" presId="urn:microsoft.com/office/officeart/2005/8/layout/hierarchy3"/>
    <dgm:cxn modelId="{5C75DE28-6652-4186-AC0A-0B439B84F684}" type="presOf" srcId="{C6187789-6917-458C-9AE7-895C1E1846C6}" destId="{F5805657-0A7F-4B72-ACE6-18BD032324BA}" srcOrd="0" destOrd="0" presId="urn:microsoft.com/office/officeart/2005/8/layout/hierarchy3"/>
    <dgm:cxn modelId="{0C547D3C-6C3C-4F19-93B2-9AA71C6B43FA}" srcId="{0D92199B-4275-4E0E-A3C2-5CAB87769FB0}" destId="{5A0DA379-AE69-4EC3-950D-8E2C931EDDD9}" srcOrd="5" destOrd="0" parTransId="{0993CB0A-0B59-4BEF-89E4-57C525951D00}" sibTransId="{8A5EC8C4-721D-4520-9CD3-932755139CDD}"/>
    <dgm:cxn modelId="{7048B25F-DD53-48D4-A45F-0D605AE19B94}" type="presOf" srcId="{0D92199B-4275-4E0E-A3C2-5CAB87769FB0}" destId="{2E6B89E9-01B7-4961-9A32-40AC7853FD0C}" srcOrd="1" destOrd="0" presId="urn:microsoft.com/office/officeart/2005/8/layout/hierarchy3"/>
    <dgm:cxn modelId="{B6225142-8F98-43F5-A499-0768ECD37092}" srcId="{6A8632D5-6626-4CCE-9F9E-75914095566C}" destId="{4D21C0FF-C9C3-4236-A7F7-EAE71A894BE8}" srcOrd="1" destOrd="0" parTransId="{85719779-25D2-4B9E-B44D-6421776AE7C6}" sibTransId="{369E285E-591A-467D-9CB1-8BA6DBCD8CF5}"/>
    <dgm:cxn modelId="{E6A8F463-9B71-4A22-AA6B-854C005E5AE5}" type="presOf" srcId="{408251A9-806C-4660-83BF-3FCE1EA67321}" destId="{9C412ED2-9219-4149-99C9-34DE15479FD1}" srcOrd="0" destOrd="0" presId="urn:microsoft.com/office/officeart/2005/8/layout/hierarchy3"/>
    <dgm:cxn modelId="{7623DC65-5003-48E2-898A-6F6FCC010AFC}" type="presOf" srcId="{FD72A458-BBBD-448A-A4D4-B56633E0B0E6}" destId="{166922FA-D1D7-4644-9FA8-D511D96868D0}" srcOrd="0" destOrd="0" presId="urn:microsoft.com/office/officeart/2005/8/layout/hierarchy3"/>
    <dgm:cxn modelId="{2A37F553-CA96-4CF7-994A-5839FCF2BCC2}" type="presOf" srcId="{4084299C-0A95-4C21-81E1-116FD731EFCC}" destId="{C88893AC-3B32-480F-B388-C55BC0782509}" srcOrd="0" destOrd="0" presId="urn:microsoft.com/office/officeart/2005/8/layout/hierarchy3"/>
    <dgm:cxn modelId="{9F6AE458-7C16-459F-B9AB-7FF920DE7CD5}" srcId="{0D92199B-4275-4E0E-A3C2-5CAB87769FB0}" destId="{85C75F5C-DCA4-46D3-AD51-71936A15516A}" srcOrd="1" destOrd="0" parTransId="{D2FCCCD7-2EA6-47C4-B858-96294E7CF30C}" sibTransId="{B1CE5906-FAA9-4FAD-9139-A48377F2AFA9}"/>
    <dgm:cxn modelId="{795D3C7A-1A42-4CD6-8E12-186365CFCBB3}" type="presOf" srcId="{0993CB0A-0B59-4BEF-89E4-57C525951D00}" destId="{D3D2F240-11B8-4EED-A41D-6D44340A4B92}" srcOrd="0" destOrd="0" presId="urn:microsoft.com/office/officeart/2005/8/layout/hierarchy3"/>
    <dgm:cxn modelId="{00B1B783-0A4E-4D23-A05B-C42A7A048E4B}" type="presOf" srcId="{6A8632D5-6626-4CCE-9F9E-75914095566C}" destId="{868B0CBF-6D39-4F6C-927D-583D09FD467B}" srcOrd="0" destOrd="0" presId="urn:microsoft.com/office/officeart/2005/8/layout/hierarchy3"/>
    <dgm:cxn modelId="{F8E2BB8D-C36F-4F94-9F49-C22DF96A2ED0}" type="presOf" srcId="{4D21C0FF-C9C3-4236-A7F7-EAE71A894BE8}" destId="{31A6CF9A-2544-41A7-BD90-4F508361CFE0}" srcOrd="0" destOrd="0" presId="urn:microsoft.com/office/officeart/2005/8/layout/hierarchy3"/>
    <dgm:cxn modelId="{9D157C99-1CEE-45CF-89B0-C5AF30237726}" type="presOf" srcId="{25B63F88-4DCC-42C9-B6E9-09E62690ACC4}" destId="{B7795CF3-54B6-4607-955B-9EF12FEC088E}" srcOrd="0" destOrd="0" presId="urn:microsoft.com/office/officeart/2005/8/layout/hierarchy3"/>
    <dgm:cxn modelId="{93BF0DAC-A73F-4922-921D-8F9ED5357D4F}" type="presOf" srcId="{5A0DA379-AE69-4EC3-950D-8E2C931EDDD9}" destId="{B143A1C5-CE0A-4FE1-9519-AA68B02A56DF}" srcOrd="0" destOrd="0" presId="urn:microsoft.com/office/officeart/2005/8/layout/hierarchy3"/>
    <dgm:cxn modelId="{247D34AC-7BBD-4AEA-880F-2382CF2DB40E}" type="presOf" srcId="{85C75F5C-DCA4-46D3-AD51-71936A15516A}" destId="{89542C62-B4E5-4C8E-8F2F-75269791C11D}" srcOrd="0" destOrd="0" presId="urn:microsoft.com/office/officeart/2005/8/layout/hierarchy3"/>
    <dgm:cxn modelId="{BA54ACBA-183A-4C64-A774-0330592A1F3F}" srcId="{0D92199B-4275-4E0E-A3C2-5CAB87769FB0}" destId="{2F5FCECD-E1AD-464C-BE50-4708EE718609}" srcOrd="4" destOrd="0" parTransId="{C6187789-6917-458C-9AE7-895C1E1846C6}" sibTransId="{DC690B4F-8FC4-416B-A30B-D4EFF1E2ACD7}"/>
    <dgm:cxn modelId="{1A08DDBA-ED74-4E57-864F-0A6C712DB2B6}" type="presOf" srcId="{2F5FCECD-E1AD-464C-BE50-4708EE718609}" destId="{6A084545-6A96-424A-BAD7-95740410E52E}" srcOrd="0" destOrd="0" presId="urn:microsoft.com/office/officeart/2005/8/layout/hierarchy3"/>
    <dgm:cxn modelId="{E10C9ABF-BDDD-4DDB-9D14-C228E5290041}" type="presOf" srcId="{3DCB1D42-30BF-4F4C-B8E7-C47BFEFD5C01}" destId="{7BA210CB-DC5C-4E83-A7DE-F084B555F5E4}" srcOrd="0" destOrd="0" presId="urn:microsoft.com/office/officeart/2005/8/layout/hierarchy3"/>
    <dgm:cxn modelId="{B48C35D4-451B-4A89-B0CC-98945731573E}" srcId="{0D92199B-4275-4E0E-A3C2-5CAB87769FB0}" destId="{E8A7B342-B3C3-475D-830E-4CA9A22592AB}" srcOrd="3" destOrd="0" parTransId="{DCE38967-E408-4F67-B236-B287ADC32637}" sibTransId="{40B8F54B-CD39-4A2D-8AFF-D93480789105}"/>
    <dgm:cxn modelId="{C6233DD7-55FE-453C-ABFF-21FDC62BBF29}" type="presOf" srcId="{23D993EA-8936-4D85-BD74-8E48D63FA9DF}" destId="{6CEB380A-C683-4323-B6EE-6889C79DE99C}" srcOrd="0" destOrd="0" presId="urn:microsoft.com/office/officeart/2005/8/layout/hierarchy3"/>
    <dgm:cxn modelId="{D14502E0-D4C1-4BBE-A0EC-FA2E0401003E}" srcId="{6A8632D5-6626-4CCE-9F9E-75914095566C}" destId="{0D92199B-4275-4E0E-A3C2-5CAB87769FB0}" srcOrd="0" destOrd="0" parTransId="{F559C9FE-4995-42F9-BC1A-AF42A1B39746}" sibTransId="{54815B10-AC18-4FDE-AD35-DD99CDC33636}"/>
    <dgm:cxn modelId="{93ABA3E6-1770-474F-938A-471C2E8CED6A}" srcId="{0D92199B-4275-4E0E-A3C2-5CAB87769FB0}" destId="{3DCB1D42-30BF-4F4C-B8E7-C47BFEFD5C01}" srcOrd="2" destOrd="0" parTransId="{25B63F88-4DCC-42C9-B6E9-09E62690ACC4}" sibTransId="{360AE0F2-A568-488A-8ADD-1E5BA3A500EF}"/>
    <dgm:cxn modelId="{C51B40EB-A466-4F4E-9886-16071FDB4DD4}" type="presOf" srcId="{0D92199B-4275-4E0E-A3C2-5CAB87769FB0}" destId="{3A56B563-036B-4151-9384-E238DD042385}" srcOrd="0" destOrd="0" presId="urn:microsoft.com/office/officeart/2005/8/layout/hierarchy3"/>
    <dgm:cxn modelId="{0BB10BF0-F389-4151-AA4A-A838BBE1DB05}" srcId="{4D21C0FF-C9C3-4236-A7F7-EAE71A894BE8}" destId="{F509556C-4030-4E75-BAE3-6B2ADAE92294}" srcOrd="1" destOrd="0" parTransId="{408251A9-806C-4660-83BF-3FCE1EA67321}" sibTransId="{582FCB89-B74B-427F-9683-6D33A1A472F4}"/>
    <dgm:cxn modelId="{76F16AF1-6540-4E62-B8EA-2F20B052DB23}" type="presOf" srcId="{0E8C12B1-2438-415A-AEA6-1A5C492ABF37}" destId="{AFAA1346-F077-4EEB-B390-F2A2341B5D4B}" srcOrd="0" destOrd="0" presId="urn:microsoft.com/office/officeart/2005/8/layout/hierarchy3"/>
    <dgm:cxn modelId="{CA1716FB-C921-4E87-BD3C-20D5A6C720DA}" type="presOf" srcId="{DCE38967-E408-4F67-B236-B287ADC32637}" destId="{F8621F0A-9F2C-4754-AD15-6ED5939D7C87}" srcOrd="0" destOrd="0" presId="urn:microsoft.com/office/officeart/2005/8/layout/hierarchy3"/>
    <dgm:cxn modelId="{0BE4425E-562C-4BDC-A161-40F3A664ADF4}" type="presParOf" srcId="{868B0CBF-6D39-4F6C-927D-583D09FD467B}" destId="{65341459-6762-4E99-A083-C52044E22956}" srcOrd="0" destOrd="0" presId="urn:microsoft.com/office/officeart/2005/8/layout/hierarchy3"/>
    <dgm:cxn modelId="{0403CD3D-46FF-4936-BE1C-A805AE681C23}" type="presParOf" srcId="{65341459-6762-4E99-A083-C52044E22956}" destId="{AE7B6D08-B8ED-49BD-9390-7F641B789206}" srcOrd="0" destOrd="0" presId="urn:microsoft.com/office/officeart/2005/8/layout/hierarchy3"/>
    <dgm:cxn modelId="{AE9B28B0-0B4B-45D8-B777-D426E0EBF9B0}" type="presParOf" srcId="{AE7B6D08-B8ED-49BD-9390-7F641B789206}" destId="{3A56B563-036B-4151-9384-E238DD042385}" srcOrd="0" destOrd="0" presId="urn:microsoft.com/office/officeart/2005/8/layout/hierarchy3"/>
    <dgm:cxn modelId="{6D4FE587-0BCC-4B77-9756-AFEA7F50C220}" type="presParOf" srcId="{AE7B6D08-B8ED-49BD-9390-7F641B789206}" destId="{2E6B89E9-01B7-4961-9A32-40AC7853FD0C}" srcOrd="1" destOrd="0" presId="urn:microsoft.com/office/officeart/2005/8/layout/hierarchy3"/>
    <dgm:cxn modelId="{B6FACDE3-A422-4ABE-BAE8-C91BEDDF201C}" type="presParOf" srcId="{65341459-6762-4E99-A083-C52044E22956}" destId="{B21D1AA6-55E0-4DD5-9FFC-BFA09E2B3738}" srcOrd="1" destOrd="0" presId="urn:microsoft.com/office/officeart/2005/8/layout/hierarchy3"/>
    <dgm:cxn modelId="{629DBFA4-A3A6-4290-AE58-0DEC232EA99E}" type="presParOf" srcId="{B21D1AA6-55E0-4DD5-9FFC-BFA09E2B3738}" destId="{6CEB380A-C683-4323-B6EE-6889C79DE99C}" srcOrd="0" destOrd="0" presId="urn:microsoft.com/office/officeart/2005/8/layout/hierarchy3"/>
    <dgm:cxn modelId="{497639F6-0D48-46CF-8B17-7C0C1F8EE3D8}" type="presParOf" srcId="{B21D1AA6-55E0-4DD5-9FFC-BFA09E2B3738}" destId="{166922FA-D1D7-4644-9FA8-D511D96868D0}" srcOrd="1" destOrd="0" presId="urn:microsoft.com/office/officeart/2005/8/layout/hierarchy3"/>
    <dgm:cxn modelId="{CB1101C0-275A-43E3-9A96-EF5EAFF55F43}" type="presParOf" srcId="{B21D1AA6-55E0-4DD5-9FFC-BFA09E2B3738}" destId="{19757A73-8BD0-414D-A22A-0D6C824E962E}" srcOrd="2" destOrd="0" presId="urn:microsoft.com/office/officeart/2005/8/layout/hierarchy3"/>
    <dgm:cxn modelId="{B10334E6-ACFA-4FD7-B53A-532B74D0BD52}" type="presParOf" srcId="{B21D1AA6-55E0-4DD5-9FFC-BFA09E2B3738}" destId="{89542C62-B4E5-4C8E-8F2F-75269791C11D}" srcOrd="3" destOrd="0" presId="urn:microsoft.com/office/officeart/2005/8/layout/hierarchy3"/>
    <dgm:cxn modelId="{6D484066-91F7-4143-BA05-756B140B646F}" type="presParOf" srcId="{B21D1AA6-55E0-4DD5-9FFC-BFA09E2B3738}" destId="{B7795CF3-54B6-4607-955B-9EF12FEC088E}" srcOrd="4" destOrd="0" presId="urn:microsoft.com/office/officeart/2005/8/layout/hierarchy3"/>
    <dgm:cxn modelId="{B657976A-92E2-4E13-8D7E-2875A894C749}" type="presParOf" srcId="{B21D1AA6-55E0-4DD5-9FFC-BFA09E2B3738}" destId="{7BA210CB-DC5C-4E83-A7DE-F084B555F5E4}" srcOrd="5" destOrd="0" presId="urn:microsoft.com/office/officeart/2005/8/layout/hierarchy3"/>
    <dgm:cxn modelId="{4BBEBAC8-6EAA-4BFD-8843-DA67B27EF9EB}" type="presParOf" srcId="{B21D1AA6-55E0-4DD5-9FFC-BFA09E2B3738}" destId="{F8621F0A-9F2C-4754-AD15-6ED5939D7C87}" srcOrd="6" destOrd="0" presId="urn:microsoft.com/office/officeart/2005/8/layout/hierarchy3"/>
    <dgm:cxn modelId="{F242E7A0-F281-4B20-B9FF-C78DBAD933BD}" type="presParOf" srcId="{B21D1AA6-55E0-4DD5-9FFC-BFA09E2B3738}" destId="{CEE000D3-F25D-4117-B5A7-5FA5A2E0EE09}" srcOrd="7" destOrd="0" presId="urn:microsoft.com/office/officeart/2005/8/layout/hierarchy3"/>
    <dgm:cxn modelId="{D3E264DD-1B3F-444B-B98F-5F634B527034}" type="presParOf" srcId="{B21D1AA6-55E0-4DD5-9FFC-BFA09E2B3738}" destId="{F5805657-0A7F-4B72-ACE6-18BD032324BA}" srcOrd="8" destOrd="0" presId="urn:microsoft.com/office/officeart/2005/8/layout/hierarchy3"/>
    <dgm:cxn modelId="{8DFF1D9C-0E62-4D8E-91C8-04879EDEB65F}" type="presParOf" srcId="{B21D1AA6-55E0-4DD5-9FFC-BFA09E2B3738}" destId="{6A084545-6A96-424A-BAD7-95740410E52E}" srcOrd="9" destOrd="0" presId="urn:microsoft.com/office/officeart/2005/8/layout/hierarchy3"/>
    <dgm:cxn modelId="{E02C8606-DAB1-4CAF-AF65-D63F07AD389D}" type="presParOf" srcId="{B21D1AA6-55E0-4DD5-9FFC-BFA09E2B3738}" destId="{D3D2F240-11B8-4EED-A41D-6D44340A4B92}" srcOrd="10" destOrd="0" presId="urn:microsoft.com/office/officeart/2005/8/layout/hierarchy3"/>
    <dgm:cxn modelId="{BA6046B5-19BF-4493-B5C3-935C32E4A4C7}" type="presParOf" srcId="{B21D1AA6-55E0-4DD5-9FFC-BFA09E2B3738}" destId="{B143A1C5-CE0A-4FE1-9519-AA68B02A56DF}" srcOrd="11" destOrd="0" presId="urn:microsoft.com/office/officeart/2005/8/layout/hierarchy3"/>
    <dgm:cxn modelId="{5FCB9CFB-CA91-4100-9A68-D85761C4F450}" type="presParOf" srcId="{868B0CBF-6D39-4F6C-927D-583D09FD467B}" destId="{7F76ECB9-09FA-4529-BCA4-E9A98DC557F1}" srcOrd="1" destOrd="0" presId="urn:microsoft.com/office/officeart/2005/8/layout/hierarchy3"/>
    <dgm:cxn modelId="{909CE1AD-9EF4-42DE-A1A8-6C291ED9E02D}" type="presParOf" srcId="{7F76ECB9-09FA-4529-BCA4-E9A98DC557F1}" destId="{68A117C0-25DD-4286-92C7-42F16844FBFF}" srcOrd="0" destOrd="0" presId="urn:microsoft.com/office/officeart/2005/8/layout/hierarchy3"/>
    <dgm:cxn modelId="{5A885097-79F3-4FF3-AC3E-EC3261A6FBDC}" type="presParOf" srcId="{68A117C0-25DD-4286-92C7-42F16844FBFF}" destId="{31A6CF9A-2544-41A7-BD90-4F508361CFE0}" srcOrd="0" destOrd="0" presId="urn:microsoft.com/office/officeart/2005/8/layout/hierarchy3"/>
    <dgm:cxn modelId="{81E7980D-D628-4228-A1A4-7ECFC4004B04}" type="presParOf" srcId="{68A117C0-25DD-4286-92C7-42F16844FBFF}" destId="{E2696E7C-98F6-4C25-A18C-005B3769B7AE}" srcOrd="1" destOrd="0" presId="urn:microsoft.com/office/officeart/2005/8/layout/hierarchy3"/>
    <dgm:cxn modelId="{D80C04B7-A3BF-4763-A5D0-EB9898ACCCA3}" type="presParOf" srcId="{7F76ECB9-09FA-4529-BCA4-E9A98DC557F1}" destId="{F07E17A6-06E1-470F-A39D-17707E001E2D}" srcOrd="1" destOrd="0" presId="urn:microsoft.com/office/officeart/2005/8/layout/hierarchy3"/>
    <dgm:cxn modelId="{137F1104-E503-476E-A11A-A63C578CE0C0}" type="presParOf" srcId="{F07E17A6-06E1-470F-A39D-17707E001E2D}" destId="{AFAA1346-F077-4EEB-B390-F2A2341B5D4B}" srcOrd="0" destOrd="0" presId="urn:microsoft.com/office/officeart/2005/8/layout/hierarchy3"/>
    <dgm:cxn modelId="{A30720CD-4A2D-4789-91C9-5B7776FD67BA}" type="presParOf" srcId="{F07E17A6-06E1-470F-A39D-17707E001E2D}" destId="{C88893AC-3B32-480F-B388-C55BC0782509}" srcOrd="1" destOrd="0" presId="urn:microsoft.com/office/officeart/2005/8/layout/hierarchy3"/>
    <dgm:cxn modelId="{C6FD0967-FCA3-4121-BC4A-0927D5D2BDB4}" type="presParOf" srcId="{F07E17A6-06E1-470F-A39D-17707E001E2D}" destId="{9C412ED2-9219-4149-99C9-34DE15479FD1}" srcOrd="2" destOrd="0" presId="urn:microsoft.com/office/officeart/2005/8/layout/hierarchy3"/>
    <dgm:cxn modelId="{843719A0-8A9F-49FE-B11A-16E5CFFB6FB7}" type="presParOf" srcId="{F07E17A6-06E1-470F-A39D-17707E001E2D}" destId="{AAA30E5D-BE84-4EF9-BBA7-A33DAC2EBBB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B566047-A25F-47C8-A0B2-88F5604BC3B6}"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02C5135A-5C00-4785-AE4D-09943A49DD7B}">
      <dgm:prSet phldrT="[Text]" custT="1"/>
      <dgm:spPr/>
      <dgm:t>
        <a:bodyPr/>
        <a:lstStyle/>
        <a:p>
          <a:pPr algn="r" rtl="1">
            <a:buSzPct val="95000"/>
            <a:buFont typeface="Calibri" pitchFamily="34" charset="0"/>
            <a:buAutoNum type="arabicPeriod" startAt="4"/>
          </a:pPr>
          <a:r>
            <a:rPr lang="ar-SA" sz="2400" dirty="0">
              <a:solidFill>
                <a:prstClr val="black"/>
              </a:solidFill>
              <a:latin typeface="Times New Roman" pitchFamily="18" charset="0"/>
              <a:ea typeface="Calibri" pitchFamily="34" charset="0"/>
              <a:cs typeface="Times New Roman" pitchFamily="18" charset="0"/>
            </a:rPr>
            <a:t>هو أي مادة قابلة للاحتراق وينتج عن احتراقها حرارة</a:t>
          </a:r>
          <a:endParaRPr lang="en-US" sz="2400" dirty="0">
            <a:latin typeface="Times New Roman" panose="02020603050405020304" pitchFamily="18" charset="0"/>
            <a:cs typeface="Times New Roman" panose="02020603050405020304" pitchFamily="18" charset="0"/>
          </a:endParaRPr>
        </a:p>
      </dgm:t>
    </dgm:pt>
    <dgm:pt modelId="{E708E05F-77C2-4E31-A104-18848D99624C}" type="parTrans" cxnId="{F6A95450-3AD2-4788-A923-9B58A279DFFC}">
      <dgm:prSet/>
      <dgm:spPr/>
      <dgm:t>
        <a:bodyPr/>
        <a:lstStyle/>
        <a:p>
          <a:pPr algn="r" rtl="1"/>
          <a:endParaRPr lang="en-US" sz="2400">
            <a:latin typeface="Times New Roman" panose="02020603050405020304" pitchFamily="18" charset="0"/>
            <a:cs typeface="Times New Roman" panose="02020603050405020304" pitchFamily="18" charset="0"/>
          </a:endParaRPr>
        </a:p>
      </dgm:t>
    </dgm:pt>
    <dgm:pt modelId="{7652CBD9-261A-4D34-BD69-EBA6B6F551DB}" type="sibTrans" cxnId="{F6A95450-3AD2-4788-A923-9B58A279DFFC}">
      <dgm:prSet/>
      <dgm:spPr/>
      <dgm:t>
        <a:bodyPr/>
        <a:lstStyle/>
        <a:p>
          <a:pPr algn="r" rtl="1"/>
          <a:endParaRPr lang="en-US" sz="2400">
            <a:latin typeface="Times New Roman" panose="02020603050405020304" pitchFamily="18" charset="0"/>
            <a:cs typeface="Times New Roman" panose="02020603050405020304" pitchFamily="18" charset="0"/>
          </a:endParaRPr>
        </a:p>
      </dgm:t>
    </dgm:pt>
    <dgm:pt modelId="{B34772B3-9ABF-4B21-B6EF-5508CE1A8CD6}">
      <dgm:prSet phldrT="[Text]" custT="1"/>
      <dgm:spPr/>
      <dgm:t>
        <a:bodyPr/>
        <a:lstStyle/>
        <a:p>
          <a:pPr algn="r" rtl="1">
            <a:buClr>
              <a:prstClr val="black"/>
            </a:buClr>
            <a:buSzPct val="95000"/>
            <a:buFont typeface="+mj-lt"/>
            <a:buAutoNum type="arabicPeriod"/>
          </a:pPr>
          <a:r>
            <a:rPr lang="ar-SA" sz="2400" dirty="0">
              <a:solidFill>
                <a:prstClr val="black"/>
              </a:solidFill>
              <a:latin typeface="Times New Roman" pitchFamily="18" charset="0"/>
              <a:ea typeface="Calibri" pitchFamily="34" charset="0"/>
              <a:cs typeface="Times New Roman" pitchFamily="18" charset="0"/>
            </a:rPr>
            <a:t>وقود صلب</a:t>
          </a:r>
          <a:r>
            <a:rPr lang="en-US" sz="2400" dirty="0">
              <a:solidFill>
                <a:prstClr val="black"/>
              </a:solidFill>
              <a:latin typeface="Times New Roman" pitchFamily="18" charset="0"/>
              <a:ea typeface="Calibri" pitchFamily="34" charset="0"/>
              <a:cs typeface="Times New Roman" pitchFamily="18" charset="0"/>
            </a:rPr>
            <a:t>:</a:t>
          </a:r>
          <a:r>
            <a:rPr lang="ar-SA" sz="2400" dirty="0">
              <a:solidFill>
                <a:prstClr val="black"/>
              </a:solidFill>
              <a:latin typeface="Times New Roman" pitchFamily="18" charset="0"/>
              <a:ea typeface="Calibri" pitchFamily="34" charset="0"/>
              <a:cs typeface="Times New Roman" pitchFamily="18" charset="0"/>
            </a:rPr>
            <a:t> مثل الخشب والفحم</a:t>
          </a:r>
          <a:r>
            <a:rPr lang="en-US" sz="2400" dirty="0">
              <a:solidFill>
                <a:prstClr val="black"/>
              </a:solidFill>
              <a:latin typeface="Times New Roman" pitchFamily="18" charset="0"/>
              <a:cs typeface="Times New Roman" pitchFamily="18" charset="0"/>
            </a:rPr>
            <a:t>.</a:t>
          </a:r>
          <a:endParaRPr lang="ar-SA" sz="2400" dirty="0">
            <a:solidFill>
              <a:prstClr val="black"/>
            </a:solidFill>
            <a:latin typeface="Times New Roman" pitchFamily="18" charset="0"/>
            <a:cs typeface="Times New Roman" pitchFamily="18" charset="0"/>
          </a:endParaRPr>
        </a:p>
        <a:p>
          <a:pPr algn="r" rtl="1">
            <a:buClr>
              <a:prstClr val="black"/>
            </a:buClr>
            <a:buSzPct val="95000"/>
            <a:buFont typeface="+mj-lt"/>
            <a:buAutoNum type="arabicPeriod"/>
          </a:pPr>
          <a:r>
            <a:rPr lang="ar-SA" sz="2400" dirty="0">
              <a:solidFill>
                <a:prstClr val="black"/>
              </a:solidFill>
              <a:latin typeface="Times New Roman" pitchFamily="18" charset="0"/>
              <a:cs typeface="Times New Roman" pitchFamily="18" charset="0"/>
            </a:rPr>
            <a:t>وقود سائل</a:t>
          </a:r>
          <a:r>
            <a:rPr lang="en-US" sz="2400" dirty="0">
              <a:solidFill>
                <a:prstClr val="black"/>
              </a:solidFill>
              <a:latin typeface="Times New Roman" pitchFamily="18" charset="0"/>
              <a:cs typeface="Times New Roman" pitchFamily="18" charset="0"/>
            </a:rPr>
            <a:t> :</a:t>
          </a:r>
          <a:r>
            <a:rPr lang="ar-SA" sz="2400" dirty="0">
              <a:solidFill>
                <a:prstClr val="black"/>
              </a:solidFill>
              <a:latin typeface="Times New Roman" pitchFamily="18" charset="0"/>
              <a:cs typeface="Times New Roman" pitchFamily="18" charset="0"/>
            </a:rPr>
            <a:t>مثل الكيروسين والبنزين وزيت الديزل</a:t>
          </a:r>
          <a:r>
            <a:rPr lang="en-US" sz="2400" dirty="0">
              <a:solidFill>
                <a:prstClr val="black"/>
              </a:solidFill>
              <a:latin typeface="Times New Roman" pitchFamily="18" charset="0"/>
              <a:cs typeface="Times New Roman" pitchFamily="18" charset="0"/>
            </a:rPr>
            <a:t>.</a:t>
          </a:r>
        </a:p>
        <a:p>
          <a:pPr algn="r" rtl="1">
            <a:buClr>
              <a:prstClr val="black"/>
            </a:buClr>
            <a:buSzPct val="95000"/>
            <a:buFont typeface="+mj-lt"/>
            <a:buAutoNum type="arabicPeriod"/>
          </a:pPr>
          <a:r>
            <a:rPr lang="ar-SA" sz="2400" dirty="0">
              <a:solidFill>
                <a:prstClr val="black"/>
              </a:solidFill>
              <a:latin typeface="Times New Roman" pitchFamily="18" charset="0"/>
              <a:cs typeface="Times New Roman" pitchFamily="18" charset="0"/>
            </a:rPr>
            <a:t>وقود غازي</a:t>
          </a:r>
          <a:r>
            <a:rPr lang="en-US" sz="2400" dirty="0">
              <a:solidFill>
                <a:prstClr val="black"/>
              </a:solidFill>
              <a:latin typeface="Times New Roman" pitchFamily="18" charset="0"/>
              <a:cs typeface="Times New Roman" pitchFamily="18" charset="0"/>
            </a:rPr>
            <a:t>:</a:t>
          </a:r>
          <a:r>
            <a:rPr lang="ar-SA" sz="2400" dirty="0">
              <a:solidFill>
                <a:prstClr val="black"/>
              </a:solidFill>
              <a:latin typeface="Times New Roman" pitchFamily="18" charset="0"/>
              <a:cs typeface="Times New Roman" pitchFamily="18" charset="0"/>
            </a:rPr>
            <a:t> مثل الغاز الطبيعي وغاز البوتجاز</a:t>
          </a:r>
          <a:r>
            <a:rPr lang="en-US" sz="2400" dirty="0">
              <a:solidFill>
                <a:prstClr val="black"/>
              </a:solidFill>
              <a:latin typeface="Times New Roman" pitchFamily="18" charset="0"/>
              <a:cs typeface="Times New Roman" pitchFamily="18" charset="0"/>
            </a:rPr>
            <a:t>.</a:t>
          </a:r>
          <a:r>
            <a:rPr lang="ar-SA" sz="2400" dirty="0">
              <a:solidFill>
                <a:prstClr val="black"/>
              </a:solidFill>
              <a:latin typeface="Times New Roman" pitchFamily="18" charset="0"/>
              <a:cs typeface="Times New Roman" pitchFamily="18" charset="0"/>
            </a:rPr>
            <a:t> </a:t>
          </a:r>
          <a:endParaRPr lang="en-US" sz="2400" dirty="0">
            <a:latin typeface="Times New Roman" panose="02020603050405020304" pitchFamily="18" charset="0"/>
            <a:cs typeface="Times New Roman" panose="02020603050405020304" pitchFamily="18" charset="0"/>
          </a:endParaRPr>
        </a:p>
      </dgm:t>
    </dgm:pt>
    <dgm:pt modelId="{5102C4D0-8548-4DBD-9488-E14A9BA597C7}" type="parTrans" cxnId="{18AB8E67-227E-498F-A374-F7BF0BC11E8C}">
      <dgm:prSet/>
      <dgm:spPr/>
      <dgm:t>
        <a:bodyPr/>
        <a:lstStyle/>
        <a:p>
          <a:pPr algn="r" rtl="1"/>
          <a:endParaRPr lang="en-US" sz="2400">
            <a:latin typeface="Times New Roman" panose="02020603050405020304" pitchFamily="18" charset="0"/>
            <a:cs typeface="Times New Roman" panose="02020603050405020304" pitchFamily="18" charset="0"/>
          </a:endParaRPr>
        </a:p>
      </dgm:t>
    </dgm:pt>
    <dgm:pt modelId="{42B4740F-14EE-4EA2-9AD5-FB3D25EBFB50}" type="sibTrans" cxnId="{18AB8E67-227E-498F-A374-F7BF0BC11E8C}">
      <dgm:prSet/>
      <dgm:spPr/>
      <dgm:t>
        <a:bodyPr/>
        <a:lstStyle/>
        <a:p>
          <a:pPr algn="r" rtl="1"/>
          <a:endParaRPr lang="en-US" sz="2400">
            <a:latin typeface="Times New Roman" panose="02020603050405020304" pitchFamily="18" charset="0"/>
            <a:cs typeface="Times New Roman" panose="02020603050405020304" pitchFamily="18" charset="0"/>
          </a:endParaRPr>
        </a:p>
      </dgm:t>
    </dgm:pt>
    <dgm:pt modelId="{346D63DF-1DB7-4472-8EE4-D04216D3548B}">
      <dgm:prSet phldrT="[Text]" custT="1"/>
      <dgm:spPr/>
      <dgm:t>
        <a:bodyPr/>
        <a:lstStyle/>
        <a:p>
          <a:pPr algn="r" rtl="1"/>
          <a:r>
            <a:rPr lang="ar-SA" sz="2400" dirty="0">
              <a:solidFill>
                <a:prstClr val="black"/>
              </a:solidFill>
              <a:latin typeface="Times New Roman" pitchFamily="18" charset="0"/>
              <a:cs typeface="Times New Roman" pitchFamily="18" charset="0"/>
            </a:rPr>
            <a:t>الوقود له أنواع مختلفة من أهمها الوقود الأحفوري. و</a:t>
          </a:r>
          <a:r>
            <a:rPr lang="ar-SA" sz="2400" dirty="0">
              <a:solidFill>
                <a:srgbClr val="000000"/>
              </a:solidFill>
              <a:latin typeface="Times New Roman" pitchFamily="18" charset="0"/>
              <a:ea typeface="Calibri" pitchFamily="34" charset="0"/>
              <a:cs typeface="Times New Roman" pitchFamily="18" charset="0"/>
            </a:rPr>
            <a:t>يتكون الوقود الأحفوري من ثلاث أنواع رئيسيه هى</a:t>
          </a:r>
          <a:r>
            <a:rPr lang="en-US" sz="2400" dirty="0">
              <a:solidFill>
                <a:srgbClr val="000000"/>
              </a:solidFill>
              <a:latin typeface="Times New Roman" pitchFamily="18" charset="0"/>
              <a:ea typeface="Calibri" pitchFamily="34" charset="0"/>
              <a:cs typeface="Times New Roman" pitchFamily="18" charset="0"/>
            </a:rPr>
            <a:t> :</a:t>
          </a:r>
          <a:endParaRPr lang="en-US" sz="2400" dirty="0">
            <a:latin typeface="Times New Roman" panose="02020603050405020304" pitchFamily="18" charset="0"/>
            <a:cs typeface="Times New Roman" panose="02020603050405020304" pitchFamily="18" charset="0"/>
          </a:endParaRPr>
        </a:p>
      </dgm:t>
    </dgm:pt>
    <dgm:pt modelId="{A994491B-92E2-486D-BC4B-B244BF3074B2}" type="parTrans" cxnId="{AB0FDF40-8AB2-4296-B996-04F9BAB64A8F}">
      <dgm:prSet/>
      <dgm:spPr/>
      <dgm:t>
        <a:bodyPr/>
        <a:lstStyle/>
        <a:p>
          <a:pPr algn="r" rtl="1"/>
          <a:endParaRPr lang="en-US" sz="2400">
            <a:latin typeface="Times New Roman" panose="02020603050405020304" pitchFamily="18" charset="0"/>
            <a:cs typeface="Times New Roman" panose="02020603050405020304" pitchFamily="18" charset="0"/>
          </a:endParaRPr>
        </a:p>
      </dgm:t>
    </dgm:pt>
    <dgm:pt modelId="{00DAB045-E5FA-44E0-ABC4-13EB4C45C820}" type="sibTrans" cxnId="{AB0FDF40-8AB2-4296-B996-04F9BAB64A8F}">
      <dgm:prSet/>
      <dgm:spPr/>
      <dgm:t>
        <a:bodyPr/>
        <a:lstStyle/>
        <a:p>
          <a:pPr algn="r" rtl="1"/>
          <a:endParaRPr lang="en-US" sz="2400">
            <a:latin typeface="Times New Roman" panose="02020603050405020304" pitchFamily="18" charset="0"/>
            <a:cs typeface="Times New Roman" panose="02020603050405020304" pitchFamily="18" charset="0"/>
          </a:endParaRPr>
        </a:p>
      </dgm:t>
    </dgm:pt>
    <dgm:pt modelId="{DC7E76F5-A044-4742-90EB-A0AEE702F8F6}" type="pres">
      <dgm:prSet presAssocID="{CB566047-A25F-47C8-A0B2-88F5604BC3B6}" presName="linear" presStyleCnt="0">
        <dgm:presLayoutVars>
          <dgm:dir val="rev"/>
          <dgm:animLvl val="lvl"/>
          <dgm:resizeHandles val="exact"/>
        </dgm:presLayoutVars>
      </dgm:prSet>
      <dgm:spPr/>
    </dgm:pt>
    <dgm:pt modelId="{D517A500-D00E-4C23-9BBD-A8BA4BD36EEF}" type="pres">
      <dgm:prSet presAssocID="{02C5135A-5C00-4785-AE4D-09943A49DD7B}" presName="parentLin" presStyleCnt="0"/>
      <dgm:spPr/>
    </dgm:pt>
    <dgm:pt modelId="{4A24962E-A88E-48E3-A813-640D42E34263}" type="pres">
      <dgm:prSet presAssocID="{02C5135A-5C00-4785-AE4D-09943A49DD7B}" presName="parentLeftMargin" presStyleLbl="node1" presStyleIdx="0" presStyleCnt="3"/>
      <dgm:spPr/>
    </dgm:pt>
    <dgm:pt modelId="{7BCDA241-8886-488F-8C2B-07F1E2405AFB}" type="pres">
      <dgm:prSet presAssocID="{02C5135A-5C00-4785-AE4D-09943A49DD7B}" presName="parentText" presStyleLbl="node1" presStyleIdx="0" presStyleCnt="3">
        <dgm:presLayoutVars>
          <dgm:chMax val="0"/>
          <dgm:bulletEnabled val="1"/>
        </dgm:presLayoutVars>
      </dgm:prSet>
      <dgm:spPr/>
    </dgm:pt>
    <dgm:pt modelId="{92C66A6E-01D4-47BC-A4FD-10E7DE717FA7}" type="pres">
      <dgm:prSet presAssocID="{02C5135A-5C00-4785-AE4D-09943A49DD7B}" presName="negativeSpace" presStyleCnt="0"/>
      <dgm:spPr/>
    </dgm:pt>
    <dgm:pt modelId="{8D7F5306-FBA1-4E2F-BAF4-AF8E942C8037}" type="pres">
      <dgm:prSet presAssocID="{02C5135A-5C00-4785-AE4D-09943A49DD7B}" presName="childText" presStyleLbl="conFgAcc1" presStyleIdx="0" presStyleCnt="3">
        <dgm:presLayoutVars>
          <dgm:bulletEnabled val="1"/>
        </dgm:presLayoutVars>
      </dgm:prSet>
      <dgm:spPr/>
    </dgm:pt>
    <dgm:pt modelId="{4E2FEC4E-604C-4121-8F31-16C0CB3A4091}" type="pres">
      <dgm:prSet presAssocID="{7652CBD9-261A-4D34-BD69-EBA6B6F551DB}" presName="spaceBetweenRectangles" presStyleCnt="0"/>
      <dgm:spPr/>
    </dgm:pt>
    <dgm:pt modelId="{44558C64-D985-4734-ADBF-5E41C7FF31D6}" type="pres">
      <dgm:prSet presAssocID="{B34772B3-9ABF-4B21-B6EF-5508CE1A8CD6}" presName="parentLin" presStyleCnt="0"/>
      <dgm:spPr/>
    </dgm:pt>
    <dgm:pt modelId="{26780C0F-BA38-4AA1-A5F7-8616E640F793}" type="pres">
      <dgm:prSet presAssocID="{B34772B3-9ABF-4B21-B6EF-5508CE1A8CD6}" presName="parentLeftMargin" presStyleLbl="node1" presStyleIdx="0" presStyleCnt="3"/>
      <dgm:spPr/>
    </dgm:pt>
    <dgm:pt modelId="{818E86EA-49B5-4918-9A7F-90221631E099}" type="pres">
      <dgm:prSet presAssocID="{B34772B3-9ABF-4B21-B6EF-5508CE1A8CD6}" presName="parentText" presStyleLbl="node1" presStyleIdx="1" presStyleCnt="3" custScaleY="237210" custLinFactNeighborY="-42621">
        <dgm:presLayoutVars>
          <dgm:chMax val="0"/>
          <dgm:bulletEnabled val="1"/>
        </dgm:presLayoutVars>
      </dgm:prSet>
      <dgm:spPr/>
    </dgm:pt>
    <dgm:pt modelId="{56965EEB-E870-4077-8E5F-D9A8CB7B58EF}" type="pres">
      <dgm:prSet presAssocID="{B34772B3-9ABF-4B21-B6EF-5508CE1A8CD6}" presName="negativeSpace" presStyleCnt="0"/>
      <dgm:spPr/>
    </dgm:pt>
    <dgm:pt modelId="{0175F141-67E9-43C8-B686-661F1E1D5E3A}" type="pres">
      <dgm:prSet presAssocID="{B34772B3-9ABF-4B21-B6EF-5508CE1A8CD6}" presName="childText" presStyleLbl="conFgAcc1" presStyleIdx="1" presStyleCnt="3">
        <dgm:presLayoutVars>
          <dgm:bulletEnabled val="1"/>
        </dgm:presLayoutVars>
      </dgm:prSet>
      <dgm:spPr/>
    </dgm:pt>
    <dgm:pt modelId="{7290328B-6A4F-436E-A347-51CD2751EBAB}" type="pres">
      <dgm:prSet presAssocID="{42B4740F-14EE-4EA2-9AD5-FB3D25EBFB50}" presName="spaceBetweenRectangles" presStyleCnt="0"/>
      <dgm:spPr/>
    </dgm:pt>
    <dgm:pt modelId="{69F98F11-6D2D-4D45-9600-8274914BD7D1}" type="pres">
      <dgm:prSet presAssocID="{346D63DF-1DB7-4472-8EE4-D04216D3548B}" presName="parentLin" presStyleCnt="0"/>
      <dgm:spPr/>
    </dgm:pt>
    <dgm:pt modelId="{21A2160C-58B5-4CB5-A65F-41CE9261A62F}" type="pres">
      <dgm:prSet presAssocID="{346D63DF-1DB7-4472-8EE4-D04216D3548B}" presName="parentLeftMargin" presStyleLbl="node1" presStyleIdx="1" presStyleCnt="3"/>
      <dgm:spPr/>
    </dgm:pt>
    <dgm:pt modelId="{311050CF-C7E1-4CCF-BA88-CA99562AB379}" type="pres">
      <dgm:prSet presAssocID="{346D63DF-1DB7-4472-8EE4-D04216D3548B}" presName="parentText" presStyleLbl="node1" presStyleIdx="2" presStyleCnt="3" custScaleX="63349" custScaleY="235586">
        <dgm:presLayoutVars>
          <dgm:chMax val="0"/>
          <dgm:bulletEnabled val="1"/>
        </dgm:presLayoutVars>
      </dgm:prSet>
      <dgm:spPr/>
    </dgm:pt>
    <dgm:pt modelId="{DD35589E-DBCA-437A-9B72-96B5B5DCD82A}" type="pres">
      <dgm:prSet presAssocID="{346D63DF-1DB7-4472-8EE4-D04216D3548B}" presName="negativeSpace" presStyleCnt="0"/>
      <dgm:spPr/>
    </dgm:pt>
    <dgm:pt modelId="{BC207DD0-91E0-4D75-B93E-540A0E09D5AE}" type="pres">
      <dgm:prSet presAssocID="{346D63DF-1DB7-4472-8EE4-D04216D3548B}" presName="childText" presStyleLbl="conFgAcc1" presStyleIdx="2" presStyleCnt="3" custLinFactNeighborX="889" custLinFactNeighborY="-31855">
        <dgm:presLayoutVars>
          <dgm:bulletEnabled val="1"/>
        </dgm:presLayoutVars>
      </dgm:prSet>
      <dgm:spPr/>
    </dgm:pt>
  </dgm:ptLst>
  <dgm:cxnLst>
    <dgm:cxn modelId="{FA38C501-D991-4D59-9485-B1B2979AE547}" type="presOf" srcId="{CB566047-A25F-47C8-A0B2-88F5604BC3B6}" destId="{DC7E76F5-A044-4742-90EB-A0AEE702F8F6}" srcOrd="0" destOrd="0" presId="urn:microsoft.com/office/officeart/2005/8/layout/list1"/>
    <dgm:cxn modelId="{AB047707-2B99-4527-A1B7-ED9BCCF344CB}" type="presOf" srcId="{02C5135A-5C00-4785-AE4D-09943A49DD7B}" destId="{7BCDA241-8886-488F-8C2B-07F1E2405AFB}" srcOrd="1" destOrd="0" presId="urn:microsoft.com/office/officeart/2005/8/layout/list1"/>
    <dgm:cxn modelId="{AB0FDF40-8AB2-4296-B996-04F9BAB64A8F}" srcId="{CB566047-A25F-47C8-A0B2-88F5604BC3B6}" destId="{346D63DF-1DB7-4472-8EE4-D04216D3548B}" srcOrd="2" destOrd="0" parTransId="{A994491B-92E2-486D-BC4B-B244BF3074B2}" sibTransId="{00DAB045-E5FA-44E0-ABC4-13EB4C45C820}"/>
    <dgm:cxn modelId="{18AB8E67-227E-498F-A374-F7BF0BC11E8C}" srcId="{CB566047-A25F-47C8-A0B2-88F5604BC3B6}" destId="{B34772B3-9ABF-4B21-B6EF-5508CE1A8CD6}" srcOrd="1" destOrd="0" parTransId="{5102C4D0-8548-4DBD-9488-E14A9BA597C7}" sibTransId="{42B4740F-14EE-4EA2-9AD5-FB3D25EBFB50}"/>
    <dgm:cxn modelId="{F6A95450-3AD2-4788-A923-9B58A279DFFC}" srcId="{CB566047-A25F-47C8-A0B2-88F5604BC3B6}" destId="{02C5135A-5C00-4785-AE4D-09943A49DD7B}" srcOrd="0" destOrd="0" parTransId="{E708E05F-77C2-4E31-A104-18848D99624C}" sibTransId="{7652CBD9-261A-4D34-BD69-EBA6B6F551DB}"/>
    <dgm:cxn modelId="{6767A985-593D-4037-BC92-F69A02DC5024}" type="presOf" srcId="{B34772B3-9ABF-4B21-B6EF-5508CE1A8CD6}" destId="{26780C0F-BA38-4AA1-A5F7-8616E640F793}" srcOrd="0" destOrd="0" presId="urn:microsoft.com/office/officeart/2005/8/layout/list1"/>
    <dgm:cxn modelId="{D0B154AD-EFB8-4BF8-9C2F-2C491E640143}" type="presOf" srcId="{346D63DF-1DB7-4472-8EE4-D04216D3548B}" destId="{311050CF-C7E1-4CCF-BA88-CA99562AB379}" srcOrd="1" destOrd="0" presId="urn:microsoft.com/office/officeart/2005/8/layout/list1"/>
    <dgm:cxn modelId="{B0C37ADF-BBAA-460E-B79C-8D7FDFAAB475}" type="presOf" srcId="{346D63DF-1DB7-4472-8EE4-D04216D3548B}" destId="{21A2160C-58B5-4CB5-A65F-41CE9261A62F}" srcOrd="0" destOrd="0" presId="urn:microsoft.com/office/officeart/2005/8/layout/list1"/>
    <dgm:cxn modelId="{3EC23FEA-0B93-4117-AFEC-C068F5415F90}" type="presOf" srcId="{B34772B3-9ABF-4B21-B6EF-5508CE1A8CD6}" destId="{818E86EA-49B5-4918-9A7F-90221631E099}" srcOrd="1" destOrd="0" presId="urn:microsoft.com/office/officeart/2005/8/layout/list1"/>
    <dgm:cxn modelId="{9B9AFAF7-BA89-4757-95E9-2D07A0A79123}" type="presOf" srcId="{02C5135A-5C00-4785-AE4D-09943A49DD7B}" destId="{4A24962E-A88E-48E3-A813-640D42E34263}" srcOrd="0" destOrd="0" presId="urn:microsoft.com/office/officeart/2005/8/layout/list1"/>
    <dgm:cxn modelId="{7AA147BF-557F-4FCB-B2BC-88767677989D}" type="presParOf" srcId="{DC7E76F5-A044-4742-90EB-A0AEE702F8F6}" destId="{D517A500-D00E-4C23-9BBD-A8BA4BD36EEF}" srcOrd="0" destOrd="0" presId="urn:microsoft.com/office/officeart/2005/8/layout/list1"/>
    <dgm:cxn modelId="{3B8BA522-DD7D-42E2-9BE5-AECB2CCA3801}" type="presParOf" srcId="{D517A500-D00E-4C23-9BBD-A8BA4BD36EEF}" destId="{4A24962E-A88E-48E3-A813-640D42E34263}" srcOrd="0" destOrd="0" presId="urn:microsoft.com/office/officeart/2005/8/layout/list1"/>
    <dgm:cxn modelId="{66705CF6-893A-4AB0-BFBC-CE35CC7AFE9B}" type="presParOf" srcId="{D517A500-D00E-4C23-9BBD-A8BA4BD36EEF}" destId="{7BCDA241-8886-488F-8C2B-07F1E2405AFB}" srcOrd="1" destOrd="0" presId="urn:microsoft.com/office/officeart/2005/8/layout/list1"/>
    <dgm:cxn modelId="{C182C610-138F-4CBD-8A38-195CB1856869}" type="presParOf" srcId="{DC7E76F5-A044-4742-90EB-A0AEE702F8F6}" destId="{92C66A6E-01D4-47BC-A4FD-10E7DE717FA7}" srcOrd="1" destOrd="0" presId="urn:microsoft.com/office/officeart/2005/8/layout/list1"/>
    <dgm:cxn modelId="{B6265FB4-0616-44CB-BAEC-41BC5141881E}" type="presParOf" srcId="{DC7E76F5-A044-4742-90EB-A0AEE702F8F6}" destId="{8D7F5306-FBA1-4E2F-BAF4-AF8E942C8037}" srcOrd="2" destOrd="0" presId="urn:microsoft.com/office/officeart/2005/8/layout/list1"/>
    <dgm:cxn modelId="{F086A3DC-B03B-4175-872F-BBF6AD411048}" type="presParOf" srcId="{DC7E76F5-A044-4742-90EB-A0AEE702F8F6}" destId="{4E2FEC4E-604C-4121-8F31-16C0CB3A4091}" srcOrd="3" destOrd="0" presId="urn:microsoft.com/office/officeart/2005/8/layout/list1"/>
    <dgm:cxn modelId="{F0E5A3E1-35E0-4F85-B949-6815B8B0E11B}" type="presParOf" srcId="{DC7E76F5-A044-4742-90EB-A0AEE702F8F6}" destId="{44558C64-D985-4734-ADBF-5E41C7FF31D6}" srcOrd="4" destOrd="0" presId="urn:microsoft.com/office/officeart/2005/8/layout/list1"/>
    <dgm:cxn modelId="{E0247035-E118-47D0-85AF-78AEF6518876}" type="presParOf" srcId="{44558C64-D985-4734-ADBF-5E41C7FF31D6}" destId="{26780C0F-BA38-4AA1-A5F7-8616E640F793}" srcOrd="0" destOrd="0" presId="urn:microsoft.com/office/officeart/2005/8/layout/list1"/>
    <dgm:cxn modelId="{3313A222-D03E-4388-9F02-6ECBA79BE68D}" type="presParOf" srcId="{44558C64-D985-4734-ADBF-5E41C7FF31D6}" destId="{818E86EA-49B5-4918-9A7F-90221631E099}" srcOrd="1" destOrd="0" presId="urn:microsoft.com/office/officeart/2005/8/layout/list1"/>
    <dgm:cxn modelId="{4F4DB7EA-EE2A-415C-81E9-A10368080514}" type="presParOf" srcId="{DC7E76F5-A044-4742-90EB-A0AEE702F8F6}" destId="{56965EEB-E870-4077-8E5F-D9A8CB7B58EF}" srcOrd="5" destOrd="0" presId="urn:microsoft.com/office/officeart/2005/8/layout/list1"/>
    <dgm:cxn modelId="{FB4B57BB-5207-4A79-A4C2-1FA9250B2240}" type="presParOf" srcId="{DC7E76F5-A044-4742-90EB-A0AEE702F8F6}" destId="{0175F141-67E9-43C8-B686-661F1E1D5E3A}" srcOrd="6" destOrd="0" presId="urn:microsoft.com/office/officeart/2005/8/layout/list1"/>
    <dgm:cxn modelId="{C8630D65-0E0C-4C47-A391-1B51722E0EF9}" type="presParOf" srcId="{DC7E76F5-A044-4742-90EB-A0AEE702F8F6}" destId="{7290328B-6A4F-436E-A347-51CD2751EBAB}" srcOrd="7" destOrd="0" presId="urn:microsoft.com/office/officeart/2005/8/layout/list1"/>
    <dgm:cxn modelId="{24A67ABE-F3BB-4FEC-92AF-274C683502D2}" type="presParOf" srcId="{DC7E76F5-A044-4742-90EB-A0AEE702F8F6}" destId="{69F98F11-6D2D-4D45-9600-8274914BD7D1}" srcOrd="8" destOrd="0" presId="urn:microsoft.com/office/officeart/2005/8/layout/list1"/>
    <dgm:cxn modelId="{EAFD7460-EFE9-4A6C-BD03-7BCE31C53096}" type="presParOf" srcId="{69F98F11-6D2D-4D45-9600-8274914BD7D1}" destId="{21A2160C-58B5-4CB5-A65F-41CE9261A62F}" srcOrd="0" destOrd="0" presId="urn:microsoft.com/office/officeart/2005/8/layout/list1"/>
    <dgm:cxn modelId="{2A49361B-9D37-4EEA-8D54-8F96940A0FE6}" type="presParOf" srcId="{69F98F11-6D2D-4D45-9600-8274914BD7D1}" destId="{311050CF-C7E1-4CCF-BA88-CA99562AB379}" srcOrd="1" destOrd="0" presId="urn:microsoft.com/office/officeart/2005/8/layout/list1"/>
    <dgm:cxn modelId="{378E9129-3BFF-40A2-B5ED-DC854CFFEC9C}" type="presParOf" srcId="{DC7E76F5-A044-4742-90EB-A0AEE702F8F6}" destId="{DD35589E-DBCA-437A-9B72-96B5B5DCD82A}" srcOrd="9" destOrd="0" presId="urn:microsoft.com/office/officeart/2005/8/layout/list1"/>
    <dgm:cxn modelId="{A1C4F3C5-EE8D-4756-BED1-F4D04FE7D07D}" type="presParOf" srcId="{DC7E76F5-A044-4742-90EB-A0AEE702F8F6}" destId="{BC207DD0-91E0-4D75-B93E-540A0E09D5A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01F7E8-AAD7-4602-97C9-4B78982E6766}"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D3B4BB11-8DEE-4C15-95B5-91DF5B0A84CE}">
      <dgm:prSet phldrT="[Text]" custT="1"/>
      <dgm:spPr/>
      <dgm:t>
        <a:bodyPr/>
        <a:lstStyle/>
        <a:p>
          <a:r>
            <a:rPr lang="ar-SA" sz="3200" dirty="0">
              <a:latin typeface="Times New Roman" pitchFamily="18" charset="0"/>
              <a:ea typeface="+mn-ea"/>
              <a:cs typeface="Times New Roman" pitchFamily="18" charset="0"/>
            </a:rPr>
            <a:t>القوة الكامنة </a:t>
          </a:r>
          <a:endParaRPr lang="en-US" sz="3200" dirty="0">
            <a:latin typeface="Times New Roman" panose="02020603050405020304" pitchFamily="18" charset="0"/>
            <a:cs typeface="Times New Roman" panose="02020603050405020304" pitchFamily="18" charset="0"/>
          </a:endParaRPr>
        </a:p>
      </dgm:t>
    </dgm:pt>
    <dgm:pt modelId="{C8D91A63-D02A-4DDC-ADDD-39B7A3EED522}" type="parTrans" cxnId="{C701CC85-2DB3-484F-BFEC-2565D84A3D1B}">
      <dgm:prSet/>
      <dgm:spPr/>
      <dgm:t>
        <a:bodyPr/>
        <a:lstStyle/>
        <a:p>
          <a:endParaRPr lang="en-US"/>
        </a:p>
      </dgm:t>
    </dgm:pt>
    <dgm:pt modelId="{35CF8D2B-F4AF-43EB-B6AC-98BAAE4090BE}" type="sibTrans" cxnId="{C701CC85-2DB3-484F-BFEC-2565D84A3D1B}">
      <dgm:prSet/>
      <dgm:spPr/>
      <dgm:t>
        <a:bodyPr/>
        <a:lstStyle/>
        <a:p>
          <a:endParaRPr lang="en-US"/>
        </a:p>
      </dgm:t>
    </dgm:pt>
    <dgm:pt modelId="{ADC876CE-9EFA-40AA-AB28-715EB7225924}">
      <dgm:prSet phldrT="[Text]" custT="1"/>
      <dgm:spPr/>
      <dgm:t>
        <a:bodyPr/>
        <a:lstStyle/>
        <a:p>
          <a:pPr algn="ctr" rtl="1">
            <a:buFontTx/>
            <a:buNone/>
          </a:pPr>
          <a:r>
            <a:rPr lang="ar-SA" sz="2000" dirty="0">
              <a:latin typeface="Times New Roman" panose="02020603050405020304" pitchFamily="18" charset="0"/>
              <a:cs typeface="Times New Roman" panose="02020603050405020304" pitchFamily="18" charset="0"/>
            </a:rPr>
            <a:t>وهي تحرك الجسم بإرادة متجهة</a:t>
          </a:r>
          <a:endParaRPr lang="en-US" sz="2000" dirty="0">
            <a:latin typeface="Times New Roman" panose="02020603050405020304" pitchFamily="18" charset="0"/>
            <a:cs typeface="Times New Roman" panose="02020603050405020304" pitchFamily="18" charset="0"/>
          </a:endParaRPr>
        </a:p>
      </dgm:t>
    </dgm:pt>
    <dgm:pt modelId="{560779EB-0E6F-411B-9D7A-CD961AC6B83C}" type="parTrans" cxnId="{02E58D2E-5F27-422A-A579-DC4E50D44EFB}">
      <dgm:prSet/>
      <dgm:spPr/>
      <dgm:t>
        <a:bodyPr/>
        <a:lstStyle/>
        <a:p>
          <a:endParaRPr lang="en-US"/>
        </a:p>
      </dgm:t>
    </dgm:pt>
    <dgm:pt modelId="{4604EF1C-5B1A-4580-A472-99AFE8340BCB}" type="sibTrans" cxnId="{02E58D2E-5F27-422A-A579-DC4E50D44EFB}">
      <dgm:prSet/>
      <dgm:spPr/>
      <dgm:t>
        <a:bodyPr/>
        <a:lstStyle/>
        <a:p>
          <a:endParaRPr lang="en-US"/>
        </a:p>
      </dgm:t>
    </dgm:pt>
    <dgm:pt modelId="{1FF10BA9-F88D-4EC5-A5FC-239288110791}">
      <dgm:prSet phldrT="[Text]" custT="1"/>
      <dgm:spPr/>
      <dgm:t>
        <a:bodyPr/>
        <a:lstStyle/>
        <a:p>
          <a:r>
            <a:rPr lang="ar-SA" sz="3200" dirty="0">
              <a:latin typeface="Times New Roman" pitchFamily="18" charset="0"/>
              <a:ea typeface="+mn-ea"/>
              <a:cs typeface="Times New Roman" pitchFamily="18" charset="0"/>
            </a:rPr>
            <a:t>القوة القسرية </a:t>
          </a:r>
          <a:endParaRPr lang="en-US" sz="3200" dirty="0">
            <a:latin typeface="Times New Roman" panose="02020603050405020304" pitchFamily="18" charset="0"/>
            <a:cs typeface="Times New Roman" panose="02020603050405020304" pitchFamily="18" charset="0"/>
          </a:endParaRPr>
        </a:p>
      </dgm:t>
    </dgm:pt>
    <dgm:pt modelId="{3C880F7F-D989-432E-A335-61ED6400364C}" type="parTrans" cxnId="{E481CAEB-8D85-4CA9-AAF0-073B8C0393FA}">
      <dgm:prSet/>
      <dgm:spPr/>
      <dgm:t>
        <a:bodyPr/>
        <a:lstStyle/>
        <a:p>
          <a:endParaRPr lang="en-US"/>
        </a:p>
      </dgm:t>
    </dgm:pt>
    <dgm:pt modelId="{CFDDCFB0-0E69-486C-8849-14E2BD65B29B}" type="sibTrans" cxnId="{E481CAEB-8D85-4CA9-AAF0-073B8C0393FA}">
      <dgm:prSet/>
      <dgm:spPr/>
      <dgm:t>
        <a:bodyPr/>
        <a:lstStyle/>
        <a:p>
          <a:endParaRPr lang="en-US"/>
        </a:p>
      </dgm:t>
    </dgm:pt>
    <dgm:pt modelId="{0783745B-E67E-4BE4-AEE3-FCC1B3B70E93}">
      <dgm:prSet phldrT="[Text]" custT="1"/>
      <dgm:spPr/>
      <dgm:t>
        <a:bodyPr/>
        <a:lstStyle/>
        <a:p>
          <a:pPr algn="ctr" rtl="1">
            <a:buFontTx/>
            <a:buNone/>
          </a:pPr>
          <a:r>
            <a:rPr lang="ar-SA" sz="2000" dirty="0">
              <a:cs typeface="+mj-cs"/>
            </a:rPr>
            <a:t>أوتسمى بالقوة القاهرة وهي التي تجبر الجسم على التحرك أو السكون</a:t>
          </a:r>
          <a:endParaRPr lang="en-US" sz="2000" dirty="0">
            <a:cs typeface="+mj-cs"/>
          </a:endParaRPr>
        </a:p>
      </dgm:t>
    </dgm:pt>
    <dgm:pt modelId="{A4453867-DA07-4FB6-91DD-41F3111EBB37}" type="parTrans" cxnId="{2A30E7B4-3457-4356-B3E8-3CA2313C809E}">
      <dgm:prSet/>
      <dgm:spPr/>
      <dgm:t>
        <a:bodyPr/>
        <a:lstStyle/>
        <a:p>
          <a:endParaRPr lang="en-US"/>
        </a:p>
      </dgm:t>
    </dgm:pt>
    <dgm:pt modelId="{3893AFA5-3A46-41A2-BB1A-AE3737D7A7A9}" type="sibTrans" cxnId="{2A30E7B4-3457-4356-B3E8-3CA2313C809E}">
      <dgm:prSet/>
      <dgm:spPr/>
      <dgm:t>
        <a:bodyPr/>
        <a:lstStyle/>
        <a:p>
          <a:endParaRPr lang="en-US"/>
        </a:p>
      </dgm:t>
    </dgm:pt>
    <dgm:pt modelId="{EC47AE04-BC4E-4380-ABC8-F03248E88EF9}">
      <dgm:prSet phldrT="[Text]" custT="1"/>
      <dgm:spPr/>
      <dgm:t>
        <a:bodyPr/>
        <a:lstStyle/>
        <a:p>
          <a:r>
            <a:rPr lang="ar-SA" sz="3200" dirty="0">
              <a:latin typeface="Times New Roman" pitchFamily="18" charset="0"/>
              <a:ea typeface="+mn-ea"/>
              <a:cs typeface="Times New Roman" pitchFamily="18" charset="0"/>
            </a:rPr>
            <a:t>القوة الطبيعية</a:t>
          </a:r>
          <a:endParaRPr lang="en-US" sz="3200" dirty="0"/>
        </a:p>
      </dgm:t>
    </dgm:pt>
    <dgm:pt modelId="{482B87C9-34B8-4577-A299-0566FD6E3183}" type="parTrans" cxnId="{FEC6A6BB-E8AF-43B6-BD30-6A211AFE8817}">
      <dgm:prSet/>
      <dgm:spPr/>
      <dgm:t>
        <a:bodyPr/>
        <a:lstStyle/>
        <a:p>
          <a:endParaRPr lang="en-US"/>
        </a:p>
      </dgm:t>
    </dgm:pt>
    <dgm:pt modelId="{75E14D4E-C657-4429-A3DB-CABF4807D8F7}" type="sibTrans" cxnId="{FEC6A6BB-E8AF-43B6-BD30-6A211AFE8817}">
      <dgm:prSet/>
      <dgm:spPr/>
      <dgm:t>
        <a:bodyPr/>
        <a:lstStyle/>
        <a:p>
          <a:endParaRPr lang="en-US"/>
        </a:p>
      </dgm:t>
    </dgm:pt>
    <dgm:pt modelId="{C060A211-E65B-46E5-85AC-8ED105A0BD0F}">
      <dgm:prSet phldrT="[Text]" custT="1"/>
      <dgm:spPr/>
      <dgm:t>
        <a:bodyPr/>
        <a:lstStyle/>
        <a:p>
          <a:pPr indent="-230400" algn="ctr" rtl="1">
            <a:buClr>
              <a:schemeClr val="accent3"/>
            </a:buClr>
            <a:buFont typeface="+mj-lt"/>
            <a:buNone/>
          </a:pPr>
          <a:r>
            <a:rPr lang="ar-SA" sz="2000" dirty="0">
              <a:latin typeface="Times New Roman" pitchFamily="18" charset="0"/>
              <a:ea typeface="+mn-ea"/>
              <a:cs typeface="Times New Roman" pitchFamily="18" charset="0"/>
            </a:rPr>
            <a:t>    التي تعيد الأجسام المؤثرة عليها إلى حالتها الطبيعية إن هي زالت عنها وهي ما يعرف بقوة الجاذبية الأرضية</a:t>
          </a:r>
          <a:endParaRPr lang="en-US" sz="2000" dirty="0"/>
        </a:p>
      </dgm:t>
    </dgm:pt>
    <dgm:pt modelId="{42545234-B35A-4DB8-A067-D7FB938F8D81}" type="parTrans" cxnId="{AD83CDD8-D333-445F-950C-23983358B8F0}">
      <dgm:prSet/>
      <dgm:spPr/>
      <dgm:t>
        <a:bodyPr/>
        <a:lstStyle/>
        <a:p>
          <a:endParaRPr lang="en-US"/>
        </a:p>
      </dgm:t>
    </dgm:pt>
    <dgm:pt modelId="{AC4486AC-84C5-4400-AFAF-FD7FC8A23AFF}" type="sibTrans" cxnId="{AD83CDD8-D333-445F-950C-23983358B8F0}">
      <dgm:prSet/>
      <dgm:spPr/>
      <dgm:t>
        <a:bodyPr/>
        <a:lstStyle/>
        <a:p>
          <a:endParaRPr lang="en-US"/>
        </a:p>
      </dgm:t>
    </dgm:pt>
    <dgm:pt modelId="{67DEBED6-AE04-49D5-9590-11391A46C377}" type="pres">
      <dgm:prSet presAssocID="{0A01F7E8-AAD7-4602-97C9-4B78982E6766}" presName="Name0" presStyleCnt="0">
        <dgm:presLayoutVars>
          <dgm:dir/>
          <dgm:animLvl val="lvl"/>
          <dgm:resizeHandles val="exact"/>
        </dgm:presLayoutVars>
      </dgm:prSet>
      <dgm:spPr/>
    </dgm:pt>
    <dgm:pt modelId="{307D9BA4-FD75-4F55-AC69-043AAAF8FCBE}" type="pres">
      <dgm:prSet presAssocID="{D3B4BB11-8DEE-4C15-95B5-91DF5B0A84CE}" presName="composite" presStyleCnt="0"/>
      <dgm:spPr/>
    </dgm:pt>
    <dgm:pt modelId="{EA6248F9-FDF7-4AF5-8C45-EA109FE95AF1}" type="pres">
      <dgm:prSet presAssocID="{D3B4BB11-8DEE-4C15-95B5-91DF5B0A84CE}" presName="parTx" presStyleLbl="alignNode1" presStyleIdx="0" presStyleCnt="3">
        <dgm:presLayoutVars>
          <dgm:chMax val="0"/>
          <dgm:chPref val="0"/>
          <dgm:bulletEnabled val="1"/>
        </dgm:presLayoutVars>
      </dgm:prSet>
      <dgm:spPr/>
    </dgm:pt>
    <dgm:pt modelId="{6CC4D353-5FB6-4C46-890F-D3183F0084C1}" type="pres">
      <dgm:prSet presAssocID="{D3B4BB11-8DEE-4C15-95B5-91DF5B0A84CE}" presName="desTx" presStyleLbl="alignAccFollowNode1" presStyleIdx="0" presStyleCnt="3" custScaleY="100000">
        <dgm:presLayoutVars>
          <dgm:bulletEnabled val="1"/>
        </dgm:presLayoutVars>
      </dgm:prSet>
      <dgm:spPr>
        <a:prstGeom prst="round2DiagRect">
          <a:avLst/>
        </a:prstGeom>
      </dgm:spPr>
    </dgm:pt>
    <dgm:pt modelId="{4AD88CDD-3CA5-4D1D-83C9-708327789D9F}" type="pres">
      <dgm:prSet presAssocID="{35CF8D2B-F4AF-43EB-B6AC-98BAAE4090BE}" presName="space" presStyleCnt="0"/>
      <dgm:spPr/>
    </dgm:pt>
    <dgm:pt modelId="{AC4D9AC4-539D-4740-8F92-E6B2B1B0BAE9}" type="pres">
      <dgm:prSet presAssocID="{1FF10BA9-F88D-4EC5-A5FC-239288110791}" presName="composite" presStyleCnt="0"/>
      <dgm:spPr/>
    </dgm:pt>
    <dgm:pt modelId="{62CBE546-E19D-4F0E-8822-84BF24D5D02B}" type="pres">
      <dgm:prSet presAssocID="{1FF10BA9-F88D-4EC5-A5FC-239288110791}" presName="parTx" presStyleLbl="alignNode1" presStyleIdx="1" presStyleCnt="3">
        <dgm:presLayoutVars>
          <dgm:chMax val="0"/>
          <dgm:chPref val="0"/>
          <dgm:bulletEnabled val="1"/>
        </dgm:presLayoutVars>
      </dgm:prSet>
      <dgm:spPr/>
    </dgm:pt>
    <dgm:pt modelId="{0A5D531D-C80D-471F-BD53-2C8AA9AB6105}" type="pres">
      <dgm:prSet presAssocID="{1FF10BA9-F88D-4EC5-A5FC-239288110791}" presName="desTx" presStyleLbl="alignAccFollowNode1" presStyleIdx="1" presStyleCnt="3" custScaleY="100000">
        <dgm:presLayoutVars>
          <dgm:bulletEnabled val="1"/>
        </dgm:presLayoutVars>
      </dgm:prSet>
      <dgm:spPr>
        <a:prstGeom prst="round2DiagRect">
          <a:avLst/>
        </a:prstGeom>
      </dgm:spPr>
    </dgm:pt>
    <dgm:pt modelId="{24C25A9F-24BF-4452-AC28-379EFA17222B}" type="pres">
      <dgm:prSet presAssocID="{CFDDCFB0-0E69-486C-8849-14E2BD65B29B}" presName="space" presStyleCnt="0"/>
      <dgm:spPr/>
    </dgm:pt>
    <dgm:pt modelId="{569C4EB9-3836-4160-ACC6-6AAA7376F3BD}" type="pres">
      <dgm:prSet presAssocID="{EC47AE04-BC4E-4380-ABC8-F03248E88EF9}" presName="composite" presStyleCnt="0"/>
      <dgm:spPr/>
    </dgm:pt>
    <dgm:pt modelId="{5B38C9DC-F489-41A5-834F-2B3447E847CD}" type="pres">
      <dgm:prSet presAssocID="{EC47AE04-BC4E-4380-ABC8-F03248E88EF9}" presName="parTx" presStyleLbl="alignNode1" presStyleIdx="2" presStyleCnt="3" custScaleY="101318">
        <dgm:presLayoutVars>
          <dgm:chMax val="0"/>
          <dgm:chPref val="0"/>
          <dgm:bulletEnabled val="1"/>
        </dgm:presLayoutVars>
      </dgm:prSet>
      <dgm:spPr/>
    </dgm:pt>
    <dgm:pt modelId="{35C151AD-773A-4D7C-90CE-2A927DC2AC8B}" type="pres">
      <dgm:prSet presAssocID="{EC47AE04-BC4E-4380-ABC8-F03248E88EF9}" presName="desTx" presStyleLbl="alignAccFollowNode1" presStyleIdx="2" presStyleCnt="3">
        <dgm:presLayoutVars>
          <dgm:bulletEnabled val="1"/>
        </dgm:presLayoutVars>
      </dgm:prSet>
      <dgm:spPr>
        <a:prstGeom prst="round2DiagRect">
          <a:avLst/>
        </a:prstGeom>
      </dgm:spPr>
    </dgm:pt>
  </dgm:ptLst>
  <dgm:cxnLst>
    <dgm:cxn modelId="{8361262D-8268-4D80-8110-4572BEDA413C}" type="presOf" srcId="{ADC876CE-9EFA-40AA-AB28-715EB7225924}" destId="{6CC4D353-5FB6-4C46-890F-D3183F0084C1}" srcOrd="0" destOrd="0" presId="urn:microsoft.com/office/officeart/2005/8/layout/hList1"/>
    <dgm:cxn modelId="{02E58D2E-5F27-422A-A579-DC4E50D44EFB}" srcId="{D3B4BB11-8DEE-4C15-95B5-91DF5B0A84CE}" destId="{ADC876CE-9EFA-40AA-AB28-715EB7225924}" srcOrd="0" destOrd="0" parTransId="{560779EB-0E6F-411B-9D7A-CD961AC6B83C}" sibTransId="{4604EF1C-5B1A-4580-A472-99AFE8340BCB}"/>
    <dgm:cxn modelId="{7D6CC837-79C4-454C-BC6A-CA341C44399F}" type="presOf" srcId="{0A01F7E8-AAD7-4602-97C9-4B78982E6766}" destId="{67DEBED6-AE04-49D5-9590-11391A46C377}" srcOrd="0" destOrd="0" presId="urn:microsoft.com/office/officeart/2005/8/layout/hList1"/>
    <dgm:cxn modelId="{C701CC85-2DB3-484F-BFEC-2565D84A3D1B}" srcId="{0A01F7E8-AAD7-4602-97C9-4B78982E6766}" destId="{D3B4BB11-8DEE-4C15-95B5-91DF5B0A84CE}" srcOrd="0" destOrd="0" parTransId="{C8D91A63-D02A-4DDC-ADDD-39B7A3EED522}" sibTransId="{35CF8D2B-F4AF-43EB-B6AC-98BAAE4090BE}"/>
    <dgm:cxn modelId="{39F5EF8E-38D5-4814-9DEE-17E78E5A7AB9}" type="presOf" srcId="{1FF10BA9-F88D-4EC5-A5FC-239288110791}" destId="{62CBE546-E19D-4F0E-8822-84BF24D5D02B}" srcOrd="0" destOrd="0" presId="urn:microsoft.com/office/officeart/2005/8/layout/hList1"/>
    <dgm:cxn modelId="{E39622AD-C26B-40AD-894C-C1F1C54FA3AE}" type="presOf" srcId="{C060A211-E65B-46E5-85AC-8ED105A0BD0F}" destId="{35C151AD-773A-4D7C-90CE-2A927DC2AC8B}" srcOrd="0" destOrd="0" presId="urn:microsoft.com/office/officeart/2005/8/layout/hList1"/>
    <dgm:cxn modelId="{77B054B0-7478-4EEA-816B-74C14E69095F}" type="presOf" srcId="{D3B4BB11-8DEE-4C15-95B5-91DF5B0A84CE}" destId="{EA6248F9-FDF7-4AF5-8C45-EA109FE95AF1}" srcOrd="0" destOrd="0" presId="urn:microsoft.com/office/officeart/2005/8/layout/hList1"/>
    <dgm:cxn modelId="{2A30E7B4-3457-4356-B3E8-3CA2313C809E}" srcId="{1FF10BA9-F88D-4EC5-A5FC-239288110791}" destId="{0783745B-E67E-4BE4-AEE3-FCC1B3B70E93}" srcOrd="0" destOrd="0" parTransId="{A4453867-DA07-4FB6-91DD-41F3111EBB37}" sibTransId="{3893AFA5-3A46-41A2-BB1A-AE3737D7A7A9}"/>
    <dgm:cxn modelId="{FEC6A6BB-E8AF-43B6-BD30-6A211AFE8817}" srcId="{0A01F7E8-AAD7-4602-97C9-4B78982E6766}" destId="{EC47AE04-BC4E-4380-ABC8-F03248E88EF9}" srcOrd="2" destOrd="0" parTransId="{482B87C9-34B8-4577-A299-0566FD6E3183}" sibTransId="{75E14D4E-C657-4429-A3DB-CABF4807D8F7}"/>
    <dgm:cxn modelId="{8C9654C3-F33F-472C-B042-239152D43BAE}" type="presOf" srcId="{0783745B-E67E-4BE4-AEE3-FCC1B3B70E93}" destId="{0A5D531D-C80D-471F-BD53-2C8AA9AB6105}" srcOrd="0" destOrd="0" presId="urn:microsoft.com/office/officeart/2005/8/layout/hList1"/>
    <dgm:cxn modelId="{AD83CDD8-D333-445F-950C-23983358B8F0}" srcId="{EC47AE04-BC4E-4380-ABC8-F03248E88EF9}" destId="{C060A211-E65B-46E5-85AC-8ED105A0BD0F}" srcOrd="0" destOrd="0" parTransId="{42545234-B35A-4DB8-A067-D7FB938F8D81}" sibTransId="{AC4486AC-84C5-4400-AFAF-FD7FC8A23AFF}"/>
    <dgm:cxn modelId="{B61A14DF-A590-4104-BFF2-F145F403B4E9}" type="presOf" srcId="{EC47AE04-BC4E-4380-ABC8-F03248E88EF9}" destId="{5B38C9DC-F489-41A5-834F-2B3447E847CD}" srcOrd="0" destOrd="0" presId="urn:microsoft.com/office/officeart/2005/8/layout/hList1"/>
    <dgm:cxn modelId="{E481CAEB-8D85-4CA9-AAF0-073B8C0393FA}" srcId="{0A01F7E8-AAD7-4602-97C9-4B78982E6766}" destId="{1FF10BA9-F88D-4EC5-A5FC-239288110791}" srcOrd="1" destOrd="0" parTransId="{3C880F7F-D989-432E-A335-61ED6400364C}" sibTransId="{CFDDCFB0-0E69-486C-8849-14E2BD65B29B}"/>
    <dgm:cxn modelId="{D89456DD-D689-439B-98DB-A7510AEA61F5}" type="presParOf" srcId="{67DEBED6-AE04-49D5-9590-11391A46C377}" destId="{307D9BA4-FD75-4F55-AC69-043AAAF8FCBE}" srcOrd="0" destOrd="0" presId="urn:microsoft.com/office/officeart/2005/8/layout/hList1"/>
    <dgm:cxn modelId="{0A3324F5-3F22-495F-97B4-3F7349ABFD82}" type="presParOf" srcId="{307D9BA4-FD75-4F55-AC69-043AAAF8FCBE}" destId="{EA6248F9-FDF7-4AF5-8C45-EA109FE95AF1}" srcOrd="0" destOrd="0" presId="urn:microsoft.com/office/officeart/2005/8/layout/hList1"/>
    <dgm:cxn modelId="{2225D522-D4FD-44F4-9FE4-A224D4812AA7}" type="presParOf" srcId="{307D9BA4-FD75-4F55-AC69-043AAAF8FCBE}" destId="{6CC4D353-5FB6-4C46-890F-D3183F0084C1}" srcOrd="1" destOrd="0" presId="urn:microsoft.com/office/officeart/2005/8/layout/hList1"/>
    <dgm:cxn modelId="{3170356F-FDAF-4906-8923-0C2CE69DBF59}" type="presParOf" srcId="{67DEBED6-AE04-49D5-9590-11391A46C377}" destId="{4AD88CDD-3CA5-4D1D-83C9-708327789D9F}" srcOrd="1" destOrd="0" presId="urn:microsoft.com/office/officeart/2005/8/layout/hList1"/>
    <dgm:cxn modelId="{2A26C551-F63E-4BB3-99DA-D0B14C9B47B3}" type="presParOf" srcId="{67DEBED6-AE04-49D5-9590-11391A46C377}" destId="{AC4D9AC4-539D-4740-8F92-E6B2B1B0BAE9}" srcOrd="2" destOrd="0" presId="urn:microsoft.com/office/officeart/2005/8/layout/hList1"/>
    <dgm:cxn modelId="{2EEDC7A3-540F-4451-9041-8FE7921647E8}" type="presParOf" srcId="{AC4D9AC4-539D-4740-8F92-E6B2B1B0BAE9}" destId="{62CBE546-E19D-4F0E-8822-84BF24D5D02B}" srcOrd="0" destOrd="0" presId="urn:microsoft.com/office/officeart/2005/8/layout/hList1"/>
    <dgm:cxn modelId="{5C16C99B-F5A6-437E-AFA3-E59D18D3DEF7}" type="presParOf" srcId="{AC4D9AC4-539D-4740-8F92-E6B2B1B0BAE9}" destId="{0A5D531D-C80D-471F-BD53-2C8AA9AB6105}" srcOrd="1" destOrd="0" presId="urn:microsoft.com/office/officeart/2005/8/layout/hList1"/>
    <dgm:cxn modelId="{FFE57687-9216-4EC0-85EE-754B3C76F1F8}" type="presParOf" srcId="{67DEBED6-AE04-49D5-9590-11391A46C377}" destId="{24C25A9F-24BF-4452-AC28-379EFA17222B}" srcOrd="3" destOrd="0" presId="urn:microsoft.com/office/officeart/2005/8/layout/hList1"/>
    <dgm:cxn modelId="{F4643617-1A70-4C1A-9E97-5B6A957C924E}" type="presParOf" srcId="{67DEBED6-AE04-49D5-9590-11391A46C377}" destId="{569C4EB9-3836-4160-ACC6-6AAA7376F3BD}" srcOrd="4" destOrd="0" presId="urn:microsoft.com/office/officeart/2005/8/layout/hList1"/>
    <dgm:cxn modelId="{7511B4C4-5449-4561-A90C-F0C66240E725}" type="presParOf" srcId="{569C4EB9-3836-4160-ACC6-6AAA7376F3BD}" destId="{5B38C9DC-F489-41A5-834F-2B3447E847CD}" srcOrd="0" destOrd="0" presId="urn:microsoft.com/office/officeart/2005/8/layout/hList1"/>
    <dgm:cxn modelId="{AD59856E-BCEB-4CCE-AA4D-B872647B79A3}" type="presParOf" srcId="{569C4EB9-3836-4160-ACC6-6AAA7376F3BD}" destId="{35C151AD-773A-4D7C-90CE-2A927DC2AC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3FC2C-A217-444D-B80A-4FE7115AF395}" type="doc">
      <dgm:prSet loTypeId="urn:microsoft.com/office/officeart/2008/layout/VerticalCurvedList" loCatId="list" qsTypeId="urn:microsoft.com/office/officeart/2005/8/quickstyle/simple5" qsCatId="simple" csTypeId="urn:microsoft.com/office/officeart/2005/8/colors/accent3_1" csCatId="accent3" phldr="1"/>
      <dgm:spPr/>
      <dgm:t>
        <a:bodyPr/>
        <a:lstStyle/>
        <a:p>
          <a:endParaRPr lang="en-US"/>
        </a:p>
      </dgm:t>
    </dgm:pt>
    <dgm:pt modelId="{6418FB0D-2044-4805-A521-62ED0524D38B}">
      <dgm:prSet phldrT="[Text]" custT="1"/>
      <dgm:spPr/>
      <dgm:t>
        <a:bodyPr/>
        <a:lstStyle/>
        <a:p>
          <a:pPr>
            <a:buClr>
              <a:schemeClr val="accent3"/>
            </a:buClr>
            <a:buFont typeface="Wingdings 2" panose="05020102010507070707" pitchFamily="18" charset="2"/>
            <a:buNone/>
          </a:pPr>
          <a:r>
            <a:rPr lang="ar-SA" sz="2400" b="1" dirty="0">
              <a:latin typeface="Times New Roman" pitchFamily="18" charset="0"/>
              <a:ea typeface="+mn-ea"/>
              <a:cs typeface="Times New Roman" pitchFamily="18" charset="0"/>
            </a:rPr>
            <a:t>المتحرك</a:t>
          </a:r>
          <a:r>
            <a:rPr lang="ar-SA" sz="2400" dirty="0">
              <a:latin typeface="Times New Roman" pitchFamily="18" charset="0"/>
              <a:ea typeface="+mn-ea"/>
              <a:cs typeface="Times New Roman" pitchFamily="18" charset="0"/>
            </a:rPr>
            <a:t>: الجسم المتحرك</a:t>
          </a:r>
          <a:endParaRPr lang="en-US" sz="2400" dirty="0">
            <a:latin typeface="Times New Roman" panose="02020603050405020304" pitchFamily="18" charset="0"/>
            <a:cs typeface="Times New Roman" panose="02020603050405020304" pitchFamily="18" charset="0"/>
          </a:endParaRPr>
        </a:p>
      </dgm:t>
    </dgm:pt>
    <dgm:pt modelId="{F99649CE-DCC4-4399-A385-F4DD9CFC0A51}" type="parTrans" cxnId="{C8F5EDFD-5A42-4232-9807-7BF0295F4AFC}">
      <dgm:prSet/>
      <dgm:spPr/>
      <dgm:t>
        <a:bodyPr/>
        <a:lstStyle/>
        <a:p>
          <a:endParaRPr lang="en-US"/>
        </a:p>
      </dgm:t>
    </dgm:pt>
    <dgm:pt modelId="{1B3A0FF2-0745-451B-A294-8128AA049408}" type="sibTrans" cxnId="{C8F5EDFD-5A42-4232-9807-7BF0295F4AFC}">
      <dgm:prSet/>
      <dgm:spPr/>
      <dgm:t>
        <a:bodyPr/>
        <a:lstStyle/>
        <a:p>
          <a:endParaRPr lang="en-US"/>
        </a:p>
      </dgm:t>
    </dgm:pt>
    <dgm:pt modelId="{51DBCEE9-AB1A-471F-AE88-566C7C0742D5}">
      <dgm:prSet phldrT="[Text]" custT="1"/>
      <dgm:spPr/>
      <dgm:t>
        <a:bodyPr/>
        <a:lstStyle/>
        <a:p>
          <a:pPr>
            <a:buClr>
              <a:schemeClr val="accent3"/>
            </a:buClr>
            <a:buFont typeface="Wingdings 2" panose="05020102010507070707" pitchFamily="18" charset="2"/>
            <a:buNone/>
          </a:pPr>
          <a:r>
            <a:rPr lang="ar-SA" sz="2400" b="1" dirty="0">
              <a:latin typeface="Times New Roman" pitchFamily="18" charset="0"/>
              <a:ea typeface="+mn-ea"/>
              <a:cs typeface="Times New Roman" pitchFamily="18" charset="0"/>
            </a:rPr>
            <a:t>المحرك</a:t>
          </a:r>
          <a:r>
            <a:rPr lang="ar-SA" sz="2400" dirty="0">
              <a:latin typeface="Times New Roman" pitchFamily="18" charset="0"/>
              <a:ea typeface="+mn-ea"/>
              <a:cs typeface="Times New Roman" pitchFamily="18" charset="0"/>
            </a:rPr>
            <a:t>: الشيء الباعث للحركة والمحدث له</a:t>
          </a:r>
          <a:endParaRPr lang="en-US" sz="2400" dirty="0">
            <a:latin typeface="Times New Roman" panose="02020603050405020304" pitchFamily="18" charset="0"/>
            <a:cs typeface="Times New Roman" panose="02020603050405020304" pitchFamily="18" charset="0"/>
          </a:endParaRPr>
        </a:p>
      </dgm:t>
    </dgm:pt>
    <dgm:pt modelId="{1F4547B9-5CF8-4775-BE02-DD967864158D}" type="parTrans" cxnId="{2B5BF3D2-82E6-47F9-880B-1C44C8A9CE2F}">
      <dgm:prSet/>
      <dgm:spPr/>
      <dgm:t>
        <a:bodyPr/>
        <a:lstStyle/>
        <a:p>
          <a:endParaRPr lang="en-US"/>
        </a:p>
      </dgm:t>
    </dgm:pt>
    <dgm:pt modelId="{552F4030-8579-470F-9713-00122A43D4B5}" type="sibTrans" cxnId="{2B5BF3D2-82E6-47F9-880B-1C44C8A9CE2F}">
      <dgm:prSet/>
      <dgm:spPr/>
      <dgm:t>
        <a:bodyPr/>
        <a:lstStyle/>
        <a:p>
          <a:endParaRPr lang="en-US"/>
        </a:p>
      </dgm:t>
    </dgm:pt>
    <dgm:pt modelId="{F2E7CB65-6492-483B-B3D4-F146D20E8FAA}">
      <dgm:prSet phldrT="[Text]" custT="1"/>
      <dgm:spPr/>
      <dgm:t>
        <a:bodyPr/>
        <a:lstStyle/>
        <a:p>
          <a:pPr>
            <a:buClr>
              <a:schemeClr val="accent3"/>
            </a:buClr>
            <a:buFont typeface="Wingdings 2" panose="05020102010507070707" pitchFamily="18" charset="2"/>
            <a:buNone/>
          </a:pPr>
          <a:r>
            <a:rPr lang="ar-SA" sz="2400" b="1" dirty="0">
              <a:latin typeface="Times New Roman" pitchFamily="18" charset="0"/>
              <a:ea typeface="+mn-ea"/>
              <a:cs typeface="Times New Roman" pitchFamily="18" charset="0"/>
            </a:rPr>
            <a:t>المحرك وما فيه</a:t>
          </a:r>
          <a:r>
            <a:rPr lang="ar-SA" sz="2400" dirty="0">
              <a:latin typeface="Times New Roman" pitchFamily="18" charset="0"/>
              <a:ea typeface="+mn-ea"/>
              <a:cs typeface="Times New Roman" pitchFamily="18" charset="0"/>
            </a:rPr>
            <a:t>: موضع الجسم</a:t>
          </a:r>
          <a:endParaRPr lang="en-US" sz="2400" dirty="0">
            <a:latin typeface="Times New Roman" panose="02020603050405020304" pitchFamily="18" charset="0"/>
            <a:cs typeface="Times New Roman" panose="02020603050405020304" pitchFamily="18" charset="0"/>
          </a:endParaRPr>
        </a:p>
      </dgm:t>
    </dgm:pt>
    <dgm:pt modelId="{2361C3D4-7883-4478-A27B-E8AE460433FB}" type="parTrans" cxnId="{BEBF91E8-8A24-42DE-9D10-209435FEEB9A}">
      <dgm:prSet/>
      <dgm:spPr/>
      <dgm:t>
        <a:bodyPr/>
        <a:lstStyle/>
        <a:p>
          <a:endParaRPr lang="en-US"/>
        </a:p>
      </dgm:t>
    </dgm:pt>
    <dgm:pt modelId="{21750AC5-36CF-46AE-B441-33A9BD622724}" type="sibTrans" cxnId="{BEBF91E8-8A24-42DE-9D10-209435FEEB9A}">
      <dgm:prSet/>
      <dgm:spPr/>
      <dgm:t>
        <a:bodyPr/>
        <a:lstStyle/>
        <a:p>
          <a:endParaRPr lang="en-US"/>
        </a:p>
      </dgm:t>
    </dgm:pt>
    <dgm:pt modelId="{D9432EA0-389D-4558-8C44-9A6D5AE21CD6}" type="pres">
      <dgm:prSet presAssocID="{8E63FC2C-A217-444D-B80A-4FE7115AF395}" presName="Name0" presStyleCnt="0">
        <dgm:presLayoutVars>
          <dgm:chMax val="7"/>
          <dgm:chPref val="7"/>
          <dgm:dir val="rev"/>
        </dgm:presLayoutVars>
      </dgm:prSet>
      <dgm:spPr/>
    </dgm:pt>
    <dgm:pt modelId="{F9DFCEEF-DFEE-4902-8C58-ED4351D468F4}" type="pres">
      <dgm:prSet presAssocID="{8E63FC2C-A217-444D-B80A-4FE7115AF395}" presName="Name1" presStyleCnt="0"/>
      <dgm:spPr/>
    </dgm:pt>
    <dgm:pt modelId="{24F64894-3D48-4D7B-B9F7-DABCBC8A2C1E}" type="pres">
      <dgm:prSet presAssocID="{8E63FC2C-A217-444D-B80A-4FE7115AF395}" presName="cycle" presStyleCnt="0"/>
      <dgm:spPr/>
    </dgm:pt>
    <dgm:pt modelId="{F03971B4-66CE-4D1F-8ADB-58B5133A0D2D}" type="pres">
      <dgm:prSet presAssocID="{8E63FC2C-A217-444D-B80A-4FE7115AF395}" presName="srcNode" presStyleLbl="node1" presStyleIdx="0" presStyleCnt="3"/>
      <dgm:spPr/>
    </dgm:pt>
    <dgm:pt modelId="{BC0C2548-7A28-4199-B9A2-EA50C907FA6D}" type="pres">
      <dgm:prSet presAssocID="{8E63FC2C-A217-444D-B80A-4FE7115AF395}" presName="conn" presStyleLbl="parChTrans1D2" presStyleIdx="0" presStyleCnt="1"/>
      <dgm:spPr/>
    </dgm:pt>
    <dgm:pt modelId="{270E4398-C5C2-401B-B40A-C6EC3BAFB279}" type="pres">
      <dgm:prSet presAssocID="{8E63FC2C-A217-444D-B80A-4FE7115AF395}" presName="extraNode" presStyleLbl="node1" presStyleIdx="0" presStyleCnt="3"/>
      <dgm:spPr/>
    </dgm:pt>
    <dgm:pt modelId="{4CBB4D0D-83BE-48B3-BE44-3439476B8937}" type="pres">
      <dgm:prSet presAssocID="{8E63FC2C-A217-444D-B80A-4FE7115AF395}" presName="dstNode" presStyleLbl="node1" presStyleIdx="0" presStyleCnt="3"/>
      <dgm:spPr/>
    </dgm:pt>
    <dgm:pt modelId="{0A192EF9-D9C9-43E8-9BEE-C75E46F083E7}" type="pres">
      <dgm:prSet presAssocID="{6418FB0D-2044-4805-A521-62ED0524D38B}" presName="text_1" presStyleLbl="node1" presStyleIdx="0" presStyleCnt="3">
        <dgm:presLayoutVars>
          <dgm:bulletEnabled val="1"/>
        </dgm:presLayoutVars>
      </dgm:prSet>
      <dgm:spPr/>
    </dgm:pt>
    <dgm:pt modelId="{8669C133-5666-41DA-B349-FBFCA788D997}" type="pres">
      <dgm:prSet presAssocID="{6418FB0D-2044-4805-A521-62ED0524D38B}" presName="accent_1" presStyleCnt="0"/>
      <dgm:spPr/>
    </dgm:pt>
    <dgm:pt modelId="{D5DD1003-BCCD-4BF3-A1FE-9A8538147458}" type="pres">
      <dgm:prSet presAssocID="{6418FB0D-2044-4805-A521-62ED0524D38B}" presName="accentRepeatNode" presStyleLbl="solidFgAcc1" presStyleIdx="0" presStyleCnt="3"/>
      <dgm:spPr/>
    </dgm:pt>
    <dgm:pt modelId="{37265050-ED89-4016-BB25-78C266CBE249}" type="pres">
      <dgm:prSet presAssocID="{51DBCEE9-AB1A-471F-AE88-566C7C0742D5}" presName="text_2" presStyleLbl="node1" presStyleIdx="1" presStyleCnt="3">
        <dgm:presLayoutVars>
          <dgm:bulletEnabled val="1"/>
        </dgm:presLayoutVars>
      </dgm:prSet>
      <dgm:spPr/>
    </dgm:pt>
    <dgm:pt modelId="{3A034AAD-8B34-45B2-B64F-4C3FD8ABC058}" type="pres">
      <dgm:prSet presAssocID="{51DBCEE9-AB1A-471F-AE88-566C7C0742D5}" presName="accent_2" presStyleCnt="0"/>
      <dgm:spPr/>
    </dgm:pt>
    <dgm:pt modelId="{FA3B9737-9323-4447-B905-5F7B149DACB6}" type="pres">
      <dgm:prSet presAssocID="{51DBCEE9-AB1A-471F-AE88-566C7C0742D5}" presName="accentRepeatNode" presStyleLbl="solidFgAcc1" presStyleIdx="1" presStyleCnt="3"/>
      <dgm:spPr/>
    </dgm:pt>
    <dgm:pt modelId="{E32F0CD8-0F8A-4E16-89EC-B5680DBCC7FA}" type="pres">
      <dgm:prSet presAssocID="{F2E7CB65-6492-483B-B3D4-F146D20E8FAA}" presName="text_3" presStyleLbl="node1" presStyleIdx="2" presStyleCnt="3">
        <dgm:presLayoutVars>
          <dgm:bulletEnabled val="1"/>
        </dgm:presLayoutVars>
      </dgm:prSet>
      <dgm:spPr/>
    </dgm:pt>
    <dgm:pt modelId="{0E931D99-B519-42B6-A70D-BBA1669E48E0}" type="pres">
      <dgm:prSet presAssocID="{F2E7CB65-6492-483B-B3D4-F146D20E8FAA}" presName="accent_3" presStyleCnt="0"/>
      <dgm:spPr/>
    </dgm:pt>
    <dgm:pt modelId="{2EE3E98F-7B8F-4DEA-BCA8-210B9D633FB4}" type="pres">
      <dgm:prSet presAssocID="{F2E7CB65-6492-483B-B3D4-F146D20E8FAA}" presName="accentRepeatNode" presStyleLbl="solidFgAcc1" presStyleIdx="2" presStyleCnt="3"/>
      <dgm:spPr/>
    </dgm:pt>
  </dgm:ptLst>
  <dgm:cxnLst>
    <dgm:cxn modelId="{A4BF790D-B107-4223-94F7-799863ACAADA}" type="presOf" srcId="{51DBCEE9-AB1A-471F-AE88-566C7C0742D5}" destId="{37265050-ED89-4016-BB25-78C266CBE249}" srcOrd="0" destOrd="0" presId="urn:microsoft.com/office/officeart/2008/layout/VerticalCurvedList"/>
    <dgm:cxn modelId="{C9ACEB61-9996-45F1-B038-C16A14C881CB}" type="presOf" srcId="{1B3A0FF2-0745-451B-A294-8128AA049408}" destId="{BC0C2548-7A28-4199-B9A2-EA50C907FA6D}" srcOrd="0" destOrd="0" presId="urn:microsoft.com/office/officeart/2008/layout/VerticalCurvedList"/>
    <dgm:cxn modelId="{15FC4A52-5CFC-4A43-8383-AA5CA871CF41}" type="presOf" srcId="{6418FB0D-2044-4805-A521-62ED0524D38B}" destId="{0A192EF9-D9C9-43E8-9BEE-C75E46F083E7}" srcOrd="0" destOrd="0" presId="urn:microsoft.com/office/officeart/2008/layout/VerticalCurvedList"/>
    <dgm:cxn modelId="{2B5BF3D2-82E6-47F9-880B-1C44C8A9CE2F}" srcId="{8E63FC2C-A217-444D-B80A-4FE7115AF395}" destId="{51DBCEE9-AB1A-471F-AE88-566C7C0742D5}" srcOrd="1" destOrd="0" parTransId="{1F4547B9-5CF8-4775-BE02-DD967864158D}" sibTransId="{552F4030-8579-470F-9713-00122A43D4B5}"/>
    <dgm:cxn modelId="{169C13D5-1A11-4361-B147-B9600FA0BA1F}" type="presOf" srcId="{8E63FC2C-A217-444D-B80A-4FE7115AF395}" destId="{D9432EA0-389D-4558-8C44-9A6D5AE21CD6}" srcOrd="0" destOrd="0" presId="urn:microsoft.com/office/officeart/2008/layout/VerticalCurvedList"/>
    <dgm:cxn modelId="{BEBF91E8-8A24-42DE-9D10-209435FEEB9A}" srcId="{8E63FC2C-A217-444D-B80A-4FE7115AF395}" destId="{F2E7CB65-6492-483B-B3D4-F146D20E8FAA}" srcOrd="2" destOrd="0" parTransId="{2361C3D4-7883-4478-A27B-E8AE460433FB}" sibTransId="{21750AC5-36CF-46AE-B441-33A9BD622724}"/>
    <dgm:cxn modelId="{2B0156F9-18CD-4446-8356-4A766EB6C775}" type="presOf" srcId="{F2E7CB65-6492-483B-B3D4-F146D20E8FAA}" destId="{E32F0CD8-0F8A-4E16-89EC-B5680DBCC7FA}" srcOrd="0" destOrd="0" presId="urn:microsoft.com/office/officeart/2008/layout/VerticalCurvedList"/>
    <dgm:cxn modelId="{C8F5EDFD-5A42-4232-9807-7BF0295F4AFC}" srcId="{8E63FC2C-A217-444D-B80A-4FE7115AF395}" destId="{6418FB0D-2044-4805-A521-62ED0524D38B}" srcOrd="0" destOrd="0" parTransId="{F99649CE-DCC4-4399-A385-F4DD9CFC0A51}" sibTransId="{1B3A0FF2-0745-451B-A294-8128AA049408}"/>
    <dgm:cxn modelId="{EC2A7CAB-46C7-44D4-8EAE-52010BB98976}" type="presParOf" srcId="{D9432EA0-389D-4558-8C44-9A6D5AE21CD6}" destId="{F9DFCEEF-DFEE-4902-8C58-ED4351D468F4}" srcOrd="0" destOrd="0" presId="urn:microsoft.com/office/officeart/2008/layout/VerticalCurvedList"/>
    <dgm:cxn modelId="{5E464747-7AC6-4370-8CF9-45AC08B73387}" type="presParOf" srcId="{F9DFCEEF-DFEE-4902-8C58-ED4351D468F4}" destId="{24F64894-3D48-4D7B-B9F7-DABCBC8A2C1E}" srcOrd="0" destOrd="0" presId="urn:microsoft.com/office/officeart/2008/layout/VerticalCurvedList"/>
    <dgm:cxn modelId="{2B89E86C-BB2C-487E-8733-69BB13D99541}" type="presParOf" srcId="{24F64894-3D48-4D7B-B9F7-DABCBC8A2C1E}" destId="{F03971B4-66CE-4D1F-8ADB-58B5133A0D2D}" srcOrd="0" destOrd="0" presId="urn:microsoft.com/office/officeart/2008/layout/VerticalCurvedList"/>
    <dgm:cxn modelId="{2C32AB46-0368-483B-B9C2-01AD3F53AFB8}" type="presParOf" srcId="{24F64894-3D48-4D7B-B9F7-DABCBC8A2C1E}" destId="{BC0C2548-7A28-4199-B9A2-EA50C907FA6D}" srcOrd="1" destOrd="0" presId="urn:microsoft.com/office/officeart/2008/layout/VerticalCurvedList"/>
    <dgm:cxn modelId="{294B4B2E-CB4A-4357-9A9B-6AD649F7110A}" type="presParOf" srcId="{24F64894-3D48-4D7B-B9F7-DABCBC8A2C1E}" destId="{270E4398-C5C2-401B-B40A-C6EC3BAFB279}" srcOrd="2" destOrd="0" presId="urn:microsoft.com/office/officeart/2008/layout/VerticalCurvedList"/>
    <dgm:cxn modelId="{E26DA522-81A3-4DDA-9393-B60945FC34B1}" type="presParOf" srcId="{24F64894-3D48-4D7B-B9F7-DABCBC8A2C1E}" destId="{4CBB4D0D-83BE-48B3-BE44-3439476B8937}" srcOrd="3" destOrd="0" presId="urn:microsoft.com/office/officeart/2008/layout/VerticalCurvedList"/>
    <dgm:cxn modelId="{42D55284-5BB8-4EC1-A180-6FBD43DECE6F}" type="presParOf" srcId="{F9DFCEEF-DFEE-4902-8C58-ED4351D468F4}" destId="{0A192EF9-D9C9-43E8-9BEE-C75E46F083E7}" srcOrd="1" destOrd="0" presId="urn:microsoft.com/office/officeart/2008/layout/VerticalCurvedList"/>
    <dgm:cxn modelId="{B8E26C35-D822-4F81-8763-D3E0284D30FB}" type="presParOf" srcId="{F9DFCEEF-DFEE-4902-8C58-ED4351D468F4}" destId="{8669C133-5666-41DA-B349-FBFCA788D997}" srcOrd="2" destOrd="0" presId="urn:microsoft.com/office/officeart/2008/layout/VerticalCurvedList"/>
    <dgm:cxn modelId="{7ABBEE6A-DF51-4556-AFBC-4DEE7AA948E4}" type="presParOf" srcId="{8669C133-5666-41DA-B349-FBFCA788D997}" destId="{D5DD1003-BCCD-4BF3-A1FE-9A8538147458}" srcOrd="0" destOrd="0" presId="urn:microsoft.com/office/officeart/2008/layout/VerticalCurvedList"/>
    <dgm:cxn modelId="{90C7A26C-756A-4EAE-AE14-BC1632C445B1}" type="presParOf" srcId="{F9DFCEEF-DFEE-4902-8C58-ED4351D468F4}" destId="{37265050-ED89-4016-BB25-78C266CBE249}" srcOrd="3" destOrd="0" presId="urn:microsoft.com/office/officeart/2008/layout/VerticalCurvedList"/>
    <dgm:cxn modelId="{FFC88D44-C861-4773-AD6B-B34CF2626415}" type="presParOf" srcId="{F9DFCEEF-DFEE-4902-8C58-ED4351D468F4}" destId="{3A034AAD-8B34-45B2-B64F-4C3FD8ABC058}" srcOrd="4" destOrd="0" presId="urn:microsoft.com/office/officeart/2008/layout/VerticalCurvedList"/>
    <dgm:cxn modelId="{4046555E-26D1-4430-BE39-DB3B99BFFF44}" type="presParOf" srcId="{3A034AAD-8B34-45B2-B64F-4C3FD8ABC058}" destId="{FA3B9737-9323-4447-B905-5F7B149DACB6}" srcOrd="0" destOrd="0" presId="urn:microsoft.com/office/officeart/2008/layout/VerticalCurvedList"/>
    <dgm:cxn modelId="{1EB3D62C-4E3A-4C25-BCDA-42091645A1A5}" type="presParOf" srcId="{F9DFCEEF-DFEE-4902-8C58-ED4351D468F4}" destId="{E32F0CD8-0F8A-4E16-89EC-B5680DBCC7FA}" srcOrd="5" destOrd="0" presId="urn:microsoft.com/office/officeart/2008/layout/VerticalCurvedList"/>
    <dgm:cxn modelId="{F901B509-1B4D-42EE-93C3-BA45B6B453D0}" type="presParOf" srcId="{F9DFCEEF-DFEE-4902-8C58-ED4351D468F4}" destId="{0E931D99-B519-42B6-A70D-BBA1669E48E0}" srcOrd="6" destOrd="0" presId="urn:microsoft.com/office/officeart/2008/layout/VerticalCurvedList"/>
    <dgm:cxn modelId="{EDDAEC48-F4FE-4FC9-8C16-696B9292F192}" type="presParOf" srcId="{0E931D99-B519-42B6-A70D-BBA1669E48E0}" destId="{2EE3E98F-7B8F-4DEA-BCA8-210B9D633F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63FC2C-A217-444D-B80A-4FE7115AF395}" type="doc">
      <dgm:prSet loTypeId="urn:microsoft.com/office/officeart/2008/layout/VerticalCurvedList" loCatId="list" qsTypeId="urn:microsoft.com/office/officeart/2005/8/quickstyle/simple5" qsCatId="simple" csTypeId="urn:microsoft.com/office/officeart/2005/8/colors/accent3_1" csCatId="accent3" phldr="1"/>
      <dgm:spPr/>
      <dgm:t>
        <a:bodyPr/>
        <a:lstStyle/>
        <a:p>
          <a:endParaRPr lang="en-US"/>
        </a:p>
      </dgm:t>
    </dgm:pt>
    <dgm:pt modelId="{6418FB0D-2044-4805-A521-62ED0524D38B}">
      <dgm:prSet phldrT="[Text]" custT="1"/>
      <dgm:spPr/>
      <dgm:t>
        <a:bodyPr/>
        <a:lstStyle/>
        <a:p>
          <a:pPr>
            <a:buClr>
              <a:schemeClr val="accent3"/>
            </a:buClr>
            <a:buFont typeface="Wingdings 2" panose="05020102010507070707" pitchFamily="18" charset="2"/>
            <a:buNone/>
          </a:pPr>
          <a:r>
            <a:rPr lang="ar-SA" sz="2400" b="1" dirty="0">
              <a:latin typeface="Times New Roman" pitchFamily="18" charset="0"/>
              <a:ea typeface="+mn-ea"/>
              <a:cs typeface="Times New Roman" pitchFamily="18" charset="0"/>
            </a:rPr>
            <a:t>المحرك وما منه</a:t>
          </a:r>
          <a:r>
            <a:rPr lang="ar-SA" sz="2400" dirty="0">
              <a:latin typeface="Times New Roman" pitchFamily="18" charset="0"/>
              <a:ea typeface="+mn-ea"/>
              <a:cs typeface="Times New Roman" pitchFamily="18" charset="0"/>
            </a:rPr>
            <a:t>: موضع بداية الحركة</a:t>
          </a:r>
          <a:endParaRPr lang="en-US" sz="2400" dirty="0">
            <a:latin typeface="Times New Roman" panose="02020603050405020304" pitchFamily="18" charset="0"/>
            <a:cs typeface="Times New Roman" panose="02020603050405020304" pitchFamily="18" charset="0"/>
          </a:endParaRPr>
        </a:p>
      </dgm:t>
    </dgm:pt>
    <dgm:pt modelId="{F99649CE-DCC4-4399-A385-F4DD9CFC0A51}" type="parTrans" cxnId="{C8F5EDFD-5A42-4232-9807-7BF0295F4AFC}">
      <dgm:prSet/>
      <dgm:spPr/>
      <dgm:t>
        <a:bodyPr/>
        <a:lstStyle/>
        <a:p>
          <a:endParaRPr lang="en-US" sz="2400">
            <a:latin typeface="Times New Roman" panose="02020603050405020304" pitchFamily="18" charset="0"/>
            <a:cs typeface="Times New Roman" panose="02020603050405020304" pitchFamily="18" charset="0"/>
          </a:endParaRPr>
        </a:p>
      </dgm:t>
    </dgm:pt>
    <dgm:pt modelId="{1B3A0FF2-0745-451B-A294-8128AA049408}" type="sibTrans" cxnId="{C8F5EDFD-5A42-4232-9807-7BF0295F4AFC}">
      <dgm:prSet/>
      <dgm:spPr/>
      <dgm:t>
        <a:bodyPr/>
        <a:lstStyle/>
        <a:p>
          <a:endParaRPr lang="en-US" sz="2400">
            <a:latin typeface="Times New Roman" panose="02020603050405020304" pitchFamily="18" charset="0"/>
            <a:cs typeface="Times New Roman" panose="02020603050405020304" pitchFamily="18" charset="0"/>
          </a:endParaRPr>
        </a:p>
      </dgm:t>
    </dgm:pt>
    <dgm:pt modelId="{51DBCEE9-AB1A-471F-AE88-566C7C0742D5}">
      <dgm:prSet phldrT="[Text]" custT="1"/>
      <dgm:spPr/>
      <dgm:t>
        <a:bodyPr/>
        <a:lstStyle/>
        <a:p>
          <a:pPr>
            <a:buClr>
              <a:schemeClr val="accent3"/>
            </a:buClr>
            <a:buFont typeface="Wingdings 2" panose="05020102010507070707" pitchFamily="18" charset="2"/>
            <a:buNone/>
          </a:pPr>
          <a:r>
            <a:rPr lang="ar-SA" sz="2400" b="1" dirty="0">
              <a:latin typeface="Times New Roman" pitchFamily="18" charset="0"/>
              <a:ea typeface="+mn-ea"/>
              <a:cs typeface="Times New Roman" pitchFamily="18" charset="0"/>
            </a:rPr>
            <a:t>المحرك وما إليه</a:t>
          </a:r>
          <a:r>
            <a:rPr lang="ar-SA" sz="2400" dirty="0">
              <a:latin typeface="Times New Roman" pitchFamily="18" charset="0"/>
              <a:ea typeface="+mn-ea"/>
              <a:cs typeface="Times New Roman" pitchFamily="18" charset="0"/>
            </a:rPr>
            <a:t>: موضع انتهاء الحركة</a:t>
          </a:r>
          <a:endParaRPr lang="en-US" sz="2400" dirty="0">
            <a:latin typeface="Times New Roman" panose="02020603050405020304" pitchFamily="18" charset="0"/>
            <a:cs typeface="Times New Roman" panose="02020603050405020304" pitchFamily="18" charset="0"/>
          </a:endParaRPr>
        </a:p>
      </dgm:t>
    </dgm:pt>
    <dgm:pt modelId="{1F4547B9-5CF8-4775-BE02-DD967864158D}" type="parTrans" cxnId="{2B5BF3D2-82E6-47F9-880B-1C44C8A9CE2F}">
      <dgm:prSet/>
      <dgm:spPr/>
      <dgm:t>
        <a:bodyPr/>
        <a:lstStyle/>
        <a:p>
          <a:endParaRPr lang="en-US" sz="2400">
            <a:latin typeface="Times New Roman" panose="02020603050405020304" pitchFamily="18" charset="0"/>
            <a:cs typeface="Times New Roman" panose="02020603050405020304" pitchFamily="18" charset="0"/>
          </a:endParaRPr>
        </a:p>
      </dgm:t>
    </dgm:pt>
    <dgm:pt modelId="{552F4030-8579-470F-9713-00122A43D4B5}" type="sibTrans" cxnId="{2B5BF3D2-82E6-47F9-880B-1C44C8A9CE2F}">
      <dgm:prSet/>
      <dgm:spPr/>
      <dgm:t>
        <a:bodyPr/>
        <a:lstStyle/>
        <a:p>
          <a:endParaRPr lang="en-US" sz="2400">
            <a:latin typeface="Times New Roman" panose="02020603050405020304" pitchFamily="18" charset="0"/>
            <a:cs typeface="Times New Roman" panose="02020603050405020304" pitchFamily="18" charset="0"/>
          </a:endParaRPr>
        </a:p>
      </dgm:t>
    </dgm:pt>
    <dgm:pt modelId="{F2E7CB65-6492-483B-B3D4-F146D20E8FAA}">
      <dgm:prSet phldrT="[Text]" custT="1"/>
      <dgm:spPr/>
      <dgm:t>
        <a:bodyPr/>
        <a:lstStyle/>
        <a:p>
          <a:pPr>
            <a:buClr>
              <a:schemeClr val="accent3"/>
            </a:buClr>
            <a:buFont typeface="Wingdings 2" panose="05020102010507070707" pitchFamily="18" charset="2"/>
            <a:buNone/>
          </a:pPr>
          <a:r>
            <a:rPr lang="ar-SA" sz="2400" b="1" dirty="0">
              <a:latin typeface="Times New Roman" pitchFamily="18" charset="0"/>
              <a:ea typeface="+mn-ea"/>
              <a:cs typeface="Times New Roman" pitchFamily="18" charset="0"/>
            </a:rPr>
            <a:t>الزمان</a:t>
          </a:r>
          <a:r>
            <a:rPr lang="ar-SA" sz="2400" dirty="0">
              <a:latin typeface="Times New Roman" pitchFamily="18" charset="0"/>
              <a:ea typeface="+mn-ea"/>
              <a:cs typeface="Times New Roman" pitchFamily="18" charset="0"/>
            </a:rPr>
            <a:t>: الفترة الزمنية التي تستغرقها الحركة</a:t>
          </a:r>
          <a:endParaRPr lang="en-US" sz="2400" dirty="0">
            <a:latin typeface="Times New Roman" panose="02020603050405020304" pitchFamily="18" charset="0"/>
            <a:cs typeface="Times New Roman" panose="02020603050405020304" pitchFamily="18" charset="0"/>
          </a:endParaRPr>
        </a:p>
      </dgm:t>
    </dgm:pt>
    <dgm:pt modelId="{2361C3D4-7883-4478-A27B-E8AE460433FB}" type="parTrans" cxnId="{BEBF91E8-8A24-42DE-9D10-209435FEEB9A}">
      <dgm:prSet/>
      <dgm:spPr/>
      <dgm:t>
        <a:bodyPr/>
        <a:lstStyle/>
        <a:p>
          <a:endParaRPr lang="en-US" sz="2400">
            <a:latin typeface="Times New Roman" panose="02020603050405020304" pitchFamily="18" charset="0"/>
            <a:cs typeface="Times New Roman" panose="02020603050405020304" pitchFamily="18" charset="0"/>
          </a:endParaRPr>
        </a:p>
      </dgm:t>
    </dgm:pt>
    <dgm:pt modelId="{21750AC5-36CF-46AE-B441-33A9BD622724}" type="sibTrans" cxnId="{BEBF91E8-8A24-42DE-9D10-209435FEEB9A}">
      <dgm:prSet/>
      <dgm:spPr/>
      <dgm:t>
        <a:bodyPr/>
        <a:lstStyle/>
        <a:p>
          <a:endParaRPr lang="en-US" sz="2400">
            <a:latin typeface="Times New Roman" panose="02020603050405020304" pitchFamily="18" charset="0"/>
            <a:cs typeface="Times New Roman" panose="02020603050405020304" pitchFamily="18" charset="0"/>
          </a:endParaRPr>
        </a:p>
      </dgm:t>
    </dgm:pt>
    <dgm:pt modelId="{D9432EA0-389D-4558-8C44-9A6D5AE21CD6}" type="pres">
      <dgm:prSet presAssocID="{8E63FC2C-A217-444D-B80A-4FE7115AF395}" presName="Name0" presStyleCnt="0">
        <dgm:presLayoutVars>
          <dgm:chMax val="7"/>
          <dgm:chPref val="7"/>
          <dgm:dir val="rev"/>
        </dgm:presLayoutVars>
      </dgm:prSet>
      <dgm:spPr/>
    </dgm:pt>
    <dgm:pt modelId="{F9DFCEEF-DFEE-4902-8C58-ED4351D468F4}" type="pres">
      <dgm:prSet presAssocID="{8E63FC2C-A217-444D-B80A-4FE7115AF395}" presName="Name1" presStyleCnt="0"/>
      <dgm:spPr/>
    </dgm:pt>
    <dgm:pt modelId="{24F64894-3D48-4D7B-B9F7-DABCBC8A2C1E}" type="pres">
      <dgm:prSet presAssocID="{8E63FC2C-A217-444D-B80A-4FE7115AF395}" presName="cycle" presStyleCnt="0"/>
      <dgm:spPr/>
    </dgm:pt>
    <dgm:pt modelId="{F03971B4-66CE-4D1F-8ADB-58B5133A0D2D}" type="pres">
      <dgm:prSet presAssocID="{8E63FC2C-A217-444D-B80A-4FE7115AF395}" presName="srcNode" presStyleLbl="node1" presStyleIdx="0" presStyleCnt="3"/>
      <dgm:spPr/>
    </dgm:pt>
    <dgm:pt modelId="{BC0C2548-7A28-4199-B9A2-EA50C907FA6D}" type="pres">
      <dgm:prSet presAssocID="{8E63FC2C-A217-444D-B80A-4FE7115AF395}" presName="conn" presStyleLbl="parChTrans1D2" presStyleIdx="0" presStyleCnt="1"/>
      <dgm:spPr/>
    </dgm:pt>
    <dgm:pt modelId="{270E4398-C5C2-401B-B40A-C6EC3BAFB279}" type="pres">
      <dgm:prSet presAssocID="{8E63FC2C-A217-444D-B80A-4FE7115AF395}" presName="extraNode" presStyleLbl="node1" presStyleIdx="0" presStyleCnt="3"/>
      <dgm:spPr/>
    </dgm:pt>
    <dgm:pt modelId="{4CBB4D0D-83BE-48B3-BE44-3439476B8937}" type="pres">
      <dgm:prSet presAssocID="{8E63FC2C-A217-444D-B80A-4FE7115AF395}" presName="dstNode" presStyleLbl="node1" presStyleIdx="0" presStyleCnt="3"/>
      <dgm:spPr/>
    </dgm:pt>
    <dgm:pt modelId="{0A192EF9-D9C9-43E8-9BEE-C75E46F083E7}" type="pres">
      <dgm:prSet presAssocID="{6418FB0D-2044-4805-A521-62ED0524D38B}" presName="text_1" presStyleLbl="node1" presStyleIdx="0" presStyleCnt="3" custLinFactNeighborX="-23" custLinFactNeighborY="-1213">
        <dgm:presLayoutVars>
          <dgm:bulletEnabled val="1"/>
        </dgm:presLayoutVars>
      </dgm:prSet>
      <dgm:spPr/>
    </dgm:pt>
    <dgm:pt modelId="{8669C133-5666-41DA-B349-FBFCA788D997}" type="pres">
      <dgm:prSet presAssocID="{6418FB0D-2044-4805-A521-62ED0524D38B}" presName="accent_1" presStyleCnt="0"/>
      <dgm:spPr/>
    </dgm:pt>
    <dgm:pt modelId="{D5DD1003-BCCD-4BF3-A1FE-9A8538147458}" type="pres">
      <dgm:prSet presAssocID="{6418FB0D-2044-4805-A521-62ED0524D38B}" presName="accentRepeatNode" presStyleLbl="solidFgAcc1" presStyleIdx="0" presStyleCnt="3"/>
      <dgm:spPr/>
    </dgm:pt>
    <dgm:pt modelId="{37265050-ED89-4016-BB25-78C266CBE249}" type="pres">
      <dgm:prSet presAssocID="{51DBCEE9-AB1A-471F-AE88-566C7C0742D5}" presName="text_2" presStyleLbl="node1" presStyleIdx="1" presStyleCnt="3">
        <dgm:presLayoutVars>
          <dgm:bulletEnabled val="1"/>
        </dgm:presLayoutVars>
      </dgm:prSet>
      <dgm:spPr/>
    </dgm:pt>
    <dgm:pt modelId="{3A034AAD-8B34-45B2-B64F-4C3FD8ABC058}" type="pres">
      <dgm:prSet presAssocID="{51DBCEE9-AB1A-471F-AE88-566C7C0742D5}" presName="accent_2" presStyleCnt="0"/>
      <dgm:spPr/>
    </dgm:pt>
    <dgm:pt modelId="{FA3B9737-9323-4447-B905-5F7B149DACB6}" type="pres">
      <dgm:prSet presAssocID="{51DBCEE9-AB1A-471F-AE88-566C7C0742D5}" presName="accentRepeatNode" presStyleLbl="solidFgAcc1" presStyleIdx="1" presStyleCnt="3"/>
      <dgm:spPr/>
    </dgm:pt>
    <dgm:pt modelId="{E32F0CD8-0F8A-4E16-89EC-B5680DBCC7FA}" type="pres">
      <dgm:prSet presAssocID="{F2E7CB65-6492-483B-B3D4-F146D20E8FAA}" presName="text_3" presStyleLbl="node1" presStyleIdx="2" presStyleCnt="3">
        <dgm:presLayoutVars>
          <dgm:bulletEnabled val="1"/>
        </dgm:presLayoutVars>
      </dgm:prSet>
      <dgm:spPr/>
    </dgm:pt>
    <dgm:pt modelId="{0E931D99-B519-42B6-A70D-BBA1669E48E0}" type="pres">
      <dgm:prSet presAssocID="{F2E7CB65-6492-483B-B3D4-F146D20E8FAA}" presName="accent_3" presStyleCnt="0"/>
      <dgm:spPr/>
    </dgm:pt>
    <dgm:pt modelId="{2EE3E98F-7B8F-4DEA-BCA8-210B9D633FB4}" type="pres">
      <dgm:prSet presAssocID="{F2E7CB65-6492-483B-B3D4-F146D20E8FAA}" presName="accentRepeatNode" presStyleLbl="solidFgAcc1" presStyleIdx="2" presStyleCnt="3"/>
      <dgm:spPr/>
    </dgm:pt>
  </dgm:ptLst>
  <dgm:cxnLst>
    <dgm:cxn modelId="{A4BF790D-B107-4223-94F7-799863ACAADA}" type="presOf" srcId="{51DBCEE9-AB1A-471F-AE88-566C7C0742D5}" destId="{37265050-ED89-4016-BB25-78C266CBE249}" srcOrd="0" destOrd="0" presId="urn:microsoft.com/office/officeart/2008/layout/VerticalCurvedList"/>
    <dgm:cxn modelId="{C9ACEB61-9996-45F1-B038-C16A14C881CB}" type="presOf" srcId="{1B3A0FF2-0745-451B-A294-8128AA049408}" destId="{BC0C2548-7A28-4199-B9A2-EA50C907FA6D}" srcOrd="0" destOrd="0" presId="urn:microsoft.com/office/officeart/2008/layout/VerticalCurvedList"/>
    <dgm:cxn modelId="{15FC4A52-5CFC-4A43-8383-AA5CA871CF41}" type="presOf" srcId="{6418FB0D-2044-4805-A521-62ED0524D38B}" destId="{0A192EF9-D9C9-43E8-9BEE-C75E46F083E7}" srcOrd="0" destOrd="0" presId="urn:microsoft.com/office/officeart/2008/layout/VerticalCurvedList"/>
    <dgm:cxn modelId="{2B5BF3D2-82E6-47F9-880B-1C44C8A9CE2F}" srcId="{8E63FC2C-A217-444D-B80A-4FE7115AF395}" destId="{51DBCEE9-AB1A-471F-AE88-566C7C0742D5}" srcOrd="1" destOrd="0" parTransId="{1F4547B9-5CF8-4775-BE02-DD967864158D}" sibTransId="{552F4030-8579-470F-9713-00122A43D4B5}"/>
    <dgm:cxn modelId="{169C13D5-1A11-4361-B147-B9600FA0BA1F}" type="presOf" srcId="{8E63FC2C-A217-444D-B80A-4FE7115AF395}" destId="{D9432EA0-389D-4558-8C44-9A6D5AE21CD6}" srcOrd="0" destOrd="0" presId="urn:microsoft.com/office/officeart/2008/layout/VerticalCurvedList"/>
    <dgm:cxn modelId="{BEBF91E8-8A24-42DE-9D10-209435FEEB9A}" srcId="{8E63FC2C-A217-444D-B80A-4FE7115AF395}" destId="{F2E7CB65-6492-483B-B3D4-F146D20E8FAA}" srcOrd="2" destOrd="0" parTransId="{2361C3D4-7883-4478-A27B-E8AE460433FB}" sibTransId="{21750AC5-36CF-46AE-B441-33A9BD622724}"/>
    <dgm:cxn modelId="{2B0156F9-18CD-4446-8356-4A766EB6C775}" type="presOf" srcId="{F2E7CB65-6492-483B-B3D4-F146D20E8FAA}" destId="{E32F0CD8-0F8A-4E16-89EC-B5680DBCC7FA}" srcOrd="0" destOrd="0" presId="urn:microsoft.com/office/officeart/2008/layout/VerticalCurvedList"/>
    <dgm:cxn modelId="{C8F5EDFD-5A42-4232-9807-7BF0295F4AFC}" srcId="{8E63FC2C-A217-444D-B80A-4FE7115AF395}" destId="{6418FB0D-2044-4805-A521-62ED0524D38B}" srcOrd="0" destOrd="0" parTransId="{F99649CE-DCC4-4399-A385-F4DD9CFC0A51}" sibTransId="{1B3A0FF2-0745-451B-A294-8128AA049408}"/>
    <dgm:cxn modelId="{EC2A7CAB-46C7-44D4-8EAE-52010BB98976}" type="presParOf" srcId="{D9432EA0-389D-4558-8C44-9A6D5AE21CD6}" destId="{F9DFCEEF-DFEE-4902-8C58-ED4351D468F4}" srcOrd="0" destOrd="0" presId="urn:microsoft.com/office/officeart/2008/layout/VerticalCurvedList"/>
    <dgm:cxn modelId="{5E464747-7AC6-4370-8CF9-45AC08B73387}" type="presParOf" srcId="{F9DFCEEF-DFEE-4902-8C58-ED4351D468F4}" destId="{24F64894-3D48-4D7B-B9F7-DABCBC8A2C1E}" srcOrd="0" destOrd="0" presId="urn:microsoft.com/office/officeart/2008/layout/VerticalCurvedList"/>
    <dgm:cxn modelId="{2B89E86C-BB2C-487E-8733-69BB13D99541}" type="presParOf" srcId="{24F64894-3D48-4D7B-B9F7-DABCBC8A2C1E}" destId="{F03971B4-66CE-4D1F-8ADB-58B5133A0D2D}" srcOrd="0" destOrd="0" presId="urn:microsoft.com/office/officeart/2008/layout/VerticalCurvedList"/>
    <dgm:cxn modelId="{2C32AB46-0368-483B-B9C2-01AD3F53AFB8}" type="presParOf" srcId="{24F64894-3D48-4D7B-B9F7-DABCBC8A2C1E}" destId="{BC0C2548-7A28-4199-B9A2-EA50C907FA6D}" srcOrd="1" destOrd="0" presId="urn:microsoft.com/office/officeart/2008/layout/VerticalCurvedList"/>
    <dgm:cxn modelId="{294B4B2E-CB4A-4357-9A9B-6AD649F7110A}" type="presParOf" srcId="{24F64894-3D48-4D7B-B9F7-DABCBC8A2C1E}" destId="{270E4398-C5C2-401B-B40A-C6EC3BAFB279}" srcOrd="2" destOrd="0" presId="urn:microsoft.com/office/officeart/2008/layout/VerticalCurvedList"/>
    <dgm:cxn modelId="{E26DA522-81A3-4DDA-9393-B60945FC34B1}" type="presParOf" srcId="{24F64894-3D48-4D7B-B9F7-DABCBC8A2C1E}" destId="{4CBB4D0D-83BE-48B3-BE44-3439476B8937}" srcOrd="3" destOrd="0" presId="urn:microsoft.com/office/officeart/2008/layout/VerticalCurvedList"/>
    <dgm:cxn modelId="{42D55284-5BB8-4EC1-A180-6FBD43DECE6F}" type="presParOf" srcId="{F9DFCEEF-DFEE-4902-8C58-ED4351D468F4}" destId="{0A192EF9-D9C9-43E8-9BEE-C75E46F083E7}" srcOrd="1" destOrd="0" presId="urn:microsoft.com/office/officeart/2008/layout/VerticalCurvedList"/>
    <dgm:cxn modelId="{B8E26C35-D822-4F81-8763-D3E0284D30FB}" type="presParOf" srcId="{F9DFCEEF-DFEE-4902-8C58-ED4351D468F4}" destId="{8669C133-5666-41DA-B349-FBFCA788D997}" srcOrd="2" destOrd="0" presId="urn:microsoft.com/office/officeart/2008/layout/VerticalCurvedList"/>
    <dgm:cxn modelId="{7ABBEE6A-DF51-4556-AFBC-4DEE7AA948E4}" type="presParOf" srcId="{8669C133-5666-41DA-B349-FBFCA788D997}" destId="{D5DD1003-BCCD-4BF3-A1FE-9A8538147458}" srcOrd="0" destOrd="0" presId="urn:microsoft.com/office/officeart/2008/layout/VerticalCurvedList"/>
    <dgm:cxn modelId="{90C7A26C-756A-4EAE-AE14-BC1632C445B1}" type="presParOf" srcId="{F9DFCEEF-DFEE-4902-8C58-ED4351D468F4}" destId="{37265050-ED89-4016-BB25-78C266CBE249}" srcOrd="3" destOrd="0" presId="urn:microsoft.com/office/officeart/2008/layout/VerticalCurvedList"/>
    <dgm:cxn modelId="{FFC88D44-C861-4773-AD6B-B34CF2626415}" type="presParOf" srcId="{F9DFCEEF-DFEE-4902-8C58-ED4351D468F4}" destId="{3A034AAD-8B34-45B2-B64F-4C3FD8ABC058}" srcOrd="4" destOrd="0" presId="urn:microsoft.com/office/officeart/2008/layout/VerticalCurvedList"/>
    <dgm:cxn modelId="{4046555E-26D1-4430-BE39-DB3B99BFFF44}" type="presParOf" srcId="{3A034AAD-8B34-45B2-B64F-4C3FD8ABC058}" destId="{FA3B9737-9323-4447-B905-5F7B149DACB6}" srcOrd="0" destOrd="0" presId="urn:microsoft.com/office/officeart/2008/layout/VerticalCurvedList"/>
    <dgm:cxn modelId="{1EB3D62C-4E3A-4C25-BCDA-42091645A1A5}" type="presParOf" srcId="{F9DFCEEF-DFEE-4902-8C58-ED4351D468F4}" destId="{E32F0CD8-0F8A-4E16-89EC-B5680DBCC7FA}" srcOrd="5" destOrd="0" presId="urn:microsoft.com/office/officeart/2008/layout/VerticalCurvedList"/>
    <dgm:cxn modelId="{F901B509-1B4D-42EE-93C3-BA45B6B453D0}" type="presParOf" srcId="{F9DFCEEF-DFEE-4902-8C58-ED4351D468F4}" destId="{0E931D99-B519-42B6-A70D-BBA1669E48E0}" srcOrd="6" destOrd="0" presId="urn:microsoft.com/office/officeart/2008/layout/VerticalCurvedList"/>
    <dgm:cxn modelId="{EDDAEC48-F4FE-4FC9-8C16-696B9292F192}" type="presParOf" srcId="{0E931D99-B519-42B6-A70D-BBA1669E48E0}" destId="{2EE3E98F-7B8F-4DEA-BCA8-210B9D633FB4}"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603109-1FD1-44B2-9F80-8E8CA91F0CBD}"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91ED7129-4192-4E23-B0AF-B91BB33616F7}">
      <dgm:prSet phldrT="[Text]" custT="1"/>
      <dgm:spPr/>
      <dgm:t>
        <a:bodyPr/>
        <a:lstStyle/>
        <a:p>
          <a:pPr algn="ctr" rtl="1">
            <a:buClr>
              <a:schemeClr val="accent3"/>
            </a:buClr>
            <a:buFont typeface="Wingdings 2"/>
            <a:buChar char=""/>
          </a:pPr>
          <a:r>
            <a:rPr lang="ar-SA" sz="2000" b="1" u="none" dirty="0">
              <a:solidFill>
                <a:schemeClr val="tx1"/>
              </a:solidFill>
              <a:latin typeface="Times New Roman" pitchFamily="18" charset="0"/>
              <a:ea typeface="+mn-ea"/>
              <a:cs typeface="Times New Roman" pitchFamily="18" charset="0"/>
            </a:rPr>
            <a:t>تعريف الشغل </a:t>
          </a:r>
          <a:r>
            <a:rPr lang="en-GB" sz="2000" b="1" u="none" dirty="0">
              <a:solidFill>
                <a:schemeClr val="tx1"/>
              </a:solidFill>
              <a:latin typeface="Times New Roman" pitchFamily="18" charset="0"/>
              <a:ea typeface="+mn-ea"/>
              <a:cs typeface="Times New Roman" pitchFamily="18" charset="0"/>
            </a:rPr>
            <a:t>Work</a:t>
          </a:r>
          <a:r>
            <a:rPr lang="en-US" sz="2000" b="1" u="none" dirty="0">
              <a:solidFill>
                <a:schemeClr val="tx1"/>
              </a:solidFill>
              <a:latin typeface="Times New Roman" pitchFamily="18" charset="0"/>
              <a:ea typeface="+mn-ea"/>
              <a:cs typeface="Times New Roman" pitchFamily="18" charset="0"/>
            </a:rPr>
            <a:t> </a:t>
          </a:r>
          <a:r>
            <a:rPr lang="ar-SA" sz="2000" b="1" u="none" dirty="0">
              <a:solidFill>
                <a:schemeClr val="tx1"/>
              </a:solidFill>
              <a:latin typeface="Times New Roman" pitchFamily="18" charset="0"/>
              <a:ea typeface="+mn-ea"/>
              <a:cs typeface="Times New Roman" pitchFamily="18" charset="0"/>
            </a:rPr>
            <a:t> </a:t>
          </a:r>
        </a:p>
        <a:p>
          <a:pPr algn="ctr">
            <a:buClr>
              <a:schemeClr val="accent3"/>
            </a:buClr>
            <a:buFont typeface="Wingdings 2"/>
            <a:buChar char=""/>
          </a:pPr>
          <a:r>
            <a:rPr lang="ar-SA" sz="2000" dirty="0">
              <a:latin typeface="Times New Roman" pitchFamily="18" charset="0"/>
              <a:ea typeface="Calibri"/>
              <a:cs typeface="Times New Roman" pitchFamily="18" charset="0"/>
            </a:rPr>
            <a:t>هو </a:t>
          </a:r>
          <a:r>
            <a:rPr lang="en-US" sz="2000" dirty="0" err="1">
              <a:latin typeface="Times New Roman" pitchFamily="18" charset="0"/>
              <a:ea typeface="Calibri"/>
              <a:cs typeface="Times New Roman" pitchFamily="18" charset="0"/>
            </a:rPr>
            <a:t>القوة</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الخارجية</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التي</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اذا</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أثرت</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على</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جسم</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فإنها</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تزيحه</a:t>
          </a:r>
          <a:r>
            <a:rPr lang="en-US" sz="2000" dirty="0">
              <a:latin typeface="Times New Roman" pitchFamily="18" charset="0"/>
              <a:ea typeface="Calibri"/>
              <a:cs typeface="Times New Roman" pitchFamily="18" charset="0"/>
            </a:rPr>
            <a:t> </a:t>
          </a:r>
          <a:r>
            <a:rPr lang="en-US" sz="2000" dirty="0" err="1">
              <a:latin typeface="Times New Roman" pitchFamily="18" charset="0"/>
              <a:ea typeface="Calibri"/>
              <a:cs typeface="Times New Roman" pitchFamily="18" charset="0"/>
            </a:rPr>
            <a:t>مسافة</a:t>
          </a:r>
          <a:r>
            <a:rPr lang="ar-SA" sz="2000" dirty="0">
              <a:latin typeface="Times New Roman" pitchFamily="18" charset="0"/>
              <a:ea typeface="Calibri"/>
              <a:cs typeface="Times New Roman" pitchFamily="18" charset="0"/>
            </a:rPr>
            <a:t> معينة</a:t>
          </a:r>
          <a:endParaRPr lang="en-US" sz="2000" dirty="0">
            <a:latin typeface="Times New Roman" panose="02020603050405020304" pitchFamily="18" charset="0"/>
            <a:cs typeface="Times New Roman" panose="02020603050405020304" pitchFamily="18" charset="0"/>
          </a:endParaRPr>
        </a:p>
      </dgm:t>
    </dgm:pt>
    <dgm:pt modelId="{E0F2338F-5AF9-403D-9733-520A5955F772}" type="parTrans" cxnId="{E9A45BDC-AB9E-4CBA-9976-07C3DA76F9D4}">
      <dgm:prSet/>
      <dgm:spPr/>
      <dgm:t>
        <a:bodyPr/>
        <a:lstStyle/>
        <a:p>
          <a:endParaRPr lang="en-US" sz="2000">
            <a:latin typeface="Times New Roman" panose="02020603050405020304" pitchFamily="18" charset="0"/>
            <a:cs typeface="Times New Roman" panose="02020603050405020304" pitchFamily="18" charset="0"/>
          </a:endParaRPr>
        </a:p>
      </dgm:t>
    </dgm:pt>
    <dgm:pt modelId="{5278FF24-C1B6-44B4-B609-528629915C5D}" type="sibTrans" cxnId="{E9A45BDC-AB9E-4CBA-9976-07C3DA76F9D4}">
      <dgm:prSet/>
      <dgm:spPr/>
      <dgm:t>
        <a:bodyPr/>
        <a:lstStyle/>
        <a:p>
          <a:endParaRPr lang="en-US" sz="2000">
            <a:latin typeface="Times New Roman" panose="02020603050405020304" pitchFamily="18" charset="0"/>
            <a:cs typeface="Times New Roman" panose="02020603050405020304" pitchFamily="18" charset="0"/>
          </a:endParaRPr>
        </a:p>
      </dgm:t>
    </dgm:pt>
    <dgm:pt modelId="{5B0E73C7-6C68-44A0-A390-41354BD6A2D5}">
      <dgm:prSet phldrT="[Text]" custT="1"/>
      <dgm:spPr/>
      <dgm:t>
        <a:bodyPr/>
        <a:lstStyle/>
        <a:p>
          <a:pPr>
            <a:buClr>
              <a:schemeClr val="accent3"/>
            </a:buClr>
            <a:buFont typeface="Wingdings 2"/>
            <a:buChar char=""/>
          </a:pPr>
          <a:r>
            <a:rPr lang="ar-SA" sz="2000" dirty="0">
              <a:latin typeface="Times New Roman" pitchFamily="18" charset="0"/>
              <a:ea typeface="+mn-ea"/>
              <a:cs typeface="Times New Roman" pitchFamily="18" charset="0"/>
            </a:rPr>
            <a:t>عندما تؤثر قوة على جسم ما بحيث تغير في موضعه من نقطة لأخرى فإننا نقول أن هذه القوة بذلت شغلاً على الجسم</a:t>
          </a:r>
          <a:endParaRPr lang="en-US" sz="2000" dirty="0">
            <a:latin typeface="Times New Roman" panose="02020603050405020304" pitchFamily="18" charset="0"/>
            <a:cs typeface="Times New Roman" panose="02020603050405020304" pitchFamily="18" charset="0"/>
          </a:endParaRPr>
        </a:p>
      </dgm:t>
    </dgm:pt>
    <dgm:pt modelId="{6FA7BF6D-3592-41CE-99EA-6902F439782D}" type="parTrans" cxnId="{9D6FBAB7-178E-4B28-BA62-1B27E3CC2F1F}">
      <dgm:prSet/>
      <dgm:spPr/>
      <dgm:t>
        <a:bodyPr/>
        <a:lstStyle/>
        <a:p>
          <a:endParaRPr lang="en-US" sz="2000">
            <a:latin typeface="Times New Roman" panose="02020603050405020304" pitchFamily="18" charset="0"/>
            <a:cs typeface="Times New Roman" panose="02020603050405020304" pitchFamily="18" charset="0"/>
          </a:endParaRPr>
        </a:p>
      </dgm:t>
    </dgm:pt>
    <dgm:pt modelId="{361AB2A3-AAEE-4A30-A666-2EF243810037}" type="sibTrans" cxnId="{9D6FBAB7-178E-4B28-BA62-1B27E3CC2F1F}">
      <dgm:prSet/>
      <dgm:spPr/>
      <dgm:t>
        <a:bodyPr/>
        <a:lstStyle/>
        <a:p>
          <a:endParaRPr lang="en-US" sz="2000">
            <a:latin typeface="Times New Roman" panose="02020603050405020304" pitchFamily="18" charset="0"/>
            <a:cs typeface="Times New Roman" panose="02020603050405020304" pitchFamily="18" charset="0"/>
          </a:endParaRPr>
        </a:p>
      </dgm:t>
    </dgm:pt>
    <dgm:pt modelId="{E95C1AB2-2F1A-47DB-991D-4A15FA480136}">
      <dgm:prSet phldrT="[Text]" custT="1"/>
      <dgm:spPr/>
      <dgm:t>
        <a:bodyPr/>
        <a:lstStyle/>
        <a:p>
          <a:r>
            <a:rPr lang="ar-SA" sz="2000" dirty="0">
              <a:latin typeface="Times New Roman" pitchFamily="18" charset="0"/>
              <a:ea typeface="+mn-ea"/>
              <a:cs typeface="Times New Roman" pitchFamily="18" charset="0"/>
            </a:rPr>
            <a:t>الشغل يعتمد في قيمته على عدة عوامل أهمها مقدار الإزاحة التي تحركها الجسم والقوة المسببة لهذه الحركة في نفس اتجاه الإزاحة</a:t>
          </a:r>
          <a:endParaRPr lang="en-US" sz="2000" dirty="0">
            <a:latin typeface="Times New Roman" panose="02020603050405020304" pitchFamily="18" charset="0"/>
            <a:cs typeface="Times New Roman" panose="02020603050405020304" pitchFamily="18" charset="0"/>
          </a:endParaRPr>
        </a:p>
      </dgm:t>
    </dgm:pt>
    <dgm:pt modelId="{33241FD2-BF9E-49FB-88B7-E7C79156E4B4}" type="parTrans" cxnId="{64FB5CAF-1B10-4D95-8DFF-75E53EA9F7E5}">
      <dgm:prSet/>
      <dgm:spPr/>
      <dgm:t>
        <a:bodyPr/>
        <a:lstStyle/>
        <a:p>
          <a:endParaRPr lang="en-US" sz="2000">
            <a:latin typeface="Times New Roman" panose="02020603050405020304" pitchFamily="18" charset="0"/>
            <a:cs typeface="Times New Roman" panose="02020603050405020304" pitchFamily="18" charset="0"/>
          </a:endParaRPr>
        </a:p>
      </dgm:t>
    </dgm:pt>
    <dgm:pt modelId="{22483115-7A6F-4926-A74B-B58DA830C31A}" type="sibTrans" cxnId="{64FB5CAF-1B10-4D95-8DFF-75E53EA9F7E5}">
      <dgm:prSet/>
      <dgm:spPr/>
      <dgm:t>
        <a:bodyPr/>
        <a:lstStyle/>
        <a:p>
          <a:endParaRPr lang="en-US" sz="2000">
            <a:latin typeface="Times New Roman" panose="02020603050405020304" pitchFamily="18" charset="0"/>
            <a:cs typeface="Times New Roman" panose="02020603050405020304" pitchFamily="18" charset="0"/>
          </a:endParaRPr>
        </a:p>
      </dgm:t>
    </dgm:pt>
    <dgm:pt modelId="{AFD4DC8C-736D-4AA3-BF98-FAEC7893645B}">
      <dgm:prSet phldrT="[Text]" custT="1"/>
      <dgm:spPr/>
      <dgm:t>
        <a:bodyPr/>
        <a:lstStyle/>
        <a:p>
          <a:pPr algn="ctr" rtl="1"/>
          <a:r>
            <a:rPr lang="ar-SA" sz="2000" dirty="0">
              <a:latin typeface="Times New Roman" pitchFamily="18" charset="0"/>
              <a:ea typeface="+mn-ea"/>
              <a:cs typeface="Times New Roman" pitchFamily="18" charset="0"/>
            </a:rPr>
            <a:t>رياضياً يمكن تعريف الشغل كحاصل الضرب القياسي للقوة والإزاحة. بمعني أنه لو أثرت قوة</a:t>
          </a:r>
          <a:r>
            <a:rPr lang="en-GB" sz="2000" dirty="0">
              <a:latin typeface="Times New Roman" pitchFamily="18" charset="0"/>
              <a:ea typeface="+mn-ea"/>
              <a:cs typeface="Times New Roman" pitchFamily="18" charset="0"/>
            </a:rPr>
            <a:t> F </a:t>
          </a:r>
          <a:r>
            <a:rPr lang="ar-SA" sz="2000" dirty="0">
              <a:latin typeface="Times New Roman" pitchFamily="18" charset="0"/>
              <a:ea typeface="+mn-ea"/>
              <a:cs typeface="Times New Roman" pitchFamily="18" charset="0"/>
            </a:rPr>
            <a:t>على جسم ما فأزاحته بمقدار</a:t>
          </a:r>
          <a:r>
            <a:rPr lang="en-GB" sz="2000" dirty="0">
              <a:latin typeface="Times New Roman" pitchFamily="18" charset="0"/>
              <a:ea typeface="+mn-ea"/>
              <a:cs typeface="Times New Roman" pitchFamily="18" charset="0"/>
            </a:rPr>
            <a:t> d </a:t>
          </a:r>
          <a:r>
            <a:rPr lang="ar-SA" sz="2000" dirty="0">
              <a:latin typeface="Times New Roman" pitchFamily="18" charset="0"/>
              <a:ea typeface="+mn-ea"/>
              <a:cs typeface="Times New Roman" pitchFamily="18" charset="0"/>
            </a:rPr>
            <a:t>فإن الشغل المبذول</a:t>
          </a:r>
          <a:r>
            <a:rPr lang="en-GB" sz="2000" dirty="0">
              <a:latin typeface="Times New Roman" pitchFamily="18" charset="0"/>
              <a:ea typeface="+mn-ea"/>
              <a:cs typeface="Times New Roman" pitchFamily="18" charset="0"/>
            </a:rPr>
            <a:t>W </a:t>
          </a:r>
          <a:r>
            <a:rPr lang="ar-SA" sz="2000" dirty="0">
              <a:latin typeface="Times New Roman" pitchFamily="18" charset="0"/>
              <a:ea typeface="+mn-ea"/>
              <a:cs typeface="Times New Roman" pitchFamily="18" charset="0"/>
            </a:rPr>
            <a:t> يساوي </a:t>
          </a:r>
          <a:endParaRPr lang="en-GB" sz="2000" dirty="0">
            <a:latin typeface="Times New Roman" pitchFamily="18" charset="0"/>
            <a:ea typeface="+mn-ea"/>
            <a:cs typeface="Times New Roman" pitchFamily="18" charset="0"/>
          </a:endParaRPr>
        </a:p>
        <a:p>
          <a:pPr algn="ctr" rtl="1"/>
          <a:r>
            <a:rPr lang="en-GB" sz="2800" b="1"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W = </a:t>
          </a:r>
          <a:r>
            <a:rPr lang="en-GB" sz="2800" b="1" cap="none" spc="0" dirty="0" err="1">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F.d</a:t>
          </a:r>
          <a:endParaRPr lang="en-US"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F13EFA36-08E0-48E2-B8DE-7F8B31E19747}" type="parTrans" cxnId="{DA6D74A8-B1D0-4C67-A135-0E24D17AC2DC}">
      <dgm:prSet/>
      <dgm:spPr/>
      <dgm:t>
        <a:bodyPr/>
        <a:lstStyle/>
        <a:p>
          <a:endParaRPr lang="en-US" sz="2000">
            <a:latin typeface="Times New Roman" panose="02020603050405020304" pitchFamily="18" charset="0"/>
            <a:cs typeface="Times New Roman" panose="02020603050405020304" pitchFamily="18" charset="0"/>
          </a:endParaRPr>
        </a:p>
      </dgm:t>
    </dgm:pt>
    <dgm:pt modelId="{64746659-402B-4839-A4DF-9175B032368A}" type="sibTrans" cxnId="{DA6D74A8-B1D0-4C67-A135-0E24D17AC2DC}">
      <dgm:prSet/>
      <dgm:spPr/>
      <dgm:t>
        <a:bodyPr/>
        <a:lstStyle/>
        <a:p>
          <a:endParaRPr lang="en-US" sz="2000">
            <a:latin typeface="Times New Roman" panose="02020603050405020304" pitchFamily="18" charset="0"/>
            <a:cs typeface="Times New Roman" panose="02020603050405020304" pitchFamily="18" charset="0"/>
          </a:endParaRPr>
        </a:p>
      </dgm:t>
    </dgm:pt>
    <dgm:pt modelId="{02B4739F-8C9B-4302-B869-9122B3C33A5B}">
      <dgm:prSet phldrT="[Text]" custT="1"/>
      <dgm:spPr/>
      <dgm:t>
        <a:bodyPr/>
        <a:lstStyle/>
        <a:p>
          <a:pPr rtl="1"/>
          <a:r>
            <a:rPr lang="ar-SA" sz="2000" dirty="0">
              <a:latin typeface="Times New Roman" pitchFamily="18" charset="0"/>
              <a:cs typeface="Times New Roman" pitchFamily="18" charset="0"/>
            </a:rPr>
            <a:t>وحدة قياس الشغل هي الجول </a:t>
          </a:r>
          <a:r>
            <a:rPr lang="ar-SA" sz="20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t>
          </a:r>
          <a:r>
            <a:rPr lang="en-US" sz="20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Joule</a:t>
          </a:r>
          <a:r>
            <a:rPr lang="ar-SA" sz="20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t>
          </a:r>
          <a:endParaRPr lang="en-US" sz="2000" b="1" dirty="0">
            <a:latin typeface="Times New Roman" panose="02020603050405020304" pitchFamily="18" charset="0"/>
            <a:cs typeface="Times New Roman" panose="02020603050405020304" pitchFamily="18" charset="0"/>
          </a:endParaRPr>
        </a:p>
      </dgm:t>
    </dgm:pt>
    <dgm:pt modelId="{826081A6-2188-4607-B83E-7BB95C56A5C3}" type="parTrans" cxnId="{61D01D43-D700-404C-8347-4A2351E8E283}">
      <dgm:prSet/>
      <dgm:spPr/>
      <dgm:t>
        <a:bodyPr/>
        <a:lstStyle/>
        <a:p>
          <a:endParaRPr lang="en-US" sz="2000">
            <a:latin typeface="Times New Roman" panose="02020603050405020304" pitchFamily="18" charset="0"/>
            <a:cs typeface="Times New Roman" panose="02020603050405020304" pitchFamily="18" charset="0"/>
          </a:endParaRPr>
        </a:p>
      </dgm:t>
    </dgm:pt>
    <dgm:pt modelId="{2942847C-9A80-4D10-ABDB-FB9CBD73FE75}" type="sibTrans" cxnId="{61D01D43-D700-404C-8347-4A2351E8E283}">
      <dgm:prSet/>
      <dgm:spPr/>
      <dgm:t>
        <a:bodyPr/>
        <a:lstStyle/>
        <a:p>
          <a:endParaRPr lang="en-US" sz="2000">
            <a:latin typeface="Times New Roman" panose="02020603050405020304" pitchFamily="18" charset="0"/>
            <a:cs typeface="Times New Roman" panose="02020603050405020304" pitchFamily="18" charset="0"/>
          </a:endParaRPr>
        </a:p>
      </dgm:t>
    </dgm:pt>
    <dgm:pt modelId="{A45612CF-62CC-4294-801E-073F133D6FF0}" type="pres">
      <dgm:prSet presAssocID="{6F603109-1FD1-44B2-9F80-8E8CA91F0CBD}" presName="Name0" presStyleCnt="0">
        <dgm:presLayoutVars>
          <dgm:dir/>
          <dgm:resizeHandles val="exact"/>
        </dgm:presLayoutVars>
      </dgm:prSet>
      <dgm:spPr/>
    </dgm:pt>
    <dgm:pt modelId="{9637E94C-0682-44C6-A1F4-F5DC50A5EC64}" type="pres">
      <dgm:prSet presAssocID="{6F603109-1FD1-44B2-9F80-8E8CA91F0CBD}" presName="cycle" presStyleCnt="0"/>
      <dgm:spPr/>
    </dgm:pt>
    <dgm:pt modelId="{B408562E-6403-4082-B6CF-239A57FD9B0C}" type="pres">
      <dgm:prSet presAssocID="{91ED7129-4192-4E23-B0AF-B91BB33616F7}" presName="nodeFirstNode" presStyleLbl="node1" presStyleIdx="0" presStyleCnt="5" custRadScaleRad="93956">
        <dgm:presLayoutVars>
          <dgm:bulletEnabled val="1"/>
        </dgm:presLayoutVars>
      </dgm:prSet>
      <dgm:spPr/>
    </dgm:pt>
    <dgm:pt modelId="{90654C84-A0FF-497B-A172-83D070123AB2}" type="pres">
      <dgm:prSet presAssocID="{5278FF24-C1B6-44B4-B609-528629915C5D}" presName="sibTransFirstNode" presStyleLbl="bgShp" presStyleIdx="0" presStyleCnt="1"/>
      <dgm:spPr/>
    </dgm:pt>
    <dgm:pt modelId="{A79FC9C6-5C27-4886-B102-718BACC5DCBC}" type="pres">
      <dgm:prSet presAssocID="{5B0E73C7-6C68-44A0-A390-41354BD6A2D5}" presName="nodeFollowingNodes" presStyleLbl="node1" presStyleIdx="1" presStyleCnt="5" custScaleX="106493" custScaleY="105535" custRadScaleRad="108072" custRadScaleInc="2310">
        <dgm:presLayoutVars>
          <dgm:bulletEnabled val="1"/>
        </dgm:presLayoutVars>
      </dgm:prSet>
      <dgm:spPr/>
    </dgm:pt>
    <dgm:pt modelId="{0DA25751-4805-413D-86E0-DE97A760F2DA}" type="pres">
      <dgm:prSet presAssocID="{E95C1AB2-2F1A-47DB-991D-4A15FA480136}" presName="nodeFollowingNodes" presStyleLbl="node1" presStyleIdx="2" presStyleCnt="5" custScaleX="123494" custScaleY="123864" custRadScaleRad="130186" custRadScaleInc="-34355">
        <dgm:presLayoutVars>
          <dgm:bulletEnabled val="1"/>
        </dgm:presLayoutVars>
      </dgm:prSet>
      <dgm:spPr/>
    </dgm:pt>
    <dgm:pt modelId="{0B3D7355-08D5-4A33-9B4E-C7B340454069}" type="pres">
      <dgm:prSet presAssocID="{AFD4DC8C-736D-4AA3-BF98-FAEC7893645B}" presName="nodeFollowingNodes" presStyleLbl="node1" presStyleIdx="3" presStyleCnt="5" custScaleX="139976" custScaleY="139932" custRadScaleRad="119154" custRadScaleInc="31976">
        <dgm:presLayoutVars>
          <dgm:bulletEnabled val="1"/>
        </dgm:presLayoutVars>
      </dgm:prSet>
      <dgm:spPr/>
    </dgm:pt>
    <dgm:pt modelId="{F05E0723-F65A-4568-9213-D404D4F3196C}" type="pres">
      <dgm:prSet presAssocID="{02B4739F-8C9B-4302-B869-9122B3C33A5B}" presName="nodeFollowingNodes" presStyleLbl="node1" presStyleIdx="4" presStyleCnt="5" custRadScaleRad="100125" custRadScaleInc="365">
        <dgm:presLayoutVars>
          <dgm:bulletEnabled val="1"/>
        </dgm:presLayoutVars>
      </dgm:prSet>
      <dgm:spPr/>
    </dgm:pt>
  </dgm:ptLst>
  <dgm:cxnLst>
    <dgm:cxn modelId="{1FCEFB0D-2C66-4928-B4C7-769F60D38E25}" type="presOf" srcId="{AFD4DC8C-736D-4AA3-BF98-FAEC7893645B}" destId="{0B3D7355-08D5-4A33-9B4E-C7B340454069}" srcOrd="0" destOrd="0" presId="urn:microsoft.com/office/officeart/2005/8/layout/cycle3"/>
    <dgm:cxn modelId="{61D01D43-D700-404C-8347-4A2351E8E283}" srcId="{6F603109-1FD1-44B2-9F80-8E8CA91F0CBD}" destId="{02B4739F-8C9B-4302-B869-9122B3C33A5B}" srcOrd="4" destOrd="0" parTransId="{826081A6-2188-4607-B83E-7BB95C56A5C3}" sibTransId="{2942847C-9A80-4D10-ABDB-FB9CBD73FE75}"/>
    <dgm:cxn modelId="{6AE26643-5CC6-40F5-A5BE-874BB783EB07}" type="presOf" srcId="{E95C1AB2-2F1A-47DB-991D-4A15FA480136}" destId="{0DA25751-4805-413D-86E0-DE97A760F2DA}" srcOrd="0" destOrd="0" presId="urn:microsoft.com/office/officeart/2005/8/layout/cycle3"/>
    <dgm:cxn modelId="{80AB9A43-36FD-46FA-BD96-55B16E494D51}" type="presOf" srcId="{02B4739F-8C9B-4302-B869-9122B3C33A5B}" destId="{F05E0723-F65A-4568-9213-D404D4F3196C}" srcOrd="0" destOrd="0" presId="urn:microsoft.com/office/officeart/2005/8/layout/cycle3"/>
    <dgm:cxn modelId="{91E96046-E465-451D-8801-652482251EF2}" type="presOf" srcId="{6F603109-1FD1-44B2-9F80-8E8CA91F0CBD}" destId="{A45612CF-62CC-4294-801E-073F133D6FF0}" srcOrd="0" destOrd="0" presId="urn:microsoft.com/office/officeart/2005/8/layout/cycle3"/>
    <dgm:cxn modelId="{D21F4D91-73C4-48A7-9602-BD127C878BFF}" type="presOf" srcId="{91ED7129-4192-4E23-B0AF-B91BB33616F7}" destId="{B408562E-6403-4082-B6CF-239A57FD9B0C}" srcOrd="0" destOrd="0" presId="urn:microsoft.com/office/officeart/2005/8/layout/cycle3"/>
    <dgm:cxn modelId="{2880199A-623F-487D-BCEF-0614DF8187A6}" type="presOf" srcId="{5B0E73C7-6C68-44A0-A390-41354BD6A2D5}" destId="{A79FC9C6-5C27-4886-B102-718BACC5DCBC}" srcOrd="0" destOrd="0" presId="urn:microsoft.com/office/officeart/2005/8/layout/cycle3"/>
    <dgm:cxn modelId="{DA6D74A8-B1D0-4C67-A135-0E24D17AC2DC}" srcId="{6F603109-1FD1-44B2-9F80-8E8CA91F0CBD}" destId="{AFD4DC8C-736D-4AA3-BF98-FAEC7893645B}" srcOrd="3" destOrd="0" parTransId="{F13EFA36-08E0-48E2-B8DE-7F8B31E19747}" sibTransId="{64746659-402B-4839-A4DF-9175B032368A}"/>
    <dgm:cxn modelId="{64FB5CAF-1B10-4D95-8DFF-75E53EA9F7E5}" srcId="{6F603109-1FD1-44B2-9F80-8E8CA91F0CBD}" destId="{E95C1AB2-2F1A-47DB-991D-4A15FA480136}" srcOrd="2" destOrd="0" parTransId="{33241FD2-BF9E-49FB-88B7-E7C79156E4B4}" sibTransId="{22483115-7A6F-4926-A74B-B58DA830C31A}"/>
    <dgm:cxn modelId="{9D6FBAB7-178E-4B28-BA62-1B27E3CC2F1F}" srcId="{6F603109-1FD1-44B2-9F80-8E8CA91F0CBD}" destId="{5B0E73C7-6C68-44A0-A390-41354BD6A2D5}" srcOrd="1" destOrd="0" parTransId="{6FA7BF6D-3592-41CE-99EA-6902F439782D}" sibTransId="{361AB2A3-AAEE-4A30-A666-2EF243810037}"/>
    <dgm:cxn modelId="{53C7A0B9-D711-4B62-A0AB-9C7BA3F2F546}" type="presOf" srcId="{5278FF24-C1B6-44B4-B609-528629915C5D}" destId="{90654C84-A0FF-497B-A172-83D070123AB2}" srcOrd="0" destOrd="0" presId="urn:microsoft.com/office/officeart/2005/8/layout/cycle3"/>
    <dgm:cxn modelId="{E9A45BDC-AB9E-4CBA-9976-07C3DA76F9D4}" srcId="{6F603109-1FD1-44B2-9F80-8E8CA91F0CBD}" destId="{91ED7129-4192-4E23-B0AF-B91BB33616F7}" srcOrd="0" destOrd="0" parTransId="{E0F2338F-5AF9-403D-9733-520A5955F772}" sibTransId="{5278FF24-C1B6-44B4-B609-528629915C5D}"/>
    <dgm:cxn modelId="{7279BD0F-166C-414C-8B35-BB7F6C3A0513}" type="presParOf" srcId="{A45612CF-62CC-4294-801E-073F133D6FF0}" destId="{9637E94C-0682-44C6-A1F4-F5DC50A5EC64}" srcOrd="0" destOrd="0" presId="urn:microsoft.com/office/officeart/2005/8/layout/cycle3"/>
    <dgm:cxn modelId="{D6CBCA09-4384-4DD1-AF5E-4AD8279A1F09}" type="presParOf" srcId="{9637E94C-0682-44C6-A1F4-F5DC50A5EC64}" destId="{B408562E-6403-4082-B6CF-239A57FD9B0C}" srcOrd="0" destOrd="0" presId="urn:microsoft.com/office/officeart/2005/8/layout/cycle3"/>
    <dgm:cxn modelId="{55F56165-7EBE-440D-A4F7-9FD0692E627D}" type="presParOf" srcId="{9637E94C-0682-44C6-A1F4-F5DC50A5EC64}" destId="{90654C84-A0FF-497B-A172-83D070123AB2}" srcOrd="1" destOrd="0" presId="urn:microsoft.com/office/officeart/2005/8/layout/cycle3"/>
    <dgm:cxn modelId="{A3A31C1E-CEB2-45F2-B3B2-EBB0D92705BD}" type="presParOf" srcId="{9637E94C-0682-44C6-A1F4-F5DC50A5EC64}" destId="{A79FC9C6-5C27-4886-B102-718BACC5DCBC}" srcOrd="2" destOrd="0" presId="urn:microsoft.com/office/officeart/2005/8/layout/cycle3"/>
    <dgm:cxn modelId="{778C27D4-AEFD-4407-81E8-F27A62D8845F}" type="presParOf" srcId="{9637E94C-0682-44C6-A1F4-F5DC50A5EC64}" destId="{0DA25751-4805-413D-86E0-DE97A760F2DA}" srcOrd="3" destOrd="0" presId="urn:microsoft.com/office/officeart/2005/8/layout/cycle3"/>
    <dgm:cxn modelId="{F7BA2418-F2C7-4B7F-A3B0-B35ED1CD6230}" type="presParOf" srcId="{9637E94C-0682-44C6-A1F4-F5DC50A5EC64}" destId="{0B3D7355-08D5-4A33-9B4E-C7B340454069}" srcOrd="4" destOrd="0" presId="urn:microsoft.com/office/officeart/2005/8/layout/cycle3"/>
    <dgm:cxn modelId="{9D873F86-E1BE-4AB8-8C71-67307BD60EF9}" type="presParOf" srcId="{9637E94C-0682-44C6-A1F4-F5DC50A5EC64}" destId="{F05E0723-F65A-4568-9213-D404D4F3196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5661D4-8DA8-4BFF-8BA9-38EE802FA6EA}" type="doc">
      <dgm:prSet loTypeId="urn:microsoft.com/office/officeart/2005/8/layout/pList2" loCatId="list" qsTypeId="urn:microsoft.com/office/officeart/2005/8/quickstyle/simple3" qsCatId="simple" csTypeId="urn:microsoft.com/office/officeart/2005/8/colors/accent3_1" csCatId="accent3" phldr="1"/>
      <dgm:spPr/>
    </dgm:pt>
    <dgm:pt modelId="{36E079BE-ECEA-4C11-A753-5BB2A71BFDEB}">
      <dgm:prSet phldrT="[Text]" custT="1"/>
      <dgm:spPr>
        <a:xfrm rot="10800000">
          <a:off x="243839" y="2213610"/>
          <a:ext cx="2387600" cy="2705524"/>
        </a:xfrm>
        <a:prstGeom prst="round2SameRect">
          <a:avLst>
            <a:gd name="adj1" fmla="val 10500"/>
            <a:gd name="adj2" fmla="val 0"/>
          </a:avLst>
        </a:prstGeom>
        <a:gradFill rotWithShape="0">
          <a:gsLst>
            <a:gs pos="0">
              <a:sysClr val="window" lastClr="FFFFFF">
                <a:hueOff val="0"/>
                <a:satOff val="0"/>
                <a:lumOff val="0"/>
                <a:alphaOff val="0"/>
                <a:tint val="70000"/>
                <a:satMod val="130000"/>
              </a:sysClr>
            </a:gs>
            <a:gs pos="43000">
              <a:sysClr val="window" lastClr="FFFFFF">
                <a:hueOff val="0"/>
                <a:satOff val="0"/>
                <a:lumOff val="0"/>
                <a:alphaOff val="0"/>
                <a:tint val="44000"/>
                <a:satMod val="165000"/>
              </a:sysClr>
            </a:gs>
            <a:gs pos="93000">
              <a:sysClr val="window" lastClr="FFFFFF">
                <a:hueOff val="0"/>
                <a:satOff val="0"/>
                <a:lumOff val="0"/>
                <a:alphaOff val="0"/>
                <a:tint val="15000"/>
                <a:satMod val="165000"/>
              </a:sysClr>
            </a:gs>
            <a:gs pos="100000">
              <a:sysClr val="window" lastClr="FFFFFF">
                <a:hueOff val="0"/>
                <a:satOff val="0"/>
                <a:lumOff val="0"/>
                <a:alphaOff val="0"/>
                <a:tint val="5000"/>
                <a:satMod val="250000"/>
              </a:sysClr>
            </a:gs>
          </a:gsLst>
          <a:path path="circle">
            <a:fillToRect l="50000" t="130000" r="50000" b="-30000"/>
          </a:path>
        </a:gradFill>
        <a:ln>
          <a:noFill/>
        </a:ln>
        <a:effectLst>
          <a:outerShdw blurRad="57150" dist="38100" dir="5400000" algn="ctr" rotWithShape="0">
            <a:sysClr val="window" lastClr="FFFFFF">
              <a:hueOff val="0"/>
              <a:satOff val="0"/>
              <a:lumOff val="0"/>
              <a:alphaOff val="0"/>
              <a:shade val="9000"/>
              <a:satMod val="105000"/>
              <a:alpha val="48000"/>
            </a:sysClr>
          </a:outerShdw>
        </a:effectLst>
        <a:scene3d>
          <a:camera prst="orthographicFront"/>
          <a:lightRig rig="flat" dir="t"/>
        </a:scene3d>
        <a:sp3d prstMaterial="dkEdge">
          <a:bevelT w="8200" h="38100"/>
        </a:sp3d>
      </dgm:spPr>
      <dgm:t>
        <a:bodyPr/>
        <a:lstStyle/>
        <a:p>
          <a:r>
            <a:rPr lang="ar-SA" sz="2400" dirty="0">
              <a:latin typeface="Times New Roman" pitchFamily="18" charset="0"/>
              <a:cs typeface="Times New Roman" pitchFamily="18" charset="0"/>
            </a:rPr>
            <a:t>لو كانت القوة عمودية على اتجاه الحركة فإن الشغل يساوي صفر</a:t>
          </a:r>
          <a:endParaRPr lang="en-GB" sz="2400" dirty="0">
            <a:latin typeface="Times New Roman" pitchFamily="18" charset="0"/>
            <a:cs typeface="Times New Roman" pitchFamily="18" charset="0"/>
          </a:endParaRPr>
        </a:p>
        <a:p>
          <a:endParaRPr lang="en-US" sz="24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2007E89E-B390-4E20-8B37-B8F792067CDC}" type="parTrans" cxnId="{7E661525-C4BD-4DE6-833D-53E8C62A847A}">
      <dgm:prSet/>
      <dgm:spPr/>
      <dgm:t>
        <a:bodyPr/>
        <a:lstStyle/>
        <a:p>
          <a:endParaRPr lang="en-US" sz="2000">
            <a:latin typeface="Times New Roman" panose="02020603050405020304" pitchFamily="18" charset="0"/>
            <a:cs typeface="Times New Roman" panose="02020603050405020304" pitchFamily="18" charset="0"/>
          </a:endParaRPr>
        </a:p>
      </dgm:t>
    </dgm:pt>
    <dgm:pt modelId="{53EB2C42-BD5E-4F39-AF02-0295F5DC6115}" type="sibTrans" cxnId="{7E661525-C4BD-4DE6-833D-53E8C62A847A}">
      <dgm:prSet/>
      <dgm:spPr/>
      <dgm:t>
        <a:bodyPr/>
        <a:lstStyle/>
        <a:p>
          <a:endParaRPr lang="en-US" sz="2000">
            <a:latin typeface="Times New Roman" panose="02020603050405020304" pitchFamily="18" charset="0"/>
            <a:cs typeface="Times New Roman" panose="02020603050405020304" pitchFamily="18" charset="0"/>
          </a:endParaRPr>
        </a:p>
      </dgm:t>
    </dgm:pt>
    <dgm:pt modelId="{56D91EF3-3D2F-48C9-A9A8-9B69E28E33D1}">
      <dgm:prSet phldrT="[Text]" custT="1"/>
      <dgm:spPr>
        <a:xfrm rot="10800000">
          <a:off x="2870200" y="2213610"/>
          <a:ext cx="2387600" cy="2705524"/>
        </a:xfrm>
        <a:prstGeom prst="round2SameRect">
          <a:avLst>
            <a:gd name="adj1" fmla="val 10500"/>
            <a:gd name="adj2" fmla="val 0"/>
          </a:avLst>
        </a:prstGeom>
        <a:gradFill rotWithShape="0">
          <a:gsLst>
            <a:gs pos="0">
              <a:sysClr val="window" lastClr="FFFFFF">
                <a:hueOff val="0"/>
                <a:satOff val="0"/>
                <a:lumOff val="0"/>
                <a:alphaOff val="0"/>
                <a:tint val="70000"/>
                <a:satMod val="130000"/>
              </a:sysClr>
            </a:gs>
            <a:gs pos="43000">
              <a:sysClr val="window" lastClr="FFFFFF">
                <a:hueOff val="0"/>
                <a:satOff val="0"/>
                <a:lumOff val="0"/>
                <a:alphaOff val="0"/>
                <a:tint val="44000"/>
                <a:satMod val="165000"/>
              </a:sysClr>
            </a:gs>
            <a:gs pos="93000">
              <a:sysClr val="window" lastClr="FFFFFF">
                <a:hueOff val="0"/>
                <a:satOff val="0"/>
                <a:lumOff val="0"/>
                <a:alphaOff val="0"/>
                <a:tint val="15000"/>
                <a:satMod val="165000"/>
              </a:sysClr>
            </a:gs>
            <a:gs pos="100000">
              <a:sysClr val="window" lastClr="FFFFFF">
                <a:hueOff val="0"/>
                <a:satOff val="0"/>
                <a:lumOff val="0"/>
                <a:alphaOff val="0"/>
                <a:tint val="5000"/>
                <a:satMod val="250000"/>
              </a:sysClr>
            </a:gs>
          </a:gsLst>
          <a:path path="circle">
            <a:fillToRect l="50000" t="130000" r="50000" b="-30000"/>
          </a:path>
        </a:gradFill>
        <a:ln>
          <a:noFill/>
        </a:ln>
        <a:effectLst>
          <a:outerShdw blurRad="57150" dist="38100" dir="5400000" algn="ctr" rotWithShape="0">
            <a:sysClr val="window" lastClr="FFFFFF">
              <a:hueOff val="0"/>
              <a:satOff val="0"/>
              <a:lumOff val="0"/>
              <a:alphaOff val="0"/>
              <a:shade val="9000"/>
              <a:satMod val="105000"/>
              <a:alpha val="48000"/>
            </a:sysClr>
          </a:outerShdw>
        </a:effectLst>
        <a:scene3d>
          <a:camera prst="orthographicFront"/>
          <a:lightRig rig="flat" dir="t"/>
        </a:scene3d>
        <a:sp3d prstMaterial="dkEdge">
          <a:bevelT w="8200" h="38100"/>
        </a:sp3d>
      </dgm:spPr>
      <dgm:t>
        <a:bodyPr/>
        <a:lstStyle/>
        <a:p>
          <a:r>
            <a:rPr lang="ar-SA" sz="2300" dirty="0">
              <a:latin typeface="Times New Roman" pitchFamily="18" charset="0"/>
              <a:cs typeface="Times New Roman" pitchFamily="18" charset="0"/>
            </a:rPr>
            <a:t>أقل قيمة للشغل تحدث عندما تكون القوة في عكس اتجاه الحركة وعليه فإن مقدار الشغل المبذول يساوي</a:t>
          </a:r>
          <a:endParaRPr lang="en-GB" sz="2300" dirty="0">
            <a:latin typeface="Times New Roman" pitchFamily="18" charset="0"/>
            <a:cs typeface="Times New Roman" pitchFamily="18" charset="0"/>
          </a:endParaRPr>
        </a:p>
        <a:p>
          <a:endParaRPr lang="en-U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7AC072F-32FD-464A-9782-8751B52F13AE}" type="parTrans" cxnId="{68385A1B-38D4-4369-830D-3CD791F61C92}">
      <dgm:prSet/>
      <dgm:spPr/>
      <dgm:t>
        <a:bodyPr/>
        <a:lstStyle/>
        <a:p>
          <a:endParaRPr lang="en-US" sz="2000">
            <a:latin typeface="Times New Roman" panose="02020603050405020304" pitchFamily="18" charset="0"/>
            <a:cs typeface="Times New Roman" panose="02020603050405020304" pitchFamily="18" charset="0"/>
          </a:endParaRPr>
        </a:p>
      </dgm:t>
    </dgm:pt>
    <dgm:pt modelId="{6E384079-EEB0-4BBE-81E9-D34E625F460A}" type="sibTrans" cxnId="{68385A1B-38D4-4369-830D-3CD791F61C92}">
      <dgm:prSet/>
      <dgm:spPr/>
      <dgm:t>
        <a:bodyPr/>
        <a:lstStyle/>
        <a:p>
          <a:endParaRPr lang="en-US" sz="2000">
            <a:latin typeface="Times New Roman" panose="02020603050405020304" pitchFamily="18" charset="0"/>
            <a:cs typeface="Times New Roman" panose="02020603050405020304" pitchFamily="18" charset="0"/>
          </a:endParaRPr>
        </a:p>
      </dgm:t>
    </dgm:pt>
    <dgm:pt modelId="{84B2B006-4CA1-471C-BBAB-96BBF7539406}">
      <dgm:prSet phldrT="[Text]" custT="1"/>
      <dgm:spPr>
        <a:xfrm rot="10800000">
          <a:off x="5496559" y="2213610"/>
          <a:ext cx="2387600" cy="2705524"/>
        </a:xfrm>
        <a:prstGeom prst="round2SameRect">
          <a:avLst>
            <a:gd name="adj1" fmla="val 10500"/>
            <a:gd name="adj2" fmla="val 0"/>
          </a:avLst>
        </a:prstGeom>
        <a:gradFill rotWithShape="0">
          <a:gsLst>
            <a:gs pos="0">
              <a:sysClr val="window" lastClr="FFFFFF">
                <a:hueOff val="0"/>
                <a:satOff val="0"/>
                <a:lumOff val="0"/>
                <a:alphaOff val="0"/>
                <a:tint val="70000"/>
                <a:satMod val="130000"/>
              </a:sysClr>
            </a:gs>
            <a:gs pos="43000">
              <a:sysClr val="window" lastClr="FFFFFF">
                <a:hueOff val="0"/>
                <a:satOff val="0"/>
                <a:lumOff val="0"/>
                <a:alphaOff val="0"/>
                <a:tint val="44000"/>
                <a:satMod val="165000"/>
              </a:sysClr>
            </a:gs>
            <a:gs pos="93000">
              <a:sysClr val="window" lastClr="FFFFFF">
                <a:hueOff val="0"/>
                <a:satOff val="0"/>
                <a:lumOff val="0"/>
                <a:alphaOff val="0"/>
                <a:tint val="15000"/>
                <a:satMod val="165000"/>
              </a:sysClr>
            </a:gs>
            <a:gs pos="100000">
              <a:sysClr val="window" lastClr="FFFFFF">
                <a:hueOff val="0"/>
                <a:satOff val="0"/>
                <a:lumOff val="0"/>
                <a:alphaOff val="0"/>
                <a:tint val="5000"/>
                <a:satMod val="250000"/>
              </a:sysClr>
            </a:gs>
          </a:gsLst>
          <a:path path="circle">
            <a:fillToRect l="50000" t="130000" r="50000" b="-30000"/>
          </a:path>
        </a:gradFill>
        <a:ln>
          <a:noFill/>
        </a:ln>
        <a:effectLst>
          <a:outerShdw blurRad="57150" dist="38100" dir="5400000" algn="ctr" rotWithShape="0">
            <a:sysClr val="window" lastClr="FFFFFF">
              <a:hueOff val="0"/>
              <a:satOff val="0"/>
              <a:lumOff val="0"/>
              <a:alphaOff val="0"/>
              <a:shade val="9000"/>
              <a:satMod val="105000"/>
              <a:alpha val="48000"/>
            </a:sysClr>
          </a:outerShdw>
        </a:effectLst>
        <a:scene3d>
          <a:camera prst="orthographicFront"/>
          <a:lightRig rig="flat" dir="t"/>
        </a:scene3d>
        <a:sp3d prstMaterial="dkEdge">
          <a:bevelT w="8200" h="38100"/>
        </a:sp3d>
      </dgm:spPr>
      <dgm:t>
        <a:bodyPr/>
        <a:lstStyle/>
        <a:p>
          <a:r>
            <a:rPr lang="ar-SA" sz="2200" dirty="0">
              <a:latin typeface="Times New Roman" pitchFamily="18" charset="0"/>
              <a:cs typeface="Times New Roman" pitchFamily="18" charset="0"/>
            </a:rPr>
            <a:t>أقصى قيمة للشغل تحدث عندما تكون القوة موازية للإزاحة (في نفس اتجاه الحركة) وعليه فإن قيمة الشغل تساوي</a:t>
          </a:r>
        </a:p>
        <a:p>
          <a:endParaRPr lang="en-U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DFFE68B-A755-41F2-AE3D-58FC304F3CF5}" type="parTrans" cxnId="{11B98443-FA1C-4923-B457-817B60063EBF}">
      <dgm:prSet/>
      <dgm:spPr/>
      <dgm:t>
        <a:bodyPr/>
        <a:lstStyle/>
        <a:p>
          <a:endParaRPr lang="en-US" sz="2000">
            <a:latin typeface="Times New Roman" panose="02020603050405020304" pitchFamily="18" charset="0"/>
            <a:cs typeface="Times New Roman" panose="02020603050405020304" pitchFamily="18" charset="0"/>
          </a:endParaRPr>
        </a:p>
      </dgm:t>
    </dgm:pt>
    <dgm:pt modelId="{417D0999-FD40-48F1-B179-A4BC186FB58B}" type="sibTrans" cxnId="{11B98443-FA1C-4923-B457-817B60063EBF}">
      <dgm:prSet/>
      <dgm:spPr/>
      <dgm:t>
        <a:bodyPr/>
        <a:lstStyle/>
        <a:p>
          <a:endParaRPr lang="en-US" sz="2000">
            <a:latin typeface="Times New Roman" panose="02020603050405020304" pitchFamily="18" charset="0"/>
            <a:cs typeface="Times New Roman" panose="02020603050405020304" pitchFamily="18" charset="0"/>
          </a:endParaRPr>
        </a:p>
      </dgm:t>
    </dgm:pt>
    <dgm:pt modelId="{7CD1D008-7FA5-4A36-91FF-E6F255ED9873}" type="pres">
      <dgm:prSet presAssocID="{735661D4-8DA8-4BFF-8BA9-38EE802FA6EA}" presName="Name0" presStyleCnt="0">
        <dgm:presLayoutVars>
          <dgm:dir/>
          <dgm:resizeHandles val="exact"/>
        </dgm:presLayoutVars>
      </dgm:prSet>
      <dgm:spPr/>
    </dgm:pt>
    <dgm:pt modelId="{D7782AC6-64F1-4CD1-92DC-5AA849D6517C}" type="pres">
      <dgm:prSet presAssocID="{735661D4-8DA8-4BFF-8BA9-38EE802FA6EA}" presName="bkgdShp" presStyleLbl="alignAccFollowNode1" presStyleIdx="0" presStyleCnt="1"/>
      <dgm:spPr>
        <a:xfrm>
          <a:off x="0" y="0"/>
          <a:ext cx="8128000" cy="2213610"/>
        </a:xfrm>
        <a:prstGeom prst="roundRect">
          <a:avLst>
            <a:gd name="adj" fmla="val 10000"/>
          </a:avLst>
        </a:prstGeom>
        <a:solidFill>
          <a:sysClr val="window" lastClr="FFFFFF">
            <a:alpha val="90000"/>
            <a:tint val="40000"/>
            <a:hueOff val="0"/>
            <a:satOff val="0"/>
            <a:lumOff val="0"/>
            <a:alphaOff val="0"/>
          </a:sysClr>
        </a:solidFill>
        <a:ln w="9525" cap="flat" cmpd="sng" algn="ctr">
          <a:solidFill>
            <a:srgbClr val="0BD0D9">
              <a:alpha val="90000"/>
              <a:hueOff val="0"/>
              <a:satOff val="0"/>
              <a:lumOff val="0"/>
              <a:alphaOff val="0"/>
            </a:srgbClr>
          </a:solidFill>
          <a:prstDash val="solid"/>
        </a:ln>
        <a:effectLst/>
      </dgm:spPr>
    </dgm:pt>
    <dgm:pt modelId="{E476A117-AAC2-4B0A-9746-2A26EB037F1A}" type="pres">
      <dgm:prSet presAssocID="{735661D4-8DA8-4BFF-8BA9-38EE802FA6EA}" presName="linComp" presStyleCnt="0"/>
      <dgm:spPr/>
    </dgm:pt>
    <dgm:pt modelId="{F9FD7D77-0A49-4734-928C-A5A11AEE0B69}" type="pres">
      <dgm:prSet presAssocID="{36E079BE-ECEA-4C11-A753-5BB2A71BFDEB}" presName="compNode" presStyleCnt="0"/>
      <dgm:spPr/>
    </dgm:pt>
    <dgm:pt modelId="{62D65352-C149-4064-8FFC-4045B933A23B}" type="pres">
      <dgm:prSet presAssocID="{36E079BE-ECEA-4C11-A753-5BB2A71BFDEB}" presName="node" presStyleLbl="node1" presStyleIdx="0" presStyleCnt="3" custLinFactNeighborY="310">
        <dgm:presLayoutVars>
          <dgm:bulletEnabled val="1"/>
        </dgm:presLayoutVars>
      </dgm:prSet>
      <dgm:spPr/>
    </dgm:pt>
    <dgm:pt modelId="{43EEEBE3-7C6C-4030-A10C-7D1534D4073E}" type="pres">
      <dgm:prSet presAssocID="{36E079BE-ECEA-4C11-A753-5BB2A71BFDEB}" presName="invisiNode" presStyleLbl="node1" presStyleIdx="0" presStyleCnt="3"/>
      <dgm:spPr/>
    </dgm:pt>
    <dgm:pt modelId="{323AC77F-5CA8-453B-A977-3980A817E5B1}" type="pres">
      <dgm:prSet presAssocID="{36E079BE-ECEA-4C11-A753-5BB2A71BFDEB}" presName="imagNode" presStyleLbl="fgImgPlace1" presStyleIdx="0" presStyleCnt="3"/>
      <dgm:spPr>
        <a:xfrm>
          <a:off x="243839" y="295148"/>
          <a:ext cx="2387600" cy="1623314"/>
        </a:xfrm>
        <a:prstGeom prst="roundRect">
          <a:avLst>
            <a:gd name="adj" fmla="val 10000"/>
          </a:avLst>
        </a:prstGeom>
        <a:blipFill dpi="0" rotWithShape="1">
          <a:blip xmlns:r="http://schemas.openxmlformats.org/officeDocument/2006/relationships" r:embed="rId1"/>
          <a:srcRect/>
          <a:stretch>
            <a:fillRect l="22240" r="22240"/>
          </a:stretch>
        </a:blipFill>
        <a:ln w="9525" cap="flat" cmpd="sng" algn="ctr">
          <a:solidFill>
            <a:srgbClr val="0BD0D9">
              <a:shade val="80000"/>
              <a:hueOff val="0"/>
              <a:satOff val="0"/>
              <a:lumOff val="0"/>
              <a:alphaOff val="0"/>
            </a:srgbClr>
          </a:solidFill>
          <a:prstDash val="solid"/>
        </a:ln>
        <a:effectLst>
          <a:outerShdw blurRad="57150" dist="38100" dir="5400000" algn="ctr" rotWithShape="0">
            <a:srgbClr val="0BD0D9">
              <a:tint val="40000"/>
              <a:hueOff val="0"/>
              <a:satOff val="0"/>
              <a:lumOff val="0"/>
              <a:alphaOff val="0"/>
              <a:shade val="9000"/>
              <a:satMod val="105000"/>
              <a:alpha val="48000"/>
            </a:srgbClr>
          </a:outerShdw>
        </a:effectLst>
      </dgm:spPr>
    </dgm:pt>
    <dgm:pt modelId="{F1AAF55E-AF79-4C6C-B117-607BD876C665}" type="pres">
      <dgm:prSet presAssocID="{53EB2C42-BD5E-4F39-AF02-0295F5DC6115}" presName="sibTrans" presStyleLbl="sibTrans2D1" presStyleIdx="0" presStyleCnt="0"/>
      <dgm:spPr/>
    </dgm:pt>
    <dgm:pt modelId="{BA981CB3-A7A3-4B6D-9E5D-A6D383389710}" type="pres">
      <dgm:prSet presAssocID="{56D91EF3-3D2F-48C9-A9A8-9B69E28E33D1}" presName="compNode" presStyleCnt="0"/>
      <dgm:spPr/>
    </dgm:pt>
    <dgm:pt modelId="{299C1ED9-6A96-48E9-82BF-A565C67034C3}" type="pres">
      <dgm:prSet presAssocID="{56D91EF3-3D2F-48C9-A9A8-9B69E28E33D1}" presName="node" presStyleLbl="node1" presStyleIdx="1" presStyleCnt="3">
        <dgm:presLayoutVars>
          <dgm:bulletEnabled val="1"/>
        </dgm:presLayoutVars>
      </dgm:prSet>
      <dgm:spPr/>
    </dgm:pt>
    <dgm:pt modelId="{A70090BD-B5B5-41E1-A4C1-348FE79ADA64}" type="pres">
      <dgm:prSet presAssocID="{56D91EF3-3D2F-48C9-A9A8-9B69E28E33D1}" presName="invisiNode" presStyleLbl="node1" presStyleIdx="1" presStyleCnt="3"/>
      <dgm:spPr/>
    </dgm:pt>
    <dgm:pt modelId="{93BB1302-5645-4007-AB92-02BC1FE427FF}" type="pres">
      <dgm:prSet presAssocID="{56D91EF3-3D2F-48C9-A9A8-9B69E28E33D1}" presName="imagNode" presStyleLbl="fgImgPlace1" presStyleIdx="1" presStyleCnt="3"/>
      <dgm:spPr>
        <a:xfrm>
          <a:off x="2870200" y="295148"/>
          <a:ext cx="2387600" cy="1623314"/>
        </a:xfrm>
        <a:prstGeom prst="roundRect">
          <a:avLst>
            <a:gd name="adj" fmla="val 10000"/>
          </a:avLst>
        </a:prstGeom>
        <a:blipFill rotWithShape="1">
          <a:blip xmlns:r="http://schemas.openxmlformats.org/officeDocument/2006/relationships" r:embed="rId2"/>
          <a:srcRect/>
          <a:stretch>
            <a:fillRect l="-11000" r="-11000"/>
          </a:stretch>
        </a:blipFill>
        <a:ln w="9525" cap="flat" cmpd="sng" algn="ctr">
          <a:solidFill>
            <a:srgbClr val="0BD0D9">
              <a:shade val="80000"/>
              <a:hueOff val="0"/>
              <a:satOff val="0"/>
              <a:lumOff val="0"/>
              <a:alphaOff val="0"/>
            </a:srgbClr>
          </a:solidFill>
          <a:prstDash val="solid"/>
        </a:ln>
        <a:effectLst>
          <a:outerShdw blurRad="57150" dist="38100" dir="5400000" algn="ctr" rotWithShape="0">
            <a:srgbClr val="0BD0D9">
              <a:tint val="40000"/>
              <a:hueOff val="0"/>
              <a:satOff val="0"/>
              <a:lumOff val="0"/>
              <a:alphaOff val="0"/>
              <a:shade val="9000"/>
              <a:satMod val="105000"/>
              <a:alpha val="48000"/>
            </a:srgbClr>
          </a:outerShdw>
        </a:effectLst>
      </dgm:spPr>
    </dgm:pt>
    <dgm:pt modelId="{5B27FA44-70F3-4F8C-88B0-3850AF65B236}" type="pres">
      <dgm:prSet presAssocID="{6E384079-EEB0-4BBE-81E9-D34E625F460A}" presName="sibTrans" presStyleLbl="sibTrans2D1" presStyleIdx="0" presStyleCnt="0"/>
      <dgm:spPr/>
    </dgm:pt>
    <dgm:pt modelId="{3C15FA0D-E373-4028-A348-842D1D25449A}" type="pres">
      <dgm:prSet presAssocID="{84B2B006-4CA1-471C-BBAB-96BBF7539406}" presName="compNode" presStyleCnt="0"/>
      <dgm:spPr/>
    </dgm:pt>
    <dgm:pt modelId="{77AA4D69-E2AE-4D03-9834-B408EF9790A8}" type="pres">
      <dgm:prSet presAssocID="{84B2B006-4CA1-471C-BBAB-96BBF7539406}" presName="node" presStyleLbl="node1" presStyleIdx="2" presStyleCnt="3">
        <dgm:presLayoutVars>
          <dgm:bulletEnabled val="1"/>
        </dgm:presLayoutVars>
      </dgm:prSet>
      <dgm:spPr/>
    </dgm:pt>
    <dgm:pt modelId="{4DA1B580-F2F3-4854-996B-9B46CA8F7470}" type="pres">
      <dgm:prSet presAssocID="{84B2B006-4CA1-471C-BBAB-96BBF7539406}" presName="invisiNode" presStyleLbl="node1" presStyleIdx="2" presStyleCnt="3"/>
      <dgm:spPr/>
    </dgm:pt>
    <dgm:pt modelId="{B0A9A1B3-A11B-4058-B202-95D9BC9CB55E}" type="pres">
      <dgm:prSet presAssocID="{84B2B006-4CA1-471C-BBAB-96BBF7539406}" presName="imagNode" presStyleLbl="fgImgPlace1" presStyleIdx="2" presStyleCnt="3"/>
      <dgm:spPr>
        <a:xfrm>
          <a:off x="5496559" y="295148"/>
          <a:ext cx="2387600" cy="1623314"/>
        </a:xfrm>
        <a:prstGeom prst="roundRect">
          <a:avLst>
            <a:gd name="adj" fmla="val 10000"/>
          </a:avLst>
        </a:prstGeom>
        <a:blipFill dpi="0" rotWithShape="1">
          <a:blip xmlns:r="http://schemas.openxmlformats.org/officeDocument/2006/relationships" r:embed="rId3"/>
          <a:srcRect/>
          <a:stretch>
            <a:fillRect l="22533" r="22533"/>
          </a:stretch>
        </a:blipFill>
        <a:ln w="9525" cap="flat" cmpd="sng" algn="ctr">
          <a:solidFill>
            <a:srgbClr val="0BD0D9">
              <a:shade val="80000"/>
              <a:hueOff val="0"/>
              <a:satOff val="0"/>
              <a:lumOff val="0"/>
              <a:alphaOff val="0"/>
            </a:srgbClr>
          </a:solidFill>
          <a:prstDash val="solid"/>
        </a:ln>
        <a:effectLst>
          <a:outerShdw blurRad="57150" dist="38100" dir="5400000" algn="ctr" rotWithShape="0">
            <a:srgbClr val="0BD0D9">
              <a:tint val="40000"/>
              <a:hueOff val="0"/>
              <a:satOff val="0"/>
              <a:lumOff val="0"/>
              <a:alphaOff val="0"/>
              <a:shade val="9000"/>
              <a:satMod val="105000"/>
              <a:alpha val="48000"/>
            </a:srgbClr>
          </a:outerShdw>
        </a:effectLst>
      </dgm:spPr>
    </dgm:pt>
  </dgm:ptLst>
  <dgm:cxnLst>
    <dgm:cxn modelId="{68385A1B-38D4-4369-830D-3CD791F61C92}" srcId="{735661D4-8DA8-4BFF-8BA9-38EE802FA6EA}" destId="{56D91EF3-3D2F-48C9-A9A8-9B69E28E33D1}" srcOrd="1" destOrd="0" parTransId="{A7AC072F-32FD-464A-9782-8751B52F13AE}" sibTransId="{6E384079-EEB0-4BBE-81E9-D34E625F460A}"/>
    <dgm:cxn modelId="{5B405321-9748-402D-986B-DBB34A84D727}" type="presOf" srcId="{735661D4-8DA8-4BFF-8BA9-38EE802FA6EA}" destId="{7CD1D008-7FA5-4A36-91FF-E6F255ED9873}" srcOrd="0" destOrd="0" presId="urn:microsoft.com/office/officeart/2005/8/layout/pList2"/>
    <dgm:cxn modelId="{7E661525-C4BD-4DE6-833D-53E8C62A847A}" srcId="{735661D4-8DA8-4BFF-8BA9-38EE802FA6EA}" destId="{36E079BE-ECEA-4C11-A753-5BB2A71BFDEB}" srcOrd="0" destOrd="0" parTransId="{2007E89E-B390-4E20-8B37-B8F792067CDC}" sibTransId="{53EB2C42-BD5E-4F39-AF02-0295F5DC6115}"/>
    <dgm:cxn modelId="{11B98443-FA1C-4923-B457-817B60063EBF}" srcId="{735661D4-8DA8-4BFF-8BA9-38EE802FA6EA}" destId="{84B2B006-4CA1-471C-BBAB-96BBF7539406}" srcOrd="2" destOrd="0" parTransId="{7DFFE68B-A755-41F2-AE3D-58FC304F3CF5}" sibTransId="{417D0999-FD40-48F1-B179-A4BC186FB58B}"/>
    <dgm:cxn modelId="{FF735365-F6CD-43BD-9F15-BCEA64AE19A7}" type="presOf" srcId="{56D91EF3-3D2F-48C9-A9A8-9B69E28E33D1}" destId="{299C1ED9-6A96-48E9-82BF-A565C67034C3}" srcOrd="0" destOrd="0" presId="urn:microsoft.com/office/officeart/2005/8/layout/pList2"/>
    <dgm:cxn modelId="{5EC7F05A-4460-41D8-9BA6-80AE2A59EE0F}" type="presOf" srcId="{6E384079-EEB0-4BBE-81E9-D34E625F460A}" destId="{5B27FA44-70F3-4F8C-88B0-3850AF65B236}" srcOrd="0" destOrd="0" presId="urn:microsoft.com/office/officeart/2005/8/layout/pList2"/>
    <dgm:cxn modelId="{C7F153A1-EB1A-43E4-A4AA-70129E6791CC}" type="presOf" srcId="{36E079BE-ECEA-4C11-A753-5BB2A71BFDEB}" destId="{62D65352-C149-4064-8FFC-4045B933A23B}" srcOrd="0" destOrd="0" presId="urn:microsoft.com/office/officeart/2005/8/layout/pList2"/>
    <dgm:cxn modelId="{BCB629BE-51CB-47A5-8CEF-6CA5F3ED5778}" type="presOf" srcId="{53EB2C42-BD5E-4F39-AF02-0295F5DC6115}" destId="{F1AAF55E-AF79-4C6C-B117-607BD876C665}" srcOrd="0" destOrd="0" presId="urn:microsoft.com/office/officeart/2005/8/layout/pList2"/>
    <dgm:cxn modelId="{528AAEE1-A809-462F-8025-0E7C50A3F793}" type="presOf" srcId="{84B2B006-4CA1-471C-BBAB-96BBF7539406}" destId="{77AA4D69-E2AE-4D03-9834-B408EF9790A8}" srcOrd="0" destOrd="0" presId="urn:microsoft.com/office/officeart/2005/8/layout/pList2"/>
    <dgm:cxn modelId="{1F5C19C7-81B7-4C4F-8A48-BFCCD133DB41}" type="presParOf" srcId="{7CD1D008-7FA5-4A36-91FF-E6F255ED9873}" destId="{D7782AC6-64F1-4CD1-92DC-5AA849D6517C}" srcOrd="0" destOrd="0" presId="urn:microsoft.com/office/officeart/2005/8/layout/pList2"/>
    <dgm:cxn modelId="{B284D300-DDAC-41A2-962E-4965FAC07E6D}" type="presParOf" srcId="{7CD1D008-7FA5-4A36-91FF-E6F255ED9873}" destId="{E476A117-AAC2-4B0A-9746-2A26EB037F1A}" srcOrd="1" destOrd="0" presId="urn:microsoft.com/office/officeart/2005/8/layout/pList2"/>
    <dgm:cxn modelId="{62E7C334-1372-4866-8361-F7E21377B2F3}" type="presParOf" srcId="{E476A117-AAC2-4B0A-9746-2A26EB037F1A}" destId="{F9FD7D77-0A49-4734-928C-A5A11AEE0B69}" srcOrd="0" destOrd="0" presId="urn:microsoft.com/office/officeart/2005/8/layout/pList2"/>
    <dgm:cxn modelId="{5E14B6EF-52F5-4DF3-A62F-8F53EC32E867}" type="presParOf" srcId="{F9FD7D77-0A49-4734-928C-A5A11AEE0B69}" destId="{62D65352-C149-4064-8FFC-4045B933A23B}" srcOrd="0" destOrd="0" presId="urn:microsoft.com/office/officeart/2005/8/layout/pList2"/>
    <dgm:cxn modelId="{F05AF017-E563-4CA5-B2C5-8F030C342323}" type="presParOf" srcId="{F9FD7D77-0A49-4734-928C-A5A11AEE0B69}" destId="{43EEEBE3-7C6C-4030-A10C-7D1534D4073E}" srcOrd="1" destOrd="0" presId="urn:microsoft.com/office/officeart/2005/8/layout/pList2"/>
    <dgm:cxn modelId="{951C92E6-F1E4-4790-9A66-60D9310D9F92}" type="presParOf" srcId="{F9FD7D77-0A49-4734-928C-A5A11AEE0B69}" destId="{323AC77F-5CA8-453B-A977-3980A817E5B1}" srcOrd="2" destOrd="0" presId="urn:microsoft.com/office/officeart/2005/8/layout/pList2"/>
    <dgm:cxn modelId="{7B51F46D-5263-402C-9551-87A208AF9E59}" type="presParOf" srcId="{E476A117-AAC2-4B0A-9746-2A26EB037F1A}" destId="{F1AAF55E-AF79-4C6C-B117-607BD876C665}" srcOrd="1" destOrd="0" presId="urn:microsoft.com/office/officeart/2005/8/layout/pList2"/>
    <dgm:cxn modelId="{CA631282-3511-42FE-B714-161EAC0DE348}" type="presParOf" srcId="{E476A117-AAC2-4B0A-9746-2A26EB037F1A}" destId="{BA981CB3-A7A3-4B6D-9E5D-A6D383389710}" srcOrd="2" destOrd="0" presId="urn:microsoft.com/office/officeart/2005/8/layout/pList2"/>
    <dgm:cxn modelId="{387AEFE0-1A88-4E2B-9727-BF52DEFD2FB2}" type="presParOf" srcId="{BA981CB3-A7A3-4B6D-9E5D-A6D383389710}" destId="{299C1ED9-6A96-48E9-82BF-A565C67034C3}" srcOrd="0" destOrd="0" presId="urn:microsoft.com/office/officeart/2005/8/layout/pList2"/>
    <dgm:cxn modelId="{83B31730-C205-4B29-849F-46CE3A3A4ED6}" type="presParOf" srcId="{BA981CB3-A7A3-4B6D-9E5D-A6D383389710}" destId="{A70090BD-B5B5-41E1-A4C1-348FE79ADA64}" srcOrd="1" destOrd="0" presId="urn:microsoft.com/office/officeart/2005/8/layout/pList2"/>
    <dgm:cxn modelId="{B6D411CF-C833-4DE2-9D0B-8943E564639F}" type="presParOf" srcId="{BA981CB3-A7A3-4B6D-9E5D-A6D383389710}" destId="{93BB1302-5645-4007-AB92-02BC1FE427FF}" srcOrd="2" destOrd="0" presId="urn:microsoft.com/office/officeart/2005/8/layout/pList2"/>
    <dgm:cxn modelId="{34F1751C-5866-4551-AF64-E018DC6F6B63}" type="presParOf" srcId="{E476A117-AAC2-4B0A-9746-2A26EB037F1A}" destId="{5B27FA44-70F3-4F8C-88B0-3850AF65B236}" srcOrd="3" destOrd="0" presId="urn:microsoft.com/office/officeart/2005/8/layout/pList2"/>
    <dgm:cxn modelId="{A2443A3A-D190-4C52-9E9A-BA4C9B2CCDD7}" type="presParOf" srcId="{E476A117-AAC2-4B0A-9746-2A26EB037F1A}" destId="{3C15FA0D-E373-4028-A348-842D1D25449A}" srcOrd="4" destOrd="0" presId="urn:microsoft.com/office/officeart/2005/8/layout/pList2"/>
    <dgm:cxn modelId="{6ECD495F-1743-42CA-94B6-FEF2687F4F8E}" type="presParOf" srcId="{3C15FA0D-E373-4028-A348-842D1D25449A}" destId="{77AA4D69-E2AE-4D03-9834-B408EF9790A8}" srcOrd="0" destOrd="0" presId="urn:microsoft.com/office/officeart/2005/8/layout/pList2"/>
    <dgm:cxn modelId="{90D27C49-F460-451C-9CE1-03E6B4112F2E}" type="presParOf" srcId="{3C15FA0D-E373-4028-A348-842D1D25449A}" destId="{4DA1B580-F2F3-4854-996B-9B46CA8F7470}" srcOrd="1" destOrd="0" presId="urn:microsoft.com/office/officeart/2005/8/layout/pList2"/>
    <dgm:cxn modelId="{45608AEB-A9C6-421E-A856-929F18855137}" type="presParOf" srcId="{3C15FA0D-E373-4028-A348-842D1D25449A}" destId="{B0A9A1B3-A11B-4058-B202-95D9BC9CB55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sz="2800" b="0" dirty="0">
              <a:solidFill>
                <a:prstClr val="black"/>
              </a:solidFill>
              <a:latin typeface="Times New Roman" pitchFamily="18" charset="0"/>
              <a:cs typeface="+mj-cs"/>
            </a:rPr>
            <a:t>تحرك جسم مسافة قدرها 6 متر تحت تأثير قوة خارجية أفقية. إذا علمت أن الشغل المبذول يساوي 120 جول فأوجدي قيمة القوة؟</a:t>
          </a:r>
          <a:endParaRPr lang="en-US" sz="28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W = 120 J</a:t>
          </a:r>
        </a:p>
        <a:p>
          <a:pPr algn="l" rtl="0"/>
          <a:r>
            <a:rPr lang="en-GB" sz="2800" dirty="0">
              <a:latin typeface="Times New Roman" panose="02020603050405020304" pitchFamily="18" charset="0"/>
              <a:cs typeface="Times New Roman" panose="02020603050405020304" pitchFamily="18" charset="0"/>
            </a:rPr>
            <a:t>d = 6 m</a:t>
          </a:r>
        </a:p>
        <a:p>
          <a:pPr algn="l" rtl="0"/>
          <a:r>
            <a:rPr lang="en-GB" sz="2800" dirty="0">
              <a:latin typeface="Times New Roman" panose="02020603050405020304" pitchFamily="18" charset="0"/>
              <a:cs typeface="Times New Roman" panose="02020603050405020304" pitchFamily="18" charset="0"/>
            </a:rPr>
            <a:t>F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r">
            <a:buClr>
              <a:srgbClr val="0BD0D9"/>
            </a:buClr>
            <a:buSzPct val="95000"/>
            <a:buFont typeface="Wingdings 2" pitchFamily="18" charset="2"/>
            <a:buNone/>
          </a:pPr>
          <a:r>
            <a:rPr lang="ar-SA" sz="2600" dirty="0">
              <a:solidFill>
                <a:prstClr val="black"/>
              </a:solidFill>
              <a:latin typeface="Times New Roman" pitchFamily="18" charset="0"/>
              <a:cs typeface="Times New Roman" pitchFamily="18" charset="0"/>
            </a:rPr>
            <a:t>بما أن القوة موازية للإزاحة فإن الشغل يساوي</a:t>
          </a:r>
          <a:endParaRPr lang="en-GB" sz="2600" dirty="0">
            <a:solidFill>
              <a:prstClr val="black"/>
            </a:solidFill>
            <a:latin typeface="Times New Roman" pitchFamily="18" charset="0"/>
            <a:cs typeface="Times New Roman" pitchFamily="18" charset="0"/>
          </a:endParaRPr>
        </a:p>
        <a:p>
          <a:pPr algn="r">
            <a:buClr>
              <a:srgbClr val="0BD0D9"/>
            </a:buClr>
            <a:buSzPct val="95000"/>
            <a:buFont typeface="Wingdings 2" pitchFamily="18" charset="2"/>
            <a:buNone/>
          </a:pPr>
          <a:endParaRPr lang="en-GB" sz="2800" dirty="0">
            <a:latin typeface="Times New Roman" panose="02020603050405020304" pitchFamily="18" charset="0"/>
            <a:cs typeface="Times New Roman" panose="02020603050405020304" pitchFamily="18" charset="0"/>
          </a:endParaRPr>
        </a:p>
        <a:p>
          <a:pPr algn="r">
            <a:buClr>
              <a:srgbClr val="0BD0D9"/>
            </a:buClr>
            <a:buSzPct val="95000"/>
            <a:buFont typeface="Wingdings 2" pitchFamily="18" charset="2"/>
            <a:buNone/>
          </a:pPr>
          <a:r>
            <a:rPr lang="ar-SA" sz="2000" dirty="0">
              <a:solidFill>
                <a:prstClr val="black"/>
              </a:solidFill>
              <a:latin typeface="Times New Roman" pitchFamily="18" charset="0"/>
              <a:cs typeface="Times New Roman" pitchFamily="18" charset="0"/>
            </a:rPr>
            <a:t>قيمة القوة المؤثرة تساوي</a:t>
          </a:r>
          <a:endParaRPr lang="en-GB" sz="2000" dirty="0">
            <a:solidFill>
              <a:prstClr val="black"/>
            </a:solidFill>
            <a:latin typeface="Times New Roman" pitchFamily="18" charset="0"/>
            <a:cs typeface="Times New Roman" pitchFamily="18" charset="0"/>
          </a:endParaRPr>
        </a:p>
        <a:p>
          <a:pPr algn="l">
            <a:buClr>
              <a:srgbClr val="0BD0D9"/>
            </a:buClr>
            <a:buSzPct val="95000"/>
            <a:buFont typeface="Wingdings 2" pitchFamily="18" charset="2"/>
            <a:buNone/>
          </a:pPr>
          <a:r>
            <a:rPr lang="en-US" sz="2000" dirty="0">
              <a:solidFill>
                <a:prstClr val="black"/>
              </a:solidFill>
              <a:latin typeface="Times New Roman" pitchFamily="18" charset="0"/>
              <a:cs typeface="Times New Roman" pitchFamily="18" charset="0"/>
            </a:rPr>
            <a:t>F = W/d</a:t>
          </a:r>
          <a:endParaRPr lang="ar-SA" sz="2000" dirty="0">
            <a:solidFill>
              <a:prstClr val="black"/>
            </a:solidFill>
            <a:latin typeface="Times New Roman" pitchFamily="18" charset="0"/>
            <a:cs typeface="Times New Roman" pitchFamily="18" charset="0"/>
          </a:endParaRPr>
        </a:p>
        <a:p>
          <a:pPr algn="l">
            <a:buClr>
              <a:srgbClr val="0BD0D9"/>
            </a:buClr>
            <a:buSzPct val="95000"/>
            <a:buFont typeface="Wingdings 2" pitchFamily="18" charset="2"/>
            <a:buNone/>
          </a:pPr>
          <a:r>
            <a:rPr lang="ar-SA"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120/6 = </a:t>
          </a:r>
          <a:r>
            <a:rPr lang="en-US" sz="2400" b="1" dirty="0">
              <a:solidFill>
                <a:prstClr val="black"/>
              </a:solidFill>
              <a:latin typeface="Times New Roman" pitchFamily="18" charset="0"/>
              <a:cs typeface="Times New Roman" pitchFamily="18" charset="0"/>
            </a:rPr>
            <a:t>20 N</a:t>
          </a:r>
          <a:endParaRPr lang="en-US" sz="2400" b="1"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F9F5D8-8DC9-4BF5-AF1C-0BFA02A0FF3F}"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DC8E9EBE-9945-4376-9EA8-E7E96346CC2F}">
      <dgm:prSet phldrT="[Text]" custT="1"/>
      <dgm:spPr/>
      <dgm:t>
        <a:bodyPr/>
        <a:lstStyle/>
        <a:p>
          <a:pPr algn="r" rtl="1"/>
          <a:r>
            <a:rPr lang="ar-SA"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gm:t>
    </dgm:pt>
    <dgm:pt modelId="{6FED38DA-ACF7-4244-91C9-8D8B55516238}" type="par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B2F18DA-8028-41EC-A549-884776F6819C}" type="sibTrans" cxnId="{524F42CD-71CE-4670-B212-5F0740A1629B}">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BECE7F02-6EC2-4959-A560-7CC4FF00E8E7}">
      <dgm:prSet phldrT="[Text]" custT="1"/>
      <dgm:spPr/>
      <dgm:t>
        <a:bodyPr/>
        <a:lstStyle/>
        <a:p>
          <a:pPr algn="r" rtl="1"/>
          <a:r>
            <a:rPr lang="ar-SA" sz="2400" dirty="0"/>
            <a:t>قذف اللاعب الكرة في اتجاه اللاعب الآخر وبقوة مقدارها 20 نيوتن لتقطع الكرة مسافة قدرها 400 سم، أوجدي قيمة الشغل المبذول على الكرة؟</a:t>
          </a:r>
          <a:endParaRPr lang="en-US" sz="2400" b="0" dirty="0">
            <a:latin typeface="Times New Roman" panose="02020603050405020304" pitchFamily="18" charset="0"/>
            <a:cs typeface="+mj-cs"/>
          </a:endParaRPr>
        </a:p>
      </dgm:t>
    </dgm:pt>
    <dgm:pt modelId="{73B9E9C2-FE6E-4DAB-81BB-0B4BBEF59F55}" type="par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DB319072-0760-4BE4-B6A0-39F281D9033D}" type="sibTrans" cxnId="{0788172C-145D-4117-A6A6-374D522B6AAC}">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D9D5DBE-395A-4F24-A88E-0AD5E9F978C9}">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dirty="0">
            <a:latin typeface="Times New Roman" panose="02020603050405020304" pitchFamily="18" charset="0"/>
            <a:cs typeface="Times New Roman" panose="02020603050405020304" pitchFamily="18" charset="0"/>
          </a:endParaRPr>
        </a:p>
      </dgm:t>
    </dgm:pt>
    <dgm:pt modelId="{A213A863-5BAB-484A-BF23-ADC8D3B07A4C}" type="par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AC820E26-E862-4C77-B815-8CB10687BA6E}" type="sibTrans" cxnId="{2A0A5660-77B9-41CF-ACBE-216B56CBC3C6}">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CEA2E754-0BDE-4768-A7AC-56F302CD4EC9}">
      <dgm:prSet phldrT="[Text]" custT="1"/>
      <dgm:spPr/>
      <dgm:t>
        <a:bodyPr/>
        <a:lstStyle/>
        <a:p>
          <a:pPr algn="l" rtl="0"/>
          <a:r>
            <a:rPr lang="en-GB" sz="2800" dirty="0">
              <a:latin typeface="Times New Roman" panose="02020603050405020304" pitchFamily="18" charset="0"/>
              <a:cs typeface="Times New Roman" panose="02020603050405020304" pitchFamily="18" charset="0"/>
            </a:rPr>
            <a:t>F = 20 N</a:t>
          </a:r>
        </a:p>
        <a:p>
          <a:pPr algn="l" rtl="0"/>
          <a:r>
            <a:rPr lang="en-GB" sz="2800" dirty="0">
              <a:latin typeface="Times New Roman" panose="02020603050405020304" pitchFamily="18" charset="0"/>
              <a:cs typeface="Times New Roman" panose="02020603050405020304" pitchFamily="18" charset="0"/>
            </a:rPr>
            <a:t>d = 400 cm</a:t>
          </a:r>
        </a:p>
        <a:p>
          <a:pPr algn="l" rtl="0"/>
          <a:r>
            <a:rPr lang="en-GB" sz="2800" dirty="0">
              <a:latin typeface="Times New Roman" panose="02020603050405020304" pitchFamily="18" charset="0"/>
              <a:cs typeface="Times New Roman" panose="02020603050405020304" pitchFamily="18" charset="0"/>
            </a:rPr>
            <a:t>   = 400 / 100</a:t>
          </a:r>
        </a:p>
        <a:p>
          <a:pPr algn="l" rtl="0"/>
          <a:r>
            <a:rPr lang="en-GB" sz="2800" dirty="0">
              <a:latin typeface="Times New Roman" panose="02020603050405020304" pitchFamily="18" charset="0"/>
              <a:cs typeface="Times New Roman" panose="02020603050405020304" pitchFamily="18" charset="0"/>
            </a:rPr>
            <a:t>   = 4 m</a:t>
          </a:r>
        </a:p>
        <a:p>
          <a:pPr algn="l" rtl="0"/>
          <a:r>
            <a:rPr lang="en-GB" sz="2800" dirty="0">
              <a:latin typeface="Times New Roman" panose="02020603050405020304" pitchFamily="18" charset="0"/>
              <a:cs typeface="Times New Roman" panose="02020603050405020304" pitchFamily="18" charset="0"/>
            </a:rPr>
            <a:t>W ?</a:t>
          </a:r>
          <a:endParaRPr lang="en-US" sz="2800" dirty="0">
            <a:latin typeface="Times New Roman" panose="02020603050405020304" pitchFamily="18" charset="0"/>
            <a:cs typeface="Times New Roman" panose="02020603050405020304" pitchFamily="18" charset="0"/>
          </a:endParaRPr>
        </a:p>
      </dgm:t>
    </dgm:pt>
    <dgm:pt modelId="{CDCF8842-98EF-4D63-AA31-51D6B9FB93C0}" type="par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96D3208-07E0-41EF-8272-CC1A2C03BEDB}" type="sibTrans" cxnId="{51FAD2D9-BDB7-4614-8485-2895C419BE90}">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54BABE04-B93B-436D-85C8-42C2F35A7B1E}">
      <dgm:prSet phldrT="[Text]" custT="1"/>
      <dgm:spPr/>
      <dgm:t>
        <a:bodyPr/>
        <a:lstStyle/>
        <a:p>
          <a:pPr algn="r"/>
          <a:r>
            <a:rPr lang="ar-SA" sz="2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dirty="0">
            <a:latin typeface="Times New Roman" panose="02020603050405020304" pitchFamily="18" charset="0"/>
            <a:cs typeface="Times New Roman" panose="02020603050405020304" pitchFamily="18" charset="0"/>
          </a:endParaRPr>
        </a:p>
      </dgm:t>
    </dgm:pt>
    <dgm:pt modelId="{1CA402C9-DAA9-4339-AADA-5D5839450FAA}" type="par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0996F624-94A9-4A58-BDEB-028B48945FF9}" type="sibTrans" cxnId="{E90A8ABC-9D92-4D77-95ED-7C8E60971379}">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99504EFB-2C1C-4058-8438-42A3B898F0EC}">
      <dgm:prSet phldrT="[Text]" custT="1"/>
      <dgm:spPr/>
      <dgm:t>
        <a:bodyPr/>
        <a:lstStyle/>
        <a:p>
          <a:pPr algn="r">
            <a:buClr>
              <a:srgbClr val="0BD0D9"/>
            </a:buClr>
            <a:buSzPct val="95000"/>
            <a:buFont typeface="Wingdings 2" pitchFamily="18" charset="2"/>
            <a:buNone/>
          </a:pPr>
          <a:r>
            <a:rPr lang="ar-SA" sz="2600" dirty="0">
              <a:solidFill>
                <a:prstClr val="black"/>
              </a:solidFill>
              <a:latin typeface="Times New Roman" pitchFamily="18" charset="0"/>
              <a:cs typeface="Times New Roman" pitchFamily="18" charset="0"/>
            </a:rPr>
            <a:t>بما أن القوة موازية للإزاحة فإن الشغل يساوي</a:t>
          </a:r>
          <a:endParaRPr lang="en-GB" sz="2600" dirty="0">
            <a:solidFill>
              <a:prstClr val="black"/>
            </a:solidFill>
            <a:latin typeface="Times New Roman" pitchFamily="18" charset="0"/>
            <a:cs typeface="Times New Roman" pitchFamily="18" charset="0"/>
          </a:endParaRPr>
        </a:p>
        <a:p>
          <a:pPr algn="r">
            <a:buClr>
              <a:srgbClr val="0BD0D9"/>
            </a:buClr>
            <a:buSzPct val="95000"/>
            <a:buFont typeface="Wingdings 2" pitchFamily="18" charset="2"/>
            <a:buNone/>
          </a:pPr>
          <a:endParaRPr lang="en-GB" sz="2800" dirty="0">
            <a:latin typeface="Times New Roman" panose="02020603050405020304" pitchFamily="18" charset="0"/>
            <a:cs typeface="Times New Roman" panose="02020603050405020304" pitchFamily="18" charset="0"/>
          </a:endParaRPr>
        </a:p>
        <a:p>
          <a:pPr algn="r">
            <a:buClr>
              <a:srgbClr val="0BD0D9"/>
            </a:buClr>
            <a:buSzPct val="95000"/>
            <a:buFont typeface="Wingdings 2" pitchFamily="18" charset="2"/>
            <a:buNone/>
          </a:pPr>
          <a:r>
            <a:rPr lang="ar-SA" sz="2000" dirty="0">
              <a:solidFill>
                <a:prstClr val="black"/>
              </a:solidFill>
              <a:latin typeface="Times New Roman" pitchFamily="18" charset="0"/>
              <a:cs typeface="Times New Roman" pitchFamily="18" charset="0"/>
            </a:rPr>
            <a:t>قيمة الشغل المبذول يساوي</a:t>
          </a:r>
          <a:endParaRPr lang="en-GB" sz="2000" dirty="0">
            <a:solidFill>
              <a:prstClr val="black"/>
            </a:solidFill>
            <a:latin typeface="Times New Roman" pitchFamily="18" charset="0"/>
            <a:cs typeface="Times New Roman" pitchFamily="18" charset="0"/>
          </a:endParaRPr>
        </a:p>
        <a:p>
          <a:pPr algn="l">
            <a:buClr>
              <a:srgbClr val="0BD0D9"/>
            </a:buClr>
            <a:buSzPct val="95000"/>
            <a:buFont typeface="Wingdings 2" pitchFamily="18" charset="2"/>
            <a:buNone/>
          </a:pPr>
          <a:r>
            <a:rPr lang="en-US" sz="2000" dirty="0">
              <a:solidFill>
                <a:prstClr val="black"/>
              </a:solidFill>
              <a:latin typeface="Times New Roman" pitchFamily="18" charset="0"/>
              <a:cs typeface="Times New Roman" pitchFamily="18" charset="0"/>
            </a:rPr>
            <a:t>W = 20 x 4</a:t>
          </a:r>
        </a:p>
        <a:p>
          <a:pPr algn="l">
            <a:buClr>
              <a:srgbClr val="0BD0D9"/>
            </a:buClr>
            <a:buSzPct val="95000"/>
            <a:buFont typeface="Wingdings 2" pitchFamily="18" charset="2"/>
            <a:buNone/>
          </a:pPr>
          <a:r>
            <a:rPr lang="en-US" sz="2000"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 80 J</a:t>
          </a:r>
          <a:endParaRPr lang="en-US" sz="2400" b="1" dirty="0">
            <a:latin typeface="Times New Roman" panose="02020603050405020304" pitchFamily="18" charset="0"/>
            <a:cs typeface="Times New Roman" panose="02020603050405020304" pitchFamily="18" charset="0"/>
          </a:endParaRPr>
        </a:p>
      </dgm:t>
    </dgm:pt>
    <dgm:pt modelId="{C9C64680-7BBF-4C09-94EF-174680414721}" type="par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EC49C6A1-C381-4CC0-8E50-F203B34499B7}" type="sibTrans" cxnId="{1B550630-5139-456D-BE3A-189BC6987E4A}">
      <dgm:prSet/>
      <dgm:spPr/>
      <dgm:t>
        <a:bodyPr/>
        <a:lstStyle/>
        <a:p>
          <a:pPr algn="r" rtl="1"/>
          <a:endParaRPr lang="en-US" sz="2800">
            <a:latin typeface="Times New Roman" panose="02020603050405020304" pitchFamily="18" charset="0"/>
            <a:cs typeface="Times New Roman" panose="02020603050405020304" pitchFamily="18" charset="0"/>
          </a:endParaRPr>
        </a:p>
      </dgm:t>
    </dgm:pt>
    <dgm:pt modelId="{6D39A966-EABD-44F5-A60D-E37ADB96D57F}" type="pres">
      <dgm:prSet presAssocID="{4FF9F5D8-8DC9-4BF5-AF1C-0BFA02A0FF3F}" presName="Name0" presStyleCnt="0">
        <dgm:presLayoutVars>
          <dgm:chMax val="5"/>
          <dgm:chPref val="5"/>
          <dgm:dir val="rev"/>
          <dgm:animLvl val="lvl"/>
        </dgm:presLayoutVars>
      </dgm:prSet>
      <dgm:spPr/>
    </dgm:pt>
    <dgm:pt modelId="{A3D4B041-B332-48EF-A7AB-0E127574737E}" type="pres">
      <dgm:prSet presAssocID="{DC8E9EBE-9945-4376-9EA8-E7E96346CC2F}" presName="parentText1" presStyleLbl="node1" presStyleIdx="0" presStyleCnt="3">
        <dgm:presLayoutVars>
          <dgm:chMax/>
          <dgm:chPref val="3"/>
          <dgm:bulletEnabled val="1"/>
        </dgm:presLayoutVars>
      </dgm:prSet>
      <dgm:spPr/>
    </dgm:pt>
    <dgm:pt modelId="{A4C79FAD-5DF3-4653-8FF4-D3206FDD5A74}" type="pres">
      <dgm:prSet presAssocID="{DC8E9EBE-9945-4376-9EA8-E7E96346CC2F}" presName="childText1" presStyleLbl="solidAlignAcc1" presStyleIdx="0" presStyleCnt="3" custScaleY="120831" custLinFactNeighborY="9776">
        <dgm:presLayoutVars>
          <dgm:chMax val="0"/>
          <dgm:chPref val="0"/>
          <dgm:bulletEnabled val="1"/>
        </dgm:presLayoutVars>
      </dgm:prSet>
      <dgm:spPr/>
    </dgm:pt>
    <dgm:pt modelId="{6F83FDD3-A345-48EA-84ED-80E3C44B154C}" type="pres">
      <dgm:prSet presAssocID="{CD9D5DBE-395A-4F24-A88E-0AD5E9F978C9}" presName="parentText2" presStyleLbl="node1" presStyleIdx="1" presStyleCnt="3">
        <dgm:presLayoutVars>
          <dgm:chMax/>
          <dgm:chPref val="3"/>
          <dgm:bulletEnabled val="1"/>
        </dgm:presLayoutVars>
      </dgm:prSet>
      <dgm:spPr/>
    </dgm:pt>
    <dgm:pt modelId="{56C713E6-5B31-411B-B067-1DCC202E2AE1}" type="pres">
      <dgm:prSet presAssocID="{CD9D5DBE-395A-4F24-A88E-0AD5E9F978C9}" presName="childText2" presStyleLbl="solidAlignAcc1" presStyleIdx="1" presStyleCnt="3" custScaleY="122889" custLinFactNeighborY="11406">
        <dgm:presLayoutVars>
          <dgm:chMax val="0"/>
          <dgm:chPref val="0"/>
          <dgm:bulletEnabled val="1"/>
        </dgm:presLayoutVars>
      </dgm:prSet>
      <dgm:spPr/>
    </dgm:pt>
    <dgm:pt modelId="{1DCC89BD-3F21-4729-956F-6D9C5EFEC51E}" type="pres">
      <dgm:prSet presAssocID="{54BABE04-B93B-436D-85C8-42C2F35A7B1E}" presName="parentText3" presStyleLbl="node1" presStyleIdx="2" presStyleCnt="3">
        <dgm:presLayoutVars>
          <dgm:chMax/>
          <dgm:chPref val="3"/>
          <dgm:bulletEnabled val="1"/>
        </dgm:presLayoutVars>
      </dgm:prSet>
      <dgm:spPr/>
    </dgm:pt>
    <dgm:pt modelId="{92462C88-F478-4981-8BB0-E69F2D8F297F}" type="pres">
      <dgm:prSet presAssocID="{54BABE04-B93B-436D-85C8-42C2F35A7B1E}" presName="childText3" presStyleLbl="solidAlignAcc1" presStyleIdx="2" presStyleCnt="3" custScaleY="137384" custLinFactNeighborY="14877">
        <dgm:presLayoutVars>
          <dgm:chMax val="0"/>
          <dgm:chPref val="0"/>
          <dgm:bulletEnabled val="1"/>
        </dgm:presLayoutVars>
      </dgm:prSet>
      <dgm:spPr/>
    </dgm:pt>
  </dgm:ptLst>
  <dgm:cxnLst>
    <dgm:cxn modelId="{0788172C-145D-4117-A6A6-374D522B6AAC}" srcId="{DC8E9EBE-9945-4376-9EA8-E7E96346CC2F}" destId="{BECE7F02-6EC2-4959-A560-7CC4FF00E8E7}" srcOrd="0" destOrd="0" parTransId="{73B9E9C2-FE6E-4DAB-81BB-0B4BBEF59F55}" sibTransId="{DB319072-0760-4BE4-B6A0-39F281D9033D}"/>
    <dgm:cxn modelId="{1B550630-5139-456D-BE3A-189BC6987E4A}" srcId="{54BABE04-B93B-436D-85C8-42C2F35A7B1E}" destId="{99504EFB-2C1C-4058-8438-42A3B898F0EC}" srcOrd="0" destOrd="0" parTransId="{C9C64680-7BBF-4C09-94EF-174680414721}" sibTransId="{EC49C6A1-C381-4CC0-8E50-F203B34499B7}"/>
    <dgm:cxn modelId="{C4266B3D-14F2-481F-8F8F-E3E07C094943}" type="presOf" srcId="{BECE7F02-6EC2-4959-A560-7CC4FF00E8E7}" destId="{A4C79FAD-5DF3-4653-8FF4-D3206FDD5A74}" srcOrd="0" destOrd="0" presId="urn:microsoft.com/office/officeart/2009/3/layout/IncreasingArrowsProcess"/>
    <dgm:cxn modelId="{2A0A5660-77B9-41CF-ACBE-216B56CBC3C6}" srcId="{4FF9F5D8-8DC9-4BF5-AF1C-0BFA02A0FF3F}" destId="{CD9D5DBE-395A-4F24-A88E-0AD5E9F978C9}" srcOrd="1" destOrd="0" parTransId="{A213A863-5BAB-484A-BF23-ADC8D3B07A4C}" sibTransId="{AC820E26-E862-4C77-B815-8CB10687BA6E}"/>
    <dgm:cxn modelId="{3E828B64-BF6D-4BA0-AEB4-9955C195F78D}" type="presOf" srcId="{CEA2E754-0BDE-4768-A7AC-56F302CD4EC9}" destId="{56C713E6-5B31-411B-B067-1DCC202E2AE1}" srcOrd="0" destOrd="0" presId="urn:microsoft.com/office/officeart/2009/3/layout/IncreasingArrowsProcess"/>
    <dgm:cxn modelId="{47E9624C-63FF-4D69-9A7C-0621FEE5C986}" type="presOf" srcId="{CD9D5DBE-395A-4F24-A88E-0AD5E9F978C9}" destId="{6F83FDD3-A345-48EA-84ED-80E3C44B154C}" srcOrd="0" destOrd="0" presId="urn:microsoft.com/office/officeart/2009/3/layout/IncreasingArrowsProcess"/>
    <dgm:cxn modelId="{49A0ED4C-30D9-4C2A-B4F1-853794C48D17}" type="presOf" srcId="{54BABE04-B93B-436D-85C8-42C2F35A7B1E}" destId="{1DCC89BD-3F21-4729-956F-6D9C5EFEC51E}" srcOrd="0" destOrd="0" presId="urn:microsoft.com/office/officeart/2009/3/layout/IncreasingArrowsProcess"/>
    <dgm:cxn modelId="{E90A8ABC-9D92-4D77-95ED-7C8E60971379}" srcId="{4FF9F5D8-8DC9-4BF5-AF1C-0BFA02A0FF3F}" destId="{54BABE04-B93B-436D-85C8-42C2F35A7B1E}" srcOrd="2" destOrd="0" parTransId="{1CA402C9-DAA9-4339-AADA-5D5839450FAA}" sibTransId="{0996F624-94A9-4A58-BDEB-028B48945FF9}"/>
    <dgm:cxn modelId="{AEF322C9-23B1-4EA9-BE1C-A46AB21C53B9}" type="presOf" srcId="{DC8E9EBE-9945-4376-9EA8-E7E96346CC2F}" destId="{A3D4B041-B332-48EF-A7AB-0E127574737E}" srcOrd="0" destOrd="0" presId="urn:microsoft.com/office/officeart/2009/3/layout/IncreasingArrowsProcess"/>
    <dgm:cxn modelId="{524F42CD-71CE-4670-B212-5F0740A1629B}" srcId="{4FF9F5D8-8DC9-4BF5-AF1C-0BFA02A0FF3F}" destId="{DC8E9EBE-9945-4376-9EA8-E7E96346CC2F}" srcOrd="0" destOrd="0" parTransId="{6FED38DA-ACF7-4244-91C9-8D8B55516238}" sibTransId="{5B2F18DA-8028-41EC-A549-884776F6819C}"/>
    <dgm:cxn modelId="{51FAD2D9-BDB7-4614-8485-2895C419BE90}" srcId="{CD9D5DBE-395A-4F24-A88E-0AD5E9F978C9}" destId="{CEA2E754-0BDE-4768-A7AC-56F302CD4EC9}" srcOrd="0" destOrd="0" parTransId="{CDCF8842-98EF-4D63-AA31-51D6B9FB93C0}" sibTransId="{596D3208-07E0-41EF-8272-CC1A2C03BEDB}"/>
    <dgm:cxn modelId="{6AB712DE-93B5-41BF-8339-514C12B5EB1F}" type="presOf" srcId="{4FF9F5D8-8DC9-4BF5-AF1C-0BFA02A0FF3F}" destId="{6D39A966-EABD-44F5-A60D-E37ADB96D57F}" srcOrd="0" destOrd="0" presId="urn:microsoft.com/office/officeart/2009/3/layout/IncreasingArrowsProcess"/>
    <dgm:cxn modelId="{272687FF-BC52-43FE-AF6C-925B29FBD65E}" type="presOf" srcId="{99504EFB-2C1C-4058-8438-42A3B898F0EC}" destId="{92462C88-F478-4981-8BB0-E69F2D8F297F}" srcOrd="0" destOrd="0" presId="urn:microsoft.com/office/officeart/2009/3/layout/IncreasingArrowsProcess"/>
    <dgm:cxn modelId="{5F4A254C-EA79-4BE1-9D0E-7B6E0B107ECF}" type="presParOf" srcId="{6D39A966-EABD-44F5-A60D-E37ADB96D57F}" destId="{A3D4B041-B332-48EF-A7AB-0E127574737E}" srcOrd="0" destOrd="0" presId="urn:microsoft.com/office/officeart/2009/3/layout/IncreasingArrowsProcess"/>
    <dgm:cxn modelId="{3EA07FAE-272B-437F-A9D9-1520A6C02F74}" type="presParOf" srcId="{6D39A966-EABD-44F5-A60D-E37ADB96D57F}" destId="{A4C79FAD-5DF3-4653-8FF4-D3206FDD5A74}" srcOrd="1" destOrd="0" presId="urn:microsoft.com/office/officeart/2009/3/layout/IncreasingArrowsProcess"/>
    <dgm:cxn modelId="{71741BBC-B5BB-4E61-B371-5C6D9BBEAD54}" type="presParOf" srcId="{6D39A966-EABD-44F5-A60D-E37ADB96D57F}" destId="{6F83FDD3-A345-48EA-84ED-80E3C44B154C}" srcOrd="2" destOrd="0" presId="urn:microsoft.com/office/officeart/2009/3/layout/IncreasingArrowsProcess"/>
    <dgm:cxn modelId="{69EE000E-215E-46C8-876A-FD2425F93FB2}" type="presParOf" srcId="{6D39A966-EABD-44F5-A60D-E37ADB96D57F}" destId="{56C713E6-5B31-411B-B067-1DCC202E2AE1}" srcOrd="3" destOrd="0" presId="urn:microsoft.com/office/officeart/2009/3/layout/IncreasingArrowsProcess"/>
    <dgm:cxn modelId="{641DF8F9-DC20-47E3-ABF0-6044CE64105E}" type="presParOf" srcId="{6D39A966-EABD-44F5-A60D-E37ADB96D57F}" destId="{1DCC89BD-3F21-4729-956F-6D9C5EFEC51E}" srcOrd="4" destOrd="0" presId="urn:microsoft.com/office/officeart/2009/3/layout/IncreasingArrowsProcess"/>
    <dgm:cxn modelId="{D0C2CD79-E646-4AE3-B4EE-4DF9C0953749}" type="presParOf" srcId="{6D39A966-EABD-44F5-A60D-E37ADB96D57F}" destId="{92462C88-F478-4981-8BB0-E69F2D8F297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32B60-F3BD-46EE-B956-ACBFCFD664D5}">
      <dsp:nvSpPr>
        <dsp:cNvPr id="0" name=""/>
        <dsp:cNvSpPr/>
      </dsp:nvSpPr>
      <dsp:spPr>
        <a:xfrm>
          <a:off x="1172" y="148453"/>
          <a:ext cx="1972390" cy="9861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prstClr val="black"/>
              </a:solidFill>
              <a:latin typeface="Times New Roman" pitchFamily="18" charset="0"/>
              <a:cs typeface="Times New Roman" pitchFamily="18" charset="0"/>
            </a:rPr>
            <a:t>الفيزياء التقليدية</a:t>
          </a:r>
          <a:endParaRPr lang="en-US" sz="2400" kern="1200" dirty="0"/>
        </a:p>
      </dsp:txBody>
      <dsp:txXfrm>
        <a:off x="30057" y="177338"/>
        <a:ext cx="1914620" cy="928425"/>
      </dsp:txXfrm>
    </dsp:sp>
    <dsp:sp modelId="{9674CCA6-A612-44D9-A896-40006C251CD3}">
      <dsp:nvSpPr>
        <dsp:cNvPr id="0" name=""/>
        <dsp:cNvSpPr/>
      </dsp:nvSpPr>
      <dsp:spPr>
        <a:xfrm>
          <a:off x="198411" y="1134649"/>
          <a:ext cx="197239" cy="416958"/>
        </a:xfrm>
        <a:custGeom>
          <a:avLst/>
          <a:gdLst/>
          <a:ahLst/>
          <a:cxnLst/>
          <a:rect l="0" t="0" r="0" b="0"/>
          <a:pathLst>
            <a:path>
              <a:moveTo>
                <a:pt x="0" y="0"/>
              </a:moveTo>
              <a:lnTo>
                <a:pt x="0" y="416958"/>
              </a:lnTo>
              <a:lnTo>
                <a:pt x="197239" y="41695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F5EBA-CAC0-44B6-8631-B32FBBD3A6B3}">
      <dsp:nvSpPr>
        <dsp:cNvPr id="0" name=""/>
        <dsp:cNvSpPr/>
      </dsp:nvSpPr>
      <dsp:spPr>
        <a:xfrm>
          <a:off x="395650" y="1381197"/>
          <a:ext cx="1577912" cy="34081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t>الميكانيكا</a:t>
          </a:r>
          <a:endParaRPr lang="en-US" sz="2000" b="1" kern="1200" dirty="0"/>
        </a:p>
      </dsp:txBody>
      <dsp:txXfrm>
        <a:off x="405632" y="1391179"/>
        <a:ext cx="1557948" cy="320855"/>
      </dsp:txXfrm>
    </dsp:sp>
    <dsp:sp modelId="{13DA456A-5C46-4473-9B9A-D12168840846}">
      <dsp:nvSpPr>
        <dsp:cNvPr id="0" name=""/>
        <dsp:cNvSpPr/>
      </dsp:nvSpPr>
      <dsp:spPr>
        <a:xfrm>
          <a:off x="198411" y="1134649"/>
          <a:ext cx="197239" cy="1002063"/>
        </a:xfrm>
        <a:custGeom>
          <a:avLst/>
          <a:gdLst/>
          <a:ahLst/>
          <a:cxnLst/>
          <a:rect l="0" t="0" r="0" b="0"/>
          <a:pathLst>
            <a:path>
              <a:moveTo>
                <a:pt x="0" y="0"/>
              </a:moveTo>
              <a:lnTo>
                <a:pt x="0" y="1002063"/>
              </a:lnTo>
              <a:lnTo>
                <a:pt x="197239" y="100206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16B13-99C9-4F3B-9A3E-5202BD2C2A5B}">
      <dsp:nvSpPr>
        <dsp:cNvPr id="0" name=""/>
        <dsp:cNvSpPr/>
      </dsp:nvSpPr>
      <dsp:spPr>
        <a:xfrm>
          <a:off x="395650" y="1968565"/>
          <a:ext cx="1577912" cy="33629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t>الحرارة</a:t>
          </a:r>
          <a:endParaRPr lang="en-US" sz="2000" b="1" kern="1200" dirty="0"/>
        </a:p>
      </dsp:txBody>
      <dsp:txXfrm>
        <a:off x="405500" y="1978415"/>
        <a:ext cx="1558212" cy="316592"/>
      </dsp:txXfrm>
    </dsp:sp>
    <dsp:sp modelId="{A2357015-7E2D-49AF-9448-A0DDAB4E4862}">
      <dsp:nvSpPr>
        <dsp:cNvPr id="0" name=""/>
        <dsp:cNvSpPr/>
      </dsp:nvSpPr>
      <dsp:spPr>
        <a:xfrm>
          <a:off x="198411" y="1134649"/>
          <a:ext cx="197239" cy="1582567"/>
        </a:xfrm>
        <a:custGeom>
          <a:avLst/>
          <a:gdLst/>
          <a:ahLst/>
          <a:cxnLst/>
          <a:rect l="0" t="0" r="0" b="0"/>
          <a:pathLst>
            <a:path>
              <a:moveTo>
                <a:pt x="0" y="0"/>
              </a:moveTo>
              <a:lnTo>
                <a:pt x="0" y="1582567"/>
              </a:lnTo>
              <a:lnTo>
                <a:pt x="197239" y="158256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564B08-9E9C-4286-B811-99F32D418749}">
      <dsp:nvSpPr>
        <dsp:cNvPr id="0" name=""/>
        <dsp:cNvSpPr/>
      </dsp:nvSpPr>
      <dsp:spPr>
        <a:xfrm>
          <a:off x="395650" y="2551407"/>
          <a:ext cx="1577912" cy="3316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t>الصوت</a:t>
          </a:r>
          <a:endParaRPr lang="en-US" sz="2000" b="1" kern="1200" dirty="0"/>
        </a:p>
      </dsp:txBody>
      <dsp:txXfrm>
        <a:off x="405363" y="2561120"/>
        <a:ext cx="1558486" cy="312192"/>
      </dsp:txXfrm>
    </dsp:sp>
    <dsp:sp modelId="{4EA86C61-EF31-4C7A-9813-4DCAC4A1B58D}">
      <dsp:nvSpPr>
        <dsp:cNvPr id="0" name=""/>
        <dsp:cNvSpPr/>
      </dsp:nvSpPr>
      <dsp:spPr>
        <a:xfrm>
          <a:off x="198411" y="1134649"/>
          <a:ext cx="197239" cy="2212460"/>
        </a:xfrm>
        <a:custGeom>
          <a:avLst/>
          <a:gdLst/>
          <a:ahLst/>
          <a:cxnLst/>
          <a:rect l="0" t="0" r="0" b="0"/>
          <a:pathLst>
            <a:path>
              <a:moveTo>
                <a:pt x="0" y="0"/>
              </a:moveTo>
              <a:lnTo>
                <a:pt x="0" y="2212460"/>
              </a:lnTo>
              <a:lnTo>
                <a:pt x="197239" y="22124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D1EE7-595C-4620-96B1-1B189E84A6BB}">
      <dsp:nvSpPr>
        <dsp:cNvPr id="0" name=""/>
        <dsp:cNvSpPr/>
      </dsp:nvSpPr>
      <dsp:spPr>
        <a:xfrm>
          <a:off x="395650" y="3129574"/>
          <a:ext cx="1577912" cy="43506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الكهرباء والمغناطيسية</a:t>
          </a:r>
          <a:endParaRPr lang="en-US" sz="1600" b="1" kern="1200" dirty="0"/>
        </a:p>
      </dsp:txBody>
      <dsp:txXfrm>
        <a:off x="408393" y="3142317"/>
        <a:ext cx="1552426" cy="409583"/>
      </dsp:txXfrm>
    </dsp:sp>
    <dsp:sp modelId="{62FD335A-6F11-417F-8F61-5566B36D053A}">
      <dsp:nvSpPr>
        <dsp:cNvPr id="0" name=""/>
        <dsp:cNvSpPr/>
      </dsp:nvSpPr>
      <dsp:spPr>
        <a:xfrm>
          <a:off x="198411" y="1134649"/>
          <a:ext cx="197239" cy="2844148"/>
        </a:xfrm>
        <a:custGeom>
          <a:avLst/>
          <a:gdLst/>
          <a:ahLst/>
          <a:cxnLst/>
          <a:rect l="0" t="0" r="0" b="0"/>
          <a:pathLst>
            <a:path>
              <a:moveTo>
                <a:pt x="0" y="0"/>
              </a:moveTo>
              <a:lnTo>
                <a:pt x="0" y="2844148"/>
              </a:lnTo>
              <a:lnTo>
                <a:pt x="197239" y="284414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1E4DB-E36B-4986-9C00-AF4B09E5A742}">
      <dsp:nvSpPr>
        <dsp:cNvPr id="0" name=""/>
        <dsp:cNvSpPr/>
      </dsp:nvSpPr>
      <dsp:spPr>
        <a:xfrm>
          <a:off x="395650" y="3811193"/>
          <a:ext cx="1577912" cy="33520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الضوء</a:t>
          </a:r>
          <a:endParaRPr lang="en-US" sz="1600" b="1" kern="1200" dirty="0"/>
        </a:p>
      </dsp:txBody>
      <dsp:txXfrm>
        <a:off x="405468" y="3821011"/>
        <a:ext cx="1558276" cy="315571"/>
      </dsp:txXfrm>
    </dsp:sp>
    <dsp:sp modelId="{BF755596-71F0-4EA0-A4B3-DA691B1997CE}">
      <dsp:nvSpPr>
        <dsp:cNvPr id="0" name=""/>
        <dsp:cNvSpPr/>
      </dsp:nvSpPr>
      <dsp:spPr>
        <a:xfrm>
          <a:off x="2467213" y="161145"/>
          <a:ext cx="1972390" cy="9861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prstClr val="black"/>
              </a:solidFill>
              <a:latin typeface="Times New Roman" pitchFamily="18" charset="0"/>
              <a:cs typeface="Times New Roman" pitchFamily="18" charset="0"/>
            </a:rPr>
            <a:t>الفيزياء الحديثة</a:t>
          </a:r>
          <a:endParaRPr lang="en-US" sz="2400" kern="1200" dirty="0"/>
        </a:p>
      </dsp:txBody>
      <dsp:txXfrm>
        <a:off x="2496098" y="190030"/>
        <a:ext cx="1914620" cy="928425"/>
      </dsp:txXfrm>
    </dsp:sp>
    <dsp:sp modelId="{7D1CA5B3-8875-4676-803F-5FB61C55FB72}">
      <dsp:nvSpPr>
        <dsp:cNvPr id="0" name=""/>
        <dsp:cNvSpPr/>
      </dsp:nvSpPr>
      <dsp:spPr>
        <a:xfrm>
          <a:off x="2664452" y="1147341"/>
          <a:ext cx="196686" cy="486633"/>
        </a:xfrm>
        <a:custGeom>
          <a:avLst/>
          <a:gdLst/>
          <a:ahLst/>
          <a:cxnLst/>
          <a:rect l="0" t="0" r="0" b="0"/>
          <a:pathLst>
            <a:path>
              <a:moveTo>
                <a:pt x="0" y="0"/>
              </a:moveTo>
              <a:lnTo>
                <a:pt x="0" y="486633"/>
              </a:lnTo>
              <a:lnTo>
                <a:pt x="196686" y="4866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B9D17-CEFC-46C9-B60E-A81026AA74EA}">
      <dsp:nvSpPr>
        <dsp:cNvPr id="0" name=""/>
        <dsp:cNvSpPr/>
      </dsp:nvSpPr>
      <dsp:spPr>
        <a:xfrm>
          <a:off x="2861138" y="1381197"/>
          <a:ext cx="2379965" cy="505553"/>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Clr>
              <a:srgbClr val="0F6FC6"/>
            </a:buClr>
            <a:buFont typeface="+mj-lt"/>
            <a:buNone/>
          </a:pPr>
          <a:r>
            <a:rPr lang="ar-SA" sz="2000" b="1" kern="1200" dirty="0">
              <a:solidFill>
                <a:prstClr val="black"/>
              </a:solidFill>
              <a:latin typeface="Times New Roman" pitchFamily="18" charset="0"/>
              <a:cs typeface="Times New Roman" pitchFamily="18" charset="0"/>
            </a:rPr>
            <a:t>الفيزياء الذرية والجزيئية </a:t>
          </a:r>
          <a:endParaRPr lang="en-US" sz="2000" b="1" kern="1200" dirty="0"/>
        </a:p>
      </dsp:txBody>
      <dsp:txXfrm>
        <a:off x="2875945" y="1396004"/>
        <a:ext cx="2350351" cy="475939"/>
      </dsp:txXfrm>
    </dsp:sp>
    <dsp:sp modelId="{521748A1-0ECD-41A5-B606-82BE29BE6551}">
      <dsp:nvSpPr>
        <dsp:cNvPr id="0" name=""/>
        <dsp:cNvSpPr/>
      </dsp:nvSpPr>
      <dsp:spPr>
        <a:xfrm>
          <a:off x="2664452" y="1147341"/>
          <a:ext cx="196686" cy="1188809"/>
        </a:xfrm>
        <a:custGeom>
          <a:avLst/>
          <a:gdLst/>
          <a:ahLst/>
          <a:cxnLst/>
          <a:rect l="0" t="0" r="0" b="0"/>
          <a:pathLst>
            <a:path>
              <a:moveTo>
                <a:pt x="0" y="0"/>
              </a:moveTo>
              <a:lnTo>
                <a:pt x="0" y="1188809"/>
              </a:lnTo>
              <a:lnTo>
                <a:pt x="196686" y="11888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2E8552-3E9E-442F-8353-C383481879EF}">
      <dsp:nvSpPr>
        <dsp:cNvPr id="0" name=""/>
        <dsp:cNvSpPr/>
      </dsp:nvSpPr>
      <dsp:spPr>
        <a:xfrm>
          <a:off x="2861138" y="2133300"/>
          <a:ext cx="1577912" cy="40570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prstClr val="black"/>
              </a:solidFill>
              <a:latin typeface="Times New Roman" pitchFamily="18" charset="0"/>
              <a:cs typeface="Times New Roman" pitchFamily="18" charset="0"/>
            </a:rPr>
            <a:t>الالكترونيات</a:t>
          </a:r>
          <a:endParaRPr lang="en-US" sz="2000" b="1" kern="1200" dirty="0"/>
        </a:p>
      </dsp:txBody>
      <dsp:txXfrm>
        <a:off x="2873021" y="2145183"/>
        <a:ext cx="1554146" cy="381935"/>
      </dsp:txXfrm>
    </dsp:sp>
    <dsp:sp modelId="{F00267C9-D40C-4FC0-A585-E9114B7807F8}">
      <dsp:nvSpPr>
        <dsp:cNvPr id="0" name=""/>
        <dsp:cNvSpPr/>
      </dsp:nvSpPr>
      <dsp:spPr>
        <a:xfrm>
          <a:off x="2664452" y="1147341"/>
          <a:ext cx="196686" cy="1958362"/>
        </a:xfrm>
        <a:custGeom>
          <a:avLst/>
          <a:gdLst/>
          <a:ahLst/>
          <a:cxnLst/>
          <a:rect l="0" t="0" r="0" b="0"/>
          <a:pathLst>
            <a:path>
              <a:moveTo>
                <a:pt x="0" y="0"/>
              </a:moveTo>
              <a:lnTo>
                <a:pt x="0" y="1958362"/>
              </a:lnTo>
              <a:lnTo>
                <a:pt x="196686" y="195836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813A9-A43E-4C56-BA34-244DA9EB6F27}">
      <dsp:nvSpPr>
        <dsp:cNvPr id="0" name=""/>
        <dsp:cNvSpPr/>
      </dsp:nvSpPr>
      <dsp:spPr>
        <a:xfrm>
          <a:off x="2861138" y="2785549"/>
          <a:ext cx="2900108" cy="64030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Clr>
              <a:srgbClr val="0F6FC6"/>
            </a:buClr>
            <a:buFont typeface="+mj-lt"/>
            <a:buNone/>
          </a:pPr>
          <a:r>
            <a:rPr lang="ar-SA" sz="2000" b="1" kern="1200" dirty="0">
              <a:solidFill>
                <a:prstClr val="black"/>
              </a:solidFill>
              <a:latin typeface="Times New Roman" pitchFamily="18" charset="0"/>
              <a:cs typeface="Times New Roman" pitchFamily="18" charset="0"/>
            </a:rPr>
            <a:t>الفيزياء النووية والجسيمات الأولية </a:t>
          </a:r>
          <a:endParaRPr lang="en-US" sz="2000" b="1" kern="1200" dirty="0"/>
        </a:p>
      </dsp:txBody>
      <dsp:txXfrm>
        <a:off x="2879892" y="2804303"/>
        <a:ext cx="2862600" cy="602799"/>
      </dsp:txXfrm>
    </dsp:sp>
    <dsp:sp modelId="{5BA5999D-04C6-4AAA-AE36-BB39156F848B}">
      <dsp:nvSpPr>
        <dsp:cNvPr id="0" name=""/>
        <dsp:cNvSpPr/>
      </dsp:nvSpPr>
      <dsp:spPr>
        <a:xfrm>
          <a:off x="2664452" y="1147341"/>
          <a:ext cx="196686" cy="2725740"/>
        </a:xfrm>
        <a:custGeom>
          <a:avLst/>
          <a:gdLst/>
          <a:ahLst/>
          <a:cxnLst/>
          <a:rect l="0" t="0" r="0" b="0"/>
          <a:pathLst>
            <a:path>
              <a:moveTo>
                <a:pt x="0" y="0"/>
              </a:moveTo>
              <a:lnTo>
                <a:pt x="0" y="2725740"/>
              </a:lnTo>
              <a:lnTo>
                <a:pt x="196686" y="272574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DEDD8-AD61-4704-BC3C-80C8F707D919}">
      <dsp:nvSpPr>
        <dsp:cNvPr id="0" name=""/>
        <dsp:cNvSpPr/>
      </dsp:nvSpPr>
      <dsp:spPr>
        <a:xfrm>
          <a:off x="2861138" y="3672405"/>
          <a:ext cx="2638143" cy="40135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Clr>
              <a:srgbClr val="0F6FC6"/>
            </a:buClr>
            <a:buFont typeface="+mj-lt"/>
            <a:buNone/>
          </a:pPr>
          <a:r>
            <a:rPr lang="ar-SA" sz="2000" b="1" kern="1200" dirty="0">
              <a:solidFill>
                <a:prstClr val="black"/>
              </a:solidFill>
              <a:latin typeface="Times New Roman" pitchFamily="18" charset="0"/>
              <a:cs typeface="Times New Roman" pitchFamily="18" charset="0"/>
            </a:rPr>
            <a:t>فيزياء الحالة الصلبة </a:t>
          </a:r>
          <a:endParaRPr lang="en-US" sz="2000" b="1" kern="1200" dirty="0"/>
        </a:p>
      </dsp:txBody>
      <dsp:txXfrm>
        <a:off x="2872893" y="3684160"/>
        <a:ext cx="2614633" cy="377841"/>
      </dsp:txXfrm>
    </dsp:sp>
    <dsp:sp modelId="{9CA04CF5-6C20-4424-95D2-7A9E865CD22A}">
      <dsp:nvSpPr>
        <dsp:cNvPr id="0" name=""/>
        <dsp:cNvSpPr/>
      </dsp:nvSpPr>
      <dsp:spPr>
        <a:xfrm>
          <a:off x="2664452" y="1147341"/>
          <a:ext cx="196686" cy="3406156"/>
        </a:xfrm>
        <a:custGeom>
          <a:avLst/>
          <a:gdLst/>
          <a:ahLst/>
          <a:cxnLst/>
          <a:rect l="0" t="0" r="0" b="0"/>
          <a:pathLst>
            <a:path>
              <a:moveTo>
                <a:pt x="0" y="0"/>
              </a:moveTo>
              <a:lnTo>
                <a:pt x="0" y="3406156"/>
              </a:lnTo>
              <a:lnTo>
                <a:pt x="196686" y="34061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73745-147C-4410-8AEE-33D2FC3D0541}">
      <dsp:nvSpPr>
        <dsp:cNvPr id="0" name=""/>
        <dsp:cNvSpPr/>
      </dsp:nvSpPr>
      <dsp:spPr>
        <a:xfrm>
          <a:off x="2861138" y="4320306"/>
          <a:ext cx="2638143" cy="46638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prstClr val="black"/>
              </a:solidFill>
              <a:latin typeface="Times New Roman" pitchFamily="18" charset="0"/>
              <a:cs typeface="Times New Roman" pitchFamily="18" charset="0"/>
            </a:rPr>
            <a:t>فيزياء الموائع والبلازما </a:t>
          </a:r>
          <a:endParaRPr lang="en-US" sz="2000" b="1" kern="1200" dirty="0"/>
        </a:p>
      </dsp:txBody>
      <dsp:txXfrm>
        <a:off x="2874798" y="4333966"/>
        <a:ext cx="2610823" cy="4390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rtl="1">
            <a:lnSpc>
              <a:spcPct val="90000"/>
            </a:lnSpc>
            <a:spcBef>
              <a:spcPct val="0"/>
            </a:spcBef>
            <a:spcAft>
              <a:spcPct val="35000"/>
            </a:spcAft>
            <a:buNone/>
          </a:pPr>
          <a:r>
            <a:rPr lang="ar-SA" sz="2200" kern="1200" dirty="0">
              <a:cs typeface="+mj-cs"/>
            </a:rPr>
            <a:t>قذف اللاعب الأول الكرة لتقطع مسافة مقدارها 600 سم متجهة إلى اللاعب الآخر الذي بذل قوة مقدارها</a:t>
          </a:r>
          <a:r>
            <a:rPr lang="en-GB" sz="2200" kern="1200" dirty="0">
              <a:cs typeface="+mj-cs"/>
            </a:rPr>
            <a:t> </a:t>
          </a:r>
          <a:r>
            <a:rPr lang="ar-SA" sz="2200" kern="1200" dirty="0">
              <a:cs typeface="+mj-cs"/>
            </a:rPr>
            <a:t>40 نيوتن لإيقافها، أوجدي قيمة الشغل المبذول على الكرة لإيقافها؟ </a:t>
          </a:r>
          <a:endParaRPr lang="en-US" sz="2200" b="0" kern="1200" dirty="0">
            <a:latin typeface="Times New Roman" panose="02020603050405020304"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F = 40 N</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d = 600 cm</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600 / 100</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6 m</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 ?</a:t>
          </a:r>
          <a:endParaRPr lang="en-US"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Clr>
              <a:srgbClr val="0BD0D9"/>
            </a:buClr>
            <a:buSzPct val="95000"/>
            <a:buFont typeface="Wingdings 2" pitchFamily="18" charset="2"/>
            <a:buNone/>
          </a:pPr>
          <a:r>
            <a:rPr lang="ar-SA" sz="2200" kern="1200" dirty="0">
              <a:solidFill>
                <a:prstClr val="black"/>
              </a:solidFill>
              <a:latin typeface="Times New Roman" pitchFamily="18" charset="0"/>
              <a:cs typeface="Times New Roman" pitchFamily="18" charset="0"/>
            </a:rPr>
            <a:t>بما أن </a:t>
          </a:r>
          <a:r>
            <a:rPr lang="ar-SA" sz="2200" kern="1200" dirty="0">
              <a:latin typeface="Times New Roman" pitchFamily="18" charset="0"/>
              <a:cs typeface="Times New Roman" pitchFamily="18" charset="0"/>
            </a:rPr>
            <a:t>القوة في عكس اتجاه الحركة فإن مقدار الشغل المبذول </a:t>
          </a:r>
          <a:r>
            <a:rPr lang="ar-SA" sz="2200" kern="1200" dirty="0">
              <a:solidFill>
                <a:prstClr val="black"/>
              </a:solidFill>
              <a:latin typeface="Times New Roman" pitchFamily="18" charset="0"/>
              <a:cs typeface="Times New Roman" pitchFamily="18" charset="0"/>
            </a:rPr>
            <a:t>يساوي</a:t>
          </a:r>
          <a:endParaRPr lang="en-GB" sz="2200" kern="1200" dirty="0">
            <a:solidFill>
              <a:prstClr val="black"/>
            </a:solidFill>
            <a:latin typeface="Times New Roman" pitchFamily="18" charset="0"/>
            <a:cs typeface="Times New Roman" pitchFamily="18" charset="0"/>
          </a:endParaRPr>
        </a:p>
        <a:p>
          <a:pPr marL="0" lvl="0" indent="0" algn="l" defTabSz="977900">
            <a:lnSpc>
              <a:spcPct val="90000"/>
            </a:lnSpc>
            <a:spcBef>
              <a:spcPct val="0"/>
            </a:spcBef>
            <a:spcAft>
              <a:spcPct val="35000"/>
            </a:spcAft>
            <a:buClr>
              <a:srgbClr val="0BD0D9"/>
            </a:buClr>
            <a:buSzPct val="95000"/>
            <a:buFont typeface="Wingdings 2" pitchFamily="18" charset="2"/>
            <a:buNone/>
          </a:pPr>
          <a:endParaRPr lang="en-GB" sz="2000" kern="1200" dirty="0">
            <a:solidFill>
              <a:prstClr val="black"/>
            </a:solidFill>
            <a:latin typeface="Times New Roman" pitchFamily="18" charset="0"/>
            <a:cs typeface="Times New Roman" pitchFamily="18" charset="0"/>
          </a:endParaRPr>
        </a:p>
        <a:p>
          <a:pPr marL="0" lvl="0" indent="0" algn="l" defTabSz="977900">
            <a:lnSpc>
              <a:spcPct val="90000"/>
            </a:lnSpc>
            <a:spcBef>
              <a:spcPct val="0"/>
            </a:spcBef>
            <a:spcAft>
              <a:spcPct val="35000"/>
            </a:spcAft>
            <a:buClr>
              <a:srgbClr val="0BD0D9"/>
            </a:buClr>
            <a:buSzPct val="95000"/>
            <a:buFont typeface="Wingdings 2" pitchFamily="18" charset="2"/>
            <a:buNone/>
          </a:pPr>
          <a:endParaRPr lang="en-US" sz="2000" kern="1200" dirty="0">
            <a:solidFill>
              <a:prstClr val="black"/>
            </a:solidFill>
            <a:latin typeface="Times New Roman" pitchFamily="18" charset="0"/>
            <a:cs typeface="Times New Roman" pitchFamily="18" charset="0"/>
          </a:endParaRPr>
        </a:p>
        <a:p>
          <a:pPr marL="0" lvl="0" indent="0" algn="l" defTabSz="977900">
            <a:lnSpc>
              <a:spcPct val="90000"/>
            </a:lnSpc>
            <a:spcBef>
              <a:spcPct val="0"/>
            </a:spcBef>
            <a:spcAft>
              <a:spcPct val="35000"/>
            </a:spcAft>
            <a:buClr>
              <a:srgbClr val="0BD0D9"/>
            </a:buClr>
            <a:buSzPct val="95000"/>
            <a:buFont typeface="Wingdings 2" pitchFamily="18" charset="2"/>
            <a:buNone/>
          </a:pPr>
          <a:r>
            <a:rPr lang="en-US" sz="2000" kern="1200" dirty="0">
              <a:solidFill>
                <a:prstClr val="black"/>
              </a:solidFill>
              <a:latin typeface="Times New Roman" pitchFamily="18" charset="0"/>
              <a:cs typeface="Times New Roman" pitchFamily="18" charset="0"/>
            </a:rPr>
            <a:t>W = - 40 x 6</a:t>
          </a:r>
        </a:p>
        <a:p>
          <a:pPr marL="0" lvl="0" indent="0" algn="l" defTabSz="977900">
            <a:lnSpc>
              <a:spcPct val="90000"/>
            </a:lnSpc>
            <a:spcBef>
              <a:spcPct val="0"/>
            </a:spcBef>
            <a:spcAft>
              <a:spcPct val="35000"/>
            </a:spcAft>
            <a:buClr>
              <a:srgbClr val="0BD0D9"/>
            </a:buClr>
            <a:buSzPct val="95000"/>
            <a:buFont typeface="Wingdings 2" pitchFamily="18" charset="2"/>
            <a:buNone/>
          </a:pPr>
          <a:r>
            <a:rPr lang="en-US" sz="2000" kern="1200" dirty="0">
              <a:solidFill>
                <a:prstClr val="black"/>
              </a:solidFill>
              <a:latin typeface="Times New Roman" pitchFamily="18" charset="0"/>
              <a:cs typeface="Times New Roman" pitchFamily="18" charset="0"/>
            </a:rPr>
            <a:t>     </a:t>
          </a:r>
          <a:r>
            <a:rPr lang="en-US" sz="2400" b="1" kern="1200" dirty="0">
              <a:solidFill>
                <a:prstClr val="black"/>
              </a:solidFill>
              <a:latin typeface="Times New Roman" pitchFamily="18" charset="0"/>
              <a:cs typeface="Times New Roman" pitchFamily="18" charset="0"/>
            </a:rPr>
            <a:t>= - 240 J</a:t>
          </a:r>
          <a:endParaRPr lang="en-US" sz="2400" b="1" kern="1200" dirty="0">
            <a:latin typeface="Times New Roman" pitchFamily="18" charset="0"/>
            <a:cs typeface="Times New Roman" pitchFamily="18" charset="0"/>
          </a:endParaRPr>
        </a:p>
      </dsp:txBody>
      <dsp:txXfrm>
        <a:off x="637601" y="2144410"/>
        <a:ext cx="2488987" cy="3069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54C84-A0FF-497B-A172-83D070123AB2}">
      <dsp:nvSpPr>
        <dsp:cNvPr id="0" name=""/>
        <dsp:cNvSpPr/>
      </dsp:nvSpPr>
      <dsp:spPr>
        <a:xfrm>
          <a:off x="1333126" y="-19573"/>
          <a:ext cx="5379671" cy="5379671"/>
        </a:xfrm>
        <a:prstGeom prst="circularArrow">
          <a:avLst>
            <a:gd name="adj1" fmla="val 5544"/>
            <a:gd name="adj2" fmla="val 330680"/>
            <a:gd name="adj3" fmla="val 13767645"/>
            <a:gd name="adj4" fmla="val 17391005"/>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8562E-6403-4082-B6CF-239A57FD9B0C}">
      <dsp:nvSpPr>
        <dsp:cNvPr id="0" name=""/>
        <dsp:cNvSpPr/>
      </dsp:nvSpPr>
      <dsp:spPr>
        <a:xfrm>
          <a:off x="2758915" y="14740"/>
          <a:ext cx="2528093" cy="126404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Clr>
              <a:schemeClr val="accent3"/>
            </a:buClr>
            <a:buFont typeface="Wingdings 2"/>
            <a:buNone/>
          </a:pPr>
          <a:r>
            <a:rPr lang="ar-SA" sz="2000" b="1" u="none" kern="1200" dirty="0">
              <a:solidFill>
                <a:schemeClr val="tx1"/>
              </a:solidFill>
              <a:latin typeface="Times New Roman" pitchFamily="18" charset="0"/>
              <a:ea typeface="+mn-ea"/>
              <a:cs typeface="Times New Roman" pitchFamily="18" charset="0"/>
            </a:rPr>
            <a:t>تعريف القدرة </a:t>
          </a:r>
          <a:r>
            <a:rPr lang="en-GB" sz="2000" b="1" u="none" kern="1200" dirty="0">
              <a:solidFill>
                <a:schemeClr val="tx1"/>
              </a:solidFill>
              <a:latin typeface="Times New Roman" pitchFamily="18" charset="0"/>
              <a:ea typeface="+mn-ea"/>
              <a:cs typeface="Times New Roman" pitchFamily="18" charset="0"/>
            </a:rPr>
            <a:t>Power</a:t>
          </a:r>
          <a:r>
            <a:rPr lang="en-US" sz="2000" b="1" u="none" kern="1200" dirty="0">
              <a:solidFill>
                <a:schemeClr val="tx1"/>
              </a:solidFill>
              <a:latin typeface="Times New Roman" pitchFamily="18" charset="0"/>
              <a:ea typeface="+mn-ea"/>
              <a:cs typeface="Times New Roman" pitchFamily="18" charset="0"/>
            </a:rPr>
            <a:t> </a:t>
          </a:r>
          <a:r>
            <a:rPr lang="ar-SA" sz="2000" b="1" u="none" kern="1200" dirty="0">
              <a:solidFill>
                <a:schemeClr val="tx1"/>
              </a:solidFill>
              <a:latin typeface="Times New Roman" pitchFamily="18" charset="0"/>
              <a:ea typeface="+mn-ea"/>
              <a:cs typeface="Times New Roman" pitchFamily="18" charset="0"/>
            </a:rPr>
            <a:t> </a:t>
          </a:r>
        </a:p>
        <a:p>
          <a:pPr marL="0" lvl="0" indent="0" algn="ctr" defTabSz="889000">
            <a:lnSpc>
              <a:spcPct val="90000"/>
            </a:lnSpc>
            <a:spcBef>
              <a:spcPct val="0"/>
            </a:spcBef>
            <a:spcAft>
              <a:spcPct val="35000"/>
            </a:spcAft>
            <a:buClr>
              <a:schemeClr val="accent3"/>
            </a:buClr>
            <a:buFont typeface="Wingdings 2"/>
            <a:buNone/>
          </a:pPr>
          <a:r>
            <a:rPr lang="ar-SA" sz="2000" kern="1200" dirty="0">
              <a:latin typeface="Times New Roman" pitchFamily="18" charset="0"/>
              <a:ea typeface="+mn-ea"/>
              <a:cs typeface="Times New Roman" pitchFamily="18" charset="0"/>
            </a:rPr>
            <a:t>هي المقدرة على بذل شغل ما في فترة معينة</a:t>
          </a:r>
          <a:endParaRPr lang="en-US" sz="2000" kern="1200" dirty="0">
            <a:latin typeface="Times New Roman" panose="02020603050405020304" pitchFamily="18" charset="0"/>
            <a:cs typeface="Times New Roman" panose="02020603050405020304" pitchFamily="18" charset="0"/>
          </a:endParaRPr>
        </a:p>
      </dsp:txBody>
      <dsp:txXfrm>
        <a:off x="2820621" y="76446"/>
        <a:ext cx="2404681" cy="1140634"/>
      </dsp:txXfrm>
    </dsp:sp>
    <dsp:sp modelId="{A79FC9C6-5C27-4886-B102-718BACC5DCBC}">
      <dsp:nvSpPr>
        <dsp:cNvPr id="0" name=""/>
        <dsp:cNvSpPr/>
      </dsp:nvSpPr>
      <dsp:spPr>
        <a:xfrm>
          <a:off x="5052621" y="1426322"/>
          <a:ext cx="2692242" cy="13340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Clr>
              <a:schemeClr val="accent3"/>
            </a:buClr>
            <a:buFont typeface="Wingdings 2"/>
            <a:buNone/>
          </a:pPr>
          <a:r>
            <a:rPr lang="ar-SA" sz="2000" kern="1200" dirty="0">
              <a:latin typeface="Times New Roman" pitchFamily="18" charset="0"/>
              <a:ea typeface="+mn-ea"/>
              <a:cs typeface="Times New Roman" pitchFamily="18" charset="0"/>
            </a:rPr>
            <a:t>كلما قلت الفترة الزمنية ”</a:t>
          </a:r>
          <a:r>
            <a:rPr lang="en-US" sz="2000" kern="1200" dirty="0">
              <a:latin typeface="Times New Roman" pitchFamily="18" charset="0"/>
              <a:ea typeface="+mn-ea"/>
              <a:cs typeface="Times New Roman" pitchFamily="18" charset="0"/>
            </a:rPr>
            <a:t>t</a:t>
          </a:r>
          <a:r>
            <a:rPr lang="ar-SA" sz="2000" kern="1200" dirty="0">
              <a:latin typeface="Times New Roman" pitchFamily="18" charset="0"/>
              <a:ea typeface="+mn-ea"/>
              <a:cs typeface="Times New Roman" pitchFamily="18" charset="0"/>
            </a:rPr>
            <a:t>“ التي تنجز خلالها عملاً ما أو شغلاً </a:t>
          </a:r>
          <a:r>
            <a:rPr lang="ar-SA" sz="2000" kern="1200" dirty="0">
              <a:latin typeface="Times New Roman" pitchFamily="18" charset="0"/>
              <a:cs typeface="Times New Roman" pitchFamily="18" charset="0"/>
            </a:rPr>
            <a:t>”</a:t>
          </a:r>
          <a:r>
            <a:rPr lang="en-US" sz="2000" kern="1200" dirty="0">
              <a:latin typeface="Times New Roman" pitchFamily="18" charset="0"/>
              <a:cs typeface="Times New Roman" pitchFamily="18" charset="0"/>
            </a:rPr>
            <a:t>W</a:t>
          </a:r>
          <a:r>
            <a:rPr lang="ar-SA" sz="2000" kern="1200" dirty="0">
              <a:latin typeface="Times New Roman" pitchFamily="18" charset="0"/>
              <a:cs typeface="Times New Roman" pitchFamily="18" charset="0"/>
            </a:rPr>
            <a:t>“ </a:t>
          </a:r>
          <a:r>
            <a:rPr lang="ar-SA" sz="2000" kern="1200" dirty="0">
              <a:latin typeface="Times New Roman" pitchFamily="18" charset="0"/>
              <a:ea typeface="+mn-ea"/>
              <a:cs typeface="Times New Roman" pitchFamily="18" charset="0"/>
            </a:rPr>
            <a:t>ما كلما زادت كفاءتك وقدرتك</a:t>
          </a:r>
          <a:endParaRPr lang="en-US" sz="2000" kern="1200" dirty="0">
            <a:latin typeface="Times New Roman" panose="02020603050405020304" pitchFamily="18" charset="0"/>
            <a:cs typeface="Times New Roman" panose="02020603050405020304" pitchFamily="18" charset="0"/>
          </a:endParaRPr>
        </a:p>
      </dsp:txBody>
      <dsp:txXfrm>
        <a:off x="5117742" y="1491443"/>
        <a:ext cx="2562000" cy="1203769"/>
      </dsp:txXfrm>
    </dsp:sp>
    <dsp:sp modelId="{0DA25751-4805-413D-86E0-DE97A760F2DA}">
      <dsp:nvSpPr>
        <dsp:cNvPr id="0" name=""/>
        <dsp:cNvSpPr/>
      </dsp:nvSpPr>
      <dsp:spPr>
        <a:xfrm>
          <a:off x="4955671" y="3662862"/>
          <a:ext cx="3122044" cy="156569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ar-SA" sz="200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ar-SA" sz="2000" kern="1200" dirty="0">
              <a:latin typeface="Times New Roman" panose="02020603050405020304" pitchFamily="18" charset="0"/>
              <a:cs typeface="Times New Roman" panose="02020603050405020304" pitchFamily="18" charset="0"/>
            </a:rPr>
            <a:t>القدرة تساوي</a:t>
          </a:r>
          <a:endParaRPr lang="en-GB" sz="200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r>
            <a:rPr lang="en-GB" sz="20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a:t>
          </a:r>
          <a14:m xmlns:a14="http://schemas.microsoft.com/office/drawing/2010/main">
            <m:oMath xmlns:m="http://schemas.openxmlformats.org/officeDocument/2006/math">
              <m:f>
                <m:fPr>
                  <m:ctrlPr>
                    <a:rPr lang="en-GB" sz="40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ctrlPr>
                </m:fPr>
                <m:num>
                  <m:r>
                    <a:rPr lang="en-GB" sz="40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𝒘</m:t>
                  </m:r>
                </m:num>
                <m:den>
                  <m:r>
                    <a:rPr lang="en-GB" sz="40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𝒕</m:t>
                  </m:r>
                </m:den>
              </m:f>
            </m:oMath>
          </a14:m>
          <a:endParaRPr lang="en-GB" sz="4000" b="1" kern="1200" baseline="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n-GB" sz="2000" u="sng" kern="1200" baseline="0" dirty="0">
            <a:latin typeface="Times New Roman" panose="02020603050405020304" pitchFamily="18" charset="0"/>
            <a:cs typeface="Times New Roman" panose="02020603050405020304" pitchFamily="18" charset="0"/>
          </a:endParaRPr>
        </a:p>
      </dsp:txBody>
      <dsp:txXfrm>
        <a:off x="5032102" y="3739293"/>
        <a:ext cx="2969182" cy="1412837"/>
      </dsp:txXfrm>
    </dsp:sp>
    <dsp:sp modelId="{0B3D7355-08D5-4A33-9B4E-C7B340454069}">
      <dsp:nvSpPr>
        <dsp:cNvPr id="0" name=""/>
        <dsp:cNvSpPr/>
      </dsp:nvSpPr>
      <dsp:spPr>
        <a:xfrm>
          <a:off x="9368" y="3478426"/>
          <a:ext cx="3538724" cy="176880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kern="1200" dirty="0">
              <a:latin typeface="Times New Roman" pitchFamily="18" charset="0"/>
              <a:ea typeface="+mn-ea"/>
              <a:cs typeface="Times New Roman" pitchFamily="18" charset="0"/>
            </a:rPr>
            <a:t>للقدرة الميكانيكية وحدة أخرى نسمع بها عند شرائنا لسيارة جديدة أومحرك كهربائي ضخم وهي وحدة الحصان </a:t>
          </a:r>
          <a:r>
            <a:rPr lang="en-US" sz="2000" kern="1200" dirty="0">
              <a:latin typeface="Times New Roman" pitchFamily="18" charset="0"/>
              <a:ea typeface="+mn-ea"/>
              <a:cs typeface="Times New Roman" pitchFamily="18" charset="0"/>
            </a:rPr>
            <a:t>horse power  </a:t>
          </a:r>
          <a:r>
            <a:rPr lang="ar-SA" sz="2000" kern="1200" dirty="0">
              <a:latin typeface="Times New Roman" pitchFamily="18" charset="0"/>
              <a:ea typeface="+mn-ea"/>
              <a:cs typeface="Times New Roman" pitchFamily="18" charset="0"/>
            </a:rPr>
            <a:t> </a:t>
          </a:r>
          <a:r>
            <a:rPr lang="ar-EG" sz="2000" kern="1200" dirty="0">
              <a:latin typeface="Times New Roman" pitchFamily="18" charset="0"/>
              <a:ea typeface="+mn-ea"/>
              <a:cs typeface="Times New Roman" pitchFamily="18" charset="0"/>
            </a:rPr>
            <a:t>≈ 746 وات</a:t>
          </a:r>
          <a:endParaRPr lang="en-US"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95714" y="3564772"/>
        <a:ext cx="3366032" cy="1596114"/>
      </dsp:txXfrm>
    </dsp:sp>
    <dsp:sp modelId="{F05E0723-F65A-4568-9213-D404D4F3196C}">
      <dsp:nvSpPr>
        <dsp:cNvPr id="0" name=""/>
        <dsp:cNvSpPr/>
      </dsp:nvSpPr>
      <dsp:spPr>
        <a:xfrm>
          <a:off x="577095" y="1452039"/>
          <a:ext cx="2528093" cy="126404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Times New Roman" pitchFamily="18" charset="0"/>
              <a:ea typeface="+mn-ea"/>
              <a:cs typeface="Times New Roman" pitchFamily="18" charset="0"/>
            </a:rPr>
            <a:t>وحدة قياس القدرة هي جول لكل ثانية = الوات </a:t>
          </a:r>
          <a:r>
            <a:rPr lang="ar-SA" sz="2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t>
          </a:r>
          <a:r>
            <a:rPr lang="en-GB" sz="2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Watt</a:t>
          </a:r>
          <a:r>
            <a:rPr lang="ar-SA" sz="2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t>
          </a:r>
          <a:endParaRPr lang="en-US" sz="2000" b="1" kern="1200" dirty="0">
            <a:latin typeface="Times New Roman" panose="02020603050405020304" pitchFamily="18" charset="0"/>
            <a:cs typeface="Times New Roman" panose="02020603050405020304" pitchFamily="18" charset="0"/>
          </a:endParaRPr>
        </a:p>
      </dsp:txBody>
      <dsp:txXfrm>
        <a:off x="638801" y="1513745"/>
        <a:ext cx="2404681" cy="11406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endParaRPr lang="ar-SA" altLang="en-US" sz="2400" kern="1200" dirty="0">
            <a:cs typeface="+mj-cs"/>
          </a:endParaRPr>
        </a:p>
        <a:p>
          <a:pPr marL="0" lvl="0" indent="0" algn="r" defTabSz="1066800" rtl="1">
            <a:lnSpc>
              <a:spcPct val="90000"/>
            </a:lnSpc>
            <a:spcBef>
              <a:spcPct val="0"/>
            </a:spcBef>
            <a:spcAft>
              <a:spcPct val="35000"/>
            </a:spcAft>
            <a:buNone/>
          </a:pPr>
          <a:r>
            <a:rPr lang="ar-SA" altLang="en-US" sz="2400" kern="1200" dirty="0">
              <a:cs typeface="+mj-cs"/>
            </a:rPr>
            <a:t>ماهي قيمة قدرة (كفاءة) جهاز يبذل شغلاً مقداره 32 جول خلال فترة زمنية مقدارها 8 ثواني؟</a:t>
          </a:r>
          <a:endParaRPr lang="en-US" sz="2400" b="0" kern="1200" dirty="0">
            <a:latin typeface="Times New Roman" panose="02020603050405020304"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 = 32 J</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t = 8 s</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P ?</a:t>
          </a:r>
          <a:endParaRPr lang="en-US"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14:m xmlns:a14="http://schemas.microsoft.com/office/drawing/2010/main">
            <m:oMath xmlns:m="http://schemas.openxmlformats.org/officeDocument/2006/math">
              <m:f>
                <m:fPr>
                  <m:ctrlP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ctrlPr>
                </m:fPr>
                <m:num>
                  <m: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𝒘</m:t>
                  </m:r>
                </m:num>
                <m:den>
                  <m: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𝒕</m:t>
                  </m:r>
                </m:den>
              </m:f>
            </m:oMath>
          </a14:m>
          <a:endPar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0" kern="1200" dirty="0">
              <a:latin typeface="Times New Roman" panose="02020603050405020304" pitchFamily="18" charset="0"/>
              <a:cs typeface="Times New Roman" panose="02020603050405020304" pitchFamily="18" charset="0"/>
            </a:rPr>
            <a:t>P = 32 / 8 = </a:t>
          </a: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1" kern="1200" dirty="0">
              <a:latin typeface="Times New Roman" panose="02020603050405020304" pitchFamily="18" charset="0"/>
              <a:cs typeface="Times New Roman" panose="02020603050405020304" pitchFamily="18" charset="0"/>
            </a:rPr>
            <a:t>        </a:t>
          </a: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4 watt</a:t>
          </a:r>
          <a:endParaRPr lang="en-US" sz="2800" b="1"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endParaRPr lang="ar-SA" altLang="en-US" sz="2400" kern="1200" dirty="0">
            <a:cs typeface="+mj-cs"/>
          </a:endParaRPr>
        </a:p>
        <a:p>
          <a:pPr marL="0" lvl="0" indent="0" algn="ctr" defTabSz="1066800" rtl="1">
            <a:lnSpc>
              <a:spcPct val="90000"/>
            </a:lnSpc>
            <a:spcBef>
              <a:spcPct val="0"/>
            </a:spcBef>
            <a:spcAft>
              <a:spcPct val="35000"/>
            </a:spcAft>
            <a:buNone/>
          </a:pPr>
          <a:r>
            <a:rPr lang="ar-SA" sz="2400" kern="1200" dirty="0">
              <a:cs typeface="+mj-cs"/>
            </a:rPr>
            <a:t>مروحة كهربائية لها قدرة (كفاءة) مقدارها 8 واط، فماهو مقدار الفترة الزمنية بالدقيقة التي تبذل خلالها شغلا قيمته 16 جول؟</a:t>
          </a:r>
          <a:endParaRPr lang="en-US" sz="2400" b="0" kern="1200" dirty="0">
            <a:latin typeface="Times New Roman" panose="02020603050405020304"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P = 8 watt</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 = 16 J</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t ?</a:t>
          </a:r>
          <a:endParaRPr lang="en-US"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14:m xmlns:a14="http://schemas.microsoft.com/office/drawing/2010/main">
            <m:oMath xmlns:m="http://schemas.openxmlformats.org/officeDocument/2006/math">
              <m:f>
                <m:fPr>
                  <m:ctrlP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ctrlPr>
                </m:fPr>
                <m:num>
                  <m: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𝒘</m:t>
                  </m:r>
                </m:num>
                <m:den>
                  <m: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𝒕</m:t>
                  </m:r>
                </m:den>
              </m:f>
            </m:oMath>
          </a14:m>
          <a:endPar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0" kern="1200" dirty="0">
              <a:latin typeface="Times New Roman" panose="02020603050405020304" pitchFamily="18" charset="0"/>
              <a:cs typeface="Times New Roman" panose="02020603050405020304" pitchFamily="18" charset="0"/>
            </a:rPr>
            <a:t>t = W / P = </a:t>
          </a: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0" kern="1200" dirty="0">
              <a:latin typeface="Times New Roman" panose="02020603050405020304" pitchFamily="18" charset="0"/>
              <a:cs typeface="Times New Roman" panose="02020603050405020304" pitchFamily="18" charset="0"/>
            </a:rPr>
            <a:t>  = 16 / 8 = 2 s</a:t>
          </a: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1" kern="1200" dirty="0">
              <a:latin typeface="Times New Roman" panose="02020603050405020304" pitchFamily="18" charset="0"/>
              <a:cs typeface="Times New Roman" panose="02020603050405020304" pitchFamily="18" charset="0"/>
            </a:rPr>
            <a:t>   = </a:t>
          </a: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0.033 min</a:t>
          </a:r>
        </a:p>
        <a:p>
          <a:pPr marL="0" lvl="0" indent="0" algn="ctr" defTabSz="1244600">
            <a:lnSpc>
              <a:spcPct val="90000"/>
            </a:lnSpc>
            <a:spcBef>
              <a:spcPct val="0"/>
            </a:spcBef>
            <a:spcAft>
              <a:spcPct val="35000"/>
            </a:spcAft>
            <a:buClr>
              <a:srgbClr val="0BD0D9"/>
            </a:buClr>
            <a:buSzPct val="95000"/>
            <a:buFont typeface="Wingdings 2" pitchFamily="18" charset="2"/>
            <a:buNone/>
          </a:pPr>
          <a:r>
            <a:rPr lang="en-GB" sz="2000" b="0" kern="1200" dirty="0">
              <a:latin typeface="Times New Roman" panose="02020603050405020304" pitchFamily="18" charset="0"/>
              <a:cs typeface="Times New Roman" panose="02020603050405020304" pitchFamily="18" charset="0"/>
            </a:rPr>
            <a:t>(2 / 60 = 0.033)</a:t>
          </a:r>
          <a:endParaRPr lang="en-US" sz="2000" b="0"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endParaRPr lang="ar-SA" altLang="en-US" sz="2400" kern="1200" dirty="0">
            <a:cs typeface="+mj-cs"/>
          </a:endParaRPr>
        </a:p>
        <a:p>
          <a:pPr marL="0" lvl="0" indent="0" algn="r" defTabSz="1066800" rtl="1">
            <a:lnSpc>
              <a:spcPct val="90000"/>
            </a:lnSpc>
            <a:spcBef>
              <a:spcPct val="0"/>
            </a:spcBef>
            <a:spcAft>
              <a:spcPct val="35000"/>
            </a:spcAft>
            <a:buNone/>
          </a:pPr>
          <a:r>
            <a:rPr lang="ar-SA" sz="2400" kern="1200" dirty="0">
              <a:latin typeface="Times New Roman" panose="02020603050405020304" pitchFamily="18" charset="0"/>
              <a:cs typeface="Times New Roman" panose="02020603050405020304" pitchFamily="18" charset="0"/>
            </a:rPr>
            <a:t>مكنسة كهربائية لها قدرة (كفاءة) مقدارها 3 واط، فماهي قيمة الشغل التي تبذله خلال نصف ساعة؟</a:t>
          </a:r>
          <a:endParaRPr lang="en-US" sz="2400" b="0" kern="1200" dirty="0">
            <a:latin typeface="Times New Roman" panose="02020603050405020304" pitchFamily="18" charset="0"/>
            <a:cs typeface="Times New Roman" panose="02020603050405020304"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775391"/>
          <a:ext cx="2488987" cy="298206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P = 3 watt</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t = 0.5 hour </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30 minutes</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30 x 60</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1800 s</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 ?</a:t>
          </a:r>
          <a:endParaRPr lang="en-US" sz="2800" kern="1200" dirty="0">
            <a:latin typeface="Times New Roman" panose="02020603050405020304" pitchFamily="18" charset="0"/>
            <a:cs typeface="Times New Roman" panose="02020603050405020304" pitchFamily="18" charset="0"/>
          </a:endParaRPr>
        </a:p>
      </dsp:txBody>
      <dsp:txXfrm>
        <a:off x="3126588" y="1775391"/>
        <a:ext cx="2488987" cy="2982069"/>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a:t>
          </a:r>
          <a:r>
            <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 </a:t>
          </a:r>
          <a14:m xmlns:a14="http://schemas.microsoft.com/office/drawing/2010/main">
            <m:oMath xmlns:m="http://schemas.openxmlformats.org/officeDocument/2006/math">
              <m:f>
                <m:fPr>
                  <m:ctrlP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ctrlPr>
                </m:fPr>
                <m:num>
                  <m: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𝒘</m:t>
                  </m:r>
                </m:num>
                <m:den>
                  <m:r>
                    <a:rPr lang="en-GB" sz="2800" b="1" i="1" kern="1200" cap="none" spc="0" baseline="0" smtClean="0">
                      <a:ln w="22225">
                        <a:solidFill>
                          <a:schemeClr val="accent2"/>
                        </a:solidFill>
                        <a:prstDash val="solid"/>
                      </a:ln>
                      <a:solidFill>
                        <a:schemeClr val="accent2">
                          <a:lumMod val="40000"/>
                          <a:lumOff val="60000"/>
                        </a:schemeClr>
                      </a:solidFill>
                      <a:effectLst/>
                      <a:latin typeface="Cambria Math" panose="02040503050406030204" pitchFamily="18" charset="0"/>
                      <a:cs typeface="Times New Roman" panose="02020603050405020304" pitchFamily="18" charset="0"/>
                    </a:rPr>
                    <m:t>𝒕</m:t>
                  </m:r>
                </m:den>
              </m:f>
            </m:oMath>
          </a14:m>
          <a:endPar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0" kern="1200" dirty="0">
              <a:latin typeface="Times New Roman" panose="02020603050405020304" pitchFamily="18" charset="0"/>
              <a:cs typeface="Times New Roman" panose="02020603050405020304" pitchFamily="18" charset="0"/>
            </a:rPr>
            <a:t>W = P x t </a:t>
          </a: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0" kern="1200" dirty="0">
              <a:latin typeface="Times New Roman" panose="02020603050405020304" pitchFamily="18" charset="0"/>
              <a:cs typeface="Times New Roman" panose="02020603050405020304" pitchFamily="18" charset="0"/>
            </a:rPr>
            <a:t>     = 3 x 1800</a:t>
          </a: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0" kern="1200" dirty="0">
              <a:latin typeface="Times New Roman" panose="02020603050405020304" pitchFamily="18" charset="0"/>
              <a:cs typeface="Times New Roman" panose="02020603050405020304" pitchFamily="18" charset="0"/>
            </a:rPr>
            <a:t>     = </a:t>
          </a: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5400 J </a:t>
          </a:r>
          <a:endParaRPr lang="en-GB" sz="2800" b="0" kern="1200" dirty="0">
            <a:latin typeface="Times New Roman" panose="02020603050405020304" pitchFamily="18" charset="0"/>
            <a:cs typeface="Times New Roman" panose="02020603050405020304" pitchFamily="18" charset="0"/>
          </a:endParaRP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1" kern="1200" dirty="0">
              <a:latin typeface="Times New Roman" panose="02020603050405020304" pitchFamily="18" charset="0"/>
              <a:cs typeface="Times New Roman" panose="02020603050405020304" pitchFamily="18" charset="0"/>
            </a:rPr>
            <a:t>        </a:t>
          </a:r>
          <a:endParaRPr lang="en-US" sz="2800" b="1"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9F2F9-A5F5-42F7-AABA-8ADE79E7BD99}">
      <dsp:nvSpPr>
        <dsp:cNvPr id="0" name=""/>
        <dsp:cNvSpPr/>
      </dsp:nvSpPr>
      <dsp:spPr>
        <a:xfrm>
          <a:off x="1958105" y="1755678"/>
          <a:ext cx="4268323" cy="309849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altLang="en-US" sz="2000" b="1" u="none" kern="1200" dirty="0">
              <a:solidFill>
                <a:schemeClr val="tx1"/>
              </a:solidFill>
              <a:latin typeface="Times New Roman" panose="02020603050405020304" pitchFamily="18" charset="0"/>
              <a:cs typeface="Times New Roman" panose="02020603050405020304" pitchFamily="18" charset="0"/>
            </a:rPr>
            <a:t>تعريف </a:t>
          </a:r>
          <a:r>
            <a:rPr lang="ar-EG" altLang="en-US" sz="2000" b="1" u="none" kern="1200" dirty="0">
              <a:solidFill>
                <a:schemeClr val="tx1"/>
              </a:solidFill>
              <a:latin typeface="Times New Roman" panose="02020603050405020304" pitchFamily="18" charset="0"/>
              <a:cs typeface="Times New Roman" panose="02020603050405020304" pitchFamily="18" charset="0"/>
            </a:rPr>
            <a:t>الطاقة</a:t>
          </a:r>
          <a:r>
            <a:rPr lang="ar-SA" altLang="en-US" sz="2000" b="1" u="none" kern="1200" dirty="0">
              <a:solidFill>
                <a:schemeClr val="tx1"/>
              </a:solidFill>
              <a:latin typeface="Times New Roman" panose="02020603050405020304" pitchFamily="18" charset="0"/>
              <a:cs typeface="Times New Roman" panose="02020603050405020304" pitchFamily="18" charset="0"/>
            </a:rPr>
            <a:t> </a:t>
          </a:r>
          <a:r>
            <a:rPr lang="en-US" altLang="en-US" sz="2000" b="1" u="none" kern="1200" dirty="0">
              <a:solidFill>
                <a:schemeClr val="tx1"/>
              </a:solidFill>
              <a:latin typeface="Times New Roman" panose="02020603050405020304" pitchFamily="18" charset="0"/>
              <a:cs typeface="Times New Roman" panose="02020603050405020304" pitchFamily="18" charset="0"/>
            </a:rPr>
            <a:t>Energy</a:t>
          </a:r>
          <a:r>
            <a:rPr lang="ar-SA" altLang="en-US" sz="2000" b="1" u="none" kern="1200" dirty="0">
              <a:solidFill>
                <a:schemeClr val="tx1"/>
              </a:solidFill>
              <a:latin typeface="Times New Roman" panose="02020603050405020304" pitchFamily="18" charset="0"/>
              <a:cs typeface="Times New Roman" panose="02020603050405020304" pitchFamily="18" charset="0"/>
            </a:rPr>
            <a:t> </a:t>
          </a:r>
        </a:p>
        <a:p>
          <a:pPr marL="0" lvl="0" indent="0" algn="ctr" defTabSz="889000" rtl="1">
            <a:lnSpc>
              <a:spcPct val="90000"/>
            </a:lnSpc>
            <a:spcBef>
              <a:spcPct val="0"/>
            </a:spcBef>
            <a:spcAft>
              <a:spcPct val="35000"/>
            </a:spcAft>
            <a:buNone/>
          </a:pPr>
          <a:r>
            <a:rPr lang="ar-SA" altLang="en-US" sz="2200" kern="1200" dirty="0">
              <a:latin typeface="Arial" panose="020B0604020202020204" pitchFamily="34" charset="0"/>
              <a:cs typeface="+mj-cs"/>
            </a:rPr>
            <a:t>هي</a:t>
          </a:r>
          <a:r>
            <a:rPr lang="en-US" altLang="en-US" sz="2200" kern="1200" dirty="0">
              <a:latin typeface="Arial" panose="020B0604020202020204" pitchFamily="34" charset="0"/>
              <a:cs typeface="+mj-cs"/>
            </a:rPr>
            <a:t> </a:t>
          </a:r>
          <a:r>
            <a:rPr lang="en-US" altLang="en-US" sz="2200" kern="1200" dirty="0" err="1">
              <a:latin typeface="Arial" panose="020B0604020202020204" pitchFamily="34" charset="0"/>
              <a:cs typeface="+mj-cs"/>
            </a:rPr>
            <a:t>المقدرة</a:t>
          </a:r>
          <a:r>
            <a:rPr lang="en-US" altLang="en-US" sz="2200" kern="1200" dirty="0">
              <a:latin typeface="Arial" panose="020B0604020202020204" pitchFamily="34" charset="0"/>
              <a:cs typeface="+mj-cs"/>
            </a:rPr>
            <a:t> </a:t>
          </a:r>
          <a:r>
            <a:rPr lang="en-US" altLang="en-US" sz="2200" kern="1200" dirty="0" err="1">
              <a:latin typeface="Arial" panose="020B0604020202020204" pitchFamily="34" charset="0"/>
              <a:cs typeface="+mj-cs"/>
            </a:rPr>
            <a:t>على</a:t>
          </a:r>
          <a:r>
            <a:rPr lang="en-US" altLang="en-US" sz="2200" kern="1200" dirty="0">
              <a:latin typeface="Arial" panose="020B0604020202020204" pitchFamily="34" charset="0"/>
              <a:cs typeface="+mj-cs"/>
            </a:rPr>
            <a:t> </a:t>
          </a:r>
          <a:r>
            <a:rPr lang="en-US" altLang="en-US" sz="2200" kern="1200" dirty="0" err="1">
              <a:latin typeface="Arial" panose="020B0604020202020204" pitchFamily="34" charset="0"/>
              <a:cs typeface="+mj-cs"/>
            </a:rPr>
            <a:t>القيام</a:t>
          </a:r>
          <a:r>
            <a:rPr lang="en-US" altLang="en-US" sz="2200" kern="1200" dirty="0">
              <a:latin typeface="Arial" panose="020B0604020202020204" pitchFamily="34" charset="0"/>
              <a:cs typeface="+mj-cs"/>
            </a:rPr>
            <a:t> </a:t>
          </a:r>
          <a:r>
            <a:rPr lang="en-US" altLang="en-US" sz="2200" kern="1200" dirty="0" err="1">
              <a:latin typeface="Arial" panose="020B0604020202020204" pitchFamily="34" charset="0"/>
              <a:cs typeface="+mj-cs"/>
            </a:rPr>
            <a:t>بشغل</a:t>
          </a:r>
          <a:r>
            <a:rPr lang="en-US" altLang="en-US" sz="2200" kern="1200" dirty="0">
              <a:latin typeface="Arial" panose="020B0604020202020204" pitchFamily="34" charset="0"/>
              <a:cs typeface="+mj-cs"/>
            </a:rPr>
            <a:t> </a:t>
          </a:r>
          <a:r>
            <a:rPr lang="en-US" altLang="en-US" sz="2200" kern="1200" dirty="0" err="1">
              <a:latin typeface="Arial" panose="020B0604020202020204" pitchFamily="34" charset="0"/>
              <a:cs typeface="+mj-cs"/>
            </a:rPr>
            <a:t>ما</a:t>
          </a:r>
          <a:endParaRPr lang="ar-SA" altLang="en-US" sz="2200" kern="1200" dirty="0">
            <a:latin typeface="Arial" panose="020B0604020202020204" pitchFamily="34" charset="0"/>
            <a:cs typeface="+mj-cs"/>
          </a:endParaRPr>
        </a:p>
        <a:p>
          <a:pPr marL="0" lvl="0" indent="0" algn="ctr" defTabSz="889000" rtl="1">
            <a:lnSpc>
              <a:spcPct val="90000"/>
            </a:lnSpc>
            <a:spcBef>
              <a:spcPct val="0"/>
            </a:spcBef>
            <a:spcAft>
              <a:spcPct val="35000"/>
            </a:spcAft>
            <a:buNone/>
          </a:pPr>
          <a:r>
            <a:rPr lang="ar-SA" altLang="en-US" sz="2000" kern="1200" dirty="0">
              <a:solidFill>
                <a:schemeClr val="accent3">
                  <a:lumMod val="50000"/>
                </a:schemeClr>
              </a:solidFill>
              <a:latin typeface="Times New Roman" panose="02020603050405020304" pitchFamily="18" charset="0"/>
              <a:cs typeface="Times New Roman" panose="02020603050405020304" pitchFamily="18" charset="0"/>
            </a:rPr>
            <a:t>الطاقة هي </a:t>
          </a:r>
          <a:r>
            <a:rPr lang="ar-EG" altLang="en-US" sz="2000" kern="1200" dirty="0">
              <a:solidFill>
                <a:schemeClr val="accent3">
                  <a:lumMod val="50000"/>
                </a:schemeClr>
              </a:solidFill>
              <a:latin typeface="Times New Roman" panose="02020603050405020304" pitchFamily="18" charset="0"/>
              <a:cs typeface="Times New Roman" panose="02020603050405020304" pitchFamily="18" charset="0"/>
            </a:rPr>
            <a:t>القدرة على بذل شغل وبالتالي فهي ناتجة عن قوة ما. فلو أثرت قوة ما على جسم فإنها تسبب تغيراً في حركته (سرعته) أو في موضعه العمودي أو في الأثنين معاً</a:t>
          </a:r>
          <a:endParaRPr lang="ar-SA" altLang="en-US" sz="2000" kern="1200" dirty="0">
            <a:solidFill>
              <a:schemeClr val="accent3">
                <a:lumMod val="50000"/>
              </a:schemeClr>
            </a:solidFill>
            <a:latin typeface="Times New Roman" panose="02020603050405020304" pitchFamily="18" charset="0"/>
            <a:cs typeface="Times New Roman" panose="02020603050405020304" pitchFamily="18" charset="0"/>
          </a:endParaRPr>
        </a:p>
        <a:p>
          <a:pPr marL="0" lvl="0" indent="0" algn="ctr" defTabSz="889000" rtl="1">
            <a:lnSpc>
              <a:spcPct val="90000"/>
            </a:lnSpc>
            <a:spcBef>
              <a:spcPct val="0"/>
            </a:spcBef>
            <a:spcAft>
              <a:spcPct val="35000"/>
            </a:spcAft>
            <a:buNone/>
          </a:pPr>
          <a:r>
            <a:rPr lang="ar-EG" altLang="en-US" sz="2000" b="1" kern="1200" dirty="0">
              <a:latin typeface="Times New Roman" panose="02020603050405020304" pitchFamily="18" charset="0"/>
              <a:cs typeface="Times New Roman" panose="02020603050405020304" pitchFamily="18" charset="0"/>
            </a:rPr>
            <a:t>تقسم الطاقة لثلاثة أقسام رئيسية </a:t>
          </a:r>
          <a:endParaRPr lang="en-US" sz="2000" b="1" kern="1200" dirty="0">
            <a:solidFill>
              <a:schemeClr val="accent3">
                <a:lumMod val="50000"/>
              </a:schemeClr>
            </a:solidFill>
            <a:latin typeface="Times New Roman" panose="02020603050405020304" pitchFamily="18" charset="0"/>
            <a:cs typeface="Times New Roman" panose="02020603050405020304" pitchFamily="18" charset="0"/>
          </a:endParaRPr>
        </a:p>
      </dsp:txBody>
      <dsp:txXfrm>
        <a:off x="2583186" y="2209442"/>
        <a:ext cx="3018161" cy="2190965"/>
      </dsp:txXfrm>
    </dsp:sp>
    <dsp:sp modelId="{BBAB2D56-F6F0-4B6D-A943-04F16E177AC4}">
      <dsp:nvSpPr>
        <dsp:cNvPr id="0" name=""/>
        <dsp:cNvSpPr/>
      </dsp:nvSpPr>
      <dsp:spPr>
        <a:xfrm rot="16200000">
          <a:off x="3879960" y="1412294"/>
          <a:ext cx="424613" cy="5937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3943652" y="1594731"/>
        <a:ext cx="297229" cy="356235"/>
      </dsp:txXfrm>
    </dsp:sp>
    <dsp:sp modelId="{2B9DFC5E-06EB-4513-ACE4-9EAF9DCB7999}">
      <dsp:nvSpPr>
        <dsp:cNvPr id="0" name=""/>
        <dsp:cNvSpPr/>
      </dsp:nvSpPr>
      <dsp:spPr>
        <a:xfrm>
          <a:off x="3029525" y="216655"/>
          <a:ext cx="2125483" cy="1233620"/>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Font typeface="Calibri" panose="020F0502020204030204" pitchFamily="34" charset="0"/>
            <a:buNone/>
          </a:pPr>
          <a:r>
            <a:rPr lang="ar-SA" altLang="en-US" sz="2000" b="1" kern="1200" dirty="0">
              <a:latin typeface="Times New Roman" panose="02020603050405020304" pitchFamily="18" charset="0"/>
              <a:cs typeface="Times New Roman" panose="02020603050405020304" pitchFamily="18" charset="0"/>
            </a:rPr>
            <a:t>ال</a:t>
          </a:r>
          <a:r>
            <a:rPr lang="ar-EG" altLang="en-US" sz="2000" b="1" kern="1200" dirty="0">
              <a:latin typeface="Times New Roman" panose="02020603050405020304" pitchFamily="18" charset="0"/>
              <a:cs typeface="Times New Roman" panose="02020603050405020304" pitchFamily="18" charset="0"/>
            </a:rPr>
            <a:t>طاقة </a:t>
          </a:r>
          <a:r>
            <a:rPr lang="ar-SA" altLang="en-US" sz="2000" b="1" kern="1200" dirty="0">
              <a:latin typeface="Times New Roman" panose="02020603050405020304" pitchFamily="18" charset="0"/>
              <a:cs typeface="Times New Roman" panose="02020603050405020304" pitchFamily="18" charset="0"/>
            </a:rPr>
            <a:t>ال</a:t>
          </a:r>
          <a:r>
            <a:rPr lang="ar-EG" altLang="en-US" sz="2000" b="1" kern="1200" dirty="0">
              <a:latin typeface="Times New Roman" panose="02020603050405020304" pitchFamily="18" charset="0"/>
              <a:cs typeface="Times New Roman" panose="02020603050405020304" pitchFamily="18" charset="0"/>
            </a:rPr>
            <a:t>حركية</a:t>
          </a:r>
          <a:r>
            <a:rPr lang="ar-SA" altLang="en-US" sz="2000" b="1" kern="1200" dirty="0">
              <a:latin typeface="Times New Roman" panose="02020603050405020304" pitchFamily="18" charset="0"/>
              <a:cs typeface="Times New Roman" panose="02020603050405020304" pitchFamily="18" charset="0"/>
            </a:rPr>
            <a:t> (</a:t>
          </a:r>
          <a:r>
            <a:rPr lang="en-US" altLang="en-US" sz="2000" b="1" i="1" kern="1200" dirty="0">
              <a:latin typeface="Times New Roman" panose="02020603050405020304" pitchFamily="18" charset="0"/>
              <a:cs typeface="Times New Roman" panose="02020603050405020304" pitchFamily="18" charset="0"/>
            </a:rPr>
            <a:t>K</a:t>
          </a:r>
          <a:r>
            <a:rPr lang="ar-SA" altLang="en-US" sz="2000" b="1" kern="1200" dirty="0">
              <a:latin typeface="Times New Roman" panose="02020603050405020304" pitchFamily="18" charset="0"/>
              <a:cs typeface="Times New Roman" panose="02020603050405020304" pitchFamily="18" charset="0"/>
            </a:rPr>
            <a:t>)</a:t>
          </a:r>
          <a:endParaRPr lang="en-US" sz="2000" kern="1200" dirty="0">
            <a:latin typeface="Times New Roman" panose="02020603050405020304" pitchFamily="18" charset="0"/>
            <a:cs typeface="Times New Roman" panose="02020603050405020304" pitchFamily="18" charset="0"/>
          </a:endParaRPr>
        </a:p>
      </dsp:txBody>
      <dsp:txXfrm>
        <a:off x="3340795" y="397314"/>
        <a:ext cx="1502943" cy="872302"/>
      </dsp:txXfrm>
    </dsp:sp>
    <dsp:sp modelId="{65D5A648-7D63-4083-96C0-7AC6278C7DC5}">
      <dsp:nvSpPr>
        <dsp:cNvPr id="0" name=""/>
        <dsp:cNvSpPr/>
      </dsp:nvSpPr>
      <dsp:spPr>
        <a:xfrm rot="9200916">
          <a:off x="1894618" y="4016230"/>
          <a:ext cx="488217" cy="5937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rot="10800000">
        <a:off x="2033302" y="4102126"/>
        <a:ext cx="341752" cy="356235"/>
      </dsp:txXfrm>
    </dsp:sp>
    <dsp:sp modelId="{25CE06E3-7038-47E1-96D9-4242D58C7165}">
      <dsp:nvSpPr>
        <dsp:cNvPr id="0" name=""/>
        <dsp:cNvSpPr/>
      </dsp:nvSpPr>
      <dsp:spPr>
        <a:xfrm>
          <a:off x="77609" y="4168455"/>
          <a:ext cx="2097246" cy="125015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altLang="en-US" sz="2000" b="1" kern="1200" dirty="0">
              <a:solidFill>
                <a:srgbClr val="000000"/>
              </a:solidFill>
              <a:latin typeface="Times New Roman" panose="02020603050405020304" pitchFamily="18" charset="0"/>
              <a:cs typeface="Times New Roman" panose="02020603050405020304" pitchFamily="18" charset="0"/>
            </a:rPr>
            <a:t>ال</a:t>
          </a:r>
          <a:r>
            <a:rPr lang="ar-EG" altLang="en-US" sz="2000" b="1" kern="1200" dirty="0">
              <a:solidFill>
                <a:srgbClr val="000000"/>
              </a:solidFill>
              <a:latin typeface="Times New Roman" panose="02020603050405020304" pitchFamily="18" charset="0"/>
              <a:cs typeface="Times New Roman" panose="02020603050405020304" pitchFamily="18" charset="0"/>
            </a:rPr>
            <a:t>طاقة </a:t>
          </a:r>
          <a:r>
            <a:rPr lang="ar-SA" altLang="en-US" sz="2000" b="1" kern="1200" dirty="0">
              <a:solidFill>
                <a:srgbClr val="000000"/>
              </a:solidFill>
              <a:latin typeface="Times New Roman" panose="02020603050405020304" pitchFamily="18" charset="0"/>
              <a:cs typeface="Times New Roman" panose="02020603050405020304" pitchFamily="18" charset="0"/>
            </a:rPr>
            <a:t>ال</a:t>
          </a:r>
          <a:r>
            <a:rPr lang="ar-EG" altLang="en-US" sz="2000" b="1" kern="1200" dirty="0">
              <a:solidFill>
                <a:srgbClr val="000000"/>
              </a:solidFill>
              <a:latin typeface="Times New Roman" panose="02020603050405020304" pitchFamily="18" charset="0"/>
              <a:cs typeface="Times New Roman" panose="02020603050405020304" pitchFamily="18" charset="0"/>
            </a:rPr>
            <a:t>ميكانيكية </a:t>
          </a:r>
          <a:r>
            <a:rPr lang="ar-SA" altLang="en-US" sz="2000" b="1" kern="1200" dirty="0">
              <a:solidFill>
                <a:srgbClr val="000000"/>
              </a:solidFill>
              <a:latin typeface="Times New Roman" panose="02020603050405020304" pitchFamily="18" charset="0"/>
              <a:cs typeface="Times New Roman" panose="02020603050405020304" pitchFamily="18" charset="0"/>
            </a:rPr>
            <a:t>ال</a:t>
          </a:r>
          <a:r>
            <a:rPr lang="ar-EG" altLang="en-US" sz="2000" b="1" kern="1200" dirty="0">
              <a:solidFill>
                <a:srgbClr val="000000"/>
              </a:solidFill>
              <a:latin typeface="Times New Roman" panose="02020603050405020304" pitchFamily="18" charset="0"/>
              <a:cs typeface="Times New Roman" panose="02020603050405020304" pitchFamily="18" charset="0"/>
            </a:rPr>
            <a:t>كلية</a:t>
          </a:r>
          <a:r>
            <a:rPr lang="ar-SA" altLang="en-US" sz="2000" b="1" kern="1200" dirty="0">
              <a:solidFill>
                <a:srgbClr val="000000"/>
              </a:solidFill>
              <a:latin typeface="Times New Roman" panose="02020603050405020304" pitchFamily="18" charset="0"/>
              <a:cs typeface="Times New Roman" panose="02020603050405020304" pitchFamily="18" charset="0"/>
            </a:rPr>
            <a:t> (</a:t>
          </a:r>
          <a:r>
            <a:rPr lang="en-US" altLang="en-US" sz="2000" b="1" i="1" kern="1200" dirty="0">
              <a:solidFill>
                <a:srgbClr val="000000"/>
              </a:solidFill>
              <a:latin typeface="Times New Roman" panose="02020603050405020304" pitchFamily="18" charset="0"/>
              <a:cs typeface="Times New Roman" panose="02020603050405020304" pitchFamily="18" charset="0"/>
            </a:rPr>
            <a:t>E</a:t>
          </a:r>
          <a:r>
            <a:rPr lang="ar-SA" altLang="en-US" sz="2000" b="1" kern="1200" dirty="0">
              <a:solidFill>
                <a:srgbClr val="000000"/>
              </a:solidFill>
              <a:latin typeface="Times New Roman" panose="02020603050405020304" pitchFamily="18" charset="0"/>
              <a:cs typeface="Times New Roman" panose="02020603050405020304" pitchFamily="18" charset="0"/>
            </a:rPr>
            <a:t>)</a:t>
          </a:r>
          <a:endParaRPr lang="en-US" sz="2000" kern="1200" dirty="0">
            <a:latin typeface="Times New Roman" panose="02020603050405020304" pitchFamily="18" charset="0"/>
            <a:cs typeface="Times New Roman" panose="02020603050405020304" pitchFamily="18" charset="0"/>
          </a:endParaRPr>
        </a:p>
      </dsp:txBody>
      <dsp:txXfrm>
        <a:off x="384744" y="4351536"/>
        <a:ext cx="1482976" cy="883995"/>
      </dsp:txXfrm>
    </dsp:sp>
    <dsp:sp modelId="{5CB23700-5208-4468-B2B5-420C58968509}">
      <dsp:nvSpPr>
        <dsp:cNvPr id="0" name=""/>
        <dsp:cNvSpPr/>
      </dsp:nvSpPr>
      <dsp:spPr>
        <a:xfrm rot="1601280">
          <a:off x="5772385" y="4009496"/>
          <a:ext cx="495365" cy="59372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5780301" y="4094868"/>
        <a:ext cx="346756" cy="356235"/>
      </dsp:txXfrm>
    </dsp:sp>
    <dsp:sp modelId="{4724014C-656B-442D-BB4E-AD051682B843}">
      <dsp:nvSpPr>
        <dsp:cNvPr id="0" name=""/>
        <dsp:cNvSpPr/>
      </dsp:nvSpPr>
      <dsp:spPr>
        <a:xfrm>
          <a:off x="6016965" y="4123649"/>
          <a:ext cx="1984176" cy="129500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Font typeface="Wingdings 2" panose="05020102010507070707" pitchFamily="18" charset="2"/>
            <a:buNone/>
          </a:pPr>
          <a:r>
            <a:rPr lang="ar-SA" altLang="en-US" sz="2000" b="1" kern="1200" dirty="0">
              <a:solidFill>
                <a:srgbClr val="000000"/>
              </a:solidFill>
              <a:latin typeface="Times New Roman" panose="02020603050405020304" pitchFamily="18" charset="0"/>
              <a:cs typeface="Times New Roman" panose="02020603050405020304" pitchFamily="18" charset="0"/>
            </a:rPr>
            <a:t>ال</a:t>
          </a:r>
          <a:r>
            <a:rPr lang="ar-EG" altLang="en-US" sz="2000" b="1" kern="1200" dirty="0">
              <a:solidFill>
                <a:srgbClr val="000000"/>
              </a:solidFill>
              <a:latin typeface="Times New Roman" panose="02020603050405020304" pitchFamily="18" charset="0"/>
              <a:cs typeface="Times New Roman" panose="02020603050405020304" pitchFamily="18" charset="0"/>
            </a:rPr>
            <a:t>طاقة </a:t>
          </a:r>
          <a:r>
            <a:rPr lang="ar-SA" altLang="en-US" sz="2000" b="1" kern="1200" dirty="0">
              <a:solidFill>
                <a:srgbClr val="000000"/>
              </a:solidFill>
              <a:latin typeface="Times New Roman" panose="02020603050405020304" pitchFamily="18" charset="0"/>
              <a:cs typeface="Times New Roman" panose="02020603050405020304" pitchFamily="18" charset="0"/>
            </a:rPr>
            <a:t>ال</a:t>
          </a:r>
          <a:r>
            <a:rPr lang="ar-EG" altLang="en-US" sz="2000" b="1" kern="1200" dirty="0">
              <a:solidFill>
                <a:srgbClr val="000000"/>
              </a:solidFill>
              <a:latin typeface="Times New Roman" panose="02020603050405020304" pitchFamily="18" charset="0"/>
              <a:cs typeface="Times New Roman" panose="02020603050405020304" pitchFamily="18" charset="0"/>
            </a:rPr>
            <a:t>كامنة</a:t>
          </a:r>
          <a:r>
            <a:rPr lang="ar-SA" altLang="en-US" sz="2000" b="1" kern="1200" dirty="0">
              <a:solidFill>
                <a:srgbClr val="000000"/>
              </a:solidFill>
              <a:latin typeface="Times New Roman" panose="02020603050405020304" pitchFamily="18" charset="0"/>
              <a:cs typeface="Times New Roman" panose="02020603050405020304" pitchFamily="18" charset="0"/>
            </a:rPr>
            <a:t> (</a:t>
          </a:r>
          <a:r>
            <a:rPr lang="en-US" altLang="en-US" sz="2000" b="1" i="1" kern="1200" dirty="0">
              <a:solidFill>
                <a:srgbClr val="000000"/>
              </a:solidFill>
              <a:latin typeface="Times New Roman" panose="02020603050405020304" pitchFamily="18" charset="0"/>
              <a:cs typeface="Times New Roman" panose="02020603050405020304" pitchFamily="18" charset="0"/>
            </a:rPr>
            <a:t>U </a:t>
          </a:r>
          <a:r>
            <a:rPr lang="ar-SA" altLang="en-US" sz="2000" b="1" kern="1200" dirty="0">
              <a:solidFill>
                <a:srgbClr val="000000"/>
              </a:solidFill>
              <a:latin typeface="Times New Roman" panose="02020603050405020304" pitchFamily="18" charset="0"/>
              <a:cs typeface="Times New Roman" panose="02020603050405020304" pitchFamily="18" charset="0"/>
            </a:rPr>
            <a:t>)</a:t>
          </a:r>
          <a:endParaRPr lang="en-US" sz="2000" kern="1200" dirty="0">
            <a:latin typeface="Times New Roman" panose="02020603050405020304" pitchFamily="18" charset="0"/>
            <a:cs typeface="Times New Roman" panose="02020603050405020304" pitchFamily="18" charset="0"/>
          </a:endParaRPr>
        </a:p>
      </dsp:txBody>
      <dsp:txXfrm>
        <a:off x="6307541" y="4313298"/>
        <a:ext cx="1403024" cy="9157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D1C3A-6818-4D61-8DC6-0E9BABE14E0B}">
      <dsp:nvSpPr>
        <dsp:cNvPr id="0" name=""/>
        <dsp:cNvSpPr/>
      </dsp:nvSpPr>
      <dsp:spPr>
        <a:xfrm rot="16200000">
          <a:off x="845277" y="-845277"/>
          <a:ext cx="2373445" cy="4064000"/>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Font typeface="Wingdings" panose="05000000000000000000" pitchFamily="2" charset="2"/>
            <a:buNone/>
          </a:pPr>
          <a:r>
            <a:rPr lang="ar-EG" sz="2400" kern="1200" dirty="0">
              <a:latin typeface="Times New Roman" pitchFamily="18" charset="0"/>
              <a:cs typeface="Times New Roman" pitchFamily="18" charset="0"/>
            </a:rPr>
            <a:t>وحدة ق</a:t>
          </a:r>
          <a:r>
            <a:rPr lang="ar-SA" sz="2400" kern="1200" dirty="0">
              <a:latin typeface="Times New Roman" pitchFamily="18" charset="0"/>
              <a:cs typeface="Times New Roman" pitchFamily="18" charset="0"/>
            </a:rPr>
            <a:t>ي</a:t>
          </a:r>
          <a:r>
            <a:rPr lang="ar-EG" sz="2400" kern="1200" dirty="0">
              <a:latin typeface="Times New Roman" pitchFamily="18" charset="0"/>
              <a:cs typeface="Times New Roman" pitchFamily="18" charset="0"/>
            </a:rPr>
            <a:t>اس الطاقة الحركية </a:t>
          </a:r>
          <a:r>
            <a:rPr lang="ar-SA" sz="2400" kern="1200" dirty="0">
              <a:latin typeface="Times New Roman" pitchFamily="18" charset="0"/>
              <a:cs typeface="Times New Roman" pitchFamily="18" charset="0"/>
            </a:rPr>
            <a:t>هي </a:t>
          </a:r>
          <a:r>
            <a:rPr lang="ar-EG" sz="2400" kern="1200" dirty="0">
              <a:latin typeface="Times New Roman" pitchFamily="18" charset="0"/>
              <a:cs typeface="Times New Roman" pitchFamily="18" charset="0"/>
            </a:rPr>
            <a:t>الجول كما هو الحال مع الشغل</a:t>
          </a:r>
          <a:r>
            <a:rPr lang="ar-SA" sz="2400" kern="1200" dirty="0">
              <a:latin typeface="Times New Roman" pitchFamily="18" charset="0"/>
              <a:cs typeface="Times New Roman" pitchFamily="18" charset="0"/>
            </a:rPr>
            <a:t>. </a:t>
          </a:r>
        </a:p>
        <a:p>
          <a:pPr marL="0" lvl="0" indent="0" algn="r" defTabSz="1066800" rtl="1">
            <a:lnSpc>
              <a:spcPct val="90000"/>
            </a:lnSpc>
            <a:spcBef>
              <a:spcPct val="0"/>
            </a:spcBef>
            <a:spcAft>
              <a:spcPct val="35000"/>
            </a:spcAft>
            <a:buNone/>
          </a:pPr>
          <a:r>
            <a:rPr lang="ar-SA" sz="2400" kern="1200" dirty="0">
              <a:latin typeface="Times New Roman" pitchFamily="18" charset="0"/>
              <a:cs typeface="Times New Roman" pitchFamily="18" charset="0"/>
            </a:rPr>
            <a:t>الشغل يساوي التغير في الطاقة الحركية للجسم. (</a:t>
          </a:r>
          <a:r>
            <a:rPr lang="en-US" sz="2400" kern="1200" dirty="0">
              <a:latin typeface="Times New Roman" pitchFamily="18" charset="0"/>
              <a:cs typeface="Times New Roman" pitchFamily="18" charset="0"/>
            </a:rPr>
            <a:t>W = K</a:t>
          </a:r>
          <a:r>
            <a:rPr lang="ar-SA" sz="2400" kern="1200" dirty="0">
              <a:latin typeface="Times New Roman" pitchFamily="18" charset="0"/>
              <a:cs typeface="Times New Roman" pitchFamily="18" charset="0"/>
            </a:rPr>
            <a:t>)</a:t>
          </a:r>
          <a:endParaRPr lang="en-US" sz="2400" kern="1200" dirty="0">
            <a:latin typeface="Times New Roman" panose="02020603050405020304" pitchFamily="18" charset="0"/>
            <a:cs typeface="Times New Roman" panose="02020603050405020304" pitchFamily="18" charset="0"/>
          </a:endParaRPr>
        </a:p>
      </dsp:txBody>
      <dsp:txXfrm rot="5400000">
        <a:off x="0" y="0"/>
        <a:ext cx="4064000" cy="1780083"/>
      </dsp:txXfrm>
    </dsp:sp>
    <dsp:sp modelId="{42E994DF-59DF-460F-BA86-CD769BA96825}">
      <dsp:nvSpPr>
        <dsp:cNvPr id="0" name=""/>
        <dsp:cNvSpPr/>
      </dsp:nvSpPr>
      <dsp:spPr>
        <a:xfrm>
          <a:off x="4064000" y="0"/>
          <a:ext cx="4064000" cy="2373445"/>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EG" sz="2400" kern="1200" dirty="0">
              <a:latin typeface="Times New Roman" pitchFamily="18" charset="0"/>
              <a:cs typeface="Times New Roman" pitchFamily="18" charset="0"/>
            </a:rPr>
            <a:t>وهي الطاقة المصاحبة لتغير سرعة الجسم فلو أثرت قوة على جسم ساكن فإنه سيتحرك إلى أن تصل سرعته </a:t>
          </a:r>
          <a:r>
            <a:rPr lang="en-US" sz="2400" i="1" kern="1200" dirty="0">
              <a:latin typeface="Times New Roman" pitchFamily="18" charset="0"/>
              <a:cs typeface="Times New Roman" pitchFamily="18" charset="0"/>
            </a:rPr>
            <a:t>V</a:t>
          </a:r>
          <a:r>
            <a:rPr lang="ar-SA" sz="2400" i="1" kern="1200" dirty="0">
              <a:latin typeface="Times New Roman" pitchFamily="18" charset="0"/>
              <a:cs typeface="Times New Roman" pitchFamily="18" charset="0"/>
            </a:rPr>
            <a:t> </a:t>
          </a:r>
          <a:r>
            <a:rPr lang="ar-SA" sz="2400" kern="1200" dirty="0">
              <a:latin typeface="Times New Roman" pitchFamily="18" charset="0"/>
              <a:cs typeface="Times New Roman" pitchFamily="18" charset="0"/>
            </a:rPr>
            <a:t>وبالتالي فإن طاقته الحركية </a:t>
          </a:r>
          <a:r>
            <a:rPr lang="en-US" sz="2400" b="1" i="1" kern="1200" dirty="0">
              <a:latin typeface="Times New Roman" pitchFamily="18" charset="0"/>
              <a:cs typeface="Times New Roman" pitchFamily="18" charset="0"/>
            </a:rPr>
            <a:t>K</a:t>
          </a:r>
          <a:r>
            <a:rPr lang="ar-SA" sz="2400" b="1" i="1" kern="1200" dirty="0">
              <a:latin typeface="Times New Roman" pitchFamily="18" charset="0"/>
              <a:cs typeface="Times New Roman" pitchFamily="18" charset="0"/>
            </a:rPr>
            <a:t> </a:t>
          </a:r>
          <a:r>
            <a:rPr lang="ar-SA" sz="2400" b="0" i="0" kern="1200" dirty="0">
              <a:latin typeface="Times New Roman" pitchFamily="18" charset="0"/>
              <a:cs typeface="Times New Roman" pitchFamily="18" charset="0"/>
            </a:rPr>
            <a:t>تساوي</a:t>
          </a:r>
          <a:endParaRPr lang="en-US" sz="2400" b="0" i="0" kern="1200" dirty="0">
            <a:latin typeface="Times New Roman" panose="02020603050405020304" pitchFamily="18" charset="0"/>
            <a:cs typeface="Times New Roman" panose="02020603050405020304" pitchFamily="18" charset="0"/>
          </a:endParaRPr>
        </a:p>
      </dsp:txBody>
      <dsp:txXfrm>
        <a:off x="4064000" y="0"/>
        <a:ext cx="4064000" cy="1780083"/>
      </dsp:txXfrm>
    </dsp:sp>
    <dsp:sp modelId="{D45F2BB7-9818-4631-81BF-160C812BD3C8}">
      <dsp:nvSpPr>
        <dsp:cNvPr id="0" name=""/>
        <dsp:cNvSpPr/>
      </dsp:nvSpPr>
      <dsp:spPr>
        <a:xfrm rot="10800000">
          <a:off x="0" y="2373445"/>
          <a:ext cx="4064000" cy="2373445"/>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m</a:t>
          </a:r>
          <a:r>
            <a:rPr lang="ar-SA" sz="2400" kern="1200" dirty="0">
              <a:latin typeface="Times New Roman" panose="02020603050405020304" pitchFamily="18" charset="0"/>
              <a:cs typeface="Times New Roman" panose="02020603050405020304" pitchFamily="18" charset="0"/>
            </a:rPr>
            <a:t> هي كتلة الجسم بالكيلوجرام </a:t>
          </a:r>
          <a:r>
            <a:rPr lang="en-GB" sz="2400" kern="1200" dirty="0">
              <a:latin typeface="Times New Roman" panose="02020603050405020304" pitchFamily="18" charset="0"/>
              <a:cs typeface="Times New Roman" panose="02020603050405020304" pitchFamily="18" charset="0"/>
            </a:rPr>
            <a:t>Kg</a:t>
          </a:r>
        </a:p>
        <a:p>
          <a:pPr marL="0" lvl="0" indent="0" algn="r" defTabSz="1066800" rtl="1">
            <a:lnSpc>
              <a:spcPct val="90000"/>
            </a:lnSpc>
            <a:spcBef>
              <a:spcPct val="0"/>
            </a:spcBef>
            <a:spcAft>
              <a:spcPct val="35000"/>
            </a:spcAft>
            <a:buNone/>
          </a:pPr>
          <a:r>
            <a:rPr lang="en-GB" sz="2400" i="1" kern="1200" dirty="0">
              <a:latin typeface="Times New Roman" panose="02020603050405020304" pitchFamily="18" charset="0"/>
              <a:cs typeface="Times New Roman" panose="02020603050405020304" pitchFamily="18" charset="0"/>
            </a:rPr>
            <a:t>v</a:t>
          </a:r>
          <a:r>
            <a:rPr lang="ar-SA" sz="2400" kern="1200" dirty="0">
              <a:latin typeface="Times New Roman" panose="02020603050405020304" pitchFamily="18" charset="0"/>
              <a:cs typeface="Times New Roman" panose="02020603050405020304" pitchFamily="18" charset="0"/>
            </a:rPr>
            <a:t> هي سرعته بالمتر لكل ثانية </a:t>
          </a:r>
          <a:r>
            <a:rPr lang="en-GB" sz="2400" kern="1200" dirty="0">
              <a:latin typeface="Times New Roman" panose="02020603050405020304" pitchFamily="18" charset="0"/>
              <a:cs typeface="Times New Roman" panose="02020603050405020304" pitchFamily="18" charset="0"/>
            </a:rPr>
            <a:t>(m/s)</a:t>
          </a:r>
          <a:endParaRPr lang="en-US" sz="2400" kern="1200" dirty="0">
            <a:latin typeface="Times New Roman" panose="02020603050405020304" pitchFamily="18" charset="0"/>
            <a:cs typeface="Times New Roman" panose="02020603050405020304" pitchFamily="18" charset="0"/>
          </a:endParaRPr>
        </a:p>
      </dsp:txBody>
      <dsp:txXfrm rot="10800000">
        <a:off x="0" y="2966806"/>
        <a:ext cx="4064000" cy="1780083"/>
      </dsp:txXfrm>
    </dsp:sp>
    <dsp:sp modelId="{62A2EF2F-21FF-47ED-989A-6CC083008AFF}">
      <dsp:nvSpPr>
        <dsp:cNvPr id="0" name=""/>
        <dsp:cNvSpPr/>
      </dsp:nvSpPr>
      <dsp:spPr>
        <a:xfrm rot="5400000">
          <a:off x="4909277" y="1528167"/>
          <a:ext cx="2373445" cy="4064000"/>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rtl="0">
            <a:lnSpc>
              <a:spcPct val="90000"/>
            </a:lnSpc>
            <a:spcBef>
              <a:spcPct val="0"/>
            </a:spcBef>
            <a:spcAft>
              <a:spcPct val="35000"/>
            </a:spcAft>
            <a:buNone/>
          </a:pPr>
          <a:endParaRPr lang="en-GB" sz="3600" b="0" i="1" kern="1200" dirty="0">
            <a:solidFill>
              <a:schemeClr val="accent2">
                <a:lumMod val="75000"/>
              </a:schemeClr>
            </a:solidFill>
            <a:latin typeface="Cambria Math" panose="02040503050406030204" pitchFamily="18" charset="0"/>
            <a:cs typeface="Times New Roman" panose="02020603050405020304" pitchFamily="18" charset="0"/>
          </a:endParaRPr>
        </a:p>
        <a:p>
          <a:pPr marL="0" lvl="0" indent="0" algn="l" defTabSz="1600200" rtl="0">
            <a:lnSpc>
              <a:spcPct val="90000"/>
            </a:lnSpc>
            <a:spcBef>
              <a:spcPct val="0"/>
            </a:spcBef>
            <a:spcAft>
              <a:spcPct val="35000"/>
            </a:spcAft>
            <a:buNone/>
          </a:pPr>
          <a14:m xmlns:a14="http://schemas.microsoft.com/office/drawing/2010/main">
            <m:oMathPara xmlns:m="http://schemas.openxmlformats.org/officeDocument/2006/math">
              <m:oMathParaPr>
                <m:jc m:val="center"/>
              </m:oMathParaPr>
              <m:oMath xmlns:m="http://schemas.openxmlformats.org/officeDocument/2006/math">
                <m: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t>𝐾</m:t>
                </m:r>
                <m: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t>=</m:t>
                </m:r>
                <m:f>
                  <m:fPr>
                    <m:ctrlP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ctrlPr>
                  </m:fPr>
                  <m:num>
                    <m: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t>1</m:t>
                    </m:r>
                  </m:num>
                  <m:den>
                    <m: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t>2</m:t>
                    </m:r>
                  </m:den>
                </m:f>
                <m: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t>𝑚</m:t>
                </m:r>
                <m: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t> </m:t>
                </m:r>
                <m: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t>𝑣</m:t>
                </m:r>
                <m:r>
                  <a:rPr lang="en-GB" sz="3600" b="0" i="1" kern="1200" baseline="30000" smtClean="0">
                    <a:solidFill>
                      <a:schemeClr val="accent2">
                        <a:lumMod val="75000"/>
                      </a:schemeClr>
                    </a:solidFill>
                    <a:latin typeface="Cambria Math" panose="02040503050406030204" pitchFamily="18" charset="0"/>
                    <a:cs typeface="Times New Roman" panose="02020603050405020304" pitchFamily="18" charset="0"/>
                  </a:rPr>
                  <m:t>2</m:t>
                </m:r>
                <m:r>
                  <a:rPr lang="en-GB" sz="3600" b="0" i="1" kern="1200" smtClean="0">
                    <a:solidFill>
                      <a:schemeClr val="accent2">
                        <a:lumMod val="75000"/>
                      </a:schemeClr>
                    </a:solidFill>
                    <a:latin typeface="Cambria Math" panose="02040503050406030204" pitchFamily="18" charset="0"/>
                    <a:cs typeface="Times New Roman" panose="02020603050405020304" pitchFamily="18" charset="0"/>
                  </a:rPr>
                  <m:t> </m:t>
                </m:r>
              </m:oMath>
            </m:oMathPara>
          </a14:m>
          <a:endParaRPr lang="en-US" sz="3600" kern="1200" dirty="0">
            <a:solidFill>
              <a:schemeClr val="accent2">
                <a:lumMod val="75000"/>
              </a:schemeClr>
            </a:solidFill>
            <a:latin typeface="Times New Roman" panose="02020603050405020304" pitchFamily="18" charset="0"/>
            <a:cs typeface="Times New Roman" panose="02020603050405020304" pitchFamily="18" charset="0"/>
          </a:endParaRPr>
        </a:p>
      </dsp:txBody>
      <dsp:txXfrm rot="-5400000">
        <a:off x="4064000" y="2966806"/>
        <a:ext cx="4064000" cy="1780083"/>
      </dsp:txXfrm>
    </dsp:sp>
    <dsp:sp modelId="{85CC5F86-7455-41BF-A0D5-2793D2E0A7EB}">
      <dsp:nvSpPr>
        <dsp:cNvPr id="0" name=""/>
        <dsp:cNvSpPr/>
      </dsp:nvSpPr>
      <dsp:spPr>
        <a:xfrm>
          <a:off x="4632122" y="1888615"/>
          <a:ext cx="2438400" cy="1466444"/>
        </a:xfrm>
        <a:prstGeom prst="roundRect">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الطاقة الحركية</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4703708" y="1960201"/>
        <a:ext cx="2295228" cy="13232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endParaRPr lang="ar-SA" altLang="en-US" sz="2400" kern="1200" dirty="0">
            <a:cs typeface="+mj-cs"/>
          </a:endParaRPr>
        </a:p>
        <a:p>
          <a:pPr marL="0" lvl="0" indent="0" algn="r" defTabSz="1066800" rtl="1">
            <a:lnSpc>
              <a:spcPct val="90000"/>
            </a:lnSpc>
            <a:spcBef>
              <a:spcPct val="0"/>
            </a:spcBef>
            <a:spcAft>
              <a:spcPct val="35000"/>
            </a:spcAft>
            <a:buNone/>
          </a:pPr>
          <a:r>
            <a:rPr lang="ar-SA" sz="2800" kern="1200" dirty="0">
              <a:solidFill>
                <a:prstClr val="black"/>
              </a:solidFill>
              <a:latin typeface="Times New Roman" pitchFamily="18" charset="0"/>
              <a:cs typeface="Times New Roman" pitchFamily="18" charset="0"/>
            </a:rPr>
            <a:t>ماهو الشغل المبذول لتحريك جسم كتلته 2 كجم إذا كانت سرعته 11 م/ث</a:t>
          </a:r>
          <a:r>
            <a:rPr lang="ar-EG" sz="2800" kern="1200" dirty="0">
              <a:solidFill>
                <a:prstClr val="black"/>
              </a:solidFill>
              <a:latin typeface="Times New Roman" pitchFamily="18" charset="0"/>
              <a:cs typeface="Times New Roman" pitchFamily="18" charset="0"/>
            </a:rPr>
            <a:t>؟ </a:t>
          </a:r>
          <a:endParaRPr lang="en-US" sz="2800" b="0" kern="1200" dirty="0">
            <a:latin typeface="Times New Roman" panose="02020603050405020304" pitchFamily="18" charset="0"/>
            <a:cs typeface="Times New Roman" panose="02020603050405020304"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775391"/>
          <a:ext cx="2488987" cy="298206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m = 2 kg</a:t>
          </a:r>
        </a:p>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v</a:t>
          </a:r>
          <a:r>
            <a:rPr lang="en-GB" sz="2800" kern="1200" dirty="0">
              <a:latin typeface="Times New Roman" panose="02020603050405020304" pitchFamily="18" charset="0"/>
              <a:cs typeface="Times New Roman" panose="02020603050405020304" pitchFamily="18" charset="0"/>
            </a:rPr>
            <a:t> = 11 m/s</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 ?</a:t>
          </a:r>
          <a:endParaRPr lang="en-US" sz="2800" kern="1200" dirty="0">
            <a:latin typeface="Times New Roman" panose="02020603050405020304" pitchFamily="18" charset="0"/>
            <a:cs typeface="Times New Roman" panose="02020603050405020304" pitchFamily="18" charset="0"/>
          </a:endParaRPr>
        </a:p>
      </dsp:txBody>
      <dsp:txXfrm>
        <a:off x="3126588" y="1775391"/>
        <a:ext cx="2488987" cy="2982069"/>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Clr>
              <a:srgbClr val="0BD0D9"/>
            </a:buClr>
            <a:buSzPct val="95000"/>
            <a:buFont typeface="Wingdings 2" pitchFamily="18" charset="2"/>
            <a:buNone/>
          </a:pPr>
          <a14:m xmlns:a14="http://schemas.microsoft.com/office/drawing/2010/main">
            <m:oMathPara xmlns:m="http://schemas.openxmlformats.org/officeDocument/2006/math">
              <m:oMathParaPr>
                <m:jc m:val="centerGroup"/>
              </m:oMathParaPr>
              <m:oMath xmlns:m="http://schemas.openxmlformats.org/officeDocument/2006/math">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𝐾</m:t>
                </m:r>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m:t>
                </m:r>
                <m:f>
                  <m:fPr>
                    <m:ctrlP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ctrlPr>
                  </m:fPr>
                  <m:num>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1</m:t>
                    </m:r>
                  </m:num>
                  <m:den>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2</m:t>
                    </m:r>
                  </m:den>
                </m:f>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𝑚</m:t>
                </m:r>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 </m:t>
                </m:r>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𝑣</m:t>
                </m:r>
                <m:r>
                  <a:rPr lang="en-GB" sz="2800" b="0" i="1" kern="1200" baseline="30000" smtClean="0">
                    <a:solidFill>
                      <a:schemeClr val="accent2">
                        <a:lumMod val="75000"/>
                      </a:schemeClr>
                    </a:solidFill>
                    <a:latin typeface="Cambria Math" panose="02040503050406030204" pitchFamily="18" charset="0"/>
                    <a:cs typeface="Times New Roman" panose="02020603050405020304" pitchFamily="18" charset="0"/>
                  </a:rPr>
                  <m:t>2</m:t>
                </m:r>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 </m:t>
                </m:r>
              </m:oMath>
            </m:oMathPara>
          </a14:m>
          <a:endPar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marL="0" lvl="0" indent="0" algn="r" defTabSz="1244600" rtl="1">
            <a:lnSpc>
              <a:spcPct val="90000"/>
            </a:lnSpc>
            <a:spcBef>
              <a:spcPct val="0"/>
            </a:spcBef>
            <a:spcAft>
              <a:spcPct val="35000"/>
            </a:spcAft>
            <a:buClr>
              <a:srgbClr val="0BD0D9"/>
            </a:buClr>
            <a:buSzPct val="95000"/>
            <a:buFont typeface="Wingdings 2" pitchFamily="18" charset="2"/>
            <a:buNone/>
          </a:pPr>
          <a:r>
            <a:rPr lang="ar-SA" sz="1800" kern="1200" dirty="0">
              <a:solidFill>
                <a:prstClr val="black"/>
              </a:solidFill>
              <a:latin typeface="Times New Roman" pitchFamily="18" charset="0"/>
              <a:cs typeface="Times New Roman" pitchFamily="18" charset="0"/>
            </a:rPr>
            <a:t>بما أن التغير في الطاقة الحركية يساوي الشغل (</a:t>
          </a:r>
          <a:r>
            <a:rPr lang="en-US" sz="1800" kern="1200" dirty="0">
              <a:solidFill>
                <a:prstClr val="black"/>
              </a:solidFill>
              <a:latin typeface="Times New Roman" pitchFamily="18" charset="0"/>
              <a:cs typeface="Times New Roman" pitchFamily="18" charset="0"/>
            </a:rPr>
            <a:t>W = K</a:t>
          </a:r>
          <a:r>
            <a:rPr lang="ar-SA" sz="1800" kern="1200" dirty="0">
              <a:solidFill>
                <a:prstClr val="black"/>
              </a:solidFill>
              <a:latin typeface="Times New Roman" pitchFamily="18" charset="0"/>
              <a:cs typeface="Times New Roman" pitchFamily="18" charset="0"/>
            </a:rPr>
            <a:t>) وبالتالي فإن</a:t>
          </a:r>
        </a:p>
        <a:p>
          <a:pPr marL="0" lvl="0" indent="0" algn="l" defTabSz="1244600" rtl="1">
            <a:lnSpc>
              <a:spcPct val="90000"/>
            </a:lnSpc>
            <a:spcBef>
              <a:spcPct val="0"/>
            </a:spcBef>
            <a:spcAft>
              <a:spcPct val="35000"/>
            </a:spcAft>
            <a:buClr>
              <a:srgbClr val="0BD0D9"/>
            </a:buClr>
            <a:buSzPct val="95000"/>
            <a:buFont typeface="Wingdings 2" pitchFamily="18" charset="2"/>
            <a:buNone/>
          </a:pPr>
          <a:r>
            <a:rPr lang="en-US" sz="2400" kern="1200" dirty="0">
              <a:solidFill>
                <a:prstClr val="black"/>
              </a:solidFill>
              <a:latin typeface="Times New Roman" pitchFamily="18" charset="0"/>
              <a:cs typeface="Times New Roman" pitchFamily="18" charset="0"/>
            </a:rPr>
            <a:t>W = ½ x 2 x (11)</a:t>
          </a:r>
          <a:r>
            <a:rPr lang="en-US" sz="2400" kern="1200" baseline="30000" dirty="0">
              <a:solidFill>
                <a:prstClr val="black"/>
              </a:solidFill>
              <a:latin typeface="Times New Roman" pitchFamily="18" charset="0"/>
              <a:cs typeface="Times New Roman" pitchFamily="18" charset="0"/>
            </a:rPr>
            <a:t>2</a:t>
          </a:r>
          <a:r>
            <a:rPr lang="en-US" sz="2400" kern="1200" dirty="0">
              <a:solidFill>
                <a:prstClr val="black"/>
              </a:solidFill>
              <a:latin typeface="Times New Roman" pitchFamily="18" charset="0"/>
              <a:cs typeface="Times New Roman" pitchFamily="18" charset="0"/>
            </a:rPr>
            <a:t> </a:t>
          </a:r>
        </a:p>
        <a:p>
          <a:pPr marL="0" lvl="0" indent="0" algn="l" defTabSz="1244600" rtl="1">
            <a:lnSpc>
              <a:spcPct val="90000"/>
            </a:lnSpc>
            <a:spcBef>
              <a:spcPct val="0"/>
            </a:spcBef>
            <a:spcAft>
              <a:spcPct val="35000"/>
            </a:spcAft>
            <a:buClr>
              <a:srgbClr val="0BD0D9"/>
            </a:buClr>
            <a:buSzPct val="95000"/>
            <a:buFont typeface="Wingdings 2" pitchFamily="18" charset="2"/>
            <a:buNone/>
          </a:pPr>
          <a:r>
            <a:rPr lang="en-US" sz="2400" kern="1200" dirty="0">
              <a:solidFill>
                <a:prstClr val="black"/>
              </a:solidFill>
              <a:latin typeface="Times New Roman" pitchFamily="18" charset="0"/>
              <a:cs typeface="Times New Roman" pitchFamily="18" charset="0"/>
            </a:rPr>
            <a:t>     = </a:t>
          </a: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121 J </a:t>
          </a:r>
          <a:endParaRPr lang="en-GB" sz="2800" b="0" kern="1200" dirty="0">
            <a:latin typeface="Times New Roman" panose="02020603050405020304" pitchFamily="18" charset="0"/>
            <a:cs typeface="Times New Roman" panose="02020603050405020304" pitchFamily="18" charset="0"/>
          </a:endParaRP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1" kern="1200" dirty="0">
              <a:latin typeface="Times New Roman" panose="02020603050405020304" pitchFamily="18" charset="0"/>
              <a:cs typeface="Times New Roman" panose="02020603050405020304" pitchFamily="18" charset="0"/>
            </a:rPr>
            <a:t>        </a:t>
          </a:r>
          <a:endParaRPr lang="en-US" sz="2800" b="1"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endParaRPr lang="en-GB" sz="2400" kern="1200" dirty="0">
            <a:latin typeface="Times New Roman" panose="02020603050405020304" pitchFamily="18" charset="0"/>
            <a:cs typeface="Times New Roman" panose="02020603050405020304" pitchFamily="18" charset="0"/>
          </a:endParaRPr>
        </a:p>
        <a:p>
          <a:pPr marL="0" lvl="0" indent="0" algn="r" defTabSz="1066800" rtl="1">
            <a:lnSpc>
              <a:spcPct val="90000"/>
            </a:lnSpc>
            <a:spcBef>
              <a:spcPct val="0"/>
            </a:spcBef>
            <a:spcAft>
              <a:spcPct val="35000"/>
            </a:spcAft>
            <a:buNone/>
          </a:pPr>
          <a:r>
            <a:rPr lang="ar-SA" sz="2400" kern="1200" dirty="0">
              <a:latin typeface="Times New Roman" panose="02020603050405020304" pitchFamily="18" charset="0"/>
              <a:cs typeface="Times New Roman" panose="02020603050405020304" pitchFamily="18" charset="0"/>
            </a:rPr>
            <a:t>مكنسة كهربائية كتلتها 3700 جرام وتبلغ سرعتها 70 م/ث، فما هو مقدار الطاقة الحركية لهذه المكنسة؟</a:t>
          </a:r>
          <a:endParaRPr lang="en-US" sz="2400" b="0" kern="1200" dirty="0">
            <a:latin typeface="Times New Roman" panose="02020603050405020304" pitchFamily="18" charset="0"/>
            <a:cs typeface="Times New Roman" panose="02020603050405020304"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775391"/>
          <a:ext cx="2488987" cy="298206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m = 3700 g</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3700/1000</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3.7 kg</a:t>
          </a:r>
        </a:p>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v</a:t>
          </a:r>
          <a:r>
            <a:rPr lang="en-GB" sz="2800" kern="1200" dirty="0">
              <a:latin typeface="Times New Roman" panose="02020603050405020304" pitchFamily="18" charset="0"/>
              <a:cs typeface="Times New Roman" panose="02020603050405020304" pitchFamily="18" charset="0"/>
            </a:rPr>
            <a:t> = 70 m/s</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K ?</a:t>
          </a:r>
          <a:endParaRPr lang="en-US" sz="2800" kern="1200" dirty="0">
            <a:latin typeface="Times New Roman" panose="02020603050405020304" pitchFamily="18" charset="0"/>
            <a:cs typeface="Times New Roman" panose="02020603050405020304" pitchFamily="18" charset="0"/>
          </a:endParaRPr>
        </a:p>
      </dsp:txBody>
      <dsp:txXfrm>
        <a:off x="3126588" y="1775391"/>
        <a:ext cx="2488987" cy="2982069"/>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Clr>
              <a:srgbClr val="0BD0D9"/>
            </a:buClr>
            <a:buSzPct val="95000"/>
            <a:buFont typeface="Wingdings 2" pitchFamily="18" charset="2"/>
            <a:buNone/>
          </a:pPr>
          <a14:m xmlns:a14="http://schemas.microsoft.com/office/drawing/2010/main">
            <m:oMathPara xmlns:m="http://schemas.openxmlformats.org/officeDocument/2006/math">
              <m:oMathParaPr>
                <m:jc m:val="centerGroup"/>
              </m:oMathParaPr>
              <m:oMath xmlns:m="http://schemas.openxmlformats.org/officeDocument/2006/math">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𝐾</m:t>
                </m:r>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m:t>
                </m:r>
                <m:f>
                  <m:fPr>
                    <m:ctrlP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ctrlPr>
                  </m:fPr>
                  <m:num>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1</m:t>
                    </m:r>
                  </m:num>
                  <m:den>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2</m:t>
                    </m:r>
                  </m:den>
                </m:f>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𝑚</m:t>
                </m:r>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 </m:t>
                </m:r>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𝑣</m:t>
                </m:r>
                <m:r>
                  <a:rPr lang="en-GB" sz="2800" b="0" i="1" kern="1200" baseline="30000" smtClean="0">
                    <a:solidFill>
                      <a:schemeClr val="accent2">
                        <a:lumMod val="75000"/>
                      </a:schemeClr>
                    </a:solidFill>
                    <a:latin typeface="Cambria Math" panose="02040503050406030204" pitchFamily="18" charset="0"/>
                    <a:cs typeface="Times New Roman" panose="02020603050405020304" pitchFamily="18" charset="0"/>
                  </a:rPr>
                  <m:t>2</m:t>
                </m:r>
                <m:r>
                  <a:rPr lang="en-GB" sz="2800" b="0" i="1" kern="1200" smtClean="0">
                    <a:solidFill>
                      <a:schemeClr val="accent2">
                        <a:lumMod val="75000"/>
                      </a:schemeClr>
                    </a:solidFill>
                    <a:latin typeface="Cambria Math" panose="02040503050406030204" pitchFamily="18" charset="0"/>
                    <a:cs typeface="Times New Roman" panose="02020603050405020304" pitchFamily="18" charset="0"/>
                  </a:rPr>
                  <m:t> </m:t>
                </m:r>
              </m:oMath>
            </m:oMathPara>
          </a14:m>
          <a:endParaRPr lang="en-GB" sz="2800" b="1" kern="1200" cap="none" spc="0" baseline="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marL="0" lvl="0" indent="0" algn="l" defTabSz="1244600" rtl="1">
            <a:lnSpc>
              <a:spcPct val="90000"/>
            </a:lnSpc>
            <a:spcBef>
              <a:spcPct val="0"/>
            </a:spcBef>
            <a:spcAft>
              <a:spcPct val="35000"/>
            </a:spcAft>
            <a:buClr>
              <a:srgbClr val="0BD0D9"/>
            </a:buClr>
            <a:buSzPct val="95000"/>
            <a:buFont typeface="Wingdings 2" pitchFamily="18" charset="2"/>
            <a:buNone/>
          </a:pPr>
          <a:r>
            <a:rPr lang="en-US" sz="2000" kern="1200" dirty="0">
              <a:solidFill>
                <a:prstClr val="black"/>
              </a:solidFill>
              <a:latin typeface="Times New Roman" pitchFamily="18" charset="0"/>
              <a:cs typeface="Times New Roman" pitchFamily="18" charset="0"/>
            </a:rPr>
            <a:t>K = ½ x 3.7 x (70)</a:t>
          </a:r>
          <a:r>
            <a:rPr lang="en-US" sz="2000" kern="1200" baseline="30000" dirty="0">
              <a:solidFill>
                <a:prstClr val="black"/>
              </a:solidFill>
              <a:latin typeface="Times New Roman" pitchFamily="18" charset="0"/>
              <a:cs typeface="Times New Roman" pitchFamily="18" charset="0"/>
            </a:rPr>
            <a:t>2</a:t>
          </a:r>
          <a:r>
            <a:rPr lang="en-US" sz="2000" kern="1200" dirty="0">
              <a:solidFill>
                <a:prstClr val="black"/>
              </a:solidFill>
              <a:latin typeface="Times New Roman" pitchFamily="18" charset="0"/>
              <a:cs typeface="Times New Roman" pitchFamily="18" charset="0"/>
            </a:rPr>
            <a:t> </a:t>
          </a:r>
        </a:p>
        <a:p>
          <a:pPr marL="0" lvl="0" indent="0" algn="l" defTabSz="1244600" rtl="1">
            <a:lnSpc>
              <a:spcPct val="90000"/>
            </a:lnSpc>
            <a:spcBef>
              <a:spcPct val="0"/>
            </a:spcBef>
            <a:spcAft>
              <a:spcPct val="35000"/>
            </a:spcAft>
            <a:buClr>
              <a:srgbClr val="0BD0D9"/>
            </a:buClr>
            <a:buSzPct val="95000"/>
            <a:buFont typeface="Wingdings 2" pitchFamily="18" charset="2"/>
            <a:buNone/>
          </a:pPr>
          <a:r>
            <a:rPr lang="en-US" sz="2400" kern="1200" dirty="0">
              <a:solidFill>
                <a:prstClr val="black"/>
              </a:solidFill>
              <a:latin typeface="Times New Roman" pitchFamily="18" charset="0"/>
              <a:cs typeface="Times New Roman" pitchFamily="18" charset="0"/>
            </a:rPr>
            <a:t>   = </a:t>
          </a:r>
          <a:r>
            <a:rPr lang="en-GB"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9065 J </a:t>
          </a:r>
          <a:endParaRPr lang="en-GB" sz="2800" b="0" kern="1200" dirty="0">
            <a:latin typeface="Times New Roman" panose="02020603050405020304" pitchFamily="18" charset="0"/>
            <a:cs typeface="Times New Roman" panose="02020603050405020304" pitchFamily="18" charset="0"/>
          </a:endParaRP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1" kern="1200" dirty="0">
              <a:latin typeface="Times New Roman" panose="02020603050405020304" pitchFamily="18" charset="0"/>
              <a:cs typeface="Times New Roman" panose="02020603050405020304" pitchFamily="18" charset="0"/>
            </a:rPr>
            <a:t>        </a:t>
          </a:r>
          <a:endParaRPr lang="en-US" sz="2800" b="1"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D1C3A-6818-4D61-8DC6-0E9BABE14E0B}">
      <dsp:nvSpPr>
        <dsp:cNvPr id="0" name=""/>
        <dsp:cNvSpPr/>
      </dsp:nvSpPr>
      <dsp:spPr>
        <a:xfrm rot="16200000">
          <a:off x="811453" y="-811453"/>
          <a:ext cx="2441094" cy="4064000"/>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Font typeface="Wingdings" panose="05000000000000000000" pitchFamily="2" charset="2"/>
            <a:buNone/>
          </a:pPr>
          <a:r>
            <a:rPr lang="ar-SA" sz="2400" kern="1200" dirty="0">
              <a:latin typeface="Times New Roman" pitchFamily="18" charset="0"/>
              <a:cs typeface="Times New Roman" pitchFamily="18" charset="0"/>
            </a:rPr>
            <a:t>لو </a:t>
          </a:r>
          <a:r>
            <a:rPr lang="ar-SA" sz="2400" b="1" kern="1200" dirty="0">
              <a:latin typeface="Times New Roman" pitchFamily="18" charset="0"/>
              <a:cs typeface="Times New Roman" pitchFamily="18" charset="0"/>
            </a:rPr>
            <a:t>كان الجسم نازلاً للأسفل </a:t>
          </a:r>
          <a:r>
            <a:rPr lang="ar-SA" sz="2400" kern="1200" dirty="0">
              <a:latin typeface="Times New Roman" pitchFamily="18" charset="0"/>
              <a:cs typeface="Times New Roman" pitchFamily="18" charset="0"/>
            </a:rPr>
            <a:t>(القوة في نفس اتجاه الإزاحة) مثل لعبة قطار الموت فإن الطاقة الكامنة تساوي </a:t>
          </a:r>
          <a:endParaRPr lang="en-US" sz="2400" kern="1200" dirty="0">
            <a:latin typeface="Times New Roman" panose="02020603050405020304" pitchFamily="18" charset="0"/>
            <a:cs typeface="Times New Roman" panose="02020603050405020304" pitchFamily="18" charset="0"/>
          </a:endParaRPr>
        </a:p>
      </dsp:txBody>
      <dsp:txXfrm rot="5400000">
        <a:off x="-1" y="1"/>
        <a:ext cx="4064000" cy="1830820"/>
      </dsp:txXfrm>
    </dsp:sp>
    <dsp:sp modelId="{42E994DF-59DF-460F-BA86-CD769BA96825}">
      <dsp:nvSpPr>
        <dsp:cNvPr id="0" name=""/>
        <dsp:cNvSpPr/>
      </dsp:nvSpPr>
      <dsp:spPr>
        <a:xfrm>
          <a:off x="4064000" y="0"/>
          <a:ext cx="4064000" cy="2441094"/>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endParaRPr lang="en-GB" sz="2200" kern="1200" dirty="0">
            <a:latin typeface="Times New Roman" pitchFamily="18" charset="0"/>
            <a:cs typeface="Times New Roman" pitchFamily="18" charset="0"/>
          </a:endParaRPr>
        </a:p>
        <a:p>
          <a:pPr marL="0" lvl="0" indent="0" algn="ctr" defTabSz="977900" rtl="1">
            <a:lnSpc>
              <a:spcPct val="90000"/>
            </a:lnSpc>
            <a:spcBef>
              <a:spcPct val="0"/>
            </a:spcBef>
            <a:spcAft>
              <a:spcPct val="35000"/>
            </a:spcAft>
            <a:buNone/>
          </a:pPr>
          <a:r>
            <a:rPr lang="ar-EG" sz="2200" kern="1200" dirty="0">
              <a:latin typeface="Times New Roman" pitchFamily="18" charset="0"/>
              <a:cs typeface="Times New Roman" pitchFamily="18" charset="0"/>
            </a:rPr>
            <a:t>هي الطاقة المصاحبة لتغير ارتفاع الجسم عن الأرض</a:t>
          </a:r>
          <a:r>
            <a:rPr lang="ar-SA" sz="2200" kern="1200" dirty="0">
              <a:latin typeface="Times New Roman" pitchFamily="18" charset="0"/>
              <a:cs typeface="Times New Roman" pitchFamily="18" charset="0"/>
            </a:rPr>
            <a:t> </a:t>
          </a:r>
          <a:r>
            <a:rPr lang="ar-EG" sz="2200" kern="1200" dirty="0">
              <a:latin typeface="Times New Roman" pitchFamily="18" charset="0"/>
              <a:cs typeface="Times New Roman" pitchFamily="18" charset="0"/>
            </a:rPr>
            <a:t>فلو تغير ارتفاع جسم ما بمقدار</a:t>
          </a:r>
          <a:r>
            <a:rPr lang="en-US" sz="2200" i="1" kern="1200" dirty="0">
              <a:latin typeface="Times New Roman" pitchFamily="18" charset="0"/>
              <a:cs typeface="Times New Roman" pitchFamily="18" charset="0"/>
            </a:rPr>
            <a:t>h</a:t>
          </a:r>
          <a:r>
            <a:rPr lang="en-US" sz="2200" kern="1200" dirty="0">
              <a:latin typeface="Times New Roman" pitchFamily="18" charset="0"/>
              <a:cs typeface="Times New Roman" pitchFamily="18" charset="0"/>
            </a:rPr>
            <a:t> </a:t>
          </a:r>
          <a:r>
            <a:rPr lang="ar-SA" sz="2200" kern="1200" dirty="0">
              <a:latin typeface="Times New Roman" pitchFamily="18" charset="0"/>
              <a:cs typeface="Times New Roman" pitchFamily="18" charset="0"/>
            </a:rPr>
            <a:t> عن الأرض فإن الطاقة الكامنة  في </a:t>
          </a:r>
          <a:r>
            <a:rPr lang="ar-SA" sz="2200" b="1" kern="1200" dirty="0">
              <a:latin typeface="Times New Roman" pitchFamily="18" charset="0"/>
              <a:cs typeface="Times New Roman" pitchFamily="18" charset="0"/>
            </a:rPr>
            <a:t>حال كان الجسم صاعداً للأعلى </a:t>
          </a:r>
          <a:r>
            <a:rPr lang="ar-SA" sz="2200" kern="1200" dirty="0">
              <a:latin typeface="Times New Roman" pitchFamily="18" charset="0"/>
              <a:cs typeface="Times New Roman" pitchFamily="18" charset="0"/>
            </a:rPr>
            <a:t>(في هذه الحالة تكون القوة في عكس اتجاه الإزاحة) تساوي</a:t>
          </a:r>
          <a:endParaRPr lang="en-US" sz="2200" b="0" i="0" kern="1200" dirty="0">
            <a:latin typeface="Times New Roman" panose="02020603050405020304" pitchFamily="18" charset="0"/>
            <a:cs typeface="Times New Roman" panose="02020603050405020304" pitchFamily="18" charset="0"/>
          </a:endParaRPr>
        </a:p>
      </dsp:txBody>
      <dsp:txXfrm>
        <a:off x="4064000" y="0"/>
        <a:ext cx="4064000" cy="1830820"/>
      </dsp:txXfrm>
    </dsp:sp>
    <dsp:sp modelId="{D45F2BB7-9818-4631-81BF-160C812BD3C8}">
      <dsp:nvSpPr>
        <dsp:cNvPr id="0" name=""/>
        <dsp:cNvSpPr/>
      </dsp:nvSpPr>
      <dsp:spPr>
        <a:xfrm rot="10800000">
          <a:off x="0" y="2441094"/>
          <a:ext cx="4064000" cy="2441094"/>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0" i="1" kern="1200" dirty="0">
              <a:solidFill>
                <a:schemeClr val="accent2">
                  <a:lumMod val="75000"/>
                </a:schemeClr>
              </a:solidFill>
              <a:latin typeface="Cambria Math" panose="02040503050406030204" pitchFamily="18" charset="0"/>
              <a:cs typeface="Times New Roman" panose="02020603050405020304" pitchFamily="18" charset="0"/>
            </a:rPr>
            <a:t>U = m g h</a:t>
          </a:r>
        </a:p>
        <a:p>
          <a:pPr marL="0" lvl="0" indent="0" algn="ctr" defTabSz="1422400" rtl="1">
            <a:lnSpc>
              <a:spcPct val="90000"/>
            </a:lnSpc>
            <a:spcBef>
              <a:spcPct val="0"/>
            </a:spcBef>
            <a:spcAft>
              <a:spcPct val="35000"/>
            </a:spcAft>
            <a:buNone/>
          </a:pPr>
          <a:r>
            <a:rPr lang="en-GB" sz="1800" i="1" kern="1200" dirty="0">
              <a:latin typeface="Times New Roman" panose="02020603050405020304" pitchFamily="18" charset="0"/>
              <a:cs typeface="Times New Roman" panose="02020603050405020304" pitchFamily="18" charset="0"/>
            </a:rPr>
            <a:t>h</a:t>
          </a:r>
          <a:r>
            <a:rPr lang="ar-SA" sz="1800" kern="1200" dirty="0">
              <a:latin typeface="Times New Roman" panose="02020603050405020304" pitchFamily="18" charset="0"/>
              <a:cs typeface="Times New Roman" panose="02020603050405020304" pitchFamily="18" charset="0"/>
            </a:rPr>
            <a:t> هو ارتفاع الجسم بالمتر</a:t>
          </a:r>
          <a:endParaRPr lang="en-GB" sz="1800" kern="1200" dirty="0">
            <a:latin typeface="Times New Roman" panose="02020603050405020304" pitchFamily="18" charset="0"/>
            <a:cs typeface="Times New Roman" panose="02020603050405020304" pitchFamily="18" charset="0"/>
          </a:endParaRPr>
        </a:p>
      </dsp:txBody>
      <dsp:txXfrm rot="10800000">
        <a:off x="0" y="3051367"/>
        <a:ext cx="4064000" cy="1830820"/>
      </dsp:txXfrm>
    </dsp:sp>
    <dsp:sp modelId="{62A2EF2F-21FF-47ED-989A-6CC083008AFF}">
      <dsp:nvSpPr>
        <dsp:cNvPr id="0" name=""/>
        <dsp:cNvSpPr/>
      </dsp:nvSpPr>
      <dsp:spPr>
        <a:xfrm rot="5400000">
          <a:off x="4875453" y="1629641"/>
          <a:ext cx="2441094" cy="4064000"/>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rtl="0">
            <a:lnSpc>
              <a:spcPct val="90000"/>
            </a:lnSpc>
            <a:spcBef>
              <a:spcPct val="0"/>
            </a:spcBef>
            <a:spcAft>
              <a:spcPct val="35000"/>
            </a:spcAft>
            <a:buNone/>
          </a:pPr>
          <a:endParaRPr lang="en-GB" sz="3200" b="0" i="1" kern="1200" dirty="0">
            <a:solidFill>
              <a:schemeClr val="accent2">
                <a:lumMod val="75000"/>
              </a:schemeClr>
            </a:solidFill>
            <a:latin typeface="Cambria Math" panose="02040503050406030204" pitchFamily="18" charset="0"/>
            <a:cs typeface="Times New Roman" panose="02020603050405020304" pitchFamily="18" charset="0"/>
          </a:endParaRPr>
        </a:p>
        <a:p>
          <a:pPr marL="0" lvl="0" indent="0" algn="ctr" defTabSz="1422400" rtl="0">
            <a:lnSpc>
              <a:spcPct val="90000"/>
            </a:lnSpc>
            <a:spcBef>
              <a:spcPct val="0"/>
            </a:spcBef>
            <a:spcAft>
              <a:spcPct val="35000"/>
            </a:spcAft>
            <a:buNone/>
          </a:pPr>
          <a:r>
            <a:rPr lang="en-GB" sz="3200" b="0" i="1" kern="1200" dirty="0">
              <a:solidFill>
                <a:schemeClr val="accent2">
                  <a:lumMod val="75000"/>
                </a:schemeClr>
              </a:solidFill>
              <a:latin typeface="Cambria Math" panose="02040503050406030204" pitchFamily="18" charset="0"/>
              <a:cs typeface="Times New Roman" panose="02020603050405020304" pitchFamily="18" charset="0"/>
            </a:rPr>
            <a:t>U = - m g h</a:t>
          </a:r>
        </a:p>
        <a:p>
          <a:pPr marL="0" lvl="0" indent="0" algn="r" defTabSz="1422400" rtl="1">
            <a:lnSpc>
              <a:spcPct val="90000"/>
            </a:lnSpc>
            <a:spcBef>
              <a:spcPct val="0"/>
            </a:spcBef>
            <a:spcAft>
              <a:spcPct val="35000"/>
            </a:spcAft>
            <a:buNone/>
          </a:pPr>
          <a:r>
            <a:rPr lang="en-GB" sz="1800" b="0" i="0" kern="1200" dirty="0">
              <a:solidFill>
                <a:schemeClr val="tx1"/>
              </a:solidFill>
              <a:latin typeface="Cambria Math" panose="02040503050406030204" pitchFamily="18" charset="0"/>
              <a:cs typeface="Times New Roman" panose="02020603050405020304" pitchFamily="18" charset="0"/>
            </a:rPr>
            <a:t>g</a:t>
          </a:r>
          <a:r>
            <a:rPr lang="ar-SA" sz="1800" b="0" i="0" kern="1200" dirty="0">
              <a:solidFill>
                <a:schemeClr val="tx1"/>
              </a:solidFill>
              <a:latin typeface="Cambria Math" panose="02040503050406030204" pitchFamily="18" charset="0"/>
              <a:cs typeface="Times New Roman" panose="02020603050405020304" pitchFamily="18" charset="0"/>
            </a:rPr>
            <a:t> هي تسارع الجاذبية الأرضية = </a:t>
          </a:r>
          <a:r>
            <a:rPr lang="en-US" sz="1800" kern="1200" dirty="0">
              <a:latin typeface="Times New Roman" pitchFamily="18" charset="0"/>
              <a:cs typeface="Times New Roman" pitchFamily="18" charset="0"/>
            </a:rPr>
            <a:t>9.81 m/s</a:t>
          </a:r>
          <a:r>
            <a:rPr lang="en-US" sz="1800" kern="1200" baseline="30000" dirty="0">
              <a:latin typeface="Times New Roman" pitchFamily="18" charset="0"/>
              <a:cs typeface="Times New Roman" pitchFamily="18" charset="0"/>
            </a:rPr>
            <a:t>2</a:t>
          </a:r>
          <a:endParaRPr lang="ar-SA" sz="1800" kern="1200" baseline="30000" dirty="0">
            <a:latin typeface="Times New Roman" pitchFamily="18" charset="0"/>
            <a:cs typeface="Times New Roman" pitchFamily="18" charset="0"/>
          </a:endParaRPr>
        </a:p>
        <a:p>
          <a:pPr marL="0" lvl="0" indent="0" algn="r" defTabSz="1422400" rtl="1">
            <a:lnSpc>
              <a:spcPct val="90000"/>
            </a:lnSpc>
            <a:spcBef>
              <a:spcPct val="0"/>
            </a:spcBef>
            <a:spcAft>
              <a:spcPct val="35000"/>
            </a:spcAft>
            <a:buNone/>
          </a:pPr>
          <a:r>
            <a:rPr lang="en-GB" sz="1800" b="0" i="0" kern="1200" dirty="0">
              <a:solidFill>
                <a:schemeClr val="tx1"/>
              </a:solidFill>
              <a:latin typeface="Cambria Math" panose="02040503050406030204" pitchFamily="18" charset="0"/>
              <a:cs typeface="Times New Roman" panose="02020603050405020304" pitchFamily="18" charset="0"/>
            </a:rPr>
            <a:t>m</a:t>
          </a:r>
          <a:r>
            <a:rPr lang="ar-SA" sz="1800" b="0" i="0" kern="1200" dirty="0">
              <a:solidFill>
                <a:schemeClr val="tx1"/>
              </a:solidFill>
              <a:latin typeface="Cambria Math" panose="02040503050406030204" pitchFamily="18" charset="0"/>
              <a:cs typeface="Times New Roman" panose="02020603050405020304" pitchFamily="18" charset="0"/>
            </a:rPr>
            <a:t> هي كتلة الجسم بالكيلوجرام </a:t>
          </a:r>
          <a:r>
            <a:rPr lang="en-GB" sz="1800" b="0" i="0" kern="1200" dirty="0">
              <a:solidFill>
                <a:schemeClr val="tx1"/>
              </a:solidFill>
              <a:latin typeface="Cambria Math" panose="02040503050406030204" pitchFamily="18" charset="0"/>
              <a:cs typeface="Times New Roman" panose="02020603050405020304" pitchFamily="18" charset="0"/>
            </a:rPr>
            <a:t>kg</a:t>
          </a:r>
        </a:p>
      </dsp:txBody>
      <dsp:txXfrm rot="-5400000">
        <a:off x="4063999" y="3051367"/>
        <a:ext cx="4064000" cy="1830820"/>
      </dsp:txXfrm>
    </dsp:sp>
    <dsp:sp modelId="{85CC5F86-7455-41BF-A0D5-2793D2E0A7EB}">
      <dsp:nvSpPr>
        <dsp:cNvPr id="0" name=""/>
        <dsp:cNvSpPr/>
      </dsp:nvSpPr>
      <dsp:spPr>
        <a:xfrm>
          <a:off x="4632122" y="2034841"/>
          <a:ext cx="2438400" cy="1508242"/>
        </a:xfrm>
        <a:prstGeom prst="roundRect">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الطاقة الكامنة</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4705748" y="2108467"/>
        <a:ext cx="2291148" cy="1360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DA0AC-283C-4657-A5FD-11E196C277B3}">
      <dsp:nvSpPr>
        <dsp:cNvPr id="0" name=""/>
        <dsp:cNvSpPr/>
      </dsp:nvSpPr>
      <dsp:spPr>
        <a:xfrm>
          <a:off x="0" y="0"/>
          <a:ext cx="8128000" cy="20956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ea typeface="+mn-ea"/>
              <a:cs typeface="+mj-cs"/>
            </a:rPr>
            <a:t>كان ابن الهيثم من أوائل من درس ظاهرة انعكاس الضوء وكذلك انحراف الصورة عن مكانها في حال مرور الأشعة الضوئية من وسط إلى آخر غير متجانس معه</a:t>
          </a:r>
          <a:endParaRPr lang="en-US" sz="2800" kern="1200" dirty="0">
            <a:solidFill>
              <a:sysClr val="windowText" lastClr="000000">
                <a:hueOff val="0"/>
                <a:satOff val="0"/>
                <a:lumOff val="0"/>
                <a:alphaOff val="0"/>
              </a:sysClr>
            </a:solidFill>
            <a:latin typeface="Constantia"/>
            <a:ea typeface="+mn-ea"/>
            <a:cs typeface="+mj-cs"/>
          </a:endParaRPr>
        </a:p>
      </dsp:txBody>
      <dsp:txXfrm>
        <a:off x="1896541" y="61379"/>
        <a:ext cx="6170079" cy="1972871"/>
      </dsp:txXfrm>
    </dsp:sp>
    <dsp:sp modelId="{DB7F0146-2734-4C5F-A983-67126347AD15}">
      <dsp:nvSpPr>
        <dsp:cNvPr id="0" name=""/>
        <dsp:cNvSpPr/>
      </dsp:nvSpPr>
      <dsp:spPr>
        <a:xfrm>
          <a:off x="142035" y="209562"/>
          <a:ext cx="1760654" cy="1676503"/>
        </a:xfrm>
        <a:prstGeom prst="roundRect">
          <a:avLst>
            <a:gd name="adj" fmla="val 10000"/>
          </a:avLst>
        </a:prstGeom>
        <a:blipFill rotWithShape="1">
          <a:blip xmlns:r="http://schemas.openxmlformats.org/officeDocument/2006/relationships" r:embed="rId1"/>
          <a:srcRect/>
          <a:stretch>
            <a:fillRect l="-29000" r="-2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98B1CB-83A2-42A0-A4A2-F477512D0082}">
      <dsp:nvSpPr>
        <dsp:cNvPr id="0" name=""/>
        <dsp:cNvSpPr/>
      </dsp:nvSpPr>
      <dsp:spPr>
        <a:xfrm>
          <a:off x="0" y="2305192"/>
          <a:ext cx="8128000" cy="20956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ea typeface="+mn-ea"/>
              <a:cs typeface="+mj-cs"/>
            </a:rPr>
            <a:t>وضع ابن الهيثم الأسس الأولية في ما يتعلق بالمرايا والعدسات وبذلك مهّد لإستعمال العدسات المتنوعة في معالجة عيوب العين وبالتالي استحق أن يكون مؤسس علم البصريات</a:t>
          </a:r>
          <a:endParaRPr lang="en-US" sz="2800" kern="1200" dirty="0">
            <a:solidFill>
              <a:sysClr val="windowText" lastClr="000000">
                <a:hueOff val="0"/>
                <a:satOff val="0"/>
                <a:lumOff val="0"/>
                <a:alphaOff val="0"/>
              </a:sysClr>
            </a:solidFill>
            <a:latin typeface="Constantia"/>
            <a:ea typeface="+mn-ea"/>
            <a:cs typeface="+mj-cs"/>
          </a:endParaRPr>
        </a:p>
      </dsp:txBody>
      <dsp:txXfrm>
        <a:off x="1896541" y="2366571"/>
        <a:ext cx="6170079" cy="1972871"/>
      </dsp:txXfrm>
    </dsp:sp>
    <dsp:sp modelId="{95B3FBD0-2FDE-42BA-BBA3-139B2CA1024C}">
      <dsp:nvSpPr>
        <dsp:cNvPr id="0" name=""/>
        <dsp:cNvSpPr/>
      </dsp:nvSpPr>
      <dsp:spPr>
        <a:xfrm>
          <a:off x="160274" y="2496280"/>
          <a:ext cx="1751649" cy="1676503"/>
        </a:xfrm>
        <a:prstGeom prst="roundRect">
          <a:avLst>
            <a:gd name="adj" fmla="val 10000"/>
          </a:avLst>
        </a:prstGeom>
        <a:blipFill rotWithShape="1">
          <a:blip xmlns:r="http://schemas.openxmlformats.org/officeDocument/2006/relationships" r:embed="rId2"/>
          <a:srcRect/>
          <a:stretch>
            <a:fillRect l="-29000" r="-2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endParaRPr lang="en-GB" sz="2400" kern="1200" dirty="0">
            <a:latin typeface="Times New Roman" panose="02020603050405020304" pitchFamily="18" charset="0"/>
            <a:cs typeface="Times New Roman" panose="02020603050405020304" pitchFamily="18" charset="0"/>
          </a:endParaRPr>
        </a:p>
        <a:p>
          <a:pPr marL="0" lvl="0" indent="0" algn="r" defTabSz="1066800" rtl="1">
            <a:lnSpc>
              <a:spcPct val="90000"/>
            </a:lnSpc>
            <a:spcBef>
              <a:spcPct val="0"/>
            </a:spcBef>
            <a:spcAft>
              <a:spcPct val="35000"/>
            </a:spcAft>
            <a:buNone/>
          </a:pPr>
          <a:r>
            <a:rPr lang="ar-SA" sz="2400" kern="1200" dirty="0">
              <a:latin typeface="Times New Roman" panose="02020603050405020304" pitchFamily="18" charset="0"/>
              <a:cs typeface="Times New Roman" panose="02020603050405020304" pitchFamily="18" charset="0"/>
            </a:rPr>
            <a:t>رفع شخص جسما˝ كتلته 10 كجم لمسافة عمودية قدرها 5 متر فوق سطح الأرض ماهو الشغل الناتج عن هذه العملية</a:t>
          </a:r>
          <a:r>
            <a:rPr lang="ar-EG" sz="2400" kern="1200" dirty="0">
              <a:latin typeface="Times New Roman" panose="02020603050405020304" pitchFamily="18" charset="0"/>
              <a:cs typeface="Times New Roman" panose="02020603050405020304" pitchFamily="18" charset="0"/>
            </a:rPr>
            <a:t>؟ </a:t>
          </a:r>
          <a:endParaRPr lang="en-US" sz="2400" b="0" kern="1200" dirty="0">
            <a:latin typeface="Times New Roman" panose="02020603050405020304" pitchFamily="18" charset="0"/>
            <a:cs typeface="Times New Roman" panose="02020603050405020304" pitchFamily="18" charset="0"/>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775391"/>
          <a:ext cx="2488987" cy="298206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m = 10 kg</a:t>
          </a:r>
        </a:p>
        <a:p>
          <a:pPr marL="0" lvl="0" indent="0" algn="l" defTabSz="1244600" rtl="0">
            <a:lnSpc>
              <a:spcPct val="90000"/>
            </a:lnSpc>
            <a:spcBef>
              <a:spcPct val="0"/>
            </a:spcBef>
            <a:spcAft>
              <a:spcPct val="35000"/>
            </a:spcAft>
            <a:buNone/>
          </a:pPr>
          <a:r>
            <a:rPr lang="en-GB" sz="2800" i="1" kern="1200" dirty="0">
              <a:latin typeface="Times New Roman" panose="02020603050405020304" pitchFamily="18" charset="0"/>
              <a:cs typeface="Times New Roman" panose="02020603050405020304" pitchFamily="18" charset="0"/>
            </a:rPr>
            <a:t>h</a:t>
          </a:r>
          <a:r>
            <a:rPr lang="en-GB" sz="2800" kern="1200" dirty="0">
              <a:latin typeface="Times New Roman" panose="02020603050405020304" pitchFamily="18" charset="0"/>
              <a:cs typeface="Times New Roman" panose="02020603050405020304" pitchFamily="18" charset="0"/>
            </a:rPr>
            <a:t> = 5 m</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 ?</a:t>
          </a:r>
          <a:endParaRPr lang="en-US" sz="2800" kern="1200" dirty="0">
            <a:latin typeface="Times New Roman" panose="02020603050405020304" pitchFamily="18" charset="0"/>
            <a:cs typeface="Times New Roman" panose="02020603050405020304" pitchFamily="18" charset="0"/>
          </a:endParaRPr>
        </a:p>
      </dsp:txBody>
      <dsp:txXfrm>
        <a:off x="3126588" y="1775391"/>
        <a:ext cx="2488987" cy="2982069"/>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0" i="1" kern="1200" dirty="0">
              <a:solidFill>
                <a:schemeClr val="accent2">
                  <a:lumMod val="75000"/>
                </a:schemeClr>
              </a:solidFill>
              <a:latin typeface="Cambria Math" panose="02040503050406030204" pitchFamily="18" charset="0"/>
              <a:cs typeface="Times New Roman" panose="02020603050405020304" pitchFamily="18" charset="0"/>
            </a:rPr>
            <a:t>U = - m g h</a:t>
          </a:r>
        </a:p>
        <a:p>
          <a:pPr marL="0" lvl="0" indent="0" algn="l" defTabSz="1244600">
            <a:lnSpc>
              <a:spcPct val="90000"/>
            </a:lnSpc>
            <a:spcBef>
              <a:spcPct val="0"/>
            </a:spcBef>
            <a:spcAft>
              <a:spcPct val="35000"/>
            </a:spcAft>
            <a:buClr>
              <a:srgbClr val="0BD0D9"/>
            </a:buClr>
            <a:buSzPct val="95000"/>
            <a:buFont typeface="Wingdings 2" pitchFamily="18" charset="2"/>
            <a:buNone/>
          </a:pPr>
          <a:r>
            <a:rPr lang="en-GB" sz="2000" kern="1200" dirty="0">
              <a:solidFill>
                <a:prstClr val="black"/>
              </a:solidFill>
              <a:latin typeface="Times New Roman" pitchFamily="18" charset="0"/>
              <a:cs typeface="Times New Roman" panose="02020603050405020304" pitchFamily="18" charset="0"/>
            </a:rPr>
            <a:t>W </a:t>
          </a:r>
          <a:r>
            <a:rPr lang="en-US" sz="2000" kern="1200" dirty="0">
              <a:solidFill>
                <a:prstClr val="black"/>
              </a:solidFill>
              <a:latin typeface="Times New Roman" pitchFamily="18" charset="0"/>
              <a:cs typeface="Times New Roman" panose="02020603050405020304" pitchFamily="18" charset="0"/>
            </a:rPr>
            <a:t>= - 10 x 9.81 x 5</a:t>
          </a:r>
        </a:p>
        <a:p>
          <a:pPr marL="0" lvl="0" indent="0" algn="l" defTabSz="1244600" rtl="1">
            <a:lnSpc>
              <a:spcPct val="90000"/>
            </a:lnSpc>
            <a:spcBef>
              <a:spcPct val="0"/>
            </a:spcBef>
            <a:spcAft>
              <a:spcPct val="35000"/>
            </a:spcAft>
            <a:buClr>
              <a:srgbClr val="0BD0D9"/>
            </a:buClr>
            <a:buSzPct val="95000"/>
            <a:buFont typeface="Wingdings 2" pitchFamily="18" charset="2"/>
            <a:buNone/>
          </a:pPr>
          <a:r>
            <a:rPr lang="en-US" sz="2400" kern="1200" dirty="0">
              <a:solidFill>
                <a:prstClr val="black"/>
              </a:solidFill>
              <a:latin typeface="Times New Roman" pitchFamily="18" charset="0"/>
              <a:cs typeface="Times New Roman" panose="02020603050405020304" pitchFamily="18" charset="0"/>
            </a:rPr>
            <a:t>   = </a:t>
          </a:r>
          <a:r>
            <a:rPr lang="en-US" sz="32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anose="02020603050405020304" pitchFamily="18" charset="0"/>
            </a:rPr>
            <a:t>- </a:t>
          </a:r>
          <a:r>
            <a:rPr lang="en-GB" sz="32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anose="02020603050405020304" pitchFamily="18" charset="0"/>
            </a:rPr>
            <a:t>490 J </a:t>
          </a:r>
          <a:endParaRPr lang="en-GB" sz="3200" b="0" kern="1200" dirty="0">
            <a:latin typeface="Times New Roman" panose="02020603050405020304" pitchFamily="18" charset="0"/>
            <a:cs typeface="Times New Roman" panose="02020603050405020304" pitchFamily="18" charset="0"/>
          </a:endParaRPr>
        </a:p>
        <a:p>
          <a:pPr marL="0" lvl="0" indent="0" algn="r" defTabSz="1244600" rtl="1">
            <a:lnSpc>
              <a:spcPct val="90000"/>
            </a:lnSpc>
            <a:spcBef>
              <a:spcPct val="0"/>
            </a:spcBef>
            <a:spcAft>
              <a:spcPct val="35000"/>
            </a:spcAft>
            <a:buClr>
              <a:srgbClr val="0BD0D9"/>
            </a:buClr>
            <a:buSzPct val="95000"/>
            <a:buFont typeface="Wingdings 2" pitchFamily="18" charset="2"/>
            <a:buNone/>
          </a:pPr>
          <a:r>
            <a:rPr lang="en-GB" sz="2000" kern="1200" dirty="0">
              <a:latin typeface="Times New Roman" pitchFamily="18" charset="0"/>
              <a:cs typeface="Times New Roman" panose="02020603050405020304" pitchFamily="18" charset="0"/>
            </a:rPr>
            <a:t>*</a:t>
          </a:r>
          <a:r>
            <a:rPr lang="ar-SA" sz="2000" kern="1200" dirty="0">
              <a:latin typeface="Times New Roman" pitchFamily="18" charset="0"/>
              <a:cs typeface="Times New Roman" panose="02020603050405020304" pitchFamily="18" charset="0"/>
            </a:rPr>
            <a:t>الإشارة السالبة لأن الجسم يتحرك في عكس إتجاه القوة </a:t>
          </a:r>
          <a:endParaRPr lang="en-US" sz="2000" b="1"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341594"/>
          <a:ext cx="2488987" cy="328641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SA" sz="2400" kern="1200" dirty="0">
              <a:cs typeface="+mj-cs"/>
            </a:rPr>
            <a:t>تنزل المركبة في لعبة قطار الموت السريع مسافة 0.018 كلم في اتجاه الأرض، فما هو مقدار الشغل التي تبذله قوة الجاذبية الأرضية على هذه المركبة إذا علمتي أن كتلتها تبلغ 7200 جرام؟</a:t>
          </a:r>
          <a:endParaRPr lang="en-US" sz="2400" b="0" kern="1200" dirty="0">
            <a:latin typeface="Times New Roman" panose="02020603050405020304" pitchFamily="18" charset="0"/>
            <a:cs typeface="+mj-cs"/>
          </a:endParaRPr>
        </a:p>
      </dsp:txBody>
      <dsp:txXfrm>
        <a:off x="5615576" y="1341594"/>
        <a:ext cx="2488987" cy="3286416"/>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775391"/>
          <a:ext cx="2488987" cy="298206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GB" sz="2400" b="1" i="1" kern="1200" dirty="0">
              <a:latin typeface="Times New Roman" panose="02020603050405020304" pitchFamily="18" charset="0"/>
              <a:cs typeface="Times New Roman" panose="02020603050405020304" pitchFamily="18" charset="0"/>
            </a:rPr>
            <a:t>h</a:t>
          </a:r>
          <a:r>
            <a:rPr lang="en-GB" sz="2400" kern="1200" dirty="0">
              <a:latin typeface="Times New Roman" panose="02020603050405020304" pitchFamily="18" charset="0"/>
              <a:cs typeface="Times New Roman" panose="02020603050405020304" pitchFamily="18" charset="0"/>
            </a:rPr>
            <a:t> = 0.018 km</a:t>
          </a:r>
        </a:p>
        <a:p>
          <a:pPr marL="0" lvl="0" indent="0" algn="l" defTabSz="1066800" rtl="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 = 0.018 x 1000</a:t>
          </a:r>
        </a:p>
        <a:p>
          <a:pPr marL="0" lvl="0" indent="0" algn="l" defTabSz="1066800" rtl="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 = 18 </a:t>
          </a:r>
          <a:r>
            <a:rPr lang="en-GB" sz="2400" b="1" kern="1200" dirty="0">
              <a:latin typeface="Times New Roman" panose="02020603050405020304" pitchFamily="18" charset="0"/>
              <a:cs typeface="Times New Roman" panose="02020603050405020304" pitchFamily="18" charset="0"/>
            </a:rPr>
            <a:t>m</a:t>
          </a:r>
        </a:p>
        <a:p>
          <a:pPr marL="0" lvl="0" indent="0" algn="l" defTabSz="1066800" rtl="0">
            <a:lnSpc>
              <a:spcPct val="90000"/>
            </a:lnSpc>
            <a:spcBef>
              <a:spcPct val="0"/>
            </a:spcBef>
            <a:spcAft>
              <a:spcPct val="35000"/>
            </a:spcAft>
            <a:buNone/>
          </a:pPr>
          <a:r>
            <a:rPr lang="en-GB" sz="2400" b="1" i="1" kern="1200" dirty="0">
              <a:latin typeface="Times New Roman" panose="02020603050405020304" pitchFamily="18" charset="0"/>
              <a:cs typeface="Times New Roman" panose="02020603050405020304" pitchFamily="18" charset="0"/>
            </a:rPr>
            <a:t>m</a:t>
          </a:r>
          <a:r>
            <a:rPr lang="en-GB" sz="2400" kern="1200" dirty="0">
              <a:latin typeface="Times New Roman" panose="02020603050405020304" pitchFamily="18" charset="0"/>
              <a:cs typeface="Times New Roman" panose="02020603050405020304" pitchFamily="18" charset="0"/>
            </a:rPr>
            <a:t> = 7200 g</a:t>
          </a:r>
        </a:p>
        <a:p>
          <a:pPr marL="0" lvl="0" indent="0" algn="l" defTabSz="1066800" rtl="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   = 7200 / 1000</a:t>
          </a:r>
        </a:p>
        <a:p>
          <a:pPr marL="0" lvl="0" indent="0" algn="l" defTabSz="1066800" rtl="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   = 7.2 </a:t>
          </a:r>
          <a:r>
            <a:rPr lang="en-GB" sz="2400" b="1" kern="1200" dirty="0">
              <a:latin typeface="Times New Roman" panose="02020603050405020304" pitchFamily="18" charset="0"/>
              <a:cs typeface="Times New Roman" panose="02020603050405020304" pitchFamily="18" charset="0"/>
            </a:rPr>
            <a:t>kg</a:t>
          </a:r>
        </a:p>
        <a:p>
          <a:pPr marL="0" lvl="0" indent="0" algn="l" defTabSz="1066800" rtl="0">
            <a:lnSpc>
              <a:spcPct val="90000"/>
            </a:lnSpc>
            <a:spcBef>
              <a:spcPct val="0"/>
            </a:spcBef>
            <a:spcAft>
              <a:spcPct val="35000"/>
            </a:spcAft>
            <a:buNone/>
          </a:pPr>
          <a:r>
            <a:rPr lang="en-GB" sz="2800" b="1" kern="1200" dirty="0">
              <a:latin typeface="Times New Roman" panose="02020603050405020304" pitchFamily="18" charset="0"/>
              <a:cs typeface="Times New Roman" panose="02020603050405020304" pitchFamily="18" charset="0"/>
            </a:rPr>
            <a:t>W</a:t>
          </a:r>
          <a:r>
            <a:rPr lang="en-GB" sz="2800"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dsp:txBody>
      <dsp:txXfrm>
        <a:off x="3126588" y="1775391"/>
        <a:ext cx="2488987" cy="2982069"/>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Clr>
              <a:srgbClr val="0BD0D9"/>
            </a:buClr>
            <a:buSzPct val="95000"/>
            <a:buFont typeface="Wingdings 2" pitchFamily="18" charset="2"/>
            <a:buNone/>
          </a:pPr>
          <a:r>
            <a:rPr lang="en-GB" sz="2800" b="0" i="1" kern="1200" dirty="0">
              <a:solidFill>
                <a:schemeClr val="accent2">
                  <a:lumMod val="75000"/>
                </a:schemeClr>
              </a:solidFill>
              <a:latin typeface="Cambria Math" panose="02040503050406030204" pitchFamily="18" charset="0"/>
              <a:cs typeface="Times New Roman" panose="02020603050405020304" pitchFamily="18" charset="0"/>
            </a:rPr>
            <a:t>U = m g h</a:t>
          </a:r>
        </a:p>
        <a:p>
          <a:pPr marL="0" lvl="0" indent="0" algn="l" defTabSz="1244600">
            <a:lnSpc>
              <a:spcPct val="90000"/>
            </a:lnSpc>
            <a:spcBef>
              <a:spcPct val="0"/>
            </a:spcBef>
            <a:spcAft>
              <a:spcPct val="35000"/>
            </a:spcAft>
            <a:buClr>
              <a:srgbClr val="0BD0D9"/>
            </a:buClr>
            <a:buSzPct val="95000"/>
            <a:buFont typeface="Wingdings 2" pitchFamily="18" charset="2"/>
            <a:buNone/>
          </a:pPr>
          <a:r>
            <a:rPr lang="en-US" sz="2000" i="1" kern="1200" dirty="0">
              <a:solidFill>
                <a:prstClr val="black"/>
              </a:solidFill>
              <a:latin typeface="Times New Roman" pitchFamily="18" charset="0"/>
              <a:cs typeface="Times New Roman" panose="02020603050405020304" pitchFamily="18" charset="0"/>
            </a:rPr>
            <a:t>U</a:t>
          </a:r>
          <a:r>
            <a:rPr lang="en-US" sz="2000" kern="1200" dirty="0">
              <a:solidFill>
                <a:prstClr val="black"/>
              </a:solidFill>
              <a:latin typeface="Times New Roman" pitchFamily="18" charset="0"/>
              <a:cs typeface="Times New Roman" panose="02020603050405020304" pitchFamily="18" charset="0"/>
            </a:rPr>
            <a:t> = 7.2 x 9.81 x 18</a:t>
          </a:r>
        </a:p>
        <a:p>
          <a:pPr marL="0" lvl="0" indent="0" algn="l" defTabSz="1244600" rtl="1">
            <a:lnSpc>
              <a:spcPct val="90000"/>
            </a:lnSpc>
            <a:spcBef>
              <a:spcPct val="0"/>
            </a:spcBef>
            <a:spcAft>
              <a:spcPct val="35000"/>
            </a:spcAft>
            <a:buClr>
              <a:srgbClr val="0BD0D9"/>
            </a:buClr>
            <a:buSzPct val="95000"/>
            <a:buFont typeface="Wingdings 2" pitchFamily="18" charset="2"/>
            <a:buNone/>
          </a:pPr>
          <a:r>
            <a:rPr lang="en-US" sz="2400" kern="1200" dirty="0">
              <a:solidFill>
                <a:prstClr val="black"/>
              </a:solidFill>
              <a:latin typeface="Times New Roman" pitchFamily="18" charset="0"/>
              <a:cs typeface="Times New Roman" panose="02020603050405020304" pitchFamily="18" charset="0"/>
            </a:rPr>
            <a:t>   = </a:t>
          </a:r>
          <a:r>
            <a:rPr lang="en-US" sz="32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anose="02020603050405020304" pitchFamily="18" charset="0"/>
            </a:rPr>
            <a:t>1271</a:t>
          </a:r>
          <a:r>
            <a:rPr lang="en-GB" sz="32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anose="02020603050405020304" pitchFamily="18" charset="0"/>
            </a:rPr>
            <a:t> J </a:t>
          </a:r>
          <a:endParaRPr lang="en-GB" sz="3200" b="0" kern="1200" dirty="0">
            <a:latin typeface="Times New Roman" panose="02020603050405020304" pitchFamily="18" charset="0"/>
            <a:cs typeface="Times New Roman" panose="02020603050405020304" pitchFamily="18" charset="0"/>
          </a:endParaRPr>
        </a:p>
        <a:p>
          <a:pPr marL="0" lvl="0" indent="0" algn="r" defTabSz="1244600" rtl="1">
            <a:lnSpc>
              <a:spcPct val="90000"/>
            </a:lnSpc>
            <a:spcBef>
              <a:spcPct val="0"/>
            </a:spcBef>
            <a:spcAft>
              <a:spcPct val="35000"/>
            </a:spcAft>
            <a:buClr>
              <a:srgbClr val="0BD0D9"/>
            </a:buClr>
            <a:buSzPct val="95000"/>
            <a:buFont typeface="Wingdings 2" pitchFamily="18" charset="2"/>
            <a:buNone/>
          </a:pPr>
          <a:r>
            <a:rPr lang="en-GB" sz="2000" kern="1200" dirty="0">
              <a:latin typeface="Times New Roman" pitchFamily="18" charset="0"/>
              <a:cs typeface="Times New Roman" panose="02020603050405020304" pitchFamily="18" charset="0"/>
            </a:rPr>
            <a:t>*</a:t>
          </a:r>
          <a:r>
            <a:rPr lang="ar-SA" sz="2000" kern="1200" dirty="0">
              <a:latin typeface="Times New Roman" pitchFamily="18" charset="0"/>
              <a:cs typeface="Times New Roman" panose="02020603050405020304" pitchFamily="18" charset="0"/>
            </a:rPr>
            <a:t>الإشارة موجبة لأن الجسم </a:t>
          </a:r>
          <a:r>
            <a:rPr lang="ar-SA" sz="2000" b="1" kern="1200" dirty="0">
              <a:latin typeface="Times New Roman" pitchFamily="18" charset="0"/>
              <a:cs typeface="Times New Roman" panose="02020603050405020304" pitchFamily="18" charset="0"/>
            </a:rPr>
            <a:t> </a:t>
          </a:r>
          <a:r>
            <a:rPr lang="ar-SA" sz="2000" b="0" kern="1200" dirty="0">
              <a:latin typeface="Times New Roman" pitchFamily="18" charset="0"/>
              <a:cs typeface="Times New Roman" panose="02020603050405020304" pitchFamily="18" charset="0"/>
            </a:rPr>
            <a:t>نازلاً للأسفل </a:t>
          </a:r>
          <a:r>
            <a:rPr lang="ar-SA" sz="2000" kern="1200" dirty="0">
              <a:latin typeface="Times New Roman" pitchFamily="18" charset="0"/>
              <a:cs typeface="Times New Roman" panose="02020603050405020304" pitchFamily="18" charset="0"/>
            </a:rPr>
            <a:t>(القوة في نفس اتجاه الإزاحة) </a:t>
          </a:r>
          <a:endParaRPr lang="en-US" sz="2000" b="1"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6B563-036B-4151-9384-E238DD042385}">
      <dsp:nvSpPr>
        <dsp:cNvPr id="0" name=""/>
        <dsp:cNvSpPr/>
      </dsp:nvSpPr>
      <dsp:spPr>
        <a:xfrm>
          <a:off x="4483370" y="977"/>
          <a:ext cx="2336853" cy="63430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mj-cs"/>
            </a:rPr>
            <a:t>المصادر الطبيعية</a:t>
          </a:r>
          <a:endParaRPr lang="en-US" sz="2800" b="1" kern="1200" dirty="0">
            <a:latin typeface="Times New Roman" panose="02020603050405020304" pitchFamily="18" charset="0"/>
            <a:cs typeface="+mj-cs"/>
          </a:endParaRPr>
        </a:p>
      </dsp:txBody>
      <dsp:txXfrm>
        <a:off x="4501948" y="19555"/>
        <a:ext cx="2299697" cy="597144"/>
      </dsp:txXfrm>
    </dsp:sp>
    <dsp:sp modelId="{6CEB380A-C683-4323-B6EE-6889C79DE99C}">
      <dsp:nvSpPr>
        <dsp:cNvPr id="0" name=""/>
        <dsp:cNvSpPr/>
      </dsp:nvSpPr>
      <dsp:spPr>
        <a:xfrm>
          <a:off x="6352852" y="635277"/>
          <a:ext cx="233685" cy="393088"/>
        </a:xfrm>
        <a:custGeom>
          <a:avLst/>
          <a:gdLst/>
          <a:ahLst/>
          <a:cxnLst/>
          <a:rect l="0" t="0" r="0" b="0"/>
          <a:pathLst>
            <a:path>
              <a:moveTo>
                <a:pt x="233685" y="0"/>
              </a:moveTo>
              <a:lnTo>
                <a:pt x="233685" y="393088"/>
              </a:lnTo>
              <a:lnTo>
                <a:pt x="0" y="39308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922FA-D1D7-4644-9FA8-D511D96868D0}">
      <dsp:nvSpPr>
        <dsp:cNvPr id="0" name=""/>
        <dsp:cNvSpPr/>
      </dsp:nvSpPr>
      <dsp:spPr>
        <a:xfrm>
          <a:off x="4833615" y="872658"/>
          <a:ext cx="1519237" cy="31141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kern="1200" dirty="0">
              <a:latin typeface="Times New Roman" panose="02020603050405020304" pitchFamily="18" charset="0"/>
              <a:cs typeface="+mj-cs"/>
            </a:rPr>
            <a:t>الشمس</a:t>
          </a:r>
          <a:endParaRPr lang="en-US" sz="2400" kern="1200" dirty="0">
            <a:latin typeface="Times New Roman" panose="02020603050405020304" pitchFamily="18" charset="0"/>
            <a:cs typeface="+mj-cs"/>
          </a:endParaRPr>
        </a:p>
      </dsp:txBody>
      <dsp:txXfrm>
        <a:off x="4842736" y="881779"/>
        <a:ext cx="1500995" cy="293173"/>
      </dsp:txXfrm>
    </dsp:sp>
    <dsp:sp modelId="{19757A73-8BD0-414D-A22A-0D6C824E962E}">
      <dsp:nvSpPr>
        <dsp:cNvPr id="0" name=""/>
        <dsp:cNvSpPr/>
      </dsp:nvSpPr>
      <dsp:spPr>
        <a:xfrm>
          <a:off x="6352852" y="635277"/>
          <a:ext cx="233685" cy="954603"/>
        </a:xfrm>
        <a:custGeom>
          <a:avLst/>
          <a:gdLst/>
          <a:ahLst/>
          <a:cxnLst/>
          <a:rect l="0" t="0" r="0" b="0"/>
          <a:pathLst>
            <a:path>
              <a:moveTo>
                <a:pt x="233685" y="0"/>
              </a:moveTo>
              <a:lnTo>
                <a:pt x="233685" y="954603"/>
              </a:lnTo>
              <a:lnTo>
                <a:pt x="0" y="95460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42C62-B4E5-4C8E-8F2F-75269791C11D}">
      <dsp:nvSpPr>
        <dsp:cNvPr id="0" name=""/>
        <dsp:cNvSpPr/>
      </dsp:nvSpPr>
      <dsp:spPr>
        <a:xfrm>
          <a:off x="4833615" y="1421454"/>
          <a:ext cx="1519237" cy="336852"/>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kern="1200" dirty="0">
              <a:latin typeface="Times New Roman" panose="02020603050405020304" pitchFamily="18" charset="0"/>
              <a:cs typeface="+mj-cs"/>
            </a:rPr>
            <a:t>الرياح</a:t>
          </a:r>
          <a:endParaRPr lang="en-US" sz="2400" kern="1200" dirty="0">
            <a:latin typeface="Times New Roman" panose="02020603050405020304" pitchFamily="18" charset="0"/>
            <a:cs typeface="+mj-cs"/>
          </a:endParaRPr>
        </a:p>
      </dsp:txBody>
      <dsp:txXfrm>
        <a:off x="4843481" y="1431320"/>
        <a:ext cx="1499505" cy="317120"/>
      </dsp:txXfrm>
    </dsp:sp>
    <dsp:sp modelId="{B7795CF3-54B6-4607-955B-9EF12FEC088E}">
      <dsp:nvSpPr>
        <dsp:cNvPr id="0" name=""/>
        <dsp:cNvSpPr/>
      </dsp:nvSpPr>
      <dsp:spPr>
        <a:xfrm>
          <a:off x="6352852" y="635277"/>
          <a:ext cx="233685" cy="1549180"/>
        </a:xfrm>
        <a:custGeom>
          <a:avLst/>
          <a:gdLst/>
          <a:ahLst/>
          <a:cxnLst/>
          <a:rect l="0" t="0" r="0" b="0"/>
          <a:pathLst>
            <a:path>
              <a:moveTo>
                <a:pt x="233685" y="0"/>
              </a:moveTo>
              <a:lnTo>
                <a:pt x="233685" y="1549180"/>
              </a:lnTo>
              <a:lnTo>
                <a:pt x="0" y="154918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210CB-DC5C-4E83-A7DE-F084B555F5E4}">
      <dsp:nvSpPr>
        <dsp:cNvPr id="0" name=""/>
        <dsp:cNvSpPr/>
      </dsp:nvSpPr>
      <dsp:spPr>
        <a:xfrm>
          <a:off x="4833615" y="1995688"/>
          <a:ext cx="1519237" cy="37754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kern="1200" dirty="0">
              <a:cs typeface="+mj-cs"/>
            </a:rPr>
            <a:t>الوقود</a:t>
          </a:r>
          <a:endParaRPr lang="en-US" sz="2400" kern="1200" dirty="0">
            <a:cs typeface="+mj-cs"/>
          </a:endParaRPr>
        </a:p>
      </dsp:txBody>
      <dsp:txXfrm>
        <a:off x="4844673" y="2006746"/>
        <a:ext cx="1497121" cy="355424"/>
      </dsp:txXfrm>
    </dsp:sp>
    <dsp:sp modelId="{F8621F0A-9F2C-4754-AD15-6ED5939D7C87}">
      <dsp:nvSpPr>
        <dsp:cNvPr id="0" name=""/>
        <dsp:cNvSpPr/>
      </dsp:nvSpPr>
      <dsp:spPr>
        <a:xfrm>
          <a:off x="6352852" y="635277"/>
          <a:ext cx="233685" cy="2179711"/>
        </a:xfrm>
        <a:custGeom>
          <a:avLst/>
          <a:gdLst/>
          <a:ahLst/>
          <a:cxnLst/>
          <a:rect l="0" t="0" r="0" b="0"/>
          <a:pathLst>
            <a:path>
              <a:moveTo>
                <a:pt x="233685" y="0"/>
              </a:moveTo>
              <a:lnTo>
                <a:pt x="233685" y="2179711"/>
              </a:lnTo>
              <a:lnTo>
                <a:pt x="0" y="217971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E000D3-F25D-4117-B5A7-5FA5A2E0EE09}">
      <dsp:nvSpPr>
        <dsp:cNvPr id="0" name=""/>
        <dsp:cNvSpPr/>
      </dsp:nvSpPr>
      <dsp:spPr>
        <a:xfrm>
          <a:off x="4833615" y="2610609"/>
          <a:ext cx="1519237" cy="40876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ar-SA" sz="2300" kern="1200" dirty="0"/>
            <a:t>مساقط المياه</a:t>
          </a:r>
          <a:endParaRPr lang="en-US" sz="2300" kern="1200" dirty="0"/>
        </a:p>
      </dsp:txBody>
      <dsp:txXfrm>
        <a:off x="4845587" y="2622581"/>
        <a:ext cx="1495293" cy="384816"/>
      </dsp:txXfrm>
    </dsp:sp>
    <dsp:sp modelId="{F5805657-0A7F-4B72-ACE6-18BD032324BA}">
      <dsp:nvSpPr>
        <dsp:cNvPr id="0" name=""/>
        <dsp:cNvSpPr/>
      </dsp:nvSpPr>
      <dsp:spPr>
        <a:xfrm>
          <a:off x="6352852" y="635277"/>
          <a:ext cx="233685" cy="2814093"/>
        </a:xfrm>
        <a:custGeom>
          <a:avLst/>
          <a:gdLst/>
          <a:ahLst/>
          <a:cxnLst/>
          <a:rect l="0" t="0" r="0" b="0"/>
          <a:pathLst>
            <a:path>
              <a:moveTo>
                <a:pt x="233685" y="0"/>
              </a:moveTo>
              <a:lnTo>
                <a:pt x="233685" y="2814093"/>
              </a:lnTo>
              <a:lnTo>
                <a:pt x="0" y="281409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84545-6A96-424A-BAD7-95740410E52E}">
      <dsp:nvSpPr>
        <dsp:cNvPr id="0" name=""/>
        <dsp:cNvSpPr/>
      </dsp:nvSpPr>
      <dsp:spPr>
        <a:xfrm>
          <a:off x="4833615" y="3256750"/>
          <a:ext cx="1519237" cy="38524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kern="1200" dirty="0">
              <a:cs typeface="+mj-cs"/>
            </a:rPr>
            <a:t>النباتات</a:t>
          </a:r>
          <a:endParaRPr lang="en-US" sz="2400" kern="1200" dirty="0">
            <a:cs typeface="+mj-cs"/>
          </a:endParaRPr>
        </a:p>
      </dsp:txBody>
      <dsp:txXfrm>
        <a:off x="4844898" y="3268033"/>
        <a:ext cx="1496671" cy="362674"/>
      </dsp:txXfrm>
    </dsp:sp>
    <dsp:sp modelId="{D3D2F240-11B8-4EED-A41D-6D44340A4B92}">
      <dsp:nvSpPr>
        <dsp:cNvPr id="0" name=""/>
        <dsp:cNvSpPr/>
      </dsp:nvSpPr>
      <dsp:spPr>
        <a:xfrm>
          <a:off x="6352852" y="635277"/>
          <a:ext cx="233685" cy="3430177"/>
        </a:xfrm>
        <a:custGeom>
          <a:avLst/>
          <a:gdLst/>
          <a:ahLst/>
          <a:cxnLst/>
          <a:rect l="0" t="0" r="0" b="0"/>
          <a:pathLst>
            <a:path>
              <a:moveTo>
                <a:pt x="233685" y="0"/>
              </a:moveTo>
              <a:lnTo>
                <a:pt x="233685" y="3430177"/>
              </a:lnTo>
              <a:lnTo>
                <a:pt x="0" y="343017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43A1C5-CE0A-4FE1-9519-AA68B02A56DF}">
      <dsp:nvSpPr>
        <dsp:cNvPr id="0" name=""/>
        <dsp:cNvSpPr/>
      </dsp:nvSpPr>
      <dsp:spPr>
        <a:xfrm>
          <a:off x="4833615" y="3879372"/>
          <a:ext cx="1519237" cy="37216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kern="1200" dirty="0">
              <a:cs typeface="+mj-cs"/>
            </a:rPr>
            <a:t>الطاقة النووية</a:t>
          </a:r>
          <a:endParaRPr lang="en-US" sz="2400" kern="1200" dirty="0">
            <a:cs typeface="+mj-cs"/>
          </a:endParaRPr>
        </a:p>
      </dsp:txBody>
      <dsp:txXfrm>
        <a:off x="4844515" y="3890272"/>
        <a:ext cx="1497437" cy="350365"/>
      </dsp:txXfrm>
    </dsp:sp>
    <dsp:sp modelId="{31A6CF9A-2544-41A7-BD90-4F508361CFE0}">
      <dsp:nvSpPr>
        <dsp:cNvPr id="0" name=""/>
        <dsp:cNvSpPr/>
      </dsp:nvSpPr>
      <dsp:spPr>
        <a:xfrm>
          <a:off x="1805068" y="977"/>
          <a:ext cx="2203540" cy="6029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mj-cs"/>
            </a:rPr>
            <a:t>المصادر الصناعية</a:t>
          </a:r>
          <a:endParaRPr lang="en-US" sz="2800" b="1" kern="1200" dirty="0">
            <a:latin typeface="Times New Roman" panose="02020603050405020304" pitchFamily="18" charset="0"/>
            <a:cs typeface="+mj-cs"/>
          </a:endParaRPr>
        </a:p>
      </dsp:txBody>
      <dsp:txXfrm>
        <a:off x="1822728" y="18637"/>
        <a:ext cx="2168220" cy="567646"/>
      </dsp:txXfrm>
    </dsp:sp>
    <dsp:sp modelId="{AFAA1346-F077-4EEB-B390-F2A2341B5D4B}">
      <dsp:nvSpPr>
        <dsp:cNvPr id="0" name=""/>
        <dsp:cNvSpPr/>
      </dsp:nvSpPr>
      <dsp:spPr>
        <a:xfrm>
          <a:off x="3186313" y="603943"/>
          <a:ext cx="601940" cy="456687"/>
        </a:xfrm>
        <a:custGeom>
          <a:avLst/>
          <a:gdLst/>
          <a:ahLst/>
          <a:cxnLst/>
          <a:rect l="0" t="0" r="0" b="0"/>
          <a:pathLst>
            <a:path>
              <a:moveTo>
                <a:pt x="601940" y="0"/>
              </a:moveTo>
              <a:lnTo>
                <a:pt x="601940" y="456687"/>
              </a:lnTo>
              <a:lnTo>
                <a:pt x="0" y="45668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8893AC-3B32-480F-B388-C55BC0782509}">
      <dsp:nvSpPr>
        <dsp:cNvPr id="0" name=""/>
        <dsp:cNvSpPr/>
      </dsp:nvSpPr>
      <dsp:spPr>
        <a:xfrm>
          <a:off x="1307776" y="841324"/>
          <a:ext cx="1878537" cy="438613"/>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kern="1200" dirty="0">
              <a:latin typeface="Times New Roman" panose="02020603050405020304" pitchFamily="18" charset="0"/>
              <a:cs typeface="+mj-cs"/>
            </a:rPr>
            <a:t>السدود والخزانات</a:t>
          </a:r>
          <a:endParaRPr lang="en-US" sz="2400" kern="1200" dirty="0">
            <a:latin typeface="Times New Roman" panose="02020603050405020304" pitchFamily="18" charset="0"/>
            <a:cs typeface="+mj-cs"/>
          </a:endParaRPr>
        </a:p>
      </dsp:txBody>
      <dsp:txXfrm>
        <a:off x="1320623" y="854171"/>
        <a:ext cx="1852843" cy="412919"/>
      </dsp:txXfrm>
    </dsp:sp>
    <dsp:sp modelId="{9C412ED2-9219-4149-99C9-34DE15479FD1}">
      <dsp:nvSpPr>
        <dsp:cNvPr id="0" name=""/>
        <dsp:cNvSpPr/>
      </dsp:nvSpPr>
      <dsp:spPr>
        <a:xfrm>
          <a:off x="3567900" y="603943"/>
          <a:ext cx="220354" cy="1131418"/>
        </a:xfrm>
        <a:custGeom>
          <a:avLst/>
          <a:gdLst/>
          <a:ahLst/>
          <a:cxnLst/>
          <a:rect l="0" t="0" r="0" b="0"/>
          <a:pathLst>
            <a:path>
              <a:moveTo>
                <a:pt x="220354" y="0"/>
              </a:moveTo>
              <a:lnTo>
                <a:pt x="220354" y="1131418"/>
              </a:lnTo>
              <a:lnTo>
                <a:pt x="0" y="113141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30E5D-BE84-4EF9-BBA7-A33DAC2EBBB9}">
      <dsp:nvSpPr>
        <dsp:cNvPr id="0" name=""/>
        <dsp:cNvSpPr/>
      </dsp:nvSpPr>
      <dsp:spPr>
        <a:xfrm>
          <a:off x="1307776" y="1517318"/>
          <a:ext cx="2260124" cy="436087"/>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r-SA" sz="2400" kern="1200" dirty="0">
              <a:latin typeface="Times New Roman" panose="02020603050405020304" pitchFamily="18" charset="0"/>
              <a:cs typeface="+mj-cs"/>
            </a:rPr>
            <a:t>محطات توليد الكهرباء</a:t>
          </a:r>
          <a:endParaRPr lang="en-US" sz="2400" kern="1200" dirty="0">
            <a:latin typeface="Times New Roman" panose="02020603050405020304" pitchFamily="18" charset="0"/>
            <a:cs typeface="+mj-cs"/>
          </a:endParaRPr>
        </a:p>
      </dsp:txBody>
      <dsp:txXfrm>
        <a:off x="1320549" y="1530091"/>
        <a:ext cx="2234578" cy="4105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F5306-FBA1-4E2F-BAF4-AF8E942C8037}">
      <dsp:nvSpPr>
        <dsp:cNvPr id="0" name=""/>
        <dsp:cNvSpPr/>
      </dsp:nvSpPr>
      <dsp:spPr>
        <a:xfrm>
          <a:off x="0" y="359394"/>
          <a:ext cx="7909441" cy="504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CDA241-8886-488F-8C2B-07F1E2405AFB}">
      <dsp:nvSpPr>
        <dsp:cNvPr id="0" name=""/>
        <dsp:cNvSpPr/>
      </dsp:nvSpPr>
      <dsp:spPr>
        <a:xfrm>
          <a:off x="1977360" y="64194"/>
          <a:ext cx="5536608" cy="590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271" tIns="0" rIns="209271" bIns="0" numCol="1" spcCol="1270" anchor="ctr" anchorCtr="0">
          <a:noAutofit/>
        </a:bodyPr>
        <a:lstStyle/>
        <a:p>
          <a:pPr marL="0" lvl="0" indent="0" algn="r" defTabSz="1066800" rtl="1">
            <a:lnSpc>
              <a:spcPct val="90000"/>
            </a:lnSpc>
            <a:spcBef>
              <a:spcPct val="0"/>
            </a:spcBef>
            <a:spcAft>
              <a:spcPct val="35000"/>
            </a:spcAft>
            <a:buSzPct val="95000"/>
            <a:buFont typeface="Calibri" pitchFamily="34" charset="0"/>
            <a:buNone/>
          </a:pPr>
          <a:r>
            <a:rPr lang="ar-SA" sz="2400" kern="1200" dirty="0">
              <a:solidFill>
                <a:prstClr val="black"/>
              </a:solidFill>
              <a:latin typeface="Times New Roman" pitchFamily="18" charset="0"/>
              <a:ea typeface="Calibri" pitchFamily="34" charset="0"/>
              <a:cs typeface="Times New Roman" pitchFamily="18" charset="0"/>
            </a:rPr>
            <a:t>هو أي مادة قابلة للاحتراق وينتج عن احتراقها حرارة</a:t>
          </a:r>
          <a:endParaRPr lang="en-US" sz="2400" kern="1200" dirty="0">
            <a:latin typeface="Times New Roman" pitchFamily="18" charset="0"/>
            <a:cs typeface="Times New Roman" pitchFamily="18" charset="0"/>
          </a:endParaRPr>
        </a:p>
      </dsp:txBody>
      <dsp:txXfrm>
        <a:off x="2006181" y="93015"/>
        <a:ext cx="5478966" cy="532758"/>
      </dsp:txXfrm>
    </dsp:sp>
    <dsp:sp modelId="{0175F141-67E9-43C8-B686-661F1E1D5E3A}">
      <dsp:nvSpPr>
        <dsp:cNvPr id="0" name=""/>
        <dsp:cNvSpPr/>
      </dsp:nvSpPr>
      <dsp:spPr>
        <a:xfrm>
          <a:off x="0" y="2076682"/>
          <a:ext cx="7909441" cy="504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E86EA-49B5-4918-9A7F-90221631E099}">
      <dsp:nvSpPr>
        <dsp:cNvPr id="0" name=""/>
        <dsp:cNvSpPr/>
      </dsp:nvSpPr>
      <dsp:spPr>
        <a:xfrm>
          <a:off x="1983153" y="719759"/>
          <a:ext cx="5531201" cy="14004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271" tIns="0" rIns="209271" bIns="0" numCol="1" spcCol="1270" anchor="ctr" anchorCtr="0">
          <a:noAutofit/>
        </a:bodyPr>
        <a:lstStyle/>
        <a:p>
          <a:pPr marL="0" lvl="0" indent="0" algn="r" defTabSz="1066800" rtl="1">
            <a:lnSpc>
              <a:spcPct val="90000"/>
            </a:lnSpc>
            <a:spcBef>
              <a:spcPct val="0"/>
            </a:spcBef>
            <a:spcAft>
              <a:spcPct val="35000"/>
            </a:spcAft>
            <a:buClr>
              <a:prstClr val="black"/>
            </a:buClr>
            <a:buSzPct val="95000"/>
            <a:buFont typeface="+mj-lt"/>
            <a:buNone/>
          </a:pPr>
          <a:r>
            <a:rPr lang="ar-SA" sz="2400" kern="1200" dirty="0">
              <a:solidFill>
                <a:prstClr val="black"/>
              </a:solidFill>
              <a:latin typeface="Times New Roman" pitchFamily="18" charset="0"/>
              <a:ea typeface="Calibri" pitchFamily="34" charset="0"/>
              <a:cs typeface="Times New Roman" pitchFamily="18" charset="0"/>
            </a:rPr>
            <a:t>وقود صلب</a:t>
          </a:r>
          <a:r>
            <a:rPr lang="en-US" sz="2400" kern="1200" dirty="0">
              <a:solidFill>
                <a:prstClr val="black"/>
              </a:solidFill>
              <a:latin typeface="Times New Roman" pitchFamily="18" charset="0"/>
              <a:ea typeface="Calibri" pitchFamily="34" charset="0"/>
              <a:cs typeface="Times New Roman" pitchFamily="18" charset="0"/>
            </a:rPr>
            <a:t>:</a:t>
          </a:r>
          <a:r>
            <a:rPr lang="ar-SA" sz="2400" kern="1200" dirty="0">
              <a:solidFill>
                <a:prstClr val="black"/>
              </a:solidFill>
              <a:latin typeface="Times New Roman" pitchFamily="18" charset="0"/>
              <a:ea typeface="Calibri" pitchFamily="34" charset="0"/>
              <a:cs typeface="Times New Roman" pitchFamily="18" charset="0"/>
            </a:rPr>
            <a:t> مثل الخشب والفحم</a:t>
          </a:r>
          <a:r>
            <a:rPr lang="en-US" sz="2400" kern="1200" dirty="0">
              <a:solidFill>
                <a:prstClr val="black"/>
              </a:solidFill>
              <a:latin typeface="Times New Roman" pitchFamily="18" charset="0"/>
              <a:cs typeface="Times New Roman" pitchFamily="18" charset="0"/>
            </a:rPr>
            <a:t>.</a:t>
          </a:r>
          <a:endParaRPr lang="ar-SA" sz="2400" kern="1200" dirty="0">
            <a:solidFill>
              <a:prstClr val="black"/>
            </a:solidFill>
            <a:latin typeface="Times New Roman" pitchFamily="18" charset="0"/>
            <a:cs typeface="Times New Roman" pitchFamily="18" charset="0"/>
          </a:endParaRPr>
        </a:p>
        <a:p>
          <a:pPr marL="0" lvl="0" indent="0" algn="r" defTabSz="1066800" rtl="1">
            <a:lnSpc>
              <a:spcPct val="90000"/>
            </a:lnSpc>
            <a:spcBef>
              <a:spcPct val="0"/>
            </a:spcBef>
            <a:spcAft>
              <a:spcPct val="35000"/>
            </a:spcAft>
            <a:buClr>
              <a:prstClr val="black"/>
            </a:buClr>
            <a:buSzPct val="95000"/>
            <a:buFont typeface="+mj-lt"/>
            <a:buNone/>
          </a:pPr>
          <a:r>
            <a:rPr lang="ar-SA" sz="2400" kern="1200" dirty="0">
              <a:solidFill>
                <a:prstClr val="black"/>
              </a:solidFill>
              <a:latin typeface="Times New Roman" pitchFamily="18" charset="0"/>
              <a:cs typeface="Times New Roman" pitchFamily="18" charset="0"/>
            </a:rPr>
            <a:t>وقود سائل</a:t>
          </a:r>
          <a:r>
            <a:rPr lang="en-US" sz="2400" kern="1200" dirty="0">
              <a:solidFill>
                <a:prstClr val="black"/>
              </a:solidFill>
              <a:latin typeface="Times New Roman" pitchFamily="18" charset="0"/>
              <a:cs typeface="Times New Roman" pitchFamily="18" charset="0"/>
            </a:rPr>
            <a:t> :</a:t>
          </a:r>
          <a:r>
            <a:rPr lang="ar-SA" sz="2400" kern="1200" dirty="0">
              <a:solidFill>
                <a:prstClr val="black"/>
              </a:solidFill>
              <a:latin typeface="Times New Roman" pitchFamily="18" charset="0"/>
              <a:cs typeface="Times New Roman" pitchFamily="18" charset="0"/>
            </a:rPr>
            <a:t>مثل الكيروسين والبنزين وزيت الديزل</a:t>
          </a:r>
          <a:r>
            <a:rPr lang="en-US" sz="2400" kern="1200" dirty="0">
              <a:solidFill>
                <a:prstClr val="black"/>
              </a:solidFill>
              <a:latin typeface="Times New Roman" pitchFamily="18" charset="0"/>
              <a:cs typeface="Times New Roman" pitchFamily="18" charset="0"/>
            </a:rPr>
            <a:t>.</a:t>
          </a:r>
        </a:p>
        <a:p>
          <a:pPr marL="0" lvl="0" indent="0" algn="r" defTabSz="1066800" rtl="1">
            <a:lnSpc>
              <a:spcPct val="90000"/>
            </a:lnSpc>
            <a:spcBef>
              <a:spcPct val="0"/>
            </a:spcBef>
            <a:spcAft>
              <a:spcPct val="35000"/>
            </a:spcAft>
            <a:buClr>
              <a:prstClr val="black"/>
            </a:buClr>
            <a:buSzPct val="95000"/>
            <a:buFont typeface="+mj-lt"/>
            <a:buNone/>
          </a:pPr>
          <a:r>
            <a:rPr lang="ar-SA" sz="2400" kern="1200" dirty="0">
              <a:solidFill>
                <a:prstClr val="black"/>
              </a:solidFill>
              <a:latin typeface="Times New Roman" pitchFamily="18" charset="0"/>
              <a:cs typeface="Times New Roman" pitchFamily="18" charset="0"/>
            </a:rPr>
            <a:t>وقود غازي</a:t>
          </a:r>
          <a:r>
            <a:rPr lang="en-US" sz="2400" kern="1200" dirty="0">
              <a:solidFill>
                <a:prstClr val="black"/>
              </a:solidFill>
              <a:latin typeface="Times New Roman" pitchFamily="18" charset="0"/>
              <a:cs typeface="Times New Roman" pitchFamily="18" charset="0"/>
            </a:rPr>
            <a:t>:</a:t>
          </a:r>
          <a:r>
            <a:rPr lang="ar-SA" sz="2400" kern="1200" dirty="0">
              <a:solidFill>
                <a:prstClr val="black"/>
              </a:solidFill>
              <a:latin typeface="Times New Roman" pitchFamily="18" charset="0"/>
              <a:cs typeface="Times New Roman" pitchFamily="18" charset="0"/>
            </a:rPr>
            <a:t> مثل الغاز الطبيعي وغاز البوتجاز</a:t>
          </a:r>
          <a:r>
            <a:rPr lang="en-US" sz="2400" kern="1200" dirty="0">
              <a:solidFill>
                <a:prstClr val="black"/>
              </a:solidFill>
              <a:latin typeface="Times New Roman" pitchFamily="18" charset="0"/>
              <a:cs typeface="Times New Roman" pitchFamily="18" charset="0"/>
            </a:rPr>
            <a:t>.</a:t>
          </a:r>
          <a:r>
            <a:rPr lang="ar-SA" sz="2400" kern="1200" dirty="0">
              <a:solidFill>
                <a:prstClr val="black"/>
              </a:solidFill>
              <a:latin typeface="Times New Roman" pitchFamily="18" charset="0"/>
              <a:cs typeface="Times New Roman" pitchFamily="18" charset="0"/>
            </a:rPr>
            <a:t> </a:t>
          </a:r>
          <a:endParaRPr lang="en-US" sz="2400" kern="1200" dirty="0">
            <a:latin typeface="Times New Roman" pitchFamily="18" charset="0"/>
            <a:cs typeface="Times New Roman" pitchFamily="18" charset="0"/>
          </a:endParaRPr>
        </a:p>
      </dsp:txBody>
      <dsp:txXfrm>
        <a:off x="2051519" y="788125"/>
        <a:ext cx="5394469" cy="1263755"/>
      </dsp:txXfrm>
    </dsp:sp>
    <dsp:sp modelId="{BC207DD0-91E0-4D75-B93E-540A0E09D5AE}">
      <dsp:nvSpPr>
        <dsp:cNvPr id="0" name=""/>
        <dsp:cNvSpPr/>
      </dsp:nvSpPr>
      <dsp:spPr>
        <a:xfrm>
          <a:off x="0" y="3690345"/>
          <a:ext cx="7909441" cy="504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050CF-C7E1-4CCF-BA88-CA99562AB379}">
      <dsp:nvSpPr>
        <dsp:cNvPr id="0" name=""/>
        <dsp:cNvSpPr/>
      </dsp:nvSpPr>
      <dsp:spPr>
        <a:xfrm>
          <a:off x="4010394" y="2688682"/>
          <a:ext cx="3503961" cy="139089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271" tIns="0" rIns="209271" bIns="0" numCol="1" spcCol="1270" anchor="ctr" anchorCtr="0">
          <a:noAutofit/>
        </a:bodyPr>
        <a:lstStyle/>
        <a:p>
          <a:pPr marL="0" lvl="0" indent="0" algn="r" defTabSz="1066800" rtl="1">
            <a:lnSpc>
              <a:spcPct val="90000"/>
            </a:lnSpc>
            <a:spcBef>
              <a:spcPct val="0"/>
            </a:spcBef>
            <a:spcAft>
              <a:spcPct val="35000"/>
            </a:spcAft>
            <a:buNone/>
          </a:pPr>
          <a:r>
            <a:rPr lang="ar-SA" sz="2400" kern="1200" dirty="0">
              <a:solidFill>
                <a:prstClr val="black"/>
              </a:solidFill>
              <a:latin typeface="Times New Roman" pitchFamily="18" charset="0"/>
              <a:cs typeface="Times New Roman" pitchFamily="18" charset="0"/>
            </a:rPr>
            <a:t>الوقود له أنواع مختلفة من أهمها الوقود الأحفوري. و</a:t>
          </a:r>
          <a:r>
            <a:rPr lang="ar-SA" sz="2400" kern="1200" dirty="0">
              <a:solidFill>
                <a:srgbClr val="000000"/>
              </a:solidFill>
              <a:latin typeface="Times New Roman" pitchFamily="18" charset="0"/>
              <a:ea typeface="Calibri" pitchFamily="34" charset="0"/>
              <a:cs typeface="Times New Roman" pitchFamily="18" charset="0"/>
            </a:rPr>
            <a:t>يتكون الوقود الأحفوري من ثلاث أنواع رئيسيه هى</a:t>
          </a:r>
          <a:r>
            <a:rPr lang="en-US" sz="2400" kern="1200" dirty="0">
              <a:solidFill>
                <a:srgbClr val="000000"/>
              </a:solidFill>
              <a:latin typeface="Times New Roman" pitchFamily="18" charset="0"/>
              <a:ea typeface="Calibri" pitchFamily="34" charset="0"/>
              <a:cs typeface="Times New Roman" pitchFamily="18" charset="0"/>
            </a:rPr>
            <a:t> :</a:t>
          </a:r>
          <a:endParaRPr lang="en-US" sz="2400" kern="1200" dirty="0">
            <a:latin typeface="Times New Roman" pitchFamily="18" charset="0"/>
            <a:cs typeface="Times New Roman" pitchFamily="18" charset="0"/>
          </a:endParaRPr>
        </a:p>
      </dsp:txBody>
      <dsp:txXfrm>
        <a:off x="4078292" y="2756580"/>
        <a:ext cx="3368165" cy="1255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248F9-FDF7-4AF5-8C45-EA109FE95AF1}">
      <dsp:nvSpPr>
        <dsp:cNvPr id="0" name=""/>
        <dsp:cNvSpPr/>
      </dsp:nvSpPr>
      <dsp:spPr>
        <a:xfrm>
          <a:off x="6844" y="-368533"/>
          <a:ext cx="2474081" cy="737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ar-SA" sz="3200" kern="1200" dirty="0">
              <a:latin typeface="Times New Roman" pitchFamily="18" charset="0"/>
              <a:ea typeface="+mn-ea"/>
              <a:cs typeface="Times New Roman" pitchFamily="18" charset="0"/>
            </a:rPr>
            <a:t>القوة الكامنة </a:t>
          </a:r>
          <a:endParaRPr lang="en-US" sz="3200" kern="1200" dirty="0">
            <a:latin typeface="Times New Roman" panose="02020603050405020304" pitchFamily="18" charset="0"/>
            <a:cs typeface="Times New Roman" panose="02020603050405020304" pitchFamily="18" charset="0"/>
          </a:endParaRPr>
        </a:p>
      </dsp:txBody>
      <dsp:txXfrm>
        <a:off x="6844" y="-368533"/>
        <a:ext cx="2474081" cy="737067"/>
      </dsp:txXfrm>
    </dsp:sp>
    <dsp:sp modelId="{6CC4D353-5FB6-4C46-890F-D3183F0084C1}">
      <dsp:nvSpPr>
        <dsp:cNvPr id="0" name=""/>
        <dsp:cNvSpPr/>
      </dsp:nvSpPr>
      <dsp:spPr>
        <a:xfrm>
          <a:off x="6844" y="368533"/>
          <a:ext cx="2474081" cy="1848622"/>
        </a:xfrm>
        <a:prstGeom prst="round2Diag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rtl="1">
            <a:lnSpc>
              <a:spcPct val="90000"/>
            </a:lnSpc>
            <a:spcBef>
              <a:spcPct val="0"/>
            </a:spcBef>
            <a:spcAft>
              <a:spcPct val="15000"/>
            </a:spcAft>
            <a:buFontTx/>
            <a:buNone/>
          </a:pPr>
          <a:r>
            <a:rPr lang="ar-SA" sz="2000" kern="1200" dirty="0">
              <a:latin typeface="Times New Roman" panose="02020603050405020304" pitchFamily="18" charset="0"/>
              <a:cs typeface="Times New Roman" panose="02020603050405020304" pitchFamily="18" charset="0"/>
            </a:rPr>
            <a:t>وهي تحرك الجسم بإرادة متجهة</a:t>
          </a:r>
          <a:endParaRPr lang="en-US" sz="2000" kern="1200" dirty="0">
            <a:latin typeface="Times New Roman" panose="02020603050405020304" pitchFamily="18" charset="0"/>
            <a:cs typeface="Times New Roman" panose="02020603050405020304" pitchFamily="18" charset="0"/>
          </a:endParaRPr>
        </a:p>
      </dsp:txBody>
      <dsp:txXfrm>
        <a:off x="97086" y="458775"/>
        <a:ext cx="2293597" cy="1668138"/>
      </dsp:txXfrm>
    </dsp:sp>
    <dsp:sp modelId="{62CBE546-E19D-4F0E-8822-84BF24D5D02B}">
      <dsp:nvSpPr>
        <dsp:cNvPr id="0" name=""/>
        <dsp:cNvSpPr/>
      </dsp:nvSpPr>
      <dsp:spPr>
        <a:xfrm>
          <a:off x="2826959" y="-368533"/>
          <a:ext cx="2474081" cy="7370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ar-SA" sz="3200" kern="1200" dirty="0">
              <a:latin typeface="Times New Roman" pitchFamily="18" charset="0"/>
              <a:ea typeface="+mn-ea"/>
              <a:cs typeface="Times New Roman" pitchFamily="18" charset="0"/>
            </a:rPr>
            <a:t>القوة القسرية </a:t>
          </a:r>
          <a:endParaRPr lang="en-US" sz="3200" kern="1200" dirty="0">
            <a:latin typeface="Times New Roman" panose="02020603050405020304" pitchFamily="18" charset="0"/>
            <a:cs typeface="Times New Roman" panose="02020603050405020304" pitchFamily="18" charset="0"/>
          </a:endParaRPr>
        </a:p>
      </dsp:txBody>
      <dsp:txXfrm>
        <a:off x="2826959" y="-368533"/>
        <a:ext cx="2474081" cy="737067"/>
      </dsp:txXfrm>
    </dsp:sp>
    <dsp:sp modelId="{0A5D531D-C80D-471F-BD53-2C8AA9AB6105}">
      <dsp:nvSpPr>
        <dsp:cNvPr id="0" name=""/>
        <dsp:cNvSpPr/>
      </dsp:nvSpPr>
      <dsp:spPr>
        <a:xfrm>
          <a:off x="2826959" y="368533"/>
          <a:ext cx="2474081" cy="1848622"/>
        </a:xfrm>
        <a:prstGeom prst="round2Diag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rtl="1">
            <a:lnSpc>
              <a:spcPct val="90000"/>
            </a:lnSpc>
            <a:spcBef>
              <a:spcPct val="0"/>
            </a:spcBef>
            <a:spcAft>
              <a:spcPct val="15000"/>
            </a:spcAft>
            <a:buFontTx/>
            <a:buNone/>
          </a:pPr>
          <a:r>
            <a:rPr lang="ar-SA" sz="2000" kern="1200" dirty="0">
              <a:cs typeface="+mj-cs"/>
            </a:rPr>
            <a:t>أوتسمى بالقوة القاهرة وهي التي تجبر الجسم على التحرك أو السكون</a:t>
          </a:r>
          <a:endParaRPr lang="en-US" sz="2000" kern="1200" dirty="0">
            <a:cs typeface="+mj-cs"/>
          </a:endParaRPr>
        </a:p>
      </dsp:txBody>
      <dsp:txXfrm>
        <a:off x="2917201" y="458775"/>
        <a:ext cx="2293597" cy="1668138"/>
      </dsp:txXfrm>
    </dsp:sp>
    <dsp:sp modelId="{5B38C9DC-F489-41A5-834F-2B3447E847CD}">
      <dsp:nvSpPr>
        <dsp:cNvPr id="0" name=""/>
        <dsp:cNvSpPr/>
      </dsp:nvSpPr>
      <dsp:spPr>
        <a:xfrm>
          <a:off x="5647073" y="-370962"/>
          <a:ext cx="2474081" cy="74678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ar-SA" sz="3200" kern="1200" dirty="0">
              <a:latin typeface="Times New Roman" pitchFamily="18" charset="0"/>
              <a:ea typeface="+mn-ea"/>
              <a:cs typeface="Times New Roman" pitchFamily="18" charset="0"/>
            </a:rPr>
            <a:t>القوة الطبيعية</a:t>
          </a:r>
          <a:endParaRPr lang="en-US" sz="3200" kern="1200" dirty="0"/>
        </a:p>
      </dsp:txBody>
      <dsp:txXfrm>
        <a:off x="5647073" y="-370962"/>
        <a:ext cx="2474081" cy="746782"/>
      </dsp:txXfrm>
    </dsp:sp>
    <dsp:sp modelId="{35C151AD-773A-4D7C-90CE-2A927DC2AC8B}">
      <dsp:nvSpPr>
        <dsp:cNvPr id="0" name=""/>
        <dsp:cNvSpPr/>
      </dsp:nvSpPr>
      <dsp:spPr>
        <a:xfrm>
          <a:off x="5647073" y="370962"/>
          <a:ext cx="2474081" cy="1848622"/>
        </a:xfrm>
        <a:prstGeom prst="round2Diag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30400" algn="ctr" defTabSz="889000" rtl="1">
            <a:lnSpc>
              <a:spcPct val="90000"/>
            </a:lnSpc>
            <a:spcBef>
              <a:spcPct val="0"/>
            </a:spcBef>
            <a:spcAft>
              <a:spcPct val="15000"/>
            </a:spcAft>
            <a:buClr>
              <a:schemeClr val="accent3"/>
            </a:buClr>
            <a:buFont typeface="+mj-lt"/>
            <a:buNone/>
          </a:pPr>
          <a:r>
            <a:rPr lang="ar-SA" sz="2000" kern="1200" dirty="0">
              <a:latin typeface="Times New Roman" pitchFamily="18" charset="0"/>
              <a:ea typeface="+mn-ea"/>
              <a:cs typeface="Times New Roman" pitchFamily="18" charset="0"/>
            </a:rPr>
            <a:t>    التي تعيد الأجسام المؤثرة عليها إلى حالتها الطبيعية إن هي زالت عنها وهي ما يعرف بقوة الجاذبية الأرضية</a:t>
          </a:r>
          <a:endParaRPr lang="en-US" sz="2000" kern="1200" dirty="0"/>
        </a:p>
      </dsp:txBody>
      <dsp:txXfrm>
        <a:off x="5737315" y="461204"/>
        <a:ext cx="2293597" cy="1668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C2548-7A28-4199-B9A2-EA50C907FA6D}">
      <dsp:nvSpPr>
        <dsp:cNvPr id="0" name=""/>
        <dsp:cNvSpPr/>
      </dsp:nvSpPr>
      <dsp:spPr>
        <a:xfrm>
          <a:off x="7510707" y="-493116"/>
          <a:ext cx="3821796" cy="3821796"/>
        </a:xfrm>
        <a:prstGeom prst="blockArc">
          <a:avLst>
            <a:gd name="adj1" fmla="val 8100000"/>
            <a:gd name="adj2" fmla="val 13500000"/>
            <a:gd name="adj3" fmla="val 56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92EF9-D9C9-43E8-9BEE-C75E46F083E7}">
      <dsp:nvSpPr>
        <dsp:cNvPr id="0" name=""/>
        <dsp:cNvSpPr/>
      </dsp:nvSpPr>
      <dsp:spPr>
        <a:xfrm>
          <a:off x="35784" y="283556"/>
          <a:ext cx="7695293" cy="56711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450146" bIns="60960" numCol="1" spcCol="1270" anchor="ctr" anchorCtr="0">
          <a:noAutofit/>
        </a:bodyPr>
        <a:lstStyle/>
        <a:p>
          <a:pPr marL="0" lvl="0" indent="0" algn="r" defTabSz="1066800">
            <a:lnSpc>
              <a:spcPct val="90000"/>
            </a:lnSpc>
            <a:spcBef>
              <a:spcPct val="0"/>
            </a:spcBef>
            <a:spcAft>
              <a:spcPct val="35000"/>
            </a:spcAft>
            <a:buClr>
              <a:schemeClr val="accent3"/>
            </a:buClr>
            <a:buFont typeface="Wingdings 2" panose="05020102010507070707" pitchFamily="18" charset="2"/>
            <a:buNone/>
          </a:pPr>
          <a:r>
            <a:rPr lang="ar-SA" sz="2400" b="1" kern="1200" dirty="0">
              <a:latin typeface="Times New Roman" pitchFamily="18" charset="0"/>
              <a:ea typeface="+mn-ea"/>
              <a:cs typeface="Times New Roman" pitchFamily="18" charset="0"/>
            </a:rPr>
            <a:t>المتحرك</a:t>
          </a:r>
          <a:r>
            <a:rPr lang="ar-SA" sz="2400" kern="1200" dirty="0">
              <a:latin typeface="Times New Roman" pitchFamily="18" charset="0"/>
              <a:ea typeface="+mn-ea"/>
              <a:cs typeface="Times New Roman" pitchFamily="18" charset="0"/>
            </a:rPr>
            <a:t>: الجسم المتحرك</a:t>
          </a:r>
          <a:endParaRPr lang="en-US" sz="2400" kern="1200" dirty="0">
            <a:latin typeface="Times New Roman" panose="02020603050405020304" pitchFamily="18" charset="0"/>
            <a:cs typeface="Times New Roman" panose="02020603050405020304" pitchFamily="18" charset="0"/>
          </a:endParaRPr>
        </a:p>
      </dsp:txBody>
      <dsp:txXfrm>
        <a:off x="35784" y="283556"/>
        <a:ext cx="7695293" cy="567112"/>
      </dsp:txXfrm>
    </dsp:sp>
    <dsp:sp modelId="{D5DD1003-BCCD-4BF3-A1FE-9A8538147458}">
      <dsp:nvSpPr>
        <dsp:cNvPr id="0" name=""/>
        <dsp:cNvSpPr/>
      </dsp:nvSpPr>
      <dsp:spPr>
        <a:xfrm>
          <a:off x="7376632" y="212667"/>
          <a:ext cx="708890" cy="70889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7265050-ED89-4016-BB25-78C266CBE249}">
      <dsp:nvSpPr>
        <dsp:cNvPr id="0" name=""/>
        <dsp:cNvSpPr/>
      </dsp:nvSpPr>
      <dsp:spPr>
        <a:xfrm>
          <a:off x="35784" y="1134225"/>
          <a:ext cx="7489147" cy="56711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450146" bIns="60960" numCol="1" spcCol="1270" anchor="ctr" anchorCtr="0">
          <a:noAutofit/>
        </a:bodyPr>
        <a:lstStyle/>
        <a:p>
          <a:pPr marL="0" lvl="0" indent="0" algn="r" defTabSz="1066800">
            <a:lnSpc>
              <a:spcPct val="90000"/>
            </a:lnSpc>
            <a:spcBef>
              <a:spcPct val="0"/>
            </a:spcBef>
            <a:spcAft>
              <a:spcPct val="35000"/>
            </a:spcAft>
            <a:buClr>
              <a:schemeClr val="accent3"/>
            </a:buClr>
            <a:buFont typeface="Wingdings 2" panose="05020102010507070707" pitchFamily="18" charset="2"/>
            <a:buNone/>
          </a:pPr>
          <a:r>
            <a:rPr lang="ar-SA" sz="2400" b="1" kern="1200" dirty="0">
              <a:latin typeface="Times New Roman" pitchFamily="18" charset="0"/>
              <a:ea typeface="+mn-ea"/>
              <a:cs typeface="Times New Roman" pitchFamily="18" charset="0"/>
            </a:rPr>
            <a:t>المحرك</a:t>
          </a:r>
          <a:r>
            <a:rPr lang="ar-SA" sz="2400" kern="1200" dirty="0">
              <a:latin typeface="Times New Roman" pitchFamily="18" charset="0"/>
              <a:ea typeface="+mn-ea"/>
              <a:cs typeface="Times New Roman" pitchFamily="18" charset="0"/>
            </a:rPr>
            <a:t>: الشيء الباعث للحركة والمحدث له</a:t>
          </a:r>
          <a:endParaRPr lang="en-US" sz="2400" kern="1200" dirty="0">
            <a:latin typeface="Times New Roman" panose="02020603050405020304" pitchFamily="18" charset="0"/>
            <a:cs typeface="Times New Roman" panose="02020603050405020304" pitchFamily="18" charset="0"/>
          </a:endParaRPr>
        </a:p>
      </dsp:txBody>
      <dsp:txXfrm>
        <a:off x="35784" y="1134225"/>
        <a:ext cx="7489147" cy="567112"/>
      </dsp:txXfrm>
    </dsp:sp>
    <dsp:sp modelId="{FA3B9737-9323-4447-B905-5F7B149DACB6}">
      <dsp:nvSpPr>
        <dsp:cNvPr id="0" name=""/>
        <dsp:cNvSpPr/>
      </dsp:nvSpPr>
      <dsp:spPr>
        <a:xfrm>
          <a:off x="7170486" y="1063336"/>
          <a:ext cx="708890" cy="70889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32F0CD8-0F8A-4E16-89EC-B5680DBCC7FA}">
      <dsp:nvSpPr>
        <dsp:cNvPr id="0" name=""/>
        <dsp:cNvSpPr/>
      </dsp:nvSpPr>
      <dsp:spPr>
        <a:xfrm>
          <a:off x="35784" y="1984894"/>
          <a:ext cx="7695293" cy="56711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450146" bIns="60960" numCol="1" spcCol="1270" anchor="ctr" anchorCtr="0">
          <a:noAutofit/>
        </a:bodyPr>
        <a:lstStyle/>
        <a:p>
          <a:pPr marL="0" lvl="0" indent="0" algn="r" defTabSz="1066800">
            <a:lnSpc>
              <a:spcPct val="90000"/>
            </a:lnSpc>
            <a:spcBef>
              <a:spcPct val="0"/>
            </a:spcBef>
            <a:spcAft>
              <a:spcPct val="35000"/>
            </a:spcAft>
            <a:buClr>
              <a:schemeClr val="accent3"/>
            </a:buClr>
            <a:buFont typeface="Wingdings 2" panose="05020102010507070707" pitchFamily="18" charset="2"/>
            <a:buNone/>
          </a:pPr>
          <a:r>
            <a:rPr lang="ar-SA" sz="2400" b="1" kern="1200" dirty="0">
              <a:latin typeface="Times New Roman" pitchFamily="18" charset="0"/>
              <a:ea typeface="+mn-ea"/>
              <a:cs typeface="Times New Roman" pitchFamily="18" charset="0"/>
            </a:rPr>
            <a:t>المحرك وما فيه</a:t>
          </a:r>
          <a:r>
            <a:rPr lang="ar-SA" sz="2400" kern="1200" dirty="0">
              <a:latin typeface="Times New Roman" pitchFamily="18" charset="0"/>
              <a:ea typeface="+mn-ea"/>
              <a:cs typeface="Times New Roman" pitchFamily="18" charset="0"/>
            </a:rPr>
            <a:t>: موضع الجسم</a:t>
          </a:r>
          <a:endParaRPr lang="en-US" sz="2400" kern="1200" dirty="0">
            <a:latin typeface="Times New Roman" panose="02020603050405020304" pitchFamily="18" charset="0"/>
            <a:cs typeface="Times New Roman" panose="02020603050405020304" pitchFamily="18" charset="0"/>
          </a:endParaRPr>
        </a:p>
      </dsp:txBody>
      <dsp:txXfrm>
        <a:off x="35784" y="1984894"/>
        <a:ext cx="7695293" cy="567112"/>
      </dsp:txXfrm>
    </dsp:sp>
    <dsp:sp modelId="{2EE3E98F-7B8F-4DEA-BCA8-210B9D633FB4}">
      <dsp:nvSpPr>
        <dsp:cNvPr id="0" name=""/>
        <dsp:cNvSpPr/>
      </dsp:nvSpPr>
      <dsp:spPr>
        <a:xfrm>
          <a:off x="7376632" y="1914005"/>
          <a:ext cx="708890" cy="70889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C2548-7A28-4199-B9A2-EA50C907FA6D}">
      <dsp:nvSpPr>
        <dsp:cNvPr id="0" name=""/>
        <dsp:cNvSpPr/>
      </dsp:nvSpPr>
      <dsp:spPr>
        <a:xfrm>
          <a:off x="7510707" y="-493116"/>
          <a:ext cx="3821796" cy="3821796"/>
        </a:xfrm>
        <a:prstGeom prst="blockArc">
          <a:avLst>
            <a:gd name="adj1" fmla="val 8100000"/>
            <a:gd name="adj2" fmla="val 13500000"/>
            <a:gd name="adj3" fmla="val 56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92EF9-D9C9-43E8-9BEE-C75E46F083E7}">
      <dsp:nvSpPr>
        <dsp:cNvPr id="0" name=""/>
        <dsp:cNvSpPr/>
      </dsp:nvSpPr>
      <dsp:spPr>
        <a:xfrm>
          <a:off x="34014" y="276677"/>
          <a:ext cx="7695293" cy="56711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450146" bIns="60960" numCol="1" spcCol="1270" anchor="ctr" anchorCtr="0">
          <a:noAutofit/>
        </a:bodyPr>
        <a:lstStyle/>
        <a:p>
          <a:pPr marL="0" lvl="0" indent="0" algn="r" defTabSz="1066800">
            <a:lnSpc>
              <a:spcPct val="90000"/>
            </a:lnSpc>
            <a:spcBef>
              <a:spcPct val="0"/>
            </a:spcBef>
            <a:spcAft>
              <a:spcPct val="35000"/>
            </a:spcAft>
            <a:buClr>
              <a:schemeClr val="accent3"/>
            </a:buClr>
            <a:buFont typeface="Wingdings 2" panose="05020102010507070707" pitchFamily="18" charset="2"/>
            <a:buNone/>
          </a:pPr>
          <a:r>
            <a:rPr lang="ar-SA" sz="2400" b="1" kern="1200" dirty="0">
              <a:latin typeface="Times New Roman" pitchFamily="18" charset="0"/>
              <a:ea typeface="+mn-ea"/>
              <a:cs typeface="Times New Roman" pitchFamily="18" charset="0"/>
            </a:rPr>
            <a:t>المحرك وما منه</a:t>
          </a:r>
          <a:r>
            <a:rPr lang="ar-SA" sz="2400" kern="1200" dirty="0">
              <a:latin typeface="Times New Roman" pitchFamily="18" charset="0"/>
              <a:ea typeface="+mn-ea"/>
              <a:cs typeface="Times New Roman" pitchFamily="18" charset="0"/>
            </a:rPr>
            <a:t>: موضع بداية الحركة</a:t>
          </a:r>
          <a:endParaRPr lang="en-US" sz="2400" kern="1200" dirty="0">
            <a:latin typeface="Times New Roman" panose="02020603050405020304" pitchFamily="18" charset="0"/>
            <a:cs typeface="Times New Roman" panose="02020603050405020304" pitchFamily="18" charset="0"/>
          </a:endParaRPr>
        </a:p>
      </dsp:txBody>
      <dsp:txXfrm>
        <a:off x="34014" y="276677"/>
        <a:ext cx="7695293" cy="567112"/>
      </dsp:txXfrm>
    </dsp:sp>
    <dsp:sp modelId="{D5DD1003-BCCD-4BF3-A1FE-9A8538147458}">
      <dsp:nvSpPr>
        <dsp:cNvPr id="0" name=""/>
        <dsp:cNvSpPr/>
      </dsp:nvSpPr>
      <dsp:spPr>
        <a:xfrm>
          <a:off x="7376632" y="212667"/>
          <a:ext cx="708890" cy="70889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7265050-ED89-4016-BB25-78C266CBE249}">
      <dsp:nvSpPr>
        <dsp:cNvPr id="0" name=""/>
        <dsp:cNvSpPr/>
      </dsp:nvSpPr>
      <dsp:spPr>
        <a:xfrm>
          <a:off x="35784" y="1134225"/>
          <a:ext cx="7489147" cy="56711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450146" bIns="60960" numCol="1" spcCol="1270" anchor="ctr" anchorCtr="0">
          <a:noAutofit/>
        </a:bodyPr>
        <a:lstStyle/>
        <a:p>
          <a:pPr marL="0" lvl="0" indent="0" algn="r" defTabSz="1066800">
            <a:lnSpc>
              <a:spcPct val="90000"/>
            </a:lnSpc>
            <a:spcBef>
              <a:spcPct val="0"/>
            </a:spcBef>
            <a:spcAft>
              <a:spcPct val="35000"/>
            </a:spcAft>
            <a:buClr>
              <a:schemeClr val="accent3"/>
            </a:buClr>
            <a:buFont typeface="Wingdings 2" panose="05020102010507070707" pitchFamily="18" charset="2"/>
            <a:buNone/>
          </a:pPr>
          <a:r>
            <a:rPr lang="ar-SA" sz="2400" b="1" kern="1200" dirty="0">
              <a:latin typeface="Times New Roman" pitchFamily="18" charset="0"/>
              <a:ea typeface="+mn-ea"/>
              <a:cs typeface="Times New Roman" pitchFamily="18" charset="0"/>
            </a:rPr>
            <a:t>المحرك وما إليه</a:t>
          </a:r>
          <a:r>
            <a:rPr lang="ar-SA" sz="2400" kern="1200" dirty="0">
              <a:latin typeface="Times New Roman" pitchFamily="18" charset="0"/>
              <a:ea typeface="+mn-ea"/>
              <a:cs typeface="Times New Roman" pitchFamily="18" charset="0"/>
            </a:rPr>
            <a:t>: موضع انتهاء الحركة</a:t>
          </a:r>
          <a:endParaRPr lang="en-US" sz="2400" kern="1200" dirty="0">
            <a:latin typeface="Times New Roman" panose="02020603050405020304" pitchFamily="18" charset="0"/>
            <a:cs typeface="Times New Roman" panose="02020603050405020304" pitchFamily="18" charset="0"/>
          </a:endParaRPr>
        </a:p>
      </dsp:txBody>
      <dsp:txXfrm>
        <a:off x="35784" y="1134225"/>
        <a:ext cx="7489147" cy="567112"/>
      </dsp:txXfrm>
    </dsp:sp>
    <dsp:sp modelId="{FA3B9737-9323-4447-B905-5F7B149DACB6}">
      <dsp:nvSpPr>
        <dsp:cNvPr id="0" name=""/>
        <dsp:cNvSpPr/>
      </dsp:nvSpPr>
      <dsp:spPr>
        <a:xfrm>
          <a:off x="7170486" y="1063336"/>
          <a:ext cx="708890" cy="70889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32F0CD8-0F8A-4E16-89EC-B5680DBCC7FA}">
      <dsp:nvSpPr>
        <dsp:cNvPr id="0" name=""/>
        <dsp:cNvSpPr/>
      </dsp:nvSpPr>
      <dsp:spPr>
        <a:xfrm>
          <a:off x="35784" y="1984894"/>
          <a:ext cx="7695293" cy="56711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450146" bIns="60960" numCol="1" spcCol="1270" anchor="ctr" anchorCtr="0">
          <a:noAutofit/>
        </a:bodyPr>
        <a:lstStyle/>
        <a:p>
          <a:pPr marL="0" lvl="0" indent="0" algn="r" defTabSz="1066800">
            <a:lnSpc>
              <a:spcPct val="90000"/>
            </a:lnSpc>
            <a:spcBef>
              <a:spcPct val="0"/>
            </a:spcBef>
            <a:spcAft>
              <a:spcPct val="35000"/>
            </a:spcAft>
            <a:buClr>
              <a:schemeClr val="accent3"/>
            </a:buClr>
            <a:buFont typeface="Wingdings 2" panose="05020102010507070707" pitchFamily="18" charset="2"/>
            <a:buNone/>
          </a:pPr>
          <a:r>
            <a:rPr lang="ar-SA" sz="2400" b="1" kern="1200" dirty="0">
              <a:latin typeface="Times New Roman" pitchFamily="18" charset="0"/>
              <a:ea typeface="+mn-ea"/>
              <a:cs typeface="Times New Roman" pitchFamily="18" charset="0"/>
            </a:rPr>
            <a:t>الزمان</a:t>
          </a:r>
          <a:r>
            <a:rPr lang="ar-SA" sz="2400" kern="1200" dirty="0">
              <a:latin typeface="Times New Roman" pitchFamily="18" charset="0"/>
              <a:ea typeface="+mn-ea"/>
              <a:cs typeface="Times New Roman" pitchFamily="18" charset="0"/>
            </a:rPr>
            <a:t>: الفترة الزمنية التي تستغرقها الحركة</a:t>
          </a:r>
          <a:endParaRPr lang="en-US" sz="2400" kern="1200" dirty="0">
            <a:latin typeface="Times New Roman" panose="02020603050405020304" pitchFamily="18" charset="0"/>
            <a:cs typeface="Times New Roman" panose="02020603050405020304" pitchFamily="18" charset="0"/>
          </a:endParaRPr>
        </a:p>
      </dsp:txBody>
      <dsp:txXfrm>
        <a:off x="35784" y="1984894"/>
        <a:ext cx="7695293" cy="567112"/>
      </dsp:txXfrm>
    </dsp:sp>
    <dsp:sp modelId="{2EE3E98F-7B8F-4DEA-BCA8-210B9D633FB4}">
      <dsp:nvSpPr>
        <dsp:cNvPr id="0" name=""/>
        <dsp:cNvSpPr/>
      </dsp:nvSpPr>
      <dsp:spPr>
        <a:xfrm>
          <a:off x="7376632" y="1914005"/>
          <a:ext cx="708890" cy="70889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54C84-A0FF-497B-A172-83D070123AB2}">
      <dsp:nvSpPr>
        <dsp:cNvPr id="0" name=""/>
        <dsp:cNvSpPr/>
      </dsp:nvSpPr>
      <dsp:spPr>
        <a:xfrm>
          <a:off x="1333126" y="-19573"/>
          <a:ext cx="5379671" cy="5379671"/>
        </a:xfrm>
        <a:prstGeom prst="circularArrow">
          <a:avLst>
            <a:gd name="adj1" fmla="val 5544"/>
            <a:gd name="adj2" fmla="val 330680"/>
            <a:gd name="adj3" fmla="val 13767645"/>
            <a:gd name="adj4" fmla="val 17391005"/>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8562E-6403-4082-B6CF-239A57FD9B0C}">
      <dsp:nvSpPr>
        <dsp:cNvPr id="0" name=""/>
        <dsp:cNvSpPr/>
      </dsp:nvSpPr>
      <dsp:spPr>
        <a:xfrm>
          <a:off x="2758915" y="14740"/>
          <a:ext cx="2528093" cy="126404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Clr>
              <a:schemeClr val="accent3"/>
            </a:buClr>
            <a:buFont typeface="Wingdings 2"/>
            <a:buNone/>
          </a:pPr>
          <a:r>
            <a:rPr lang="ar-SA" sz="2000" b="1" u="none" kern="1200" dirty="0">
              <a:solidFill>
                <a:schemeClr val="tx1"/>
              </a:solidFill>
              <a:latin typeface="Times New Roman" pitchFamily="18" charset="0"/>
              <a:ea typeface="+mn-ea"/>
              <a:cs typeface="Times New Roman" pitchFamily="18" charset="0"/>
            </a:rPr>
            <a:t>تعريف الشغل </a:t>
          </a:r>
          <a:r>
            <a:rPr lang="en-GB" sz="2000" b="1" u="none" kern="1200" dirty="0">
              <a:solidFill>
                <a:schemeClr val="tx1"/>
              </a:solidFill>
              <a:latin typeface="Times New Roman" pitchFamily="18" charset="0"/>
              <a:ea typeface="+mn-ea"/>
              <a:cs typeface="Times New Roman" pitchFamily="18" charset="0"/>
            </a:rPr>
            <a:t>Work</a:t>
          </a:r>
          <a:r>
            <a:rPr lang="en-US" sz="2000" b="1" u="none" kern="1200" dirty="0">
              <a:solidFill>
                <a:schemeClr val="tx1"/>
              </a:solidFill>
              <a:latin typeface="Times New Roman" pitchFamily="18" charset="0"/>
              <a:ea typeface="+mn-ea"/>
              <a:cs typeface="Times New Roman" pitchFamily="18" charset="0"/>
            </a:rPr>
            <a:t> </a:t>
          </a:r>
          <a:r>
            <a:rPr lang="ar-SA" sz="2000" b="1" u="none" kern="1200" dirty="0">
              <a:solidFill>
                <a:schemeClr val="tx1"/>
              </a:solidFill>
              <a:latin typeface="Times New Roman" pitchFamily="18" charset="0"/>
              <a:ea typeface="+mn-ea"/>
              <a:cs typeface="Times New Roman" pitchFamily="18" charset="0"/>
            </a:rPr>
            <a:t> </a:t>
          </a:r>
        </a:p>
        <a:p>
          <a:pPr marL="0" lvl="0" indent="0" algn="ctr" defTabSz="889000">
            <a:lnSpc>
              <a:spcPct val="90000"/>
            </a:lnSpc>
            <a:spcBef>
              <a:spcPct val="0"/>
            </a:spcBef>
            <a:spcAft>
              <a:spcPct val="35000"/>
            </a:spcAft>
            <a:buClr>
              <a:schemeClr val="accent3"/>
            </a:buClr>
            <a:buFont typeface="Wingdings 2"/>
            <a:buNone/>
          </a:pPr>
          <a:r>
            <a:rPr lang="ar-SA" sz="2000" kern="1200" dirty="0">
              <a:latin typeface="Times New Roman" pitchFamily="18" charset="0"/>
              <a:ea typeface="Calibri"/>
              <a:cs typeface="Times New Roman" pitchFamily="18" charset="0"/>
            </a:rPr>
            <a:t>هو </a:t>
          </a:r>
          <a:r>
            <a:rPr lang="en-US" sz="2000" kern="1200" dirty="0" err="1">
              <a:latin typeface="Times New Roman" pitchFamily="18" charset="0"/>
              <a:ea typeface="Calibri"/>
              <a:cs typeface="Times New Roman" pitchFamily="18" charset="0"/>
            </a:rPr>
            <a:t>القوة</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الخارجية</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التي</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اذا</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أثرت</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على</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جسم</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فإنها</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تزيحه</a:t>
          </a:r>
          <a:r>
            <a:rPr lang="en-US" sz="2000" kern="1200" dirty="0">
              <a:latin typeface="Times New Roman" pitchFamily="18" charset="0"/>
              <a:ea typeface="Calibri"/>
              <a:cs typeface="Times New Roman" pitchFamily="18" charset="0"/>
            </a:rPr>
            <a:t> </a:t>
          </a:r>
          <a:r>
            <a:rPr lang="en-US" sz="2000" kern="1200" dirty="0" err="1">
              <a:latin typeface="Times New Roman" pitchFamily="18" charset="0"/>
              <a:ea typeface="Calibri"/>
              <a:cs typeface="Times New Roman" pitchFamily="18" charset="0"/>
            </a:rPr>
            <a:t>مسافة</a:t>
          </a:r>
          <a:r>
            <a:rPr lang="ar-SA" sz="2000" kern="1200" dirty="0">
              <a:latin typeface="Times New Roman" pitchFamily="18" charset="0"/>
              <a:ea typeface="Calibri"/>
              <a:cs typeface="Times New Roman" pitchFamily="18" charset="0"/>
            </a:rPr>
            <a:t> معينة</a:t>
          </a:r>
          <a:endParaRPr lang="en-US" sz="2000" kern="1200" dirty="0">
            <a:latin typeface="Times New Roman" panose="02020603050405020304" pitchFamily="18" charset="0"/>
            <a:cs typeface="Times New Roman" panose="02020603050405020304" pitchFamily="18" charset="0"/>
          </a:endParaRPr>
        </a:p>
      </dsp:txBody>
      <dsp:txXfrm>
        <a:off x="2820621" y="76446"/>
        <a:ext cx="2404681" cy="1140634"/>
      </dsp:txXfrm>
    </dsp:sp>
    <dsp:sp modelId="{A79FC9C6-5C27-4886-B102-718BACC5DCBC}">
      <dsp:nvSpPr>
        <dsp:cNvPr id="0" name=""/>
        <dsp:cNvSpPr/>
      </dsp:nvSpPr>
      <dsp:spPr>
        <a:xfrm>
          <a:off x="5052621" y="1426322"/>
          <a:ext cx="2692242" cy="133401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chemeClr val="accent3"/>
            </a:buClr>
            <a:buFont typeface="Wingdings 2"/>
            <a:buNone/>
          </a:pPr>
          <a:r>
            <a:rPr lang="ar-SA" sz="2000" kern="1200" dirty="0">
              <a:latin typeface="Times New Roman" pitchFamily="18" charset="0"/>
              <a:ea typeface="+mn-ea"/>
              <a:cs typeface="Times New Roman" pitchFamily="18" charset="0"/>
            </a:rPr>
            <a:t>عندما تؤثر قوة على جسم ما بحيث تغير في موضعه من نقطة لأخرى فإننا نقول أن هذه القوة بذلت شغلاً على الجسم</a:t>
          </a:r>
          <a:endParaRPr lang="en-US" sz="2000" kern="1200" dirty="0">
            <a:latin typeface="Times New Roman" panose="02020603050405020304" pitchFamily="18" charset="0"/>
            <a:cs typeface="Times New Roman" panose="02020603050405020304" pitchFamily="18" charset="0"/>
          </a:endParaRPr>
        </a:p>
      </dsp:txBody>
      <dsp:txXfrm>
        <a:off x="5117742" y="1491443"/>
        <a:ext cx="2562000" cy="1203769"/>
      </dsp:txXfrm>
    </dsp:sp>
    <dsp:sp modelId="{0DA25751-4805-413D-86E0-DE97A760F2DA}">
      <dsp:nvSpPr>
        <dsp:cNvPr id="0" name=""/>
        <dsp:cNvSpPr/>
      </dsp:nvSpPr>
      <dsp:spPr>
        <a:xfrm>
          <a:off x="4955671" y="3662862"/>
          <a:ext cx="3122044" cy="156569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kern="1200" dirty="0">
              <a:latin typeface="Times New Roman" pitchFamily="18" charset="0"/>
              <a:ea typeface="+mn-ea"/>
              <a:cs typeface="Times New Roman" pitchFamily="18" charset="0"/>
            </a:rPr>
            <a:t>الشغل يعتمد في قيمته على عدة عوامل أهمها مقدار الإزاحة التي تحركها الجسم والقوة المسببة لهذه الحركة في نفس اتجاه الإزاحة</a:t>
          </a:r>
          <a:endParaRPr lang="en-US" sz="2000" kern="1200" dirty="0">
            <a:latin typeface="Times New Roman" panose="02020603050405020304" pitchFamily="18" charset="0"/>
            <a:cs typeface="Times New Roman" panose="02020603050405020304" pitchFamily="18" charset="0"/>
          </a:endParaRPr>
        </a:p>
      </dsp:txBody>
      <dsp:txXfrm>
        <a:off x="5032102" y="3739293"/>
        <a:ext cx="2969182" cy="1412837"/>
      </dsp:txXfrm>
    </dsp:sp>
    <dsp:sp modelId="{0B3D7355-08D5-4A33-9B4E-C7B340454069}">
      <dsp:nvSpPr>
        <dsp:cNvPr id="0" name=""/>
        <dsp:cNvSpPr/>
      </dsp:nvSpPr>
      <dsp:spPr>
        <a:xfrm>
          <a:off x="9368" y="3478426"/>
          <a:ext cx="3538724" cy="176880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Times New Roman" pitchFamily="18" charset="0"/>
              <a:ea typeface="+mn-ea"/>
              <a:cs typeface="Times New Roman" pitchFamily="18" charset="0"/>
            </a:rPr>
            <a:t>رياضياً يمكن تعريف الشغل كحاصل الضرب القياسي للقوة والإزاحة. بمعني أنه لو أثرت قوة</a:t>
          </a:r>
          <a:r>
            <a:rPr lang="en-GB" sz="2000" kern="1200" dirty="0">
              <a:latin typeface="Times New Roman" pitchFamily="18" charset="0"/>
              <a:ea typeface="+mn-ea"/>
              <a:cs typeface="Times New Roman" pitchFamily="18" charset="0"/>
            </a:rPr>
            <a:t> F </a:t>
          </a:r>
          <a:r>
            <a:rPr lang="ar-SA" sz="2000" kern="1200" dirty="0">
              <a:latin typeface="Times New Roman" pitchFamily="18" charset="0"/>
              <a:ea typeface="+mn-ea"/>
              <a:cs typeface="Times New Roman" pitchFamily="18" charset="0"/>
            </a:rPr>
            <a:t>على جسم ما فأزاحته بمقدار</a:t>
          </a:r>
          <a:r>
            <a:rPr lang="en-GB" sz="2000" kern="1200" dirty="0">
              <a:latin typeface="Times New Roman" pitchFamily="18" charset="0"/>
              <a:ea typeface="+mn-ea"/>
              <a:cs typeface="Times New Roman" pitchFamily="18" charset="0"/>
            </a:rPr>
            <a:t> d </a:t>
          </a:r>
          <a:r>
            <a:rPr lang="ar-SA" sz="2000" kern="1200" dirty="0">
              <a:latin typeface="Times New Roman" pitchFamily="18" charset="0"/>
              <a:ea typeface="+mn-ea"/>
              <a:cs typeface="Times New Roman" pitchFamily="18" charset="0"/>
            </a:rPr>
            <a:t>فإن الشغل المبذول</a:t>
          </a:r>
          <a:r>
            <a:rPr lang="en-GB" sz="2000" kern="1200" dirty="0">
              <a:latin typeface="Times New Roman" pitchFamily="18" charset="0"/>
              <a:ea typeface="+mn-ea"/>
              <a:cs typeface="Times New Roman" pitchFamily="18" charset="0"/>
            </a:rPr>
            <a:t>W </a:t>
          </a:r>
          <a:r>
            <a:rPr lang="ar-SA" sz="2000" kern="1200" dirty="0">
              <a:latin typeface="Times New Roman" pitchFamily="18" charset="0"/>
              <a:ea typeface="+mn-ea"/>
              <a:cs typeface="Times New Roman" pitchFamily="18" charset="0"/>
            </a:rPr>
            <a:t> يساوي </a:t>
          </a:r>
          <a:endParaRPr lang="en-GB" sz="2000" kern="1200" dirty="0">
            <a:latin typeface="Times New Roman" pitchFamily="18" charset="0"/>
            <a:ea typeface="+mn-ea"/>
            <a:cs typeface="Times New Roman" pitchFamily="18" charset="0"/>
          </a:endParaRPr>
        </a:p>
        <a:p>
          <a:pPr marL="0" lvl="0" indent="0" algn="ctr" defTabSz="889000" rtl="1">
            <a:lnSpc>
              <a:spcPct val="90000"/>
            </a:lnSpc>
            <a:spcBef>
              <a:spcPct val="0"/>
            </a:spcBef>
            <a:spcAft>
              <a:spcPct val="35000"/>
            </a:spcAft>
            <a:buNone/>
          </a:pPr>
          <a:r>
            <a:rPr lang="en-GB" sz="2800" b="1" kern="1200" cap="none" spc="0" dirty="0">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W = </a:t>
          </a:r>
          <a:r>
            <a:rPr lang="en-GB" sz="2800" b="1" kern="1200" cap="none" spc="0" dirty="0" err="1">
              <a:ln w="22225">
                <a:solidFill>
                  <a:schemeClr val="accent2"/>
                </a:solidFill>
                <a:prstDash val="solid"/>
              </a:ln>
              <a:solidFill>
                <a:schemeClr val="accent2">
                  <a:lumMod val="40000"/>
                  <a:lumOff val="60000"/>
                </a:schemeClr>
              </a:solidFill>
              <a:effectLst/>
              <a:latin typeface="Times New Roman" pitchFamily="18" charset="0"/>
              <a:ea typeface="+mn-ea"/>
              <a:cs typeface="Times New Roman" pitchFamily="18" charset="0"/>
            </a:rPr>
            <a:t>F.d</a:t>
          </a:r>
          <a:endParaRPr lang="en-US"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95714" y="3564772"/>
        <a:ext cx="3366032" cy="1596114"/>
      </dsp:txXfrm>
    </dsp:sp>
    <dsp:sp modelId="{F05E0723-F65A-4568-9213-D404D4F3196C}">
      <dsp:nvSpPr>
        <dsp:cNvPr id="0" name=""/>
        <dsp:cNvSpPr/>
      </dsp:nvSpPr>
      <dsp:spPr>
        <a:xfrm>
          <a:off x="577095" y="1452039"/>
          <a:ext cx="2528093" cy="126404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Times New Roman" pitchFamily="18" charset="0"/>
              <a:cs typeface="Times New Roman" pitchFamily="18" charset="0"/>
            </a:rPr>
            <a:t>وحدة قياس الشغل هي الجول </a:t>
          </a:r>
          <a:r>
            <a:rPr lang="ar-SA" sz="2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t>
          </a:r>
          <a:r>
            <a:rPr lang="en-US" sz="2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Joule</a:t>
          </a:r>
          <a:r>
            <a:rPr lang="ar-SA" sz="2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t>
          </a:r>
          <a:endParaRPr lang="en-US" sz="2000" b="1" kern="1200" dirty="0">
            <a:latin typeface="Times New Roman" panose="02020603050405020304" pitchFamily="18" charset="0"/>
            <a:cs typeface="Times New Roman" panose="02020603050405020304" pitchFamily="18" charset="0"/>
          </a:endParaRPr>
        </a:p>
      </dsp:txBody>
      <dsp:txXfrm>
        <a:off x="638801" y="1513745"/>
        <a:ext cx="2404681" cy="1140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82AC6-64F1-4CD1-92DC-5AA849D6517C}">
      <dsp:nvSpPr>
        <dsp:cNvPr id="0" name=""/>
        <dsp:cNvSpPr/>
      </dsp:nvSpPr>
      <dsp:spPr>
        <a:xfrm>
          <a:off x="0" y="0"/>
          <a:ext cx="8044873" cy="2230236"/>
        </a:xfrm>
        <a:prstGeom prst="roundRect">
          <a:avLst>
            <a:gd name="adj" fmla="val 10000"/>
          </a:avLst>
        </a:prstGeom>
        <a:solidFill>
          <a:sysClr val="window" lastClr="FFFFFF">
            <a:alpha val="90000"/>
            <a:tint val="40000"/>
            <a:hueOff val="0"/>
            <a:satOff val="0"/>
            <a:lumOff val="0"/>
            <a:alphaOff val="0"/>
          </a:sysClr>
        </a:solidFill>
        <a:ln w="9525" cap="flat" cmpd="sng" algn="ctr">
          <a:solidFill>
            <a:srgbClr val="0BD0D9">
              <a:alpha val="9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323AC77F-5CA8-453B-A977-3980A817E5B1}">
      <dsp:nvSpPr>
        <dsp:cNvPr id="0" name=""/>
        <dsp:cNvSpPr/>
      </dsp:nvSpPr>
      <dsp:spPr>
        <a:xfrm>
          <a:off x="241346" y="297364"/>
          <a:ext cx="2363181" cy="1635506"/>
        </a:xfrm>
        <a:prstGeom prst="roundRect">
          <a:avLst>
            <a:gd name="adj" fmla="val 10000"/>
          </a:avLst>
        </a:prstGeom>
        <a:blipFill dpi="0" rotWithShape="1">
          <a:blip xmlns:r="http://schemas.openxmlformats.org/officeDocument/2006/relationships" r:embed="rId1"/>
          <a:srcRect/>
          <a:stretch>
            <a:fillRect l="22240" r="22240"/>
          </a:stretch>
        </a:blipFill>
        <a:ln w="9525" cap="flat" cmpd="sng" algn="ctr">
          <a:solidFill>
            <a:srgbClr val="0BD0D9">
              <a:shade val="80000"/>
              <a:hueOff val="0"/>
              <a:satOff val="0"/>
              <a:lumOff val="0"/>
              <a:alphaOff val="0"/>
            </a:srgbClr>
          </a:solidFill>
          <a:prstDash val="solid"/>
        </a:ln>
        <a:effectLst>
          <a:outerShdw blurRad="57150" dist="38100" dir="5400000" algn="ctr" rotWithShape="0">
            <a:srgbClr val="0BD0D9">
              <a:tint val="40000"/>
              <a:hueOff val="0"/>
              <a:satOff val="0"/>
              <a:lumOff val="0"/>
              <a:alphaOff val="0"/>
              <a:shade val="9000"/>
              <a:satMod val="105000"/>
              <a:alpha val="48000"/>
            </a:srgbClr>
          </a:outerShdw>
        </a:effectLst>
      </dsp:spPr>
      <dsp:style>
        <a:lnRef idx="1">
          <a:scrgbClr r="0" g="0" b="0"/>
        </a:lnRef>
        <a:fillRef idx="1">
          <a:scrgbClr r="0" g="0" b="0"/>
        </a:fillRef>
        <a:effectRef idx="1">
          <a:scrgbClr r="0" g="0" b="0"/>
        </a:effectRef>
        <a:fontRef idx="minor"/>
      </dsp:style>
    </dsp:sp>
    <dsp:sp modelId="{62D65352-C149-4064-8FFC-4045B933A23B}">
      <dsp:nvSpPr>
        <dsp:cNvPr id="0" name=""/>
        <dsp:cNvSpPr/>
      </dsp:nvSpPr>
      <dsp:spPr>
        <a:xfrm rot="10800000">
          <a:off x="241346" y="2230236"/>
          <a:ext cx="2363181" cy="2725844"/>
        </a:xfrm>
        <a:prstGeom prst="round2SameRect">
          <a:avLst>
            <a:gd name="adj1" fmla="val 10500"/>
            <a:gd name="adj2" fmla="val 0"/>
          </a:avLst>
        </a:prstGeom>
        <a:gradFill rotWithShape="0">
          <a:gsLst>
            <a:gs pos="0">
              <a:sysClr val="window" lastClr="FFFFFF">
                <a:hueOff val="0"/>
                <a:satOff val="0"/>
                <a:lumOff val="0"/>
                <a:alphaOff val="0"/>
                <a:tint val="70000"/>
                <a:satMod val="130000"/>
              </a:sysClr>
            </a:gs>
            <a:gs pos="43000">
              <a:sysClr val="window" lastClr="FFFFFF">
                <a:hueOff val="0"/>
                <a:satOff val="0"/>
                <a:lumOff val="0"/>
                <a:alphaOff val="0"/>
                <a:tint val="44000"/>
                <a:satMod val="165000"/>
              </a:sysClr>
            </a:gs>
            <a:gs pos="93000">
              <a:sysClr val="window" lastClr="FFFFFF">
                <a:hueOff val="0"/>
                <a:satOff val="0"/>
                <a:lumOff val="0"/>
                <a:alphaOff val="0"/>
                <a:tint val="15000"/>
                <a:satMod val="165000"/>
              </a:sysClr>
            </a:gs>
            <a:gs pos="100000">
              <a:sysClr val="window" lastClr="FFFFFF">
                <a:hueOff val="0"/>
                <a:satOff val="0"/>
                <a:lumOff val="0"/>
                <a:alphaOff val="0"/>
                <a:tint val="5000"/>
                <a:satMod val="250000"/>
              </a:sysClr>
            </a:gs>
          </a:gsLst>
          <a:path path="circle">
            <a:fillToRect l="50000" t="130000" r="50000" b="-30000"/>
          </a:path>
        </a:gradFill>
        <a:ln>
          <a:noFill/>
        </a:ln>
        <a:effectLst>
          <a:outerShdw blurRad="57150" dist="38100" dir="5400000" algn="ctr" rotWithShape="0">
            <a:sysClr val="window" lastClr="FFFFFF">
              <a:hueOff val="0"/>
              <a:satOff val="0"/>
              <a:lumOff val="0"/>
              <a:alphaOff val="0"/>
              <a:shade val="9000"/>
              <a:satMod val="105000"/>
              <a:alpha val="48000"/>
            </a:sys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ar-SA" sz="2400" kern="1200" dirty="0">
              <a:latin typeface="Times New Roman" pitchFamily="18" charset="0"/>
              <a:cs typeface="Times New Roman" pitchFamily="18" charset="0"/>
            </a:rPr>
            <a:t>لو كانت القوة عمودية على اتجاه الحركة فإن الشغل يساوي صفر</a:t>
          </a:r>
          <a:endParaRPr lang="en-GB" sz="2400" kern="1200" dirty="0">
            <a:latin typeface="Times New Roman" pitchFamily="18" charset="0"/>
            <a:cs typeface="Times New Roman" pitchFamily="18" charset="0"/>
          </a:endParaRPr>
        </a:p>
        <a:p>
          <a:pPr marL="0" lvl="0" indent="0" algn="ctr" defTabSz="1066800">
            <a:lnSpc>
              <a:spcPct val="90000"/>
            </a:lnSpc>
            <a:spcBef>
              <a:spcPct val="0"/>
            </a:spcBef>
            <a:spcAft>
              <a:spcPct val="35000"/>
            </a:spcAft>
            <a:buNone/>
          </a:pPr>
          <a:endParaRPr lang="en-US" sz="24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rot="10800000">
        <a:off x="314022" y="2230236"/>
        <a:ext cx="2217829" cy="2653168"/>
      </dsp:txXfrm>
    </dsp:sp>
    <dsp:sp modelId="{93BB1302-5645-4007-AB92-02BC1FE427FF}">
      <dsp:nvSpPr>
        <dsp:cNvPr id="0" name=""/>
        <dsp:cNvSpPr/>
      </dsp:nvSpPr>
      <dsp:spPr>
        <a:xfrm>
          <a:off x="2840845" y="297364"/>
          <a:ext cx="2363181" cy="1635506"/>
        </a:xfrm>
        <a:prstGeom prst="roundRect">
          <a:avLst>
            <a:gd name="adj" fmla="val 10000"/>
          </a:avLst>
        </a:prstGeom>
        <a:blipFill rotWithShape="1">
          <a:blip xmlns:r="http://schemas.openxmlformats.org/officeDocument/2006/relationships" r:embed="rId2"/>
          <a:srcRect/>
          <a:stretch>
            <a:fillRect l="-11000" r="-11000"/>
          </a:stretch>
        </a:blipFill>
        <a:ln w="9525" cap="flat" cmpd="sng" algn="ctr">
          <a:solidFill>
            <a:srgbClr val="0BD0D9">
              <a:shade val="80000"/>
              <a:hueOff val="0"/>
              <a:satOff val="0"/>
              <a:lumOff val="0"/>
              <a:alphaOff val="0"/>
            </a:srgbClr>
          </a:solidFill>
          <a:prstDash val="solid"/>
        </a:ln>
        <a:effectLst>
          <a:outerShdw blurRad="57150" dist="38100" dir="5400000" algn="ctr" rotWithShape="0">
            <a:srgbClr val="0BD0D9">
              <a:tint val="40000"/>
              <a:hueOff val="0"/>
              <a:satOff val="0"/>
              <a:lumOff val="0"/>
              <a:alphaOff val="0"/>
              <a:shade val="9000"/>
              <a:satMod val="105000"/>
              <a:alpha val="48000"/>
            </a:srgbClr>
          </a:outerShdw>
        </a:effectLst>
      </dsp:spPr>
      <dsp:style>
        <a:lnRef idx="1">
          <a:scrgbClr r="0" g="0" b="0"/>
        </a:lnRef>
        <a:fillRef idx="1">
          <a:scrgbClr r="0" g="0" b="0"/>
        </a:fillRef>
        <a:effectRef idx="1">
          <a:scrgbClr r="0" g="0" b="0"/>
        </a:effectRef>
        <a:fontRef idx="minor"/>
      </dsp:style>
    </dsp:sp>
    <dsp:sp modelId="{299C1ED9-6A96-48E9-82BF-A565C67034C3}">
      <dsp:nvSpPr>
        <dsp:cNvPr id="0" name=""/>
        <dsp:cNvSpPr/>
      </dsp:nvSpPr>
      <dsp:spPr>
        <a:xfrm rot="10800000">
          <a:off x="2840845" y="2230236"/>
          <a:ext cx="2363181" cy="2725844"/>
        </a:xfrm>
        <a:prstGeom prst="round2SameRect">
          <a:avLst>
            <a:gd name="adj1" fmla="val 10500"/>
            <a:gd name="adj2" fmla="val 0"/>
          </a:avLst>
        </a:prstGeom>
        <a:gradFill rotWithShape="0">
          <a:gsLst>
            <a:gs pos="0">
              <a:sysClr val="window" lastClr="FFFFFF">
                <a:hueOff val="0"/>
                <a:satOff val="0"/>
                <a:lumOff val="0"/>
                <a:alphaOff val="0"/>
                <a:tint val="70000"/>
                <a:satMod val="130000"/>
              </a:sysClr>
            </a:gs>
            <a:gs pos="43000">
              <a:sysClr val="window" lastClr="FFFFFF">
                <a:hueOff val="0"/>
                <a:satOff val="0"/>
                <a:lumOff val="0"/>
                <a:alphaOff val="0"/>
                <a:tint val="44000"/>
                <a:satMod val="165000"/>
              </a:sysClr>
            </a:gs>
            <a:gs pos="93000">
              <a:sysClr val="window" lastClr="FFFFFF">
                <a:hueOff val="0"/>
                <a:satOff val="0"/>
                <a:lumOff val="0"/>
                <a:alphaOff val="0"/>
                <a:tint val="15000"/>
                <a:satMod val="165000"/>
              </a:sysClr>
            </a:gs>
            <a:gs pos="100000">
              <a:sysClr val="window" lastClr="FFFFFF">
                <a:hueOff val="0"/>
                <a:satOff val="0"/>
                <a:lumOff val="0"/>
                <a:alphaOff val="0"/>
                <a:tint val="5000"/>
                <a:satMod val="250000"/>
              </a:sysClr>
            </a:gs>
          </a:gsLst>
          <a:path path="circle">
            <a:fillToRect l="50000" t="130000" r="50000" b="-30000"/>
          </a:path>
        </a:gradFill>
        <a:ln>
          <a:noFill/>
        </a:ln>
        <a:effectLst>
          <a:outerShdw blurRad="57150" dist="38100" dir="5400000" algn="ctr" rotWithShape="0">
            <a:sysClr val="window" lastClr="FFFFFF">
              <a:hueOff val="0"/>
              <a:satOff val="0"/>
              <a:lumOff val="0"/>
              <a:alphaOff val="0"/>
              <a:shade val="9000"/>
              <a:satMod val="105000"/>
              <a:alpha val="48000"/>
            </a:sys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ar-SA" sz="2300" kern="1200" dirty="0">
              <a:latin typeface="Times New Roman" pitchFamily="18" charset="0"/>
              <a:cs typeface="Times New Roman" pitchFamily="18" charset="0"/>
            </a:rPr>
            <a:t>أقل قيمة للشغل تحدث عندما تكون القوة في عكس اتجاه الحركة وعليه فإن مقدار الشغل المبذول يساوي</a:t>
          </a:r>
          <a:endParaRPr lang="en-GB" sz="2300" kern="1200" dirty="0">
            <a:latin typeface="Times New Roman" pitchFamily="18" charset="0"/>
            <a:cs typeface="Times New Roman" pitchFamily="18" charset="0"/>
          </a:endParaRPr>
        </a:p>
        <a:p>
          <a:pPr marL="0" lvl="0" indent="0" algn="ctr" defTabSz="1022350">
            <a:lnSpc>
              <a:spcPct val="90000"/>
            </a:lnSpc>
            <a:spcBef>
              <a:spcPct val="0"/>
            </a:spcBef>
            <a:spcAft>
              <a:spcPct val="35000"/>
            </a:spcAft>
            <a:buNone/>
          </a:pPr>
          <a:endParaRPr lang="en-U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rot="10800000">
        <a:off x="2913521" y="2230236"/>
        <a:ext cx="2217829" cy="2653168"/>
      </dsp:txXfrm>
    </dsp:sp>
    <dsp:sp modelId="{B0A9A1B3-A11B-4058-B202-95D9BC9CB55E}">
      <dsp:nvSpPr>
        <dsp:cNvPr id="0" name=""/>
        <dsp:cNvSpPr/>
      </dsp:nvSpPr>
      <dsp:spPr>
        <a:xfrm>
          <a:off x="5440345" y="297364"/>
          <a:ext cx="2363181" cy="1635506"/>
        </a:xfrm>
        <a:prstGeom prst="roundRect">
          <a:avLst>
            <a:gd name="adj" fmla="val 10000"/>
          </a:avLst>
        </a:prstGeom>
        <a:blipFill dpi="0" rotWithShape="1">
          <a:blip xmlns:r="http://schemas.openxmlformats.org/officeDocument/2006/relationships" r:embed="rId3"/>
          <a:srcRect/>
          <a:stretch>
            <a:fillRect l="22533" r="22533"/>
          </a:stretch>
        </a:blipFill>
        <a:ln w="9525" cap="flat" cmpd="sng" algn="ctr">
          <a:solidFill>
            <a:srgbClr val="0BD0D9">
              <a:shade val="80000"/>
              <a:hueOff val="0"/>
              <a:satOff val="0"/>
              <a:lumOff val="0"/>
              <a:alphaOff val="0"/>
            </a:srgbClr>
          </a:solidFill>
          <a:prstDash val="solid"/>
        </a:ln>
        <a:effectLst>
          <a:outerShdw blurRad="57150" dist="38100" dir="5400000" algn="ctr" rotWithShape="0">
            <a:srgbClr val="0BD0D9">
              <a:tint val="40000"/>
              <a:hueOff val="0"/>
              <a:satOff val="0"/>
              <a:lumOff val="0"/>
              <a:alphaOff val="0"/>
              <a:shade val="9000"/>
              <a:satMod val="105000"/>
              <a:alpha val="48000"/>
            </a:srgbClr>
          </a:outerShdw>
        </a:effectLst>
      </dsp:spPr>
      <dsp:style>
        <a:lnRef idx="1">
          <a:scrgbClr r="0" g="0" b="0"/>
        </a:lnRef>
        <a:fillRef idx="1">
          <a:scrgbClr r="0" g="0" b="0"/>
        </a:fillRef>
        <a:effectRef idx="1">
          <a:scrgbClr r="0" g="0" b="0"/>
        </a:effectRef>
        <a:fontRef idx="minor"/>
      </dsp:style>
    </dsp:sp>
    <dsp:sp modelId="{77AA4D69-E2AE-4D03-9834-B408EF9790A8}">
      <dsp:nvSpPr>
        <dsp:cNvPr id="0" name=""/>
        <dsp:cNvSpPr/>
      </dsp:nvSpPr>
      <dsp:spPr>
        <a:xfrm rot="10800000">
          <a:off x="5440345" y="2230236"/>
          <a:ext cx="2363181" cy="2725844"/>
        </a:xfrm>
        <a:prstGeom prst="round2SameRect">
          <a:avLst>
            <a:gd name="adj1" fmla="val 10500"/>
            <a:gd name="adj2" fmla="val 0"/>
          </a:avLst>
        </a:prstGeom>
        <a:gradFill rotWithShape="0">
          <a:gsLst>
            <a:gs pos="0">
              <a:sysClr val="window" lastClr="FFFFFF">
                <a:hueOff val="0"/>
                <a:satOff val="0"/>
                <a:lumOff val="0"/>
                <a:alphaOff val="0"/>
                <a:tint val="70000"/>
                <a:satMod val="130000"/>
              </a:sysClr>
            </a:gs>
            <a:gs pos="43000">
              <a:sysClr val="window" lastClr="FFFFFF">
                <a:hueOff val="0"/>
                <a:satOff val="0"/>
                <a:lumOff val="0"/>
                <a:alphaOff val="0"/>
                <a:tint val="44000"/>
                <a:satMod val="165000"/>
              </a:sysClr>
            </a:gs>
            <a:gs pos="93000">
              <a:sysClr val="window" lastClr="FFFFFF">
                <a:hueOff val="0"/>
                <a:satOff val="0"/>
                <a:lumOff val="0"/>
                <a:alphaOff val="0"/>
                <a:tint val="15000"/>
                <a:satMod val="165000"/>
              </a:sysClr>
            </a:gs>
            <a:gs pos="100000">
              <a:sysClr val="window" lastClr="FFFFFF">
                <a:hueOff val="0"/>
                <a:satOff val="0"/>
                <a:lumOff val="0"/>
                <a:alphaOff val="0"/>
                <a:tint val="5000"/>
                <a:satMod val="250000"/>
              </a:sysClr>
            </a:gs>
          </a:gsLst>
          <a:path path="circle">
            <a:fillToRect l="50000" t="130000" r="50000" b="-30000"/>
          </a:path>
        </a:gradFill>
        <a:ln>
          <a:noFill/>
        </a:ln>
        <a:effectLst>
          <a:outerShdw blurRad="57150" dist="38100" dir="5400000" algn="ctr" rotWithShape="0">
            <a:sysClr val="window" lastClr="FFFFFF">
              <a:hueOff val="0"/>
              <a:satOff val="0"/>
              <a:lumOff val="0"/>
              <a:alphaOff val="0"/>
              <a:shade val="9000"/>
              <a:satMod val="105000"/>
              <a:alpha val="48000"/>
            </a:sys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ar-SA" sz="2200" kern="1200" dirty="0">
              <a:latin typeface="Times New Roman" pitchFamily="18" charset="0"/>
              <a:cs typeface="Times New Roman" pitchFamily="18" charset="0"/>
            </a:rPr>
            <a:t>أقصى قيمة للشغل تحدث عندما تكون القوة موازية للإزاحة (في نفس اتجاه الحركة) وعليه فإن قيمة الشغل تساوي</a:t>
          </a:r>
        </a:p>
        <a:p>
          <a:pPr marL="0" lvl="0" indent="0" algn="ctr" defTabSz="977900">
            <a:lnSpc>
              <a:spcPct val="90000"/>
            </a:lnSpc>
            <a:spcBef>
              <a:spcPct val="0"/>
            </a:spcBef>
            <a:spcAft>
              <a:spcPct val="35000"/>
            </a:spcAft>
            <a:buNone/>
          </a:pPr>
          <a:endParaRPr lang="en-U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rot="10800000">
        <a:off x="5513021" y="2230236"/>
        <a:ext cx="2217829" cy="26531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rtl="1">
            <a:lnSpc>
              <a:spcPct val="90000"/>
            </a:lnSpc>
            <a:spcBef>
              <a:spcPct val="0"/>
            </a:spcBef>
            <a:spcAft>
              <a:spcPct val="35000"/>
            </a:spcAft>
            <a:buNone/>
          </a:pPr>
          <a:r>
            <a:rPr lang="ar-SA" sz="2800" b="0" kern="1200" dirty="0">
              <a:solidFill>
                <a:prstClr val="black"/>
              </a:solidFill>
              <a:latin typeface="Times New Roman" pitchFamily="18" charset="0"/>
              <a:cs typeface="+mj-cs"/>
            </a:rPr>
            <a:t>تحرك جسم مسافة قدرها 6 متر تحت تأثير قوة خارجية أفقية. إذا علمت أن الشغل المبذول يساوي 120 جول فأوجدي قيمة القوة؟</a:t>
          </a:r>
          <a:endParaRPr lang="en-US" sz="2800" b="0" kern="1200" dirty="0">
            <a:latin typeface="Times New Roman" panose="02020603050405020304"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 = 120 J</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d = 6 m</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F ?</a:t>
          </a:r>
          <a:endParaRPr lang="en-US"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r" defTabSz="1155700">
            <a:lnSpc>
              <a:spcPct val="90000"/>
            </a:lnSpc>
            <a:spcBef>
              <a:spcPct val="0"/>
            </a:spcBef>
            <a:spcAft>
              <a:spcPct val="35000"/>
            </a:spcAft>
            <a:buClr>
              <a:srgbClr val="0BD0D9"/>
            </a:buClr>
            <a:buSzPct val="95000"/>
            <a:buFont typeface="Wingdings 2" pitchFamily="18" charset="2"/>
            <a:buNone/>
          </a:pPr>
          <a:r>
            <a:rPr lang="ar-SA" sz="2600" kern="1200" dirty="0">
              <a:solidFill>
                <a:prstClr val="black"/>
              </a:solidFill>
              <a:latin typeface="Times New Roman" pitchFamily="18" charset="0"/>
              <a:cs typeface="Times New Roman" pitchFamily="18" charset="0"/>
            </a:rPr>
            <a:t>بما أن القوة موازية للإزاحة فإن الشغل يساوي</a:t>
          </a:r>
          <a:endParaRPr lang="en-GB" sz="2600" kern="1200" dirty="0">
            <a:solidFill>
              <a:prstClr val="black"/>
            </a:solidFill>
            <a:latin typeface="Times New Roman" pitchFamily="18" charset="0"/>
            <a:cs typeface="Times New Roman" pitchFamily="18" charset="0"/>
          </a:endParaRPr>
        </a:p>
        <a:p>
          <a:pPr marL="0" lvl="0" indent="0" algn="r" defTabSz="1155700">
            <a:lnSpc>
              <a:spcPct val="90000"/>
            </a:lnSpc>
            <a:spcBef>
              <a:spcPct val="0"/>
            </a:spcBef>
            <a:spcAft>
              <a:spcPct val="35000"/>
            </a:spcAft>
            <a:buClr>
              <a:srgbClr val="0BD0D9"/>
            </a:buClr>
            <a:buSzPct val="95000"/>
            <a:buFont typeface="Wingdings 2" pitchFamily="18" charset="2"/>
            <a:buNone/>
          </a:pPr>
          <a:endParaRPr lang="en-GB" sz="2800" kern="1200" dirty="0">
            <a:latin typeface="Times New Roman" panose="02020603050405020304" pitchFamily="18" charset="0"/>
            <a:cs typeface="Times New Roman" panose="02020603050405020304" pitchFamily="18" charset="0"/>
          </a:endParaRPr>
        </a:p>
        <a:p>
          <a:pPr marL="0" lvl="0" indent="0" algn="r" defTabSz="1155700">
            <a:lnSpc>
              <a:spcPct val="90000"/>
            </a:lnSpc>
            <a:spcBef>
              <a:spcPct val="0"/>
            </a:spcBef>
            <a:spcAft>
              <a:spcPct val="35000"/>
            </a:spcAft>
            <a:buClr>
              <a:srgbClr val="0BD0D9"/>
            </a:buClr>
            <a:buSzPct val="95000"/>
            <a:buFont typeface="Wingdings 2" pitchFamily="18" charset="2"/>
            <a:buNone/>
          </a:pPr>
          <a:r>
            <a:rPr lang="ar-SA" sz="2000" kern="1200" dirty="0">
              <a:solidFill>
                <a:prstClr val="black"/>
              </a:solidFill>
              <a:latin typeface="Times New Roman" pitchFamily="18" charset="0"/>
              <a:cs typeface="Times New Roman" pitchFamily="18" charset="0"/>
            </a:rPr>
            <a:t>قيمة القوة المؤثرة تساوي</a:t>
          </a:r>
          <a:endParaRPr lang="en-GB" sz="2000" kern="1200" dirty="0">
            <a:solidFill>
              <a:prstClr val="black"/>
            </a:solidFill>
            <a:latin typeface="Times New Roman" pitchFamily="18" charset="0"/>
            <a:cs typeface="Times New Roman" pitchFamily="18" charset="0"/>
          </a:endParaRPr>
        </a:p>
        <a:p>
          <a:pPr marL="0" lvl="0" indent="0" algn="l" defTabSz="1155700">
            <a:lnSpc>
              <a:spcPct val="90000"/>
            </a:lnSpc>
            <a:spcBef>
              <a:spcPct val="0"/>
            </a:spcBef>
            <a:spcAft>
              <a:spcPct val="35000"/>
            </a:spcAft>
            <a:buClr>
              <a:srgbClr val="0BD0D9"/>
            </a:buClr>
            <a:buSzPct val="95000"/>
            <a:buFont typeface="Wingdings 2" pitchFamily="18" charset="2"/>
            <a:buNone/>
          </a:pPr>
          <a:r>
            <a:rPr lang="en-US" sz="2000" kern="1200" dirty="0">
              <a:solidFill>
                <a:prstClr val="black"/>
              </a:solidFill>
              <a:latin typeface="Times New Roman" pitchFamily="18" charset="0"/>
              <a:cs typeface="Times New Roman" pitchFamily="18" charset="0"/>
            </a:rPr>
            <a:t>F = W/d</a:t>
          </a:r>
          <a:endParaRPr lang="ar-SA" sz="2000" kern="1200" dirty="0">
            <a:solidFill>
              <a:prstClr val="black"/>
            </a:solidFill>
            <a:latin typeface="Times New Roman" pitchFamily="18" charset="0"/>
            <a:cs typeface="Times New Roman" pitchFamily="18" charset="0"/>
          </a:endParaRPr>
        </a:p>
        <a:p>
          <a:pPr marL="0" lvl="0" indent="0" algn="l" defTabSz="1155700">
            <a:lnSpc>
              <a:spcPct val="90000"/>
            </a:lnSpc>
            <a:spcBef>
              <a:spcPct val="0"/>
            </a:spcBef>
            <a:spcAft>
              <a:spcPct val="35000"/>
            </a:spcAft>
            <a:buClr>
              <a:srgbClr val="0BD0D9"/>
            </a:buClr>
            <a:buSzPct val="95000"/>
            <a:buFont typeface="Wingdings 2" pitchFamily="18" charset="2"/>
            <a:buNone/>
          </a:pPr>
          <a:r>
            <a:rPr lang="ar-SA" sz="2000" kern="1200" dirty="0">
              <a:solidFill>
                <a:prstClr val="black"/>
              </a:solidFill>
              <a:latin typeface="Times New Roman" pitchFamily="18" charset="0"/>
              <a:cs typeface="Times New Roman" pitchFamily="18" charset="0"/>
            </a:rPr>
            <a:t>=   </a:t>
          </a:r>
          <a:r>
            <a:rPr lang="en-US" sz="2000" kern="1200" dirty="0">
              <a:solidFill>
                <a:prstClr val="black"/>
              </a:solidFill>
              <a:latin typeface="Times New Roman" pitchFamily="18" charset="0"/>
              <a:cs typeface="Times New Roman" pitchFamily="18" charset="0"/>
            </a:rPr>
            <a:t> 120/6 = </a:t>
          </a:r>
          <a:r>
            <a:rPr lang="en-US" sz="2400" b="1" kern="1200" dirty="0">
              <a:solidFill>
                <a:prstClr val="black"/>
              </a:solidFill>
              <a:latin typeface="Times New Roman" pitchFamily="18" charset="0"/>
              <a:cs typeface="Times New Roman" pitchFamily="18" charset="0"/>
            </a:rPr>
            <a:t>20 N</a:t>
          </a:r>
          <a:endParaRPr lang="en-US" sz="2400" b="1"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4B041-B332-48EF-A7AB-0E127574737E}">
      <dsp:nvSpPr>
        <dsp:cNvPr id="0" name=""/>
        <dsp:cNvSpPr/>
      </dsp:nvSpPr>
      <dsp:spPr>
        <a:xfrm>
          <a:off x="23435" y="537448"/>
          <a:ext cx="8081129"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67640" rIns="167640" bIns="186836" numCol="1" spcCol="1270" anchor="ctr" anchorCtr="0">
          <a:noAutofit/>
        </a:bodyPr>
        <a:lstStyle/>
        <a:p>
          <a:pPr marL="0" lvl="0" indent="0" algn="r" defTabSz="1955800" rtl="1">
            <a:lnSpc>
              <a:spcPct val="90000"/>
            </a:lnSpc>
            <a:spcBef>
              <a:spcPct val="0"/>
            </a:spcBef>
            <a:spcAft>
              <a:spcPct val="35000"/>
            </a:spcAft>
            <a:buNone/>
          </a:pPr>
          <a:r>
            <a:rPr lang="ar-SA"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مثــــال</a:t>
          </a:r>
          <a:endParaRPr lang="en-US" sz="44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dsp:txBody>
      <dsp:txXfrm>
        <a:off x="317665" y="831678"/>
        <a:ext cx="7786899" cy="588460"/>
      </dsp:txXfrm>
    </dsp:sp>
    <dsp:sp modelId="{A4C79FAD-5DF3-4653-8FF4-D3206FDD5A74}">
      <dsp:nvSpPr>
        <dsp:cNvPr id="0" name=""/>
        <dsp:cNvSpPr/>
      </dsp:nvSpPr>
      <dsp:spPr>
        <a:xfrm>
          <a:off x="5615576" y="1430525"/>
          <a:ext cx="2488987" cy="273945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SA" sz="2400" kern="1200" dirty="0"/>
            <a:t>قذف اللاعب الكرة في اتجاه اللاعب الآخر وبقوة مقدارها 20 نيوتن لتقطع الكرة مسافة قدرها 400 سم، أوجدي قيمة الشغل المبذول على الكرة؟</a:t>
          </a:r>
          <a:endParaRPr lang="en-US" sz="2400" b="0" kern="1200" dirty="0">
            <a:latin typeface="Times New Roman" panose="02020603050405020304" pitchFamily="18" charset="0"/>
            <a:cs typeface="+mj-cs"/>
          </a:endParaRPr>
        </a:p>
      </dsp:txBody>
      <dsp:txXfrm>
        <a:off x="5615576" y="1430525"/>
        <a:ext cx="2488987" cy="2739458"/>
      </dsp:txXfrm>
    </dsp:sp>
    <dsp:sp modelId="{6F83FDD3-A345-48EA-84ED-80E3C44B154C}">
      <dsp:nvSpPr>
        <dsp:cNvPr id="0" name=""/>
        <dsp:cNvSpPr/>
      </dsp:nvSpPr>
      <dsp:spPr>
        <a:xfrm>
          <a:off x="23435" y="929755"/>
          <a:ext cx="5592141"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المعطيات والمطلوب</a:t>
          </a:r>
          <a:endParaRPr lang="en-US" sz="2800" kern="1200" dirty="0">
            <a:latin typeface="Times New Roman" panose="02020603050405020304" pitchFamily="18" charset="0"/>
            <a:cs typeface="Times New Roman" panose="02020603050405020304" pitchFamily="18" charset="0"/>
          </a:endParaRPr>
        </a:p>
      </dsp:txBody>
      <dsp:txXfrm>
        <a:off x="317665" y="1223985"/>
        <a:ext cx="5297911" cy="588460"/>
      </dsp:txXfrm>
    </dsp:sp>
    <dsp:sp modelId="{56C713E6-5B31-411B-B067-1DCC202E2AE1}">
      <dsp:nvSpPr>
        <dsp:cNvPr id="0" name=""/>
        <dsp:cNvSpPr/>
      </dsp:nvSpPr>
      <dsp:spPr>
        <a:xfrm>
          <a:off x="3126588" y="1836457"/>
          <a:ext cx="2488987" cy="278611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F = 20 N</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d = 400 cm</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400 / 100</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 4 m</a:t>
          </a:r>
        </a:p>
        <a:p>
          <a:pPr marL="0" lvl="0" indent="0" algn="l" defTabSz="1244600" rtl="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W ?</a:t>
          </a:r>
          <a:endParaRPr lang="en-US" sz="2800" kern="1200" dirty="0">
            <a:latin typeface="Times New Roman" panose="02020603050405020304" pitchFamily="18" charset="0"/>
            <a:cs typeface="Times New Roman" panose="02020603050405020304" pitchFamily="18" charset="0"/>
          </a:endParaRPr>
        </a:p>
      </dsp:txBody>
      <dsp:txXfrm>
        <a:off x="3126588" y="1836457"/>
        <a:ext cx="2488987" cy="2786117"/>
      </dsp:txXfrm>
    </dsp:sp>
    <dsp:sp modelId="{1DCC89BD-3F21-4729-956F-6D9C5EFEC51E}">
      <dsp:nvSpPr>
        <dsp:cNvPr id="0" name=""/>
        <dsp:cNvSpPr/>
      </dsp:nvSpPr>
      <dsp:spPr>
        <a:xfrm>
          <a:off x="23435" y="1322061"/>
          <a:ext cx="3103153" cy="1176920"/>
        </a:xfrm>
        <a:prstGeom prst="leftArrow">
          <a:avLst>
            <a:gd name="adj1" fmla="val 50000"/>
            <a:gd name="adj2" fmla="val 5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186836" numCol="1" spcCol="1270" anchor="ctr" anchorCtr="0">
          <a:noAutofit/>
        </a:bodyPr>
        <a:lstStyle/>
        <a:p>
          <a:pPr marL="0" lvl="0" indent="0" algn="r" defTabSz="1244600">
            <a:lnSpc>
              <a:spcPct val="90000"/>
            </a:lnSpc>
            <a:spcBef>
              <a:spcPct val="0"/>
            </a:spcBef>
            <a:spcAft>
              <a:spcPct val="35000"/>
            </a:spcAft>
            <a:buNone/>
          </a:pPr>
          <a:r>
            <a:rPr lang="ar-SA" sz="2800" b="1" kern="1200"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الحـــل</a:t>
          </a:r>
          <a:endParaRPr lang="en-US" sz="2800" kern="1200" dirty="0">
            <a:latin typeface="Times New Roman" panose="02020603050405020304" pitchFamily="18" charset="0"/>
            <a:cs typeface="Times New Roman" panose="02020603050405020304" pitchFamily="18" charset="0"/>
          </a:endParaRPr>
        </a:p>
      </dsp:txBody>
      <dsp:txXfrm>
        <a:off x="317665" y="1616291"/>
        <a:ext cx="2808923" cy="588460"/>
      </dsp:txXfrm>
    </dsp:sp>
    <dsp:sp modelId="{92462C88-F478-4981-8BB0-E69F2D8F297F}">
      <dsp:nvSpPr>
        <dsp:cNvPr id="0" name=""/>
        <dsp:cNvSpPr/>
      </dsp:nvSpPr>
      <dsp:spPr>
        <a:xfrm>
          <a:off x="637601" y="2144410"/>
          <a:ext cx="2488987" cy="306916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r" defTabSz="1155700">
            <a:lnSpc>
              <a:spcPct val="90000"/>
            </a:lnSpc>
            <a:spcBef>
              <a:spcPct val="0"/>
            </a:spcBef>
            <a:spcAft>
              <a:spcPct val="35000"/>
            </a:spcAft>
            <a:buClr>
              <a:srgbClr val="0BD0D9"/>
            </a:buClr>
            <a:buSzPct val="95000"/>
            <a:buFont typeface="Wingdings 2" pitchFamily="18" charset="2"/>
            <a:buNone/>
          </a:pPr>
          <a:r>
            <a:rPr lang="ar-SA" sz="2600" kern="1200" dirty="0">
              <a:solidFill>
                <a:prstClr val="black"/>
              </a:solidFill>
              <a:latin typeface="Times New Roman" pitchFamily="18" charset="0"/>
              <a:cs typeface="Times New Roman" pitchFamily="18" charset="0"/>
            </a:rPr>
            <a:t>بما أن القوة موازية للإزاحة فإن الشغل يساوي</a:t>
          </a:r>
          <a:endParaRPr lang="en-GB" sz="2600" kern="1200" dirty="0">
            <a:solidFill>
              <a:prstClr val="black"/>
            </a:solidFill>
            <a:latin typeface="Times New Roman" pitchFamily="18" charset="0"/>
            <a:cs typeface="Times New Roman" pitchFamily="18" charset="0"/>
          </a:endParaRPr>
        </a:p>
        <a:p>
          <a:pPr marL="0" lvl="0" indent="0" algn="r" defTabSz="1155700">
            <a:lnSpc>
              <a:spcPct val="90000"/>
            </a:lnSpc>
            <a:spcBef>
              <a:spcPct val="0"/>
            </a:spcBef>
            <a:spcAft>
              <a:spcPct val="35000"/>
            </a:spcAft>
            <a:buClr>
              <a:srgbClr val="0BD0D9"/>
            </a:buClr>
            <a:buSzPct val="95000"/>
            <a:buFont typeface="Wingdings 2" pitchFamily="18" charset="2"/>
            <a:buNone/>
          </a:pPr>
          <a:endParaRPr lang="en-GB" sz="2800" kern="1200" dirty="0">
            <a:latin typeface="Times New Roman" panose="02020603050405020304" pitchFamily="18" charset="0"/>
            <a:cs typeface="Times New Roman" panose="02020603050405020304" pitchFamily="18" charset="0"/>
          </a:endParaRPr>
        </a:p>
        <a:p>
          <a:pPr marL="0" lvl="0" indent="0" algn="r" defTabSz="1155700">
            <a:lnSpc>
              <a:spcPct val="90000"/>
            </a:lnSpc>
            <a:spcBef>
              <a:spcPct val="0"/>
            </a:spcBef>
            <a:spcAft>
              <a:spcPct val="35000"/>
            </a:spcAft>
            <a:buClr>
              <a:srgbClr val="0BD0D9"/>
            </a:buClr>
            <a:buSzPct val="95000"/>
            <a:buFont typeface="Wingdings 2" pitchFamily="18" charset="2"/>
            <a:buNone/>
          </a:pPr>
          <a:r>
            <a:rPr lang="ar-SA" sz="2000" kern="1200" dirty="0">
              <a:solidFill>
                <a:prstClr val="black"/>
              </a:solidFill>
              <a:latin typeface="Times New Roman" pitchFamily="18" charset="0"/>
              <a:cs typeface="Times New Roman" pitchFamily="18" charset="0"/>
            </a:rPr>
            <a:t>قيمة الشغل المبذول يساوي</a:t>
          </a:r>
          <a:endParaRPr lang="en-GB" sz="2000" kern="1200" dirty="0">
            <a:solidFill>
              <a:prstClr val="black"/>
            </a:solidFill>
            <a:latin typeface="Times New Roman" pitchFamily="18" charset="0"/>
            <a:cs typeface="Times New Roman" pitchFamily="18" charset="0"/>
          </a:endParaRPr>
        </a:p>
        <a:p>
          <a:pPr marL="0" lvl="0" indent="0" algn="l" defTabSz="1155700">
            <a:lnSpc>
              <a:spcPct val="90000"/>
            </a:lnSpc>
            <a:spcBef>
              <a:spcPct val="0"/>
            </a:spcBef>
            <a:spcAft>
              <a:spcPct val="35000"/>
            </a:spcAft>
            <a:buClr>
              <a:srgbClr val="0BD0D9"/>
            </a:buClr>
            <a:buSzPct val="95000"/>
            <a:buFont typeface="Wingdings 2" pitchFamily="18" charset="2"/>
            <a:buNone/>
          </a:pPr>
          <a:r>
            <a:rPr lang="en-US" sz="2000" kern="1200" dirty="0">
              <a:solidFill>
                <a:prstClr val="black"/>
              </a:solidFill>
              <a:latin typeface="Times New Roman" pitchFamily="18" charset="0"/>
              <a:cs typeface="Times New Roman" pitchFamily="18" charset="0"/>
            </a:rPr>
            <a:t>W = 20 x 4</a:t>
          </a:r>
        </a:p>
        <a:p>
          <a:pPr marL="0" lvl="0" indent="0" algn="l" defTabSz="1155700">
            <a:lnSpc>
              <a:spcPct val="90000"/>
            </a:lnSpc>
            <a:spcBef>
              <a:spcPct val="0"/>
            </a:spcBef>
            <a:spcAft>
              <a:spcPct val="35000"/>
            </a:spcAft>
            <a:buClr>
              <a:srgbClr val="0BD0D9"/>
            </a:buClr>
            <a:buSzPct val="95000"/>
            <a:buFont typeface="Wingdings 2" pitchFamily="18" charset="2"/>
            <a:buNone/>
          </a:pPr>
          <a:r>
            <a:rPr lang="en-US" sz="2000" kern="1200" dirty="0">
              <a:solidFill>
                <a:prstClr val="black"/>
              </a:solidFill>
              <a:latin typeface="Times New Roman" pitchFamily="18" charset="0"/>
              <a:cs typeface="Times New Roman" pitchFamily="18" charset="0"/>
            </a:rPr>
            <a:t>     </a:t>
          </a:r>
          <a:r>
            <a:rPr lang="en-US" sz="2400" b="1" kern="1200" dirty="0">
              <a:solidFill>
                <a:prstClr val="black"/>
              </a:solidFill>
              <a:latin typeface="Times New Roman" pitchFamily="18" charset="0"/>
              <a:cs typeface="Times New Roman" pitchFamily="18" charset="0"/>
            </a:rPr>
            <a:t>= 80 J</a:t>
          </a:r>
          <a:endParaRPr lang="en-US" sz="2400" b="1" kern="1200" dirty="0">
            <a:latin typeface="Times New Roman" panose="02020603050405020304" pitchFamily="18" charset="0"/>
            <a:cs typeface="Times New Roman" panose="02020603050405020304" pitchFamily="18" charset="0"/>
          </a:endParaRPr>
        </a:p>
      </dsp:txBody>
      <dsp:txXfrm>
        <a:off x="637601" y="2144410"/>
        <a:ext cx="2488987" cy="30691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2F4259D-725B-4604-B01D-F127EE1564B8}"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34A6BD-FCF5-4748-9F56-928E95206898}" type="slidenum">
              <a:rPr lang="en-US"/>
              <a:pPr/>
              <a:t>‹#›</a:t>
            </a:fld>
            <a:endParaRPr lang="en-US"/>
          </a:p>
        </p:txBody>
      </p:sp>
    </p:spTree>
    <p:extLst>
      <p:ext uri="{BB962C8B-B14F-4D97-AF65-F5344CB8AC3E}">
        <p14:creationId xmlns:p14="http://schemas.microsoft.com/office/powerpoint/2010/main" val="374472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9A9A24-E0E4-4FB6-ADE4-A227AD2C9AF0}"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65525D-35FC-485E-AEE5-341F70FBC02C}" type="slidenum">
              <a:rPr lang="en-US"/>
              <a:pPr/>
              <a:t>‹#›</a:t>
            </a:fld>
            <a:endParaRPr lang="en-US"/>
          </a:p>
        </p:txBody>
      </p:sp>
    </p:spTree>
    <p:extLst>
      <p:ext uri="{BB962C8B-B14F-4D97-AF65-F5344CB8AC3E}">
        <p14:creationId xmlns:p14="http://schemas.microsoft.com/office/powerpoint/2010/main" val="267546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C20D5F-1908-4173-8BDA-4A951B5DFCB2}"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13909F-168A-4CB7-8A78-C6E7FAC37C5C}" type="slidenum">
              <a:rPr lang="en-US"/>
              <a:pPr/>
              <a:t>‹#›</a:t>
            </a:fld>
            <a:endParaRPr lang="en-US"/>
          </a:p>
        </p:txBody>
      </p:sp>
    </p:spTree>
    <p:extLst>
      <p:ext uri="{BB962C8B-B14F-4D97-AF65-F5344CB8AC3E}">
        <p14:creationId xmlns:p14="http://schemas.microsoft.com/office/powerpoint/2010/main" val="213115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CBB336-91D3-4B3B-BD27-AEC8EE4592F7}"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6B9EBFB-9282-4306-BE97-81CC9BF51DA3}" type="slidenum">
              <a:rPr lang="en-US"/>
              <a:pPr/>
              <a:t>‹#›</a:t>
            </a:fld>
            <a:endParaRPr lang="en-US"/>
          </a:p>
        </p:txBody>
      </p:sp>
    </p:spTree>
    <p:extLst>
      <p:ext uri="{BB962C8B-B14F-4D97-AF65-F5344CB8AC3E}">
        <p14:creationId xmlns:p14="http://schemas.microsoft.com/office/powerpoint/2010/main" val="319160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A550D4-8E3C-444F-A1C1-A1E784DD082C}"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F624DB8-75B4-457B-AFDD-957D488C98C8}" type="slidenum">
              <a:rPr lang="en-US"/>
              <a:pPr/>
              <a:t>‹#›</a:t>
            </a:fld>
            <a:endParaRPr lang="en-US"/>
          </a:p>
        </p:txBody>
      </p:sp>
    </p:spTree>
    <p:extLst>
      <p:ext uri="{BB962C8B-B14F-4D97-AF65-F5344CB8AC3E}">
        <p14:creationId xmlns:p14="http://schemas.microsoft.com/office/powerpoint/2010/main" val="52547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6476F-1643-464A-8B2C-8E531B67A4C0}"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21EF46D-809C-40B8-B81D-10D34E028219}" type="slidenum">
              <a:rPr lang="en-US"/>
              <a:pPr/>
              <a:t>‹#›</a:t>
            </a:fld>
            <a:endParaRPr lang="en-US"/>
          </a:p>
        </p:txBody>
      </p:sp>
    </p:spTree>
    <p:extLst>
      <p:ext uri="{BB962C8B-B14F-4D97-AF65-F5344CB8AC3E}">
        <p14:creationId xmlns:p14="http://schemas.microsoft.com/office/powerpoint/2010/main" val="248806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33FB34-7BA6-4A87-868F-77A0ECB11FE7}" type="datetimeFigureOut">
              <a:rPr lang="en-US">
                <a:solidFill>
                  <a:prstClr val="black">
                    <a:tint val="75000"/>
                  </a:prstClr>
                </a:solidFill>
              </a:rPr>
              <a:pPr>
                <a:defRPr/>
              </a:pPr>
              <a:t>1/10/2019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3D43633-088B-4C33-B6DC-F6AE01771390}" type="slidenum">
              <a:rPr lang="en-US"/>
              <a:pPr/>
              <a:t>‹#›</a:t>
            </a:fld>
            <a:endParaRPr lang="en-US"/>
          </a:p>
        </p:txBody>
      </p:sp>
    </p:spTree>
    <p:extLst>
      <p:ext uri="{BB962C8B-B14F-4D97-AF65-F5344CB8AC3E}">
        <p14:creationId xmlns:p14="http://schemas.microsoft.com/office/powerpoint/2010/main" val="316482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6839AC-A975-4B96-89AA-674D0AA46903}" type="datetimeFigureOut">
              <a:rPr lang="en-US">
                <a:solidFill>
                  <a:prstClr val="black">
                    <a:tint val="75000"/>
                  </a:prstClr>
                </a:solidFill>
              </a:rPr>
              <a:pPr>
                <a:defRPr/>
              </a:pPr>
              <a:t>1/10/2019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420DCBB-91F7-4F21-BEF4-26F73BEFB989}" type="slidenum">
              <a:rPr lang="en-US"/>
              <a:pPr/>
              <a:t>‹#›</a:t>
            </a:fld>
            <a:endParaRPr lang="en-US"/>
          </a:p>
        </p:txBody>
      </p:sp>
    </p:spTree>
    <p:extLst>
      <p:ext uri="{BB962C8B-B14F-4D97-AF65-F5344CB8AC3E}">
        <p14:creationId xmlns:p14="http://schemas.microsoft.com/office/powerpoint/2010/main" val="278010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4DE0CF-6C8A-4C01-8D23-D177C0E2F682}" type="datetimeFigureOut">
              <a:rPr lang="en-US">
                <a:solidFill>
                  <a:prstClr val="black">
                    <a:tint val="75000"/>
                  </a:prstClr>
                </a:solidFill>
              </a:rPr>
              <a:pPr>
                <a:defRPr/>
              </a:pPr>
              <a:t>1/10/2019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BD154E4-7E58-4ACF-8347-F40C1BFDAD68}" type="slidenum">
              <a:rPr lang="en-US"/>
              <a:pPr/>
              <a:t>‹#›</a:t>
            </a:fld>
            <a:endParaRPr lang="en-US"/>
          </a:p>
        </p:txBody>
      </p:sp>
    </p:spTree>
    <p:extLst>
      <p:ext uri="{BB962C8B-B14F-4D97-AF65-F5344CB8AC3E}">
        <p14:creationId xmlns:p14="http://schemas.microsoft.com/office/powerpoint/2010/main" val="401633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F7A18A-3BAC-4C77-BEB0-CF01B0A59E28}"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273A91B-E61E-4986-B5B5-11F6591A30B0}" type="slidenum">
              <a:rPr lang="en-US"/>
              <a:pPr/>
              <a:t>‹#›</a:t>
            </a:fld>
            <a:endParaRPr lang="en-US"/>
          </a:p>
        </p:txBody>
      </p:sp>
    </p:spTree>
    <p:extLst>
      <p:ext uri="{BB962C8B-B14F-4D97-AF65-F5344CB8AC3E}">
        <p14:creationId xmlns:p14="http://schemas.microsoft.com/office/powerpoint/2010/main" val="41121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155CC9-AC9E-473D-864C-C30A96D5E3C8}"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DD67C1-2BAB-4247-AA76-7F25EA66ADB4}" type="slidenum">
              <a:rPr lang="en-US"/>
              <a:pPr/>
              <a:t>‹#›</a:t>
            </a:fld>
            <a:endParaRPr lang="en-US"/>
          </a:p>
        </p:txBody>
      </p:sp>
    </p:spTree>
    <p:extLst>
      <p:ext uri="{BB962C8B-B14F-4D97-AF65-F5344CB8AC3E}">
        <p14:creationId xmlns:p14="http://schemas.microsoft.com/office/powerpoint/2010/main" val="385010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9E55CD-9667-4843-A3F7-527B71A3E311}"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3B874804-0199-4C96-AF44-46665DEA1003}"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1202568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diagramLayout" Target="NULL"/><Relationship Id="rId3" Type="http://schemas.openxmlformats.org/officeDocument/2006/relationships/diagramLayout" Target="../diagrams/layout11.xml"/><Relationship Id="rId7" Type="http://schemas.openxmlformats.org/officeDocument/2006/relationships/diagramData" Target="NUL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diagramColors" Target="NULL"/><Relationship Id="rId4" Type="http://schemas.openxmlformats.org/officeDocument/2006/relationships/diagramQuickStyle" Target="../diagrams/quickStyle11.xml"/><Relationship Id="rId9" Type="http://schemas.openxmlformats.org/officeDocument/2006/relationships/diagramQuickStyl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NULL"/><Relationship Id="rId3" Type="http://schemas.openxmlformats.org/officeDocument/2006/relationships/diagramLayout" Target="../diagrams/layout12.xml"/><Relationship Id="rId7" Type="http://schemas.openxmlformats.org/officeDocument/2006/relationships/diagramData" Target="NUL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diagramColors" Target="NULL"/><Relationship Id="rId4" Type="http://schemas.openxmlformats.org/officeDocument/2006/relationships/diagramQuickStyle" Target="../diagrams/quickStyle12.xml"/><Relationship Id="rId9" Type="http://schemas.openxmlformats.org/officeDocument/2006/relationships/diagramQuickStyle" Target="NULL"/></Relationships>
</file>

<file path=ppt/slides/_rels/slide21.xml.rels><?xml version="1.0" encoding="UTF-8" standalone="yes"?>
<Relationships xmlns="http://schemas.openxmlformats.org/package/2006/relationships"><Relationship Id="rId8" Type="http://schemas.openxmlformats.org/officeDocument/2006/relationships/diagramLayout" Target="NULL"/><Relationship Id="rId3" Type="http://schemas.openxmlformats.org/officeDocument/2006/relationships/diagramLayout" Target="../diagrams/layout13.xml"/><Relationship Id="rId7" Type="http://schemas.openxmlformats.org/officeDocument/2006/relationships/diagramData" Target="NUL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diagramColors" Target="NULL"/><Relationship Id="rId4" Type="http://schemas.openxmlformats.org/officeDocument/2006/relationships/diagramQuickStyle" Target="../diagrams/quickStyle13.xml"/><Relationship Id="rId9" Type="http://schemas.openxmlformats.org/officeDocument/2006/relationships/diagramQuickStyle" Target="NULL"/></Relationships>
</file>

<file path=ppt/slides/_rels/slide22.xml.rels><?xml version="1.0" encoding="UTF-8" standalone="yes"?>
<Relationships xmlns="http://schemas.openxmlformats.org/package/2006/relationships"><Relationship Id="rId8" Type="http://schemas.openxmlformats.org/officeDocument/2006/relationships/diagramLayout" Target="NULL"/><Relationship Id="rId3" Type="http://schemas.openxmlformats.org/officeDocument/2006/relationships/diagramLayout" Target="../diagrams/layout14.xml"/><Relationship Id="rId7" Type="http://schemas.openxmlformats.org/officeDocument/2006/relationships/diagramData" Target="NUL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diagramColors" Target="NULL"/><Relationship Id="rId4" Type="http://schemas.openxmlformats.org/officeDocument/2006/relationships/diagramQuickStyle" Target="../diagrams/quickStyle14.xml"/><Relationship Id="rId9" Type="http://schemas.openxmlformats.org/officeDocument/2006/relationships/diagramQuickStyle" Target="NUL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8" Type="http://schemas.openxmlformats.org/officeDocument/2006/relationships/diagramLayout" Target="NULL"/><Relationship Id="rId3" Type="http://schemas.openxmlformats.org/officeDocument/2006/relationships/diagramLayout" Target="../diagrams/layout16.xml"/><Relationship Id="rId7" Type="http://schemas.openxmlformats.org/officeDocument/2006/relationships/diagramData" Target="NUL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diagramColors" Target="NULL"/><Relationship Id="rId4" Type="http://schemas.openxmlformats.org/officeDocument/2006/relationships/diagramQuickStyle" Target="../diagrams/quickStyle16.xml"/><Relationship Id="rId9" Type="http://schemas.openxmlformats.org/officeDocument/2006/relationships/diagramQuickStyle" Target="NULL"/></Relationships>
</file>

<file path=ppt/slides/_rels/slide25.xml.rels><?xml version="1.0" encoding="UTF-8" standalone="yes"?>
<Relationships xmlns="http://schemas.openxmlformats.org/package/2006/relationships"><Relationship Id="rId8" Type="http://schemas.openxmlformats.org/officeDocument/2006/relationships/diagramLayout" Target="NULL"/><Relationship Id="rId3" Type="http://schemas.openxmlformats.org/officeDocument/2006/relationships/diagramLayout" Target="../diagrams/layout17.xml"/><Relationship Id="rId7" Type="http://schemas.openxmlformats.org/officeDocument/2006/relationships/diagramData" Target="NUL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diagramColors" Target="NULL"/><Relationship Id="rId4" Type="http://schemas.openxmlformats.org/officeDocument/2006/relationships/diagramQuickStyle" Target="../diagrams/quickStyle17.xml"/><Relationship Id="rId9" Type="http://schemas.openxmlformats.org/officeDocument/2006/relationships/diagramQuickStyle" Target="NULL"/></Relationships>
</file>

<file path=ppt/slides/_rels/slide26.xml.rels><?xml version="1.0" encoding="UTF-8" standalone="yes"?>
<Relationships xmlns="http://schemas.openxmlformats.org/package/2006/relationships"><Relationship Id="rId8" Type="http://schemas.openxmlformats.org/officeDocument/2006/relationships/diagramLayout" Target="NULL"/><Relationship Id="rId3" Type="http://schemas.openxmlformats.org/officeDocument/2006/relationships/diagramLayout" Target="../diagrams/layout18.xml"/><Relationship Id="rId7" Type="http://schemas.openxmlformats.org/officeDocument/2006/relationships/diagramData" Target="NUL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diagramColors" Target="NULL"/><Relationship Id="rId4" Type="http://schemas.openxmlformats.org/officeDocument/2006/relationships/diagramQuickStyle" Target="../diagrams/quickStyle18.xml"/><Relationship Id="rId9" Type="http://schemas.openxmlformats.org/officeDocument/2006/relationships/diagramQuickStyle" Target="NUL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6.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7.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8.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23.xml"/><Relationship Id="rId7" Type="http://schemas.openxmlformats.org/officeDocument/2006/relationships/image" Target="../media/image30.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6" name="TextBox 5">
            <a:extLst>
              <a:ext uri="{FF2B5EF4-FFF2-40B4-BE49-F238E27FC236}">
                <a16:creationId xmlns:a16="http://schemas.microsoft.com/office/drawing/2014/main" id="{51A8D100-D3F5-4968-9F4A-3FD19ADA0F79}"/>
              </a:ext>
            </a:extLst>
          </p:cNvPr>
          <p:cNvSpPr txBox="1"/>
          <p:nvPr/>
        </p:nvSpPr>
        <p:spPr>
          <a:xfrm>
            <a:off x="9402618" y="2115127"/>
            <a:ext cx="24384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sz="4400" dirty="0"/>
              <a:t>مخرجات التعلم</a:t>
            </a:r>
            <a:endParaRPr lang="en-US" sz="4400" dirty="0"/>
          </a:p>
        </p:txBody>
      </p:sp>
      <p:sp>
        <p:nvSpPr>
          <p:cNvPr id="10" name="TextBox 9">
            <a:extLst>
              <a:ext uri="{FF2B5EF4-FFF2-40B4-BE49-F238E27FC236}">
                <a16:creationId xmlns:a16="http://schemas.microsoft.com/office/drawing/2014/main" id="{EF421151-C7CA-4078-87C1-3615A35FA49E}"/>
              </a:ext>
            </a:extLst>
          </p:cNvPr>
          <p:cNvSpPr txBox="1"/>
          <p:nvPr/>
        </p:nvSpPr>
        <p:spPr>
          <a:xfrm>
            <a:off x="1229575" y="2022767"/>
            <a:ext cx="8173043" cy="3847207"/>
          </a:xfrm>
          <a:prstGeom prst="rect">
            <a:avLst/>
          </a:prstGeom>
          <a:noFill/>
        </p:spPr>
        <p:txBody>
          <a:bodyPr wrap="square" rtlCol="0">
            <a:spAutoFit/>
          </a:bodyPr>
          <a:lstStyle/>
          <a:p>
            <a:pPr marL="285750" lvl="0" indent="-285750" algn="r" rtl="1">
              <a:buFont typeface="Wingdings" panose="05000000000000000000" pitchFamily="2" charset="2"/>
              <a:buChar char="ü"/>
            </a:pPr>
            <a:r>
              <a:rPr lang="ar-SA" sz="2800" b="1" dirty="0">
                <a:solidFill>
                  <a:srgbClr val="FF0000"/>
                </a:solidFill>
              </a:rPr>
              <a:t>مع نهاية فصل الفيزياء سوف تكون الطالبة قادرة على</a:t>
            </a:r>
            <a:r>
              <a:rPr lang="ar-SA" sz="2400" dirty="0">
                <a:solidFill>
                  <a:prstClr val="black"/>
                </a:solidFill>
              </a:rPr>
              <a:t>:</a:t>
            </a:r>
          </a:p>
          <a:p>
            <a:pPr marL="342900" lvl="0" indent="-342900" algn="r" rtl="1">
              <a:buFont typeface="Wingdings" panose="05000000000000000000" pitchFamily="2" charset="2"/>
              <a:buChar char="q"/>
            </a:pPr>
            <a:r>
              <a:rPr lang="ar-SA" sz="2400" dirty="0">
                <a:solidFill>
                  <a:prstClr val="black"/>
                </a:solidFill>
              </a:rPr>
              <a:t>تعريف الشغل والقدرة</a:t>
            </a:r>
          </a:p>
          <a:p>
            <a:pPr marL="342900" lvl="0" indent="-342900" algn="r" rtl="1">
              <a:buFont typeface="Wingdings" panose="05000000000000000000" pitchFamily="2" charset="2"/>
              <a:buChar char="q"/>
            </a:pPr>
            <a:r>
              <a:rPr lang="ar-SA" sz="2400" dirty="0">
                <a:solidFill>
                  <a:prstClr val="black"/>
                </a:solidFill>
              </a:rPr>
              <a:t>حساب الشغل والقدرة باستخدام القوانين الخاصة بهما</a:t>
            </a:r>
          </a:p>
          <a:p>
            <a:pPr marL="342900" lvl="0" indent="-342900" algn="r" rtl="1">
              <a:buFont typeface="Wingdings" panose="05000000000000000000" pitchFamily="2" charset="2"/>
              <a:buChar char="q"/>
            </a:pPr>
            <a:r>
              <a:rPr lang="ar-SA" sz="2400" dirty="0">
                <a:solidFill>
                  <a:prstClr val="black"/>
                </a:solidFill>
              </a:rPr>
              <a:t>تعريف الطاقة</a:t>
            </a:r>
          </a:p>
          <a:p>
            <a:pPr marL="342900" lvl="0" indent="-342900" algn="r" rtl="1">
              <a:buFont typeface="Wingdings" panose="05000000000000000000" pitchFamily="2" charset="2"/>
              <a:buChar char="q"/>
            </a:pPr>
            <a:r>
              <a:rPr lang="ar-SA" sz="2400" dirty="0">
                <a:solidFill>
                  <a:prstClr val="black"/>
                </a:solidFill>
              </a:rPr>
              <a:t>تعداد أنواع الطاقة الرئيسية</a:t>
            </a:r>
          </a:p>
          <a:p>
            <a:pPr marL="342900" lvl="0" indent="-342900" algn="r" rtl="1">
              <a:buFont typeface="Wingdings" panose="05000000000000000000" pitchFamily="2" charset="2"/>
              <a:buChar char="q"/>
            </a:pPr>
            <a:r>
              <a:rPr lang="ar-SA" sz="2400" dirty="0">
                <a:solidFill>
                  <a:prstClr val="black"/>
                </a:solidFill>
              </a:rPr>
              <a:t>تعريف الطاقة الكامنة</a:t>
            </a:r>
          </a:p>
          <a:p>
            <a:pPr marL="342900" lvl="0" indent="-342900" algn="r" rtl="1">
              <a:buFont typeface="Wingdings" panose="05000000000000000000" pitchFamily="2" charset="2"/>
              <a:buChar char="q"/>
            </a:pPr>
            <a:r>
              <a:rPr lang="ar-SA" sz="2400" dirty="0">
                <a:solidFill>
                  <a:prstClr val="black"/>
                </a:solidFill>
              </a:rPr>
              <a:t>حساب الطاقة الكامنة باستخدام القوانين الخاصة بها</a:t>
            </a:r>
          </a:p>
          <a:p>
            <a:pPr marL="342900" lvl="0" indent="-342900" algn="r" rtl="1">
              <a:buFont typeface="Wingdings" panose="05000000000000000000" pitchFamily="2" charset="2"/>
              <a:buChar char="q"/>
            </a:pPr>
            <a:r>
              <a:rPr lang="ar-SA" sz="2400" dirty="0">
                <a:solidFill>
                  <a:prstClr val="black"/>
                </a:solidFill>
              </a:rPr>
              <a:t>تعريف الطاقة الحركية</a:t>
            </a:r>
          </a:p>
          <a:p>
            <a:pPr marL="342900" lvl="0" indent="-342900" algn="r" rtl="1">
              <a:buFont typeface="Wingdings" panose="05000000000000000000" pitchFamily="2" charset="2"/>
              <a:buChar char="q"/>
            </a:pPr>
            <a:r>
              <a:rPr lang="ar-SA" sz="2400" dirty="0">
                <a:solidFill>
                  <a:prstClr val="black"/>
                </a:solidFill>
              </a:rPr>
              <a:t>حساب الطاقة الحركية باستخدام القوانين الخاصة بها</a:t>
            </a:r>
          </a:p>
          <a:p>
            <a:pPr marL="342900" lvl="0" indent="-342900" algn="r" rtl="1">
              <a:buFont typeface="Wingdings" panose="05000000000000000000" pitchFamily="2" charset="2"/>
              <a:buChar char="q"/>
            </a:pPr>
            <a:r>
              <a:rPr lang="ar-SA" sz="2400" dirty="0">
                <a:solidFill>
                  <a:prstClr val="black"/>
                </a:solidFill>
              </a:rPr>
              <a:t>تعداد مصادر الطاقة الطبيعية والصناعية</a:t>
            </a:r>
          </a:p>
        </p:txBody>
      </p:sp>
    </p:spTree>
    <p:extLst>
      <p:ext uri="{BB962C8B-B14F-4D97-AF65-F5344CB8AC3E}">
        <p14:creationId xmlns:p14="http://schemas.microsoft.com/office/powerpoint/2010/main" val="339222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2" name="Rectangle 1">
            <a:extLst>
              <a:ext uri="{FF2B5EF4-FFF2-40B4-BE49-F238E27FC236}">
                <a16:creationId xmlns:a16="http://schemas.microsoft.com/office/drawing/2014/main" id="{DE0288CF-0CC7-42A3-A3F1-C1B01A329383}"/>
              </a:ext>
            </a:extLst>
          </p:cNvPr>
          <p:cNvSpPr/>
          <p:nvPr/>
        </p:nvSpPr>
        <p:spPr>
          <a:xfrm>
            <a:off x="1122521" y="1384813"/>
            <a:ext cx="7417415"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altLang="en-US" sz="4000" b="1" i="0" u="none" strike="noStrike" kern="0" cap="none" spc="0" normalizeH="0" baseline="0" noProof="0" dirty="0">
                <a:ln>
                  <a:noFill/>
                </a:ln>
                <a:solidFill>
                  <a:srgbClr val="04617B"/>
                </a:solidFill>
                <a:effectLst/>
                <a:uLnTx/>
                <a:uFillTx/>
                <a:latin typeface="Times New Roman" panose="02020603050405020304" pitchFamily="18" charset="0"/>
                <a:ea typeface="+mj-ea"/>
                <a:cs typeface="Times New Roman" panose="02020603050405020304" pitchFamily="18" charset="0"/>
              </a:rPr>
              <a:t>علماء الفيزياء المسلمون في العصر الحديث </a:t>
            </a:r>
            <a:endPar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2EB152B-4D7A-47B4-816E-AD12458BE734}"/>
              </a:ext>
            </a:extLst>
          </p:cNvPr>
          <p:cNvSpPr txBox="1"/>
          <p:nvPr/>
        </p:nvSpPr>
        <p:spPr>
          <a:xfrm>
            <a:off x="526473" y="2512291"/>
            <a:ext cx="11369963" cy="3108543"/>
          </a:xfrm>
          <a:prstGeom prst="rect">
            <a:avLst/>
          </a:prstGeom>
          <a:noFill/>
        </p:spPr>
        <p:txBody>
          <a:bodyPr wrap="square" rtlCol="0">
            <a:spAutoFit/>
          </a:bodyPr>
          <a:lstStyle/>
          <a:p>
            <a:pPr marL="342900" indent="-342900" algn="r" rtl="1">
              <a:buFont typeface="Wingdings" panose="05000000000000000000" pitchFamily="2" charset="2"/>
              <a:buChar char="q"/>
            </a:pPr>
            <a:r>
              <a:rPr lang="ar-SA" sz="2800" dirty="0">
                <a:latin typeface="Times New Roman" panose="02020603050405020304" pitchFamily="18" charset="0"/>
                <a:cs typeface="Times New Roman" panose="02020603050405020304" pitchFamily="18" charset="0"/>
              </a:rPr>
              <a:t>شهد العالم الإسلامي ركوداً في مجال العلوم وانطفأ وهج اكتشافاتهم في كل المجالات ولاسيما الفيزيائية منها وأصبح العالم الإسلامي مشاهداً فقط.</a:t>
            </a:r>
          </a:p>
          <a:p>
            <a:pPr marL="342900" indent="-342900" algn="r" rtl="1">
              <a:buFont typeface="Wingdings" panose="05000000000000000000" pitchFamily="2" charset="2"/>
              <a:buChar char="q"/>
            </a:pPr>
            <a:r>
              <a:rPr lang="ar-SA" altLang="en-US" sz="2800" dirty="0">
                <a:solidFill>
                  <a:prstClr val="black"/>
                </a:solidFill>
                <a:latin typeface="Times New Roman" panose="02020603050405020304" pitchFamily="18" charset="0"/>
                <a:cs typeface="Times New Roman" panose="02020603050405020304" pitchFamily="18" charset="0"/>
              </a:rPr>
              <a:t>واصل العالم الغربي ما بدأه المسلمون وواصل طريقه نحو الاختراعات الواحد تلو الآخر حتى أصبحنا نأخذ منهم كل شيء بدءاً بوسائل الراحة كالمكيفات والثلاجات والملابس وانتهاء ببناء ناطحات السحاب ووسائل المواصلات.</a:t>
            </a:r>
          </a:p>
          <a:p>
            <a:pPr marL="342900" indent="-342900" algn="r" rtl="1">
              <a:buFont typeface="Wingdings" panose="05000000000000000000" pitchFamily="2" charset="2"/>
              <a:buChar char="q"/>
            </a:pPr>
            <a:r>
              <a:rPr lang="ar-SA" altLang="en-US" sz="2800" dirty="0">
                <a:solidFill>
                  <a:prstClr val="black"/>
                </a:solidFill>
                <a:latin typeface="Times New Roman" panose="02020603050405020304" pitchFamily="18" charset="0"/>
                <a:cs typeface="Times New Roman" panose="02020603050405020304" pitchFamily="18" charset="0"/>
              </a:rPr>
              <a:t>لكن هذا لم يقف عائقاً عند بعض أبناء المسلمين الموهوبين حيث يوجد منهم علماء بهروا العالم بعلومهم واكتشافاتهم التي غيرت مجرى التاريخ. </a:t>
            </a:r>
          </a:p>
        </p:txBody>
      </p:sp>
    </p:spTree>
    <p:extLst>
      <p:ext uri="{BB962C8B-B14F-4D97-AF65-F5344CB8AC3E}">
        <p14:creationId xmlns:p14="http://schemas.microsoft.com/office/powerpoint/2010/main" val="90556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2" name="Rectangle 1">
            <a:extLst>
              <a:ext uri="{FF2B5EF4-FFF2-40B4-BE49-F238E27FC236}">
                <a16:creationId xmlns:a16="http://schemas.microsoft.com/office/drawing/2014/main" id="{B4B94CF2-27E0-47D3-A440-EC36F61E2106}"/>
              </a:ext>
            </a:extLst>
          </p:cNvPr>
          <p:cNvSpPr/>
          <p:nvPr/>
        </p:nvSpPr>
        <p:spPr>
          <a:xfrm>
            <a:off x="5247878" y="1572550"/>
            <a:ext cx="4427815" cy="861774"/>
          </a:xfrm>
          <a:prstGeom prst="rect">
            <a:avLst/>
          </a:prstGeom>
        </p:spPr>
        <p:txBody>
          <a:bodyPr wrap="none">
            <a:spAutoFit/>
            <a:scene3d>
              <a:camera prst="perspectiveRelaxedModerately"/>
              <a:lightRig rig="threePt" dir="t"/>
            </a:scene3d>
          </a:bodyPr>
          <a:lstStyle/>
          <a:p>
            <a:r>
              <a:rPr lang="ar-SA" altLang="en-US" sz="5000" b="1" dirty="0">
                <a:ln w="22225">
                  <a:solidFill>
                    <a:schemeClr val="accent2"/>
                  </a:solidFill>
                  <a:prstDash val="solid"/>
                </a:ln>
                <a:solidFill>
                  <a:schemeClr val="accent2">
                    <a:lumMod val="40000"/>
                    <a:lumOff val="60000"/>
                  </a:schemeClr>
                </a:solidFill>
                <a:ea typeface="+mj-ea"/>
                <a:cs typeface="+mj-cs"/>
              </a:rPr>
              <a:t>علي مصطفى مشرفة</a:t>
            </a:r>
            <a:endParaRPr lang="en-US" b="1" dirty="0">
              <a:ln w="22225">
                <a:solidFill>
                  <a:schemeClr val="accent2"/>
                </a:solidFill>
                <a:prstDash val="solid"/>
              </a:ln>
              <a:solidFill>
                <a:schemeClr val="accent2">
                  <a:lumMod val="40000"/>
                  <a:lumOff val="60000"/>
                </a:schemeClr>
              </a:solidFill>
              <a:cs typeface="+mj-cs"/>
            </a:endParaRPr>
          </a:p>
        </p:txBody>
      </p:sp>
      <p:pic>
        <p:nvPicPr>
          <p:cNvPr id="3" name="Picture 2">
            <a:extLst>
              <a:ext uri="{FF2B5EF4-FFF2-40B4-BE49-F238E27FC236}">
                <a16:creationId xmlns:a16="http://schemas.microsoft.com/office/drawing/2014/main" id="{F171D98E-D31C-4120-AE29-C972832B9D8E}"/>
              </a:ext>
            </a:extLst>
          </p:cNvPr>
          <p:cNvPicPr>
            <a:picLocks noChangeAspect="1"/>
          </p:cNvPicPr>
          <p:nvPr/>
        </p:nvPicPr>
        <p:blipFill>
          <a:blip r:embed="rId2"/>
          <a:stretch>
            <a:fillRect/>
          </a:stretch>
        </p:blipFill>
        <p:spPr>
          <a:xfrm>
            <a:off x="789958" y="2078182"/>
            <a:ext cx="2201212" cy="3684416"/>
          </a:xfrm>
          <a:prstGeom prst="rect">
            <a:avLst/>
          </a:prstGeom>
          <a:effectLst>
            <a:glow rad="139700">
              <a:schemeClr val="accent3">
                <a:satMod val="175000"/>
                <a:alpha val="40000"/>
              </a:schemeClr>
            </a:glow>
          </a:effectLst>
        </p:spPr>
      </p:pic>
      <p:sp>
        <p:nvSpPr>
          <p:cNvPr id="4" name="TextBox 3">
            <a:extLst>
              <a:ext uri="{FF2B5EF4-FFF2-40B4-BE49-F238E27FC236}">
                <a16:creationId xmlns:a16="http://schemas.microsoft.com/office/drawing/2014/main" id="{8294C57E-8EA6-483E-A7CA-BE6715931350}"/>
              </a:ext>
            </a:extLst>
          </p:cNvPr>
          <p:cNvSpPr txBox="1"/>
          <p:nvPr/>
        </p:nvSpPr>
        <p:spPr>
          <a:xfrm>
            <a:off x="3140364" y="2397371"/>
            <a:ext cx="8746836" cy="3625608"/>
          </a:xfrm>
          <a:prstGeom prst="rect">
            <a:avLst/>
          </a:prstGeom>
          <a:noFill/>
          <a:ln w="3175">
            <a:solidFill>
              <a:schemeClr val="tx1"/>
            </a:solidFill>
          </a:ln>
          <a:effectLst>
            <a:glow rad="63500">
              <a:schemeClr val="accent3">
                <a:satMod val="175000"/>
                <a:alpha val="40000"/>
              </a:schemeClr>
            </a:glow>
          </a:effectLst>
        </p:spPr>
        <p:txBody>
          <a:bodyPr wrap="square" rtlCol="0">
            <a:spAutoFit/>
          </a:bodyPr>
          <a:lstStyle/>
          <a:p>
            <a:pPr marL="342900" lvl="0" indent="-342900" algn="just" rtl="1" fontAlgn="base">
              <a:spcBef>
                <a:spcPct val="20000"/>
              </a:spcBef>
              <a:spcAft>
                <a:spcPct val="0"/>
              </a:spcAft>
              <a:buClr>
                <a:srgbClr val="0BD0D9"/>
              </a:buClr>
              <a:buSzPct val="95000"/>
              <a:buFont typeface="Wingdings" panose="05000000000000000000" pitchFamily="2" charset="2"/>
              <a:buChar char="v"/>
            </a:pPr>
            <a:r>
              <a:rPr lang="ar-SA" altLang="en-US" sz="2800" dirty="0">
                <a:solidFill>
                  <a:prstClr val="black"/>
                </a:solidFill>
                <a:latin typeface="Constantia"/>
              </a:rPr>
              <a:t>كان الدكتور "علي" أحد القلائل الذين عرفوا سر تفتت الذرة وأحد العلماء الذين عارضوا استخدامها في الحرب بل كان أول من أضاف فكرة جديدة وهي أن الهيدروجين يمكن أن تصنع منه مثل هذه القنبلة إلا أنه لم يكن يتمنى أن تصنع القنبلة الهيدروجينية.</a:t>
            </a:r>
          </a:p>
          <a:p>
            <a:pPr marL="342900" lvl="0" indent="-342900" algn="just" rtl="1" fontAlgn="base">
              <a:spcBef>
                <a:spcPct val="20000"/>
              </a:spcBef>
              <a:spcAft>
                <a:spcPct val="0"/>
              </a:spcAft>
              <a:buClr>
                <a:srgbClr val="0BD0D9"/>
              </a:buClr>
              <a:buSzPct val="95000"/>
              <a:buFont typeface="Wingdings" panose="05000000000000000000" pitchFamily="2" charset="2"/>
              <a:buChar char="v"/>
            </a:pPr>
            <a:r>
              <a:rPr lang="ar-SA" altLang="en-US" sz="2800" dirty="0">
                <a:solidFill>
                  <a:prstClr val="black"/>
                </a:solidFill>
                <a:latin typeface="Constantia"/>
              </a:rPr>
              <a:t>للدكتور علي أبحاثاُ متميزة في مجالات عديدة مثل نظرية الكم، الذرة والإشعاع، الميكانيكا والديناميكا، تقدر بنحو خمسة عشر بحثًا وقد بلغت مسودات أبحاثه العلمية قبل وفاته حوالي مئتين حيث كان ينوي جمعها ليحصل بها على جائزة نوبل في الفيزياء.</a:t>
            </a:r>
            <a:r>
              <a:rPr lang="en-US" altLang="en-US" sz="2800" dirty="0">
                <a:solidFill>
                  <a:prstClr val="black"/>
                </a:solidFill>
                <a:latin typeface="Constantia"/>
                <a:cs typeface="Majalla UI"/>
              </a:rPr>
              <a:t>  </a:t>
            </a:r>
            <a:endParaRPr lang="ar-SA" altLang="en-US" sz="2800" dirty="0">
              <a:solidFill>
                <a:prstClr val="black"/>
              </a:solidFill>
              <a:latin typeface="Constantia"/>
            </a:endParaRPr>
          </a:p>
        </p:txBody>
      </p:sp>
      <p:sp>
        <p:nvSpPr>
          <p:cNvPr id="5" name="Rectangle 4">
            <a:extLst>
              <a:ext uri="{FF2B5EF4-FFF2-40B4-BE49-F238E27FC236}">
                <a16:creationId xmlns:a16="http://schemas.microsoft.com/office/drawing/2014/main" id="{D278BCD5-36A4-45F3-A635-B26DD624587E}"/>
              </a:ext>
            </a:extLst>
          </p:cNvPr>
          <p:cNvSpPr/>
          <p:nvPr/>
        </p:nvSpPr>
        <p:spPr>
          <a:xfrm>
            <a:off x="9390999" y="1387759"/>
            <a:ext cx="569387" cy="923330"/>
          </a:xfrm>
          <a:prstGeom prst="rect">
            <a:avLst/>
          </a:prstGeom>
          <a:noFill/>
        </p:spPr>
        <p:txBody>
          <a:bodyPr wrap="none" lIns="91440" tIns="45720" rIns="91440" bIns="45720">
            <a:spAutoFit/>
          </a:bodyPr>
          <a:lstStyle/>
          <a:p>
            <a:pPr algn="ctr"/>
            <a:r>
              <a:rPr lang="ar-S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51621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2" name="Rectangle 1">
            <a:extLst>
              <a:ext uri="{FF2B5EF4-FFF2-40B4-BE49-F238E27FC236}">
                <a16:creationId xmlns:a16="http://schemas.microsoft.com/office/drawing/2014/main" id="{8B52EE9C-B382-4ACC-AF54-D3AB3783D63D}"/>
              </a:ext>
            </a:extLst>
          </p:cNvPr>
          <p:cNvSpPr/>
          <p:nvPr/>
        </p:nvSpPr>
        <p:spPr>
          <a:xfrm>
            <a:off x="3642978" y="1123132"/>
            <a:ext cx="3589444" cy="86177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altLang="en-US" sz="5000" b="1" i="0" u="none" strike="noStrike" kern="0" normalizeH="0" baseline="0" noProof="0" dirty="0">
                <a:ln w="22225">
                  <a:solidFill>
                    <a:schemeClr val="accent2"/>
                  </a:solidFill>
                  <a:prstDash val="solid"/>
                </a:ln>
                <a:solidFill>
                  <a:schemeClr val="accent2">
                    <a:lumMod val="40000"/>
                    <a:lumOff val="60000"/>
                  </a:schemeClr>
                </a:solidFill>
                <a:uLnTx/>
                <a:uFillTx/>
                <a:ea typeface="+mj-ea"/>
                <a:cs typeface="+mj-cs"/>
              </a:rPr>
              <a:t>محمد عبد السلام</a:t>
            </a:r>
            <a:endParaRPr kumimoji="0" lang="en-US" sz="1800" b="1" i="0" u="none" strike="noStrike" kern="0" normalizeH="0" baseline="0" noProof="0" dirty="0">
              <a:ln w="22225">
                <a:solidFill>
                  <a:schemeClr val="accent2"/>
                </a:solidFill>
                <a:prstDash val="solid"/>
              </a:ln>
              <a:solidFill>
                <a:schemeClr val="accent2">
                  <a:lumMod val="40000"/>
                  <a:lumOff val="60000"/>
                </a:schemeClr>
              </a:solidFill>
              <a:uLnTx/>
              <a:uFillTx/>
              <a:cs typeface="+mj-cs"/>
            </a:endParaRPr>
          </a:p>
        </p:txBody>
      </p:sp>
      <p:sp>
        <p:nvSpPr>
          <p:cNvPr id="3" name="Rectangle 2">
            <a:extLst>
              <a:ext uri="{FF2B5EF4-FFF2-40B4-BE49-F238E27FC236}">
                <a16:creationId xmlns:a16="http://schemas.microsoft.com/office/drawing/2014/main" id="{58550172-18B5-4487-BFFA-3E63F423ECC7}"/>
              </a:ext>
            </a:extLst>
          </p:cNvPr>
          <p:cNvSpPr/>
          <p:nvPr/>
        </p:nvSpPr>
        <p:spPr>
          <a:xfrm>
            <a:off x="7307598" y="1107758"/>
            <a:ext cx="524839" cy="923330"/>
          </a:xfrm>
          <a:prstGeom prst="rect">
            <a:avLst/>
          </a:prstGeom>
          <a:noFill/>
        </p:spPr>
        <p:txBody>
          <a:bodyPr wrap="square" lIns="91440" tIns="45720" rIns="91440" bIns="45720">
            <a:spAutoFit/>
          </a:bodyPr>
          <a:lstStyle/>
          <a:p>
            <a:pPr algn="ctr"/>
            <a:r>
              <a:rPr lang="ar-S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 name="Picture 3">
            <a:extLst>
              <a:ext uri="{FF2B5EF4-FFF2-40B4-BE49-F238E27FC236}">
                <a16:creationId xmlns:a16="http://schemas.microsoft.com/office/drawing/2014/main" id="{4DF5813A-FEDD-40EC-8232-22F336D63C6C}"/>
              </a:ext>
            </a:extLst>
          </p:cNvPr>
          <p:cNvPicPr>
            <a:picLocks noChangeAspect="1"/>
          </p:cNvPicPr>
          <p:nvPr/>
        </p:nvPicPr>
        <p:blipFill>
          <a:blip r:embed="rId2"/>
          <a:stretch>
            <a:fillRect/>
          </a:stretch>
        </p:blipFill>
        <p:spPr>
          <a:xfrm>
            <a:off x="9233734" y="2317413"/>
            <a:ext cx="2383743" cy="3359187"/>
          </a:xfrm>
          <a:prstGeom prst="rect">
            <a:avLst/>
          </a:prstGeom>
          <a:effectLst>
            <a:glow rad="139700">
              <a:schemeClr val="accent3">
                <a:satMod val="175000"/>
                <a:alpha val="40000"/>
              </a:schemeClr>
            </a:glow>
          </a:effectLst>
        </p:spPr>
      </p:pic>
      <p:sp>
        <p:nvSpPr>
          <p:cNvPr id="5" name="TextBox 4">
            <a:extLst>
              <a:ext uri="{FF2B5EF4-FFF2-40B4-BE49-F238E27FC236}">
                <a16:creationId xmlns:a16="http://schemas.microsoft.com/office/drawing/2014/main" id="{9C8B1E21-7AB7-4795-8BE9-6978BF956FB9}"/>
              </a:ext>
            </a:extLst>
          </p:cNvPr>
          <p:cNvSpPr txBox="1"/>
          <p:nvPr/>
        </p:nvSpPr>
        <p:spPr>
          <a:xfrm>
            <a:off x="851395" y="1865750"/>
            <a:ext cx="8301841" cy="4524315"/>
          </a:xfrm>
          <a:prstGeom prst="rect">
            <a:avLst/>
          </a:prstGeom>
          <a:noFill/>
          <a:ln w="3175">
            <a:solidFill>
              <a:schemeClr val="tx1"/>
            </a:solidFill>
          </a:ln>
          <a:effectLst>
            <a:glow rad="63500">
              <a:schemeClr val="accent3">
                <a:satMod val="175000"/>
                <a:alpha val="40000"/>
              </a:schemeClr>
            </a:glow>
          </a:effectLst>
        </p:spPr>
        <p:txBody>
          <a:bodyPr wrap="square" rtlCol="0">
            <a:spAutoFit/>
          </a:bodyPr>
          <a:lstStyle/>
          <a:p>
            <a:pPr marL="342900" indent="-342900" algn="r" rtl="1">
              <a:buFont typeface="Wingdings" panose="05000000000000000000" pitchFamily="2" charset="2"/>
              <a:buChar char="Ø"/>
            </a:pPr>
            <a:r>
              <a:rPr lang="ar-SA" sz="2400" dirty="0">
                <a:latin typeface="Times New Roman" pitchFamily="18" charset="0"/>
                <a:cs typeface="Times New Roman" pitchFamily="18" charset="0"/>
              </a:rPr>
              <a:t>من أكبر العلماء المسلمين خلال القرون الستة الأخيرة ويُعَدُّ من كبار علماء الفيزياء المعاصرين وقد مُنِحَ أكثر من خمس وعشرين درجة دكتوراه فخرية وثماني عشرة جائزة وميدالية في مجال الفيزياء أهمها: جائزة الذرة من أجل السلام (1968م) وجائزة نوبل في الفيزياء (1979م) مناصفة مع آخر وجائزة لومونوسوف الذهبية من أكاديمية العلوم السوفيتية (1983م) وكذلك أربعة أوسمة رفيعة من مختلف دول العالم</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Ø"/>
            </a:pPr>
            <a:r>
              <a:rPr lang="ar-SA" sz="2400" dirty="0">
                <a:latin typeface="Times New Roman" panose="02020603050405020304" pitchFamily="18" charset="0"/>
                <a:cs typeface="Times New Roman" panose="02020603050405020304" pitchFamily="18" charset="0"/>
              </a:rPr>
              <a:t>كانت له اسهامات عدة في مجال فيزياء الجسيمات الأولية حيث قام بكتابة أكثر من 250 بحثًا علميًّا في هذا المجال كما قام بتأليف كتابين في مجال الفيزياء النظرية.</a:t>
            </a:r>
          </a:p>
          <a:p>
            <a:pPr marL="342900" indent="-342900" algn="r" rtl="1">
              <a:buFont typeface="Wingdings" panose="05000000000000000000" pitchFamily="2" charset="2"/>
              <a:buChar char="Ø"/>
            </a:pPr>
            <a:r>
              <a:rPr lang="ar-SA" sz="2400" dirty="0">
                <a:latin typeface="Times New Roman" panose="02020603050405020304" pitchFamily="18" charset="0"/>
                <a:cs typeface="Times New Roman" panose="02020603050405020304" pitchFamily="18" charset="0"/>
              </a:rPr>
              <a:t>من أهم انجازاته إنشاء مركز عالمي لأبحاث الفيزياء النظرية في مدينة تريستي بإيطاليا.</a:t>
            </a:r>
          </a:p>
          <a:p>
            <a:pPr marL="342900" indent="-342900" algn="r" rtl="1">
              <a:buFont typeface="Wingdings" panose="05000000000000000000" pitchFamily="2" charset="2"/>
              <a:buChar char="Ø"/>
            </a:pPr>
            <a:r>
              <a:rPr lang="ar-SA" sz="2400" dirty="0">
                <a:latin typeface="Times New Roman" panose="02020603050405020304" pitchFamily="18" charset="0"/>
                <a:cs typeface="Times New Roman" panose="02020603050405020304" pitchFamily="18" charset="0"/>
              </a:rPr>
              <a:t>توفي عن عمر يناهز 70 عامًا يوم 21 نوفمبر 1996م بعد معاناة طويلة مع المرض</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66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11290683-AA4F-43D6-AB7A-D6E12E7D98AB}"/>
              </a:ext>
            </a:extLst>
          </p:cNvPr>
          <p:cNvSpPr/>
          <p:nvPr/>
        </p:nvSpPr>
        <p:spPr>
          <a:xfrm>
            <a:off x="1575542" y="2690675"/>
            <a:ext cx="9365673" cy="3280898"/>
          </a:xfrm>
          <a:prstGeom prst="rect">
            <a:avLst/>
          </a:prstGeom>
          <a:ln w="6350">
            <a:solidFill>
              <a:schemeClr val="tx1"/>
            </a:solidFill>
          </a:ln>
          <a:effectLst>
            <a:glow rad="63500">
              <a:schemeClr val="accent3">
                <a:satMod val="175000"/>
                <a:alpha val="40000"/>
              </a:schemeClr>
            </a:glow>
          </a:effectLst>
        </p:spPr>
        <p:txBody>
          <a:bodyPr wrap="square">
            <a:spAutoFit/>
          </a:bodyPr>
          <a:lstStyle/>
          <a:p>
            <a:pPr marL="273050" marR="0" lvl="0" indent="-273050" algn="just" defTabSz="914400" rtl="1" eaLnBrk="1" fontAlgn="base" latinLnBrk="0" hangingPunct="1">
              <a:lnSpc>
                <a:spcPct val="100000"/>
              </a:lnSpc>
              <a:spcBef>
                <a:spcPct val="20000"/>
              </a:spcBef>
              <a:spcAft>
                <a:spcPct val="0"/>
              </a:spcAft>
              <a:buClr>
                <a:srgbClr val="0BD0D9"/>
              </a:buClr>
              <a:buSzPct val="95000"/>
              <a:buFont typeface="Wingdings 2" panose="05020102010507070707" pitchFamily="18" charset="2"/>
              <a:buChar char=""/>
              <a:tabLst/>
              <a:defRPr/>
            </a:pPr>
            <a:r>
              <a:rPr kumimoji="0" lang="ar-SA" altLang="en-US" sz="2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Constantia"/>
                <a:ea typeface="+mn-ea"/>
                <a:cs typeface="Times New Roman" panose="02020603050405020304" pitchFamily="18" charset="0"/>
              </a:rPr>
              <a:t>نتطرق في حياتنا اليومية إلى عدد من المفاهيم والتعابير للدلالة على أي نشاط نقوم به ويحتاج إلى جهد بدني لإتمامه. </a:t>
            </a:r>
          </a:p>
          <a:p>
            <a:pPr marL="273050" marR="0" lvl="0" indent="-273050" algn="just" defTabSz="914400" rtl="1" eaLnBrk="1" fontAlgn="base" latinLnBrk="0" hangingPunct="1">
              <a:lnSpc>
                <a:spcPct val="100000"/>
              </a:lnSpc>
              <a:spcBef>
                <a:spcPct val="20000"/>
              </a:spcBef>
              <a:spcAft>
                <a:spcPct val="0"/>
              </a:spcAft>
              <a:buClr>
                <a:srgbClr val="0BD0D9"/>
              </a:buClr>
              <a:buSzPct val="95000"/>
              <a:buFont typeface="Wingdings 2" panose="05020102010507070707" pitchFamily="18" charset="2"/>
              <a:buChar char=""/>
              <a:tabLst/>
              <a:defRPr/>
            </a:pPr>
            <a:r>
              <a:rPr kumimoji="0" lang="ar-SA" altLang="en-US" sz="2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Constantia"/>
                <a:ea typeface="+mn-ea"/>
                <a:cs typeface="Times New Roman" panose="02020603050405020304" pitchFamily="18" charset="0"/>
              </a:rPr>
              <a:t>من هذه المفاهيم إطلاقنا لكلمات كالشغل والقدرة والطاقة للدلالة على القدرة على القيام بعمل ما ولكن مثل هذه المصطلحات التي نستخدمها في العموم لها معان محددة ودلالات خاصة في علم الفيزياء. </a:t>
            </a:r>
          </a:p>
          <a:p>
            <a:pPr marL="273050" marR="0" lvl="0" indent="-273050" algn="just" defTabSz="914400" rtl="1" eaLnBrk="1" fontAlgn="base" latinLnBrk="0" hangingPunct="1">
              <a:lnSpc>
                <a:spcPct val="100000"/>
              </a:lnSpc>
              <a:spcBef>
                <a:spcPct val="20000"/>
              </a:spcBef>
              <a:spcAft>
                <a:spcPct val="0"/>
              </a:spcAft>
              <a:buClr>
                <a:srgbClr val="0BD0D9"/>
              </a:buClr>
              <a:buSzPct val="95000"/>
              <a:buFont typeface="Wingdings 2" panose="05020102010507070707" pitchFamily="18" charset="2"/>
              <a:buChar char=""/>
              <a:tabLst/>
              <a:defRPr/>
            </a:pPr>
            <a:r>
              <a:rPr kumimoji="0" lang="ar-SA" altLang="en-US" sz="2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Constantia"/>
                <a:ea typeface="+mn-ea"/>
                <a:cs typeface="Times New Roman" panose="02020603050405020304" pitchFamily="18" charset="0"/>
              </a:rPr>
              <a:t>سوف نتطرق في هذا الفصل لشرح بعض منها وإيجاز بعض من خصائصها وطرق حسابها رياضياً.</a:t>
            </a:r>
          </a:p>
        </p:txBody>
      </p:sp>
      <p:sp>
        <p:nvSpPr>
          <p:cNvPr id="3" name="Rectangle 2">
            <a:extLst>
              <a:ext uri="{FF2B5EF4-FFF2-40B4-BE49-F238E27FC236}">
                <a16:creationId xmlns:a16="http://schemas.microsoft.com/office/drawing/2014/main" id="{D13792E2-4656-478E-AA57-97B93F5F81E0}"/>
              </a:ext>
            </a:extLst>
          </p:cNvPr>
          <p:cNvSpPr/>
          <p:nvPr/>
        </p:nvSpPr>
        <p:spPr>
          <a:xfrm>
            <a:off x="3438535" y="1737645"/>
            <a:ext cx="563968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مقدمة في الشغل والطاقة</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Tree>
    <p:extLst>
      <p:ext uri="{BB962C8B-B14F-4D97-AF65-F5344CB8AC3E}">
        <p14:creationId xmlns:p14="http://schemas.microsoft.com/office/powerpoint/2010/main" val="354240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FBC905-560E-450A-A1A4-2E57A2054ADA}"/>
              </a:ext>
            </a:extLst>
          </p:cNvPr>
          <p:cNvPicPr>
            <a:picLocks noChangeAspect="1"/>
          </p:cNvPicPr>
          <p:nvPr/>
        </p:nvPicPr>
        <p:blipFill>
          <a:blip r:embed="rId2"/>
          <a:stretch>
            <a:fillRect/>
          </a:stretch>
        </p:blipFill>
        <p:spPr>
          <a:xfrm>
            <a:off x="5200084" y="2756952"/>
            <a:ext cx="1847248" cy="2286198"/>
          </a:xfrm>
          <a:prstGeom prst="rect">
            <a:avLst/>
          </a:prstGeom>
        </p:spPr>
      </p:pic>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4" name="Diagram 3">
            <a:extLst>
              <a:ext uri="{FF2B5EF4-FFF2-40B4-BE49-F238E27FC236}">
                <a16:creationId xmlns:a16="http://schemas.microsoft.com/office/drawing/2014/main" id="{5D473E43-88DA-47A0-9B73-9A24D39DDE71}"/>
              </a:ext>
            </a:extLst>
          </p:cNvPr>
          <p:cNvGraphicFramePr/>
          <p:nvPr>
            <p:extLst/>
          </p:nvPr>
        </p:nvGraphicFramePr>
        <p:xfrm>
          <a:off x="2032000" y="11445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EAEFBDF-7F7E-477C-BF8A-CA1FBC8CB0B0}"/>
              </a:ext>
            </a:extLst>
          </p:cNvPr>
          <p:cNvSpPr txBox="1"/>
          <p:nvPr/>
        </p:nvSpPr>
        <p:spPr>
          <a:xfrm>
            <a:off x="4876805" y="3713015"/>
            <a:ext cx="2743200"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0" b="1" i="0" u="none" strike="noStrike" kern="1200" cap="none" spc="0" normalizeH="0" baseline="0" noProof="0" dirty="0">
                <a:ln/>
                <a:solidFill>
                  <a:srgbClr val="9BBB59"/>
                </a:solidFill>
                <a:effectLst/>
                <a:uLnTx/>
                <a:uFillTx/>
                <a:latin typeface="Calibri"/>
                <a:ea typeface="+mn-ea"/>
                <a:cs typeface="Times New Roman" panose="02020603050405020304" pitchFamily="18" charset="0"/>
              </a:rPr>
              <a:t>الشـــــغــل</a:t>
            </a:r>
            <a:endParaRPr kumimoji="0" lang="en-US" sz="6000" b="1" i="0" u="none" strike="noStrike" kern="1200" cap="none" spc="0" normalizeH="0" baseline="0" noProof="0" dirty="0">
              <a:ln/>
              <a:solidFill>
                <a:srgbClr val="9BBB59"/>
              </a:solidFill>
              <a:effectLst/>
              <a:uLnTx/>
              <a:uFillTx/>
              <a:latin typeface="Calibri"/>
              <a:ea typeface="+mn-ea"/>
              <a:cs typeface="+mn-cs"/>
            </a:endParaRPr>
          </a:p>
        </p:txBody>
      </p:sp>
    </p:spTree>
    <p:extLst>
      <p:ext uri="{BB962C8B-B14F-4D97-AF65-F5344CB8AC3E}">
        <p14:creationId xmlns:p14="http://schemas.microsoft.com/office/powerpoint/2010/main" val="9976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67DD0476-05E9-475E-8C5E-E324C1E9EAA3}"/>
              </a:ext>
            </a:extLst>
          </p:cNvPr>
          <p:cNvGraphicFramePr/>
          <p:nvPr>
            <p:extLst/>
          </p:nvPr>
        </p:nvGraphicFramePr>
        <p:xfrm>
          <a:off x="2032000" y="1560945"/>
          <a:ext cx="8044873" cy="4956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55A20504-5CFB-4ED4-A221-E489E3055A7E}"/>
              </a:ext>
            </a:extLst>
          </p:cNvPr>
          <p:cNvSpPr/>
          <p:nvPr/>
        </p:nvSpPr>
        <p:spPr>
          <a:xfrm>
            <a:off x="7490459" y="5763490"/>
            <a:ext cx="228161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W = </a:t>
            </a:r>
            <a:r>
              <a:rPr kumimoji="0" lang="en-GB" sz="4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a:ea typeface="+mn-ea"/>
                <a:cs typeface="+mn-cs"/>
              </a:rPr>
              <a:t>F.d</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72D7A556-E5E8-4627-A407-65FC87E49F78}"/>
              </a:ext>
            </a:extLst>
          </p:cNvPr>
          <p:cNvSpPr/>
          <p:nvPr/>
        </p:nvSpPr>
        <p:spPr>
          <a:xfrm>
            <a:off x="4936604" y="5777349"/>
            <a:ext cx="228161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W = - </a:t>
            </a:r>
            <a:r>
              <a:rPr kumimoji="0" lang="en-GB" sz="4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a:ea typeface="+mn-ea"/>
                <a:cs typeface="+mn-cs"/>
              </a:rPr>
              <a:t>F.d</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6E37E549-F7F6-4C7C-B996-55CC83F42C22}"/>
              </a:ext>
            </a:extLst>
          </p:cNvPr>
          <p:cNvSpPr/>
          <p:nvPr/>
        </p:nvSpPr>
        <p:spPr>
          <a:xfrm>
            <a:off x="2345804" y="5781967"/>
            <a:ext cx="228161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W = 0</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FEAB94CE-241F-44E3-9A0C-F232B7CDEAFB}"/>
              </a:ext>
            </a:extLst>
          </p:cNvPr>
          <p:cNvSpPr/>
          <p:nvPr/>
        </p:nvSpPr>
        <p:spPr>
          <a:xfrm>
            <a:off x="9328720" y="1773383"/>
            <a:ext cx="535717" cy="9257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1</a:t>
            </a:r>
          </a:p>
        </p:txBody>
      </p:sp>
      <p:sp>
        <p:nvSpPr>
          <p:cNvPr id="35" name="Rectangle 34">
            <a:extLst>
              <a:ext uri="{FF2B5EF4-FFF2-40B4-BE49-F238E27FC236}">
                <a16:creationId xmlns:a16="http://schemas.microsoft.com/office/drawing/2014/main" id="{7A163DDA-117D-4DD8-8C8E-52D89333F739}"/>
              </a:ext>
            </a:extLst>
          </p:cNvPr>
          <p:cNvSpPr/>
          <p:nvPr/>
        </p:nvSpPr>
        <p:spPr>
          <a:xfrm>
            <a:off x="6640946" y="1754909"/>
            <a:ext cx="61883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2</a:t>
            </a:r>
          </a:p>
        </p:txBody>
      </p:sp>
      <p:sp>
        <p:nvSpPr>
          <p:cNvPr id="36" name="Rectangle 35">
            <a:extLst>
              <a:ext uri="{FF2B5EF4-FFF2-40B4-BE49-F238E27FC236}">
                <a16:creationId xmlns:a16="http://schemas.microsoft.com/office/drawing/2014/main" id="{2DDCD11C-D5DB-4517-B55E-5C7698FE3B61}"/>
              </a:ext>
            </a:extLst>
          </p:cNvPr>
          <p:cNvSpPr/>
          <p:nvPr/>
        </p:nvSpPr>
        <p:spPr>
          <a:xfrm>
            <a:off x="3994722" y="1759532"/>
            <a:ext cx="61883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3</a:t>
            </a:r>
          </a:p>
        </p:txBody>
      </p:sp>
    </p:spTree>
    <p:extLst>
      <p:ext uri="{BB962C8B-B14F-4D97-AF65-F5344CB8AC3E}">
        <p14:creationId xmlns:p14="http://schemas.microsoft.com/office/powerpoint/2010/main" val="302698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B7E8CC57-1585-4C0E-B6B9-1FD4E8F65761}"/>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a:extLst>
              <a:ext uri="{FF2B5EF4-FFF2-40B4-BE49-F238E27FC236}">
                <a16:creationId xmlns:a16="http://schemas.microsoft.com/office/drawing/2014/main" id="{0E987AFD-F457-432F-A866-D803B2E64882}"/>
              </a:ext>
            </a:extLst>
          </p:cNvPr>
          <p:cNvSpPr/>
          <p:nvPr/>
        </p:nvSpPr>
        <p:spPr>
          <a:xfrm>
            <a:off x="2737778" y="3990108"/>
            <a:ext cx="228161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W = </a:t>
            </a:r>
            <a:r>
              <a:rPr kumimoji="0" lang="en-GB" sz="32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a:ea typeface="+mn-ea"/>
                <a:cs typeface="+mn-cs"/>
              </a:rPr>
              <a:t>F.d</a:t>
            </a:r>
            <a:endParaRPr kumimoji="0" lang="en-US"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9173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5AC65ADC-EED1-4DE6-9CEE-7578917530C3}"/>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ectangle 26">
            <a:extLst>
              <a:ext uri="{FF2B5EF4-FFF2-40B4-BE49-F238E27FC236}">
                <a16:creationId xmlns:a16="http://schemas.microsoft.com/office/drawing/2014/main" id="{32E9B915-B4C8-4C0E-B316-7C3DAA6EBA7C}"/>
              </a:ext>
            </a:extLst>
          </p:cNvPr>
          <p:cNvSpPr/>
          <p:nvPr/>
        </p:nvSpPr>
        <p:spPr>
          <a:xfrm>
            <a:off x="2737778" y="3990108"/>
            <a:ext cx="228161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W = </a:t>
            </a:r>
            <a:r>
              <a:rPr kumimoji="0" lang="en-GB" sz="32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a:ea typeface="+mn-ea"/>
                <a:cs typeface="+mn-cs"/>
              </a:rPr>
              <a:t>F.d</a:t>
            </a:r>
            <a:endParaRPr kumimoji="0" lang="en-US"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4088125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EF22C2F4-5D60-4646-AF4A-8CE35E5655E8}"/>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ectangle 26">
            <a:extLst>
              <a:ext uri="{FF2B5EF4-FFF2-40B4-BE49-F238E27FC236}">
                <a16:creationId xmlns:a16="http://schemas.microsoft.com/office/drawing/2014/main" id="{6691F934-C331-4B46-AA31-8938D4EF6FB1}"/>
              </a:ext>
            </a:extLst>
          </p:cNvPr>
          <p:cNvSpPr/>
          <p:nvPr/>
        </p:nvSpPr>
        <p:spPr>
          <a:xfrm>
            <a:off x="2758439" y="3837710"/>
            <a:ext cx="228161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W = - </a:t>
            </a:r>
            <a:r>
              <a:rPr kumimoji="0" lang="en-GB" sz="32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a:ea typeface="+mn-ea"/>
                <a:cs typeface="+mn-cs"/>
              </a:rPr>
              <a:t>F.d</a:t>
            </a:r>
            <a:endParaRPr kumimoji="0" lang="en-US"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37839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26" name="Diagram 25">
                <a:extLst>
                  <a:ext uri="{FF2B5EF4-FFF2-40B4-BE49-F238E27FC236}">
                    <a16:creationId xmlns:a16="http://schemas.microsoft.com/office/drawing/2014/main" id="{DAB59CED-73BB-4CCF-A630-44EB0E973805}"/>
                  </a:ext>
                </a:extLst>
              </p:cNvPr>
              <p:cNvGraphicFramePr/>
              <p:nvPr>
                <p:extLst/>
              </p:nvPr>
            </p:nvGraphicFramePr>
            <p:xfrm>
              <a:off x="2032000" y="11445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6" name="Diagram 25">
                <a:extLst>
                  <a:ext uri="{FF2B5EF4-FFF2-40B4-BE49-F238E27FC236}">
                    <a16:creationId xmlns:a16="http://schemas.microsoft.com/office/drawing/2014/main" id="{DAB59CED-73BB-4CCF-A630-44EB0E973805}"/>
                  </a:ext>
                </a:extLst>
              </p:cNvPr>
              <p:cNvGraphicFramePr/>
              <p:nvPr>
                <p:extLst>
                  <p:ext uri="{D42A27DB-BD31-4B8C-83A1-F6EECF244321}">
                    <p14:modId xmlns:p14="http://schemas.microsoft.com/office/powerpoint/2010/main" val="511335518"/>
                  </p:ext>
                </p:extLst>
              </p:nvPr>
            </p:nvGraphicFramePr>
            <p:xfrm>
              <a:off x="2032000" y="114454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27" name="TextBox 26">
            <a:extLst>
              <a:ext uri="{FF2B5EF4-FFF2-40B4-BE49-F238E27FC236}">
                <a16:creationId xmlns:a16="http://schemas.microsoft.com/office/drawing/2014/main" id="{8B59A7F0-19FD-4D3B-9401-3366EC314BF2}"/>
              </a:ext>
            </a:extLst>
          </p:cNvPr>
          <p:cNvSpPr txBox="1"/>
          <p:nvPr/>
        </p:nvSpPr>
        <p:spPr>
          <a:xfrm>
            <a:off x="4756737" y="3546767"/>
            <a:ext cx="2743200"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0" b="1" i="0" u="none" strike="noStrike" kern="1200" cap="none" spc="0" normalizeH="0" baseline="0" noProof="0" dirty="0">
                <a:ln/>
                <a:solidFill>
                  <a:srgbClr val="9BBB59"/>
                </a:solidFill>
                <a:effectLst/>
                <a:uLnTx/>
                <a:uFillTx/>
                <a:latin typeface="Calibri"/>
                <a:ea typeface="+mn-ea"/>
                <a:cs typeface="Times New Roman" panose="02020603050405020304" pitchFamily="18" charset="0"/>
              </a:rPr>
              <a:t>القــــدرة</a:t>
            </a:r>
            <a:endParaRPr kumimoji="0" lang="en-US" sz="6000" b="1" i="0" u="none" strike="noStrike" kern="1200" cap="none" spc="0" normalizeH="0" baseline="0" noProof="0" dirty="0">
              <a:ln/>
              <a:solidFill>
                <a:srgbClr val="9BBB59"/>
              </a:solidFill>
              <a:effectLst/>
              <a:uLnTx/>
              <a:uFillTx/>
              <a:latin typeface="Calibri"/>
              <a:ea typeface="+mn-ea"/>
              <a:cs typeface="+mn-cs"/>
            </a:endParaRPr>
          </a:p>
        </p:txBody>
      </p:sp>
    </p:spTree>
    <p:extLst>
      <p:ext uri="{BB962C8B-B14F-4D97-AF65-F5344CB8AC3E}">
        <p14:creationId xmlns:p14="http://schemas.microsoft.com/office/powerpoint/2010/main" val="580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2" name="Rectangle 1">
            <a:extLst>
              <a:ext uri="{FF2B5EF4-FFF2-40B4-BE49-F238E27FC236}">
                <a16:creationId xmlns:a16="http://schemas.microsoft.com/office/drawing/2014/main" id="{7FD9A83A-6EA6-43EC-B52D-FB39B90B721D}"/>
              </a:ext>
            </a:extLst>
          </p:cNvPr>
          <p:cNvSpPr/>
          <p:nvPr/>
        </p:nvSpPr>
        <p:spPr>
          <a:xfrm>
            <a:off x="5200073" y="1841253"/>
            <a:ext cx="6096000" cy="1938992"/>
          </a:xfrm>
          <a:prstGeom prst="rect">
            <a:avLst/>
          </a:prstGeom>
        </p:spPr>
        <p:txBody>
          <a:bodyPr>
            <a:spAutoFit/>
          </a:bodyPr>
          <a:lstStyle/>
          <a:p>
            <a:pPr marL="342900" indent="-342900" algn="just" rtl="1">
              <a:spcBef>
                <a:spcPct val="20000"/>
              </a:spcBef>
              <a:buClr>
                <a:srgbClr val="0BD0D9"/>
              </a:buClr>
              <a:buSzPct val="95000"/>
              <a:buFont typeface="Wingdings" panose="05000000000000000000" pitchFamily="2" charset="2"/>
              <a:buChar char="v"/>
            </a:pPr>
            <a:r>
              <a:rPr lang="ar-SA" altLang="en-US" sz="2400" dirty="0">
                <a:solidFill>
                  <a:srgbClr val="000000"/>
                </a:solidFill>
                <a:latin typeface="Times New Roman" panose="02020603050405020304" pitchFamily="18" charset="0"/>
                <a:cs typeface="Times New Roman" panose="02020603050405020304" pitchFamily="18" charset="0"/>
              </a:rPr>
              <a:t>يعتبر علم الفيزياء من العلوم التجريبية التي تعتمد</a:t>
            </a:r>
            <a:r>
              <a:rPr lang="en-US" altLang="en-US" sz="2400" dirty="0">
                <a:solidFill>
                  <a:srgbClr val="000000"/>
                </a:solidFill>
                <a:latin typeface="Times New Roman" panose="02020603050405020304" pitchFamily="18" charset="0"/>
                <a:cs typeface="Times New Roman" panose="02020603050405020304" pitchFamily="18" charset="0"/>
              </a:rPr>
              <a:t> </a:t>
            </a:r>
            <a:r>
              <a:rPr lang="ar-SA" altLang="en-US" sz="2400" dirty="0">
                <a:solidFill>
                  <a:srgbClr val="000000"/>
                </a:solidFill>
                <a:latin typeface="Times New Roman" panose="02020603050405020304" pitchFamily="18" charset="0"/>
                <a:cs typeface="Times New Roman" panose="02020603050405020304" pitchFamily="18" charset="0"/>
              </a:rPr>
              <a:t>على المشاهدة والقياس الدقيق والتي بدورها تؤدي إلى استنتاج القوانين والوصول إلى النظريات التي تساعد على فهم كل ما يتعلق بالطبيعية وسهولة تفسيرها ومن ثم تسخيرها لما فيه فائدة للإنسان. </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648013D-9E5F-460D-A586-047CB2D9256F}"/>
              </a:ext>
            </a:extLst>
          </p:cNvPr>
          <p:cNvSpPr/>
          <p:nvPr/>
        </p:nvSpPr>
        <p:spPr>
          <a:xfrm>
            <a:off x="982648" y="4245438"/>
            <a:ext cx="6096000" cy="1569660"/>
          </a:xfrm>
          <a:prstGeom prst="rect">
            <a:avLst/>
          </a:prstGeom>
        </p:spPr>
        <p:txBody>
          <a:bodyPr>
            <a:spAutoFit/>
          </a:bodyPr>
          <a:lstStyle/>
          <a:p>
            <a:pPr marL="342900" indent="-342900" algn="just" rtl="1">
              <a:spcBef>
                <a:spcPct val="20000"/>
              </a:spcBef>
              <a:buClr>
                <a:srgbClr val="0BD0D9"/>
              </a:buClr>
              <a:buSzPct val="95000"/>
              <a:buFont typeface="Wingdings" panose="05000000000000000000" pitchFamily="2" charset="2"/>
              <a:buChar char="v"/>
            </a:pPr>
            <a:r>
              <a:rPr lang="ar-SA" altLang="en-US" sz="2400" dirty="0">
                <a:solidFill>
                  <a:srgbClr val="000000"/>
                </a:solidFill>
                <a:latin typeface="Times New Roman" panose="02020603050405020304" pitchFamily="18" charset="0"/>
                <a:cs typeface="Times New Roman" panose="02020603050405020304" pitchFamily="18" charset="0"/>
              </a:rPr>
              <a:t>بناء عليه فإن علم الفيزياء يعتبر البنية الأساسية لجميع العلوم التطبيقية والتقنية، ومن هنا تأتي أهمية تدريس هذا العلم في كافة التخصصات العلمية والهندسية والطبية وكذلك العلــوم الأساسية والنظرية.</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50032BD-4E5B-4F7C-889A-7F3AE2E0E9D8}"/>
              </a:ext>
            </a:extLst>
          </p:cNvPr>
          <p:cNvPicPr>
            <a:picLocks noChangeAspect="1"/>
          </p:cNvPicPr>
          <p:nvPr/>
        </p:nvPicPr>
        <p:blipFill>
          <a:blip r:embed="rId2"/>
          <a:stretch>
            <a:fillRect/>
          </a:stretch>
        </p:blipFill>
        <p:spPr>
          <a:xfrm>
            <a:off x="2288377" y="1841253"/>
            <a:ext cx="2181225" cy="2095500"/>
          </a:xfrm>
          <a:prstGeom prst="rect">
            <a:avLst/>
          </a:prstGeom>
          <a:effectLst>
            <a:glow rad="228600">
              <a:schemeClr val="accent3">
                <a:satMod val="175000"/>
                <a:alpha val="40000"/>
              </a:schemeClr>
            </a:glow>
          </a:effectLst>
        </p:spPr>
      </p:pic>
      <p:pic>
        <p:nvPicPr>
          <p:cNvPr id="5" name="Picture 4">
            <a:extLst>
              <a:ext uri="{FF2B5EF4-FFF2-40B4-BE49-F238E27FC236}">
                <a16:creationId xmlns:a16="http://schemas.microsoft.com/office/drawing/2014/main" id="{8AFAB864-04F7-4D72-824F-6084003F9039}"/>
              </a:ext>
            </a:extLst>
          </p:cNvPr>
          <p:cNvPicPr>
            <a:picLocks noChangeAspect="1"/>
          </p:cNvPicPr>
          <p:nvPr/>
        </p:nvPicPr>
        <p:blipFill>
          <a:blip r:embed="rId3"/>
          <a:stretch>
            <a:fillRect/>
          </a:stretch>
        </p:blipFill>
        <p:spPr>
          <a:xfrm>
            <a:off x="8248073" y="4049887"/>
            <a:ext cx="2133600" cy="214312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8325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26" name="Diagram 25">
                <a:extLst>
                  <a:ext uri="{FF2B5EF4-FFF2-40B4-BE49-F238E27FC236}">
                    <a16:creationId xmlns:a16="http://schemas.microsoft.com/office/drawing/2014/main" id="{DDADBC1F-790C-4A97-B151-499132299DE2}"/>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6" name="Diagram 25">
                <a:extLst>
                  <a:ext uri="{FF2B5EF4-FFF2-40B4-BE49-F238E27FC236}">
                    <a16:creationId xmlns:a16="http://schemas.microsoft.com/office/drawing/2014/main" id="{DDADBC1F-790C-4A97-B151-499132299DE2}"/>
                  </a:ext>
                </a:extLst>
              </p:cNvPr>
              <p:cNvGraphicFramePr/>
              <p:nvPr>
                <p:extLst>
                  <p:ext uri="{D42A27DB-BD31-4B8C-83A1-F6EECF244321}">
                    <p14:modId xmlns:p14="http://schemas.microsoft.com/office/powerpoint/2010/main" val="249563348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396691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26" name="Diagram 25">
                <a:extLst>
                  <a:ext uri="{FF2B5EF4-FFF2-40B4-BE49-F238E27FC236}">
                    <a16:creationId xmlns:a16="http://schemas.microsoft.com/office/drawing/2014/main" id="{DDADBC1F-790C-4A97-B151-499132299DE2}"/>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6" name="Diagram 25">
                <a:extLst>
                  <a:ext uri="{FF2B5EF4-FFF2-40B4-BE49-F238E27FC236}">
                    <a16:creationId xmlns:a16="http://schemas.microsoft.com/office/drawing/2014/main" id="{DDADBC1F-790C-4A97-B151-499132299DE2}"/>
                  </a:ext>
                </a:extLst>
              </p:cNvPr>
              <p:cNvGraphicFramePr/>
              <p:nvPr>
                <p:extLst>
                  <p:ext uri="{D42A27DB-BD31-4B8C-83A1-F6EECF244321}">
                    <p14:modId xmlns:p14="http://schemas.microsoft.com/office/powerpoint/2010/main" val="318580813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315046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26" name="Diagram 25">
                <a:extLst>
                  <a:ext uri="{FF2B5EF4-FFF2-40B4-BE49-F238E27FC236}">
                    <a16:creationId xmlns:a16="http://schemas.microsoft.com/office/drawing/2014/main" id="{DDADBC1F-790C-4A97-B151-499132299DE2}"/>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6" name="Diagram 25">
                <a:extLst>
                  <a:ext uri="{FF2B5EF4-FFF2-40B4-BE49-F238E27FC236}">
                    <a16:creationId xmlns:a16="http://schemas.microsoft.com/office/drawing/2014/main" id="{DDADBC1F-790C-4A97-B151-499132299DE2}"/>
                  </a:ext>
                </a:extLst>
              </p:cNvPr>
              <p:cNvGraphicFramePr/>
              <p:nvPr>
                <p:extLst>
                  <p:ext uri="{D42A27DB-BD31-4B8C-83A1-F6EECF244321}">
                    <p14:modId xmlns:p14="http://schemas.microsoft.com/office/powerpoint/2010/main" val="361447509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400193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A8A38DFC-3754-41D6-B847-20D9B7F9F71B}"/>
              </a:ext>
            </a:extLst>
          </p:cNvPr>
          <p:cNvGraphicFramePr/>
          <p:nvPr>
            <p:extLst/>
          </p:nvPr>
        </p:nvGraphicFramePr>
        <p:xfrm>
          <a:off x="2032000" y="10337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41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2" name="Diagram 1">
                <a:extLst>
                  <a:ext uri="{FF2B5EF4-FFF2-40B4-BE49-F238E27FC236}">
                    <a16:creationId xmlns:a16="http://schemas.microsoft.com/office/drawing/2014/main" id="{CAE3AE7A-8CD2-4E7E-958C-05390A4049D3}"/>
                  </a:ext>
                </a:extLst>
              </p:cNvPr>
              <p:cNvGraphicFramePr/>
              <p:nvPr>
                <p:extLst/>
              </p:nvPr>
            </p:nvGraphicFramePr>
            <p:xfrm>
              <a:off x="2032000" y="1742425"/>
              <a:ext cx="8128000" cy="474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 name="Diagram 1">
                <a:extLst>
                  <a:ext uri="{FF2B5EF4-FFF2-40B4-BE49-F238E27FC236}">
                    <a16:creationId xmlns:a16="http://schemas.microsoft.com/office/drawing/2014/main" id="{CAE3AE7A-8CD2-4E7E-958C-05390A4049D3}"/>
                  </a:ext>
                </a:extLst>
              </p:cNvPr>
              <p:cNvGraphicFramePr/>
              <p:nvPr>
                <p:extLst>
                  <p:ext uri="{D42A27DB-BD31-4B8C-83A1-F6EECF244321}">
                    <p14:modId xmlns:p14="http://schemas.microsoft.com/office/powerpoint/2010/main" val="3510403697"/>
                  </p:ext>
                </p:extLst>
              </p:nvPr>
            </p:nvGraphicFramePr>
            <p:xfrm>
              <a:off x="2032000" y="1742425"/>
              <a:ext cx="8128000" cy="4746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3" name="Arrow: Left 2">
            <a:extLst>
              <a:ext uri="{FF2B5EF4-FFF2-40B4-BE49-F238E27FC236}">
                <a16:creationId xmlns:a16="http://schemas.microsoft.com/office/drawing/2014/main" id="{802B1E36-4EE0-4484-BB6D-5FDBA856AAAD}"/>
              </a:ext>
            </a:extLst>
          </p:cNvPr>
          <p:cNvSpPr/>
          <p:nvPr/>
        </p:nvSpPr>
        <p:spPr>
          <a:xfrm>
            <a:off x="5671131" y="5994393"/>
            <a:ext cx="895927" cy="261610"/>
          </a:xfrm>
          <a:prstGeom prst="left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C0504D"/>
                </a:solidFill>
                <a:prstDash val="solid"/>
              </a:ln>
              <a:solidFill>
                <a:srgbClr val="C0504D">
                  <a:lumMod val="40000"/>
                  <a:lumOff val="60000"/>
                </a:srgbClr>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4C1498E5-3C30-4FF4-83E5-0FB852AF315A}"/>
              </a:ext>
            </a:extLst>
          </p:cNvPr>
          <p:cNvGrpSpPr/>
          <p:nvPr/>
        </p:nvGrpSpPr>
        <p:grpSpPr>
          <a:xfrm>
            <a:off x="3201780" y="3628651"/>
            <a:ext cx="2438400" cy="1466444"/>
            <a:chOff x="2844799" y="1732549"/>
            <a:chExt cx="2438400" cy="1466444"/>
          </a:xfrm>
        </p:grpSpPr>
        <p:sp>
          <p:nvSpPr>
            <p:cNvPr id="28" name="Rectangle: Rounded Corners 27">
              <a:extLst>
                <a:ext uri="{FF2B5EF4-FFF2-40B4-BE49-F238E27FC236}">
                  <a16:creationId xmlns:a16="http://schemas.microsoft.com/office/drawing/2014/main" id="{B0713927-148D-4872-A1B7-44139C82FB00}"/>
                </a:ext>
              </a:extLst>
            </p:cNvPr>
            <p:cNvSpPr/>
            <p:nvPr/>
          </p:nvSpPr>
          <p:spPr>
            <a:xfrm>
              <a:off x="2844799" y="1732549"/>
              <a:ext cx="2438400" cy="1466444"/>
            </a:xfrm>
            <a:prstGeom prst="roundRect">
              <a:avLst/>
            </a:prstGeom>
          </p:spPr>
          <p:style>
            <a:lnRef idx="2">
              <a:schemeClr val="lt1">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29" name="Rectangle: Rounded Corners 4">
              <a:extLst>
                <a:ext uri="{FF2B5EF4-FFF2-40B4-BE49-F238E27FC236}">
                  <a16:creationId xmlns:a16="http://schemas.microsoft.com/office/drawing/2014/main" id="{7E909E18-D7F9-4276-8E02-E07D7C6F07AA}"/>
                </a:ext>
              </a:extLst>
            </p:cNvPr>
            <p:cNvSpPr txBox="1"/>
            <p:nvPr/>
          </p:nvSpPr>
          <p:spPr>
            <a:xfrm>
              <a:off x="2916385" y="1804135"/>
              <a:ext cx="2295228" cy="1323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0" marR="0" lvl="0" indent="0" algn="ctr" defTabSz="1955800" rtl="1" eaLnBrk="1" fontAlgn="auto" latinLnBrk="0" hangingPunct="1">
                <a:lnSpc>
                  <a:spcPct val="90000"/>
                </a:lnSpc>
                <a:spcBef>
                  <a:spcPct val="0"/>
                </a:spcBef>
                <a:spcAft>
                  <a:spcPct val="35000"/>
                </a:spcAft>
                <a:buClrTx/>
                <a:buSzTx/>
                <a:buFontTx/>
                <a:buNone/>
                <a:tabLst/>
                <a:defRPr/>
              </a:pPr>
              <a:r>
                <a:rPr kumimoji="0" lang="en-GB"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Kinetic energy</a:t>
              </a:r>
              <a:endPar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53449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26" name="Diagram 25">
                <a:extLst>
                  <a:ext uri="{FF2B5EF4-FFF2-40B4-BE49-F238E27FC236}">
                    <a16:creationId xmlns:a16="http://schemas.microsoft.com/office/drawing/2014/main" id="{78878165-3F63-4860-B3F1-F9FA782BCFCF}"/>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6" name="Diagram 25">
                <a:extLst>
                  <a:ext uri="{FF2B5EF4-FFF2-40B4-BE49-F238E27FC236}">
                    <a16:creationId xmlns:a16="http://schemas.microsoft.com/office/drawing/2014/main" id="{78878165-3F63-4860-B3F1-F9FA782BCFCF}"/>
                  </a:ext>
                </a:extLst>
              </p:cNvPr>
              <p:cNvGraphicFramePr/>
              <p:nvPr>
                <p:extLst>
                  <p:ext uri="{D42A27DB-BD31-4B8C-83A1-F6EECF244321}">
                    <p14:modId xmlns:p14="http://schemas.microsoft.com/office/powerpoint/2010/main" val="40092996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425200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26" name="Diagram 25">
                <a:extLst>
                  <a:ext uri="{FF2B5EF4-FFF2-40B4-BE49-F238E27FC236}">
                    <a16:creationId xmlns:a16="http://schemas.microsoft.com/office/drawing/2014/main" id="{C67C3386-97C5-4C20-A0C9-AFCA967CE2C0}"/>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6" name="Diagram 25">
                <a:extLst>
                  <a:ext uri="{FF2B5EF4-FFF2-40B4-BE49-F238E27FC236}">
                    <a16:creationId xmlns:a16="http://schemas.microsoft.com/office/drawing/2014/main" id="{C67C3386-97C5-4C20-A0C9-AFCA967CE2C0}"/>
                  </a:ext>
                </a:extLst>
              </p:cNvPr>
              <p:cNvGraphicFramePr/>
              <p:nvPr>
                <p:extLst>
                  <p:ext uri="{D42A27DB-BD31-4B8C-83A1-F6EECF244321}">
                    <p14:modId xmlns:p14="http://schemas.microsoft.com/office/powerpoint/2010/main" val="294079621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912374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C8BB0DC3-4663-4E64-A07D-96DB37B29594}"/>
              </a:ext>
            </a:extLst>
          </p:cNvPr>
          <p:cNvGraphicFramePr/>
          <p:nvPr>
            <p:extLst/>
          </p:nvPr>
        </p:nvGraphicFramePr>
        <p:xfrm>
          <a:off x="2032000" y="1607127"/>
          <a:ext cx="8128000" cy="4882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oup 26">
            <a:extLst>
              <a:ext uri="{FF2B5EF4-FFF2-40B4-BE49-F238E27FC236}">
                <a16:creationId xmlns:a16="http://schemas.microsoft.com/office/drawing/2014/main" id="{039127F3-5EAF-48DD-839D-9D910B222A2A}"/>
              </a:ext>
            </a:extLst>
          </p:cNvPr>
          <p:cNvGrpSpPr/>
          <p:nvPr/>
        </p:nvGrpSpPr>
        <p:grpSpPr>
          <a:xfrm>
            <a:off x="3201780" y="3628651"/>
            <a:ext cx="2438400" cy="1466444"/>
            <a:chOff x="2844799" y="1732549"/>
            <a:chExt cx="2438400" cy="1466444"/>
          </a:xfrm>
        </p:grpSpPr>
        <p:sp>
          <p:nvSpPr>
            <p:cNvPr id="28" name="Rectangle: Rounded Corners 27">
              <a:extLst>
                <a:ext uri="{FF2B5EF4-FFF2-40B4-BE49-F238E27FC236}">
                  <a16:creationId xmlns:a16="http://schemas.microsoft.com/office/drawing/2014/main" id="{5D1AB06B-64EC-41BF-87E6-E8DBAE8A0645}"/>
                </a:ext>
              </a:extLst>
            </p:cNvPr>
            <p:cNvSpPr/>
            <p:nvPr/>
          </p:nvSpPr>
          <p:spPr>
            <a:xfrm>
              <a:off x="2844799" y="1732549"/>
              <a:ext cx="2438400" cy="1466444"/>
            </a:xfrm>
            <a:prstGeom prst="roundRect">
              <a:avLst/>
            </a:prstGeom>
          </p:spPr>
          <p:style>
            <a:lnRef idx="2">
              <a:schemeClr val="lt1">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29" name="Rectangle: Rounded Corners 4">
              <a:extLst>
                <a:ext uri="{FF2B5EF4-FFF2-40B4-BE49-F238E27FC236}">
                  <a16:creationId xmlns:a16="http://schemas.microsoft.com/office/drawing/2014/main" id="{CA4A1E7D-0EAD-4927-8E59-8B4217C6442E}"/>
                </a:ext>
              </a:extLst>
            </p:cNvPr>
            <p:cNvSpPr txBox="1"/>
            <p:nvPr/>
          </p:nvSpPr>
          <p:spPr>
            <a:xfrm>
              <a:off x="2916385" y="1804135"/>
              <a:ext cx="2295228" cy="1323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0" marR="0" lvl="0" indent="0" algn="ctr" defTabSz="1955800" rtl="1" eaLnBrk="1" fontAlgn="auto" latinLnBrk="0" hangingPunct="1">
                <a:lnSpc>
                  <a:spcPct val="90000"/>
                </a:lnSpc>
                <a:spcBef>
                  <a:spcPct val="0"/>
                </a:spcBef>
                <a:spcAft>
                  <a:spcPct val="35000"/>
                </a:spcAft>
                <a:buClrTx/>
                <a:buSzTx/>
                <a:buFontTx/>
                <a:buNone/>
                <a:tabLst/>
                <a:defRPr/>
              </a:pPr>
              <a:r>
                <a:rPr kumimoji="0" lang="en-GB"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Potential energy</a:t>
              </a:r>
              <a:endPar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pSp>
      <p:sp>
        <p:nvSpPr>
          <p:cNvPr id="2" name="Arrow: Down 1">
            <a:extLst>
              <a:ext uri="{FF2B5EF4-FFF2-40B4-BE49-F238E27FC236}">
                <a16:creationId xmlns:a16="http://schemas.microsoft.com/office/drawing/2014/main" id="{EEF21B9F-3751-4F2D-B776-547D805423B7}"/>
              </a:ext>
            </a:extLst>
          </p:cNvPr>
          <p:cNvSpPr/>
          <p:nvPr/>
        </p:nvSpPr>
        <p:spPr>
          <a:xfrm>
            <a:off x="9309096" y="3700237"/>
            <a:ext cx="572654" cy="146644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Arrow: Down 29">
            <a:extLst>
              <a:ext uri="{FF2B5EF4-FFF2-40B4-BE49-F238E27FC236}">
                <a16:creationId xmlns:a16="http://schemas.microsoft.com/office/drawing/2014/main" id="{B43EA124-31C1-4FAD-9466-4C37AE8B3FA2}"/>
              </a:ext>
            </a:extLst>
          </p:cNvPr>
          <p:cNvSpPr/>
          <p:nvPr/>
        </p:nvSpPr>
        <p:spPr>
          <a:xfrm>
            <a:off x="2422462" y="3649817"/>
            <a:ext cx="572654" cy="146644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13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BC561526-AFFE-45BD-9E9E-3AF65733C770}"/>
              </a:ext>
            </a:extLst>
          </p:cNvPr>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1">
            <a:extLst>
              <a:ext uri="{FF2B5EF4-FFF2-40B4-BE49-F238E27FC236}">
                <a16:creationId xmlns:a16="http://schemas.microsoft.com/office/drawing/2014/main" id="{65BD47BB-4507-48CB-AC24-CBDB10454E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94734" y="3992615"/>
            <a:ext cx="2452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graphicFrame>
        <p:nvGraphicFramePr>
          <p:cNvPr id="26" name="Diagram 25">
            <a:extLst>
              <a:ext uri="{FF2B5EF4-FFF2-40B4-BE49-F238E27FC236}">
                <a16:creationId xmlns:a16="http://schemas.microsoft.com/office/drawing/2014/main" id="{2A93BA8D-2D94-4DCC-A29B-861E7FECDCEA}"/>
              </a:ext>
            </a:extLst>
          </p:cNvPr>
          <p:cNvGraphicFramePr/>
          <p:nvPr>
            <p:extLst/>
          </p:nvPr>
        </p:nvGraphicFramePr>
        <p:xfrm>
          <a:off x="2881748"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6" descr="http://upload.wikimedia.org/wikipedia/commons/thumb/3/30/Wooden_roller_coaster_txgi.jpg/420px-Wooden_roller_coaster_txgi.jpg">
            <a:extLst>
              <a:ext uri="{FF2B5EF4-FFF2-40B4-BE49-F238E27FC236}">
                <a16:creationId xmlns:a16="http://schemas.microsoft.com/office/drawing/2014/main" id="{0E727A43-3B21-4BE8-AD7A-B727D515B0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711" y="3189433"/>
            <a:ext cx="1823748" cy="275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78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B34778-AFF7-4820-8E8C-5D636D4D8000}"/>
              </a:ext>
            </a:extLst>
          </p:cNvPr>
          <p:cNvSpPr/>
          <p:nvPr/>
        </p:nvSpPr>
        <p:spPr>
          <a:xfrm>
            <a:off x="3338906" y="1260626"/>
            <a:ext cx="4753224" cy="461665"/>
          </a:xfrm>
          <a:prstGeom prst="rect">
            <a:avLst/>
          </a:prstGeom>
        </p:spPr>
        <p:txBody>
          <a:bodyPr wrap="none">
            <a:spAutoFit/>
          </a:bodyPr>
          <a:lstStyle/>
          <a:p>
            <a:r>
              <a:rPr lang="ar-SA" sz="2400" b="1" dirty="0">
                <a:solidFill>
                  <a:prstClr val="black"/>
                </a:solidFill>
                <a:latin typeface="Times New Roman" pitchFamily="18" charset="0"/>
                <a:cs typeface="Times New Roman" pitchFamily="18" charset="0"/>
              </a:rPr>
              <a:t>علوم الفيزياء تنقسم إلى مجموعتين أساسيتين </a:t>
            </a:r>
            <a:endParaRPr lang="en-US" sz="2400" b="1" dirty="0"/>
          </a:p>
        </p:txBody>
      </p:sp>
      <p:graphicFrame>
        <p:nvGraphicFramePr>
          <p:cNvPr id="5" name="Diagram 4">
            <a:extLst>
              <a:ext uri="{FF2B5EF4-FFF2-40B4-BE49-F238E27FC236}">
                <a16:creationId xmlns:a16="http://schemas.microsoft.com/office/drawing/2014/main" id="{96AAA67A-26DE-4B6E-ACFA-EB47769038BC}"/>
              </a:ext>
            </a:extLst>
          </p:cNvPr>
          <p:cNvGraphicFramePr/>
          <p:nvPr>
            <p:extLst>
              <p:ext uri="{D42A27DB-BD31-4B8C-83A1-F6EECF244321}">
                <p14:modId xmlns:p14="http://schemas.microsoft.com/office/powerpoint/2010/main" val="2246073122"/>
              </p:ext>
            </p:extLst>
          </p:nvPr>
        </p:nvGraphicFramePr>
        <p:xfrm>
          <a:off x="3122962" y="1554174"/>
          <a:ext cx="5762420" cy="493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96B2348C-7A5C-4A27-A649-A3876A788756}"/>
              </a:ext>
            </a:extLst>
          </p:cNvPr>
          <p:cNvSpPr/>
          <p:nvPr/>
        </p:nvSpPr>
        <p:spPr>
          <a:xfrm>
            <a:off x="7326844" y="1609595"/>
            <a:ext cx="530915" cy="923330"/>
          </a:xfrm>
          <a:prstGeom prst="rect">
            <a:avLst/>
          </a:prstGeom>
          <a:noFill/>
        </p:spPr>
        <p:txBody>
          <a:bodyPr wrap="none" lIns="91440" tIns="45720" rIns="91440" bIns="45720">
            <a:spAutoFit/>
          </a:bodyPr>
          <a:lstStyle/>
          <a:p>
            <a:pPr algn="ctr"/>
            <a:r>
              <a:rPr lang="ar-SA"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1</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a:extLst>
              <a:ext uri="{FF2B5EF4-FFF2-40B4-BE49-F238E27FC236}">
                <a16:creationId xmlns:a16="http://schemas.microsoft.com/office/drawing/2014/main" id="{3EBC5F06-D4CA-4537-A9F7-447FFA448336}"/>
              </a:ext>
            </a:extLst>
          </p:cNvPr>
          <p:cNvSpPr/>
          <p:nvPr/>
        </p:nvSpPr>
        <p:spPr>
          <a:xfrm>
            <a:off x="4883333" y="1616693"/>
            <a:ext cx="530915" cy="923330"/>
          </a:xfrm>
          <a:prstGeom prst="rect">
            <a:avLst/>
          </a:prstGeom>
          <a:noFill/>
        </p:spPr>
        <p:txBody>
          <a:bodyPr wrap="none" lIns="91440" tIns="45720" rIns="91440" bIns="45720">
            <a:spAutoFit/>
          </a:bodyPr>
          <a:lstStyle/>
          <a:p>
            <a:pPr algn="ctr"/>
            <a:r>
              <a:rPr lang="ar-SA"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itchFamily="18" charset="0"/>
                <a:cs typeface="Times New Roman" pitchFamily="18" charset="0"/>
              </a:rPr>
              <a:t>2</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Rounded Corners 7">
            <a:extLst>
              <a:ext uri="{FF2B5EF4-FFF2-40B4-BE49-F238E27FC236}">
                <a16:creationId xmlns:a16="http://schemas.microsoft.com/office/drawing/2014/main" id="{BCE5C565-F64B-4C3E-AB3A-8DC268C40FD8}"/>
              </a:ext>
            </a:extLst>
          </p:cNvPr>
          <p:cNvSpPr/>
          <p:nvPr/>
        </p:nvSpPr>
        <p:spPr>
          <a:xfrm>
            <a:off x="424871" y="2189197"/>
            <a:ext cx="2683077" cy="169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000" dirty="0">
                <a:solidFill>
                  <a:prstClr val="black"/>
                </a:solidFill>
                <a:latin typeface="Times New Roman" pitchFamily="18" charset="0"/>
                <a:cs typeface="Times New Roman" pitchFamily="18" charset="0"/>
              </a:rPr>
              <a:t>تهتم بدراسة حركة الأجسام والطاقة التي تنتجها أو تستهلكها أثناء حركتها أو سكونها وتنقسم إلى خمسة أجزاء رئيسية</a:t>
            </a:r>
            <a:endParaRPr lang="en-US" sz="2000" dirty="0"/>
          </a:p>
        </p:txBody>
      </p:sp>
      <p:sp>
        <p:nvSpPr>
          <p:cNvPr id="9" name="Arrow: Left 8">
            <a:extLst>
              <a:ext uri="{FF2B5EF4-FFF2-40B4-BE49-F238E27FC236}">
                <a16:creationId xmlns:a16="http://schemas.microsoft.com/office/drawing/2014/main" id="{32A6FE9B-D408-448A-AA0C-82AD3D9272C6}"/>
              </a:ext>
            </a:extLst>
          </p:cNvPr>
          <p:cNvSpPr/>
          <p:nvPr/>
        </p:nvSpPr>
        <p:spPr>
          <a:xfrm>
            <a:off x="2881745" y="2283543"/>
            <a:ext cx="697302" cy="311877"/>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7604D2B8-8591-40CC-A026-20F236A22780}"/>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sp>
        <p:nvSpPr>
          <p:cNvPr id="11" name="Rectangle: Rounded Corners 10">
            <a:extLst>
              <a:ext uri="{FF2B5EF4-FFF2-40B4-BE49-F238E27FC236}">
                <a16:creationId xmlns:a16="http://schemas.microsoft.com/office/drawing/2014/main" id="{D62B0E43-D9DF-4983-B5A4-8D69252477CD}"/>
              </a:ext>
            </a:extLst>
          </p:cNvPr>
          <p:cNvSpPr/>
          <p:nvPr/>
        </p:nvSpPr>
        <p:spPr>
          <a:xfrm>
            <a:off x="8571346" y="1967372"/>
            <a:ext cx="2770909" cy="16532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000" dirty="0">
                <a:solidFill>
                  <a:prstClr val="black"/>
                </a:solidFill>
                <a:latin typeface="Times New Roman" pitchFamily="18" charset="0"/>
                <a:cs typeface="Times New Roman" pitchFamily="18" charset="0"/>
              </a:rPr>
              <a:t>تهتم بدراسة التركيب الأساسي للمادة و الذرات والجزيئات متناهية الصغر ويمكن تقسيمها إلى خمسة أجزاء رئيسية</a:t>
            </a:r>
            <a:endParaRPr lang="en-US" sz="2000" dirty="0"/>
          </a:p>
        </p:txBody>
      </p:sp>
      <p:sp>
        <p:nvSpPr>
          <p:cNvPr id="12" name="Arrow: Right 11">
            <a:extLst>
              <a:ext uri="{FF2B5EF4-FFF2-40B4-BE49-F238E27FC236}">
                <a16:creationId xmlns:a16="http://schemas.microsoft.com/office/drawing/2014/main" id="{ABD69A61-BAEF-4F69-B5CA-698CA5C16FF7}"/>
              </a:ext>
            </a:extLst>
          </p:cNvPr>
          <p:cNvSpPr/>
          <p:nvPr/>
        </p:nvSpPr>
        <p:spPr>
          <a:xfrm>
            <a:off x="7326844" y="2283542"/>
            <a:ext cx="1392283" cy="3118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2942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59277F38-7124-4175-B002-82D8770977E2}"/>
              </a:ext>
            </a:extLst>
          </p:cNvPr>
          <p:cNvSpPr/>
          <p:nvPr/>
        </p:nvSpPr>
        <p:spPr>
          <a:xfrm>
            <a:off x="2327565" y="2330337"/>
            <a:ext cx="8017162" cy="3010055"/>
          </a:xfrm>
          <a:prstGeom prst="rect">
            <a:avLst/>
          </a:prstGeom>
          <a:ln w="3175">
            <a:solidFill>
              <a:schemeClr val="tx1"/>
            </a:solidFill>
          </a:ln>
          <a:effectLst>
            <a:glow rad="63500">
              <a:schemeClr val="accent3">
                <a:satMod val="175000"/>
                <a:alpha val="40000"/>
              </a:schemeClr>
            </a:glow>
          </a:effectLst>
        </p:spPr>
        <p:txBody>
          <a:bodyPr wrap="square">
            <a:spAutoFit/>
          </a:bodyPr>
          <a:lstStyle/>
          <a:p>
            <a:pPr marL="0" marR="0" lvl="0" indent="0" algn="just" defTabSz="914400" rtl="1" eaLnBrk="1" fontAlgn="auto" latinLnBrk="0" hangingPunct="1">
              <a:lnSpc>
                <a:spcPct val="100000"/>
              </a:lnSpc>
              <a:spcBef>
                <a:spcPct val="20000"/>
              </a:spcBef>
              <a:spcAft>
                <a:spcPts val="0"/>
              </a:spcAft>
              <a:buClr>
                <a:srgbClr val="0BD0D9"/>
              </a:buClr>
              <a:buSzPct val="95000"/>
              <a:buFontTx/>
              <a:buNone/>
              <a:tabLst/>
              <a:defRPr/>
            </a:pP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وهي الطاقة الكلية</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التي يكتسبها أو يستهلكها الجسم لبذل شغل ما وهي حاصل جمع الطاقة الحركية والكامنة</a:t>
            </a:r>
            <a:endPar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514350" marR="0" lvl="0" indent="-51435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sz="2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 </a:t>
            </a:r>
            <a:r>
              <a:rPr kumimoji="0" lang="af-ZA" sz="3600" b="1" i="1"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mn-ea"/>
                <a:cs typeface="Times New Roman" pitchFamily="18" charset="0"/>
              </a:rPr>
              <a:t>E = K + U = 1/2 m v</a:t>
            </a:r>
            <a:r>
              <a:rPr kumimoji="0" lang="af-ZA" sz="3600" b="1" i="1" u="none" strike="noStrike" kern="1200" cap="none" spc="0" normalizeH="0" baseline="3000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mn-ea"/>
                <a:cs typeface="Times New Roman" pitchFamily="18" charset="0"/>
              </a:rPr>
              <a:t>2</a:t>
            </a:r>
            <a:r>
              <a:rPr kumimoji="0" lang="af-ZA" sz="3600" b="1" i="1"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mn-ea"/>
                <a:cs typeface="Times New Roman" pitchFamily="18" charset="0"/>
              </a:rPr>
              <a:t> + m g h</a:t>
            </a:r>
            <a:r>
              <a:rPr kumimoji="0" lang="en-US" sz="36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0BD0D9"/>
              </a:buClr>
              <a:buSzPct val="95000"/>
              <a:buFontTx/>
              <a:buNone/>
              <a:tabLst/>
              <a:defRPr/>
            </a:pPr>
            <a:endParaRPr kumimoji="0" lang="ar-SA"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rgbClr val="0BD0D9"/>
              </a:buClr>
              <a:buSzPct val="95000"/>
              <a:buFontTx/>
              <a:buNone/>
              <a:tabLst/>
              <a:defRPr/>
            </a:pP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الطاقة الميكانيكية الكلية لأي جسم تبقى</a:t>
            </a:r>
            <a:r>
              <a:rPr kumimoji="0" lang="ar-SA"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قيمتها</a:t>
            </a:r>
            <a:r>
              <a:rPr kumimoji="0" lang="ar-EG"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ثابتة لاتتغير ولكنها تتحول من شكل إلى شكل آخر وهذا ما يطلق عليه </a:t>
            </a:r>
            <a:r>
              <a:rPr kumimoji="0" lang="ar-EG"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مبدأ حفظ الطاقة</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121A981D-66CA-4CE7-B88F-4BCB2ADAF56E}"/>
              </a:ext>
            </a:extLst>
          </p:cNvPr>
          <p:cNvSpPr/>
          <p:nvPr/>
        </p:nvSpPr>
        <p:spPr>
          <a:xfrm>
            <a:off x="3889271" y="1391443"/>
            <a:ext cx="41520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a:t>
            </a:r>
            <a:r>
              <a:rPr kumimoji="0" lang="ar-EG"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طاقة </a:t>
            </a: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a:t>
            </a:r>
            <a:r>
              <a:rPr kumimoji="0" lang="ar-EG"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ميكانيكية </a:t>
            </a: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ال</a:t>
            </a:r>
            <a:r>
              <a:rPr kumimoji="0" lang="ar-EG"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mn-ea"/>
                <a:cs typeface="Times New Roman" pitchFamily="18" charset="0"/>
              </a:rPr>
              <a:t>كلية </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50669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FFC72A76-6B2D-4330-BAAD-16C095CA2643}"/>
              </a:ext>
            </a:extLst>
          </p:cNvPr>
          <p:cNvSpPr/>
          <p:nvPr/>
        </p:nvSpPr>
        <p:spPr>
          <a:xfrm>
            <a:off x="3797664" y="1157013"/>
            <a:ext cx="364555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مصادر الطاقـــة</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id="{862CD647-F9A2-4296-9B98-A6D9BC358095}"/>
              </a:ext>
            </a:extLst>
          </p:cNvPr>
          <p:cNvGraphicFramePr/>
          <p:nvPr>
            <p:extLst/>
          </p:nvPr>
        </p:nvGraphicFramePr>
        <p:xfrm>
          <a:off x="1708727" y="2098810"/>
          <a:ext cx="8128000" cy="4252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381A3E2-2FD9-4567-B3B3-D522024F5487}"/>
              </a:ext>
            </a:extLst>
          </p:cNvPr>
          <p:cNvSpPr/>
          <p:nvPr/>
        </p:nvSpPr>
        <p:spPr>
          <a:xfrm>
            <a:off x="5335745" y="2299944"/>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2</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DD61FBA7-F6E8-4BC9-A4D8-C1EB266D66E9}"/>
              </a:ext>
            </a:extLst>
          </p:cNvPr>
          <p:cNvSpPr/>
          <p:nvPr/>
        </p:nvSpPr>
        <p:spPr>
          <a:xfrm>
            <a:off x="8189672" y="1645256"/>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1</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6441C89-92DB-4ECF-8526-93B23BFBF14B}"/>
              </a:ext>
            </a:extLst>
          </p:cNvPr>
          <p:cNvPicPr>
            <a:picLocks noChangeAspect="1"/>
          </p:cNvPicPr>
          <p:nvPr/>
        </p:nvPicPr>
        <p:blipFill>
          <a:blip r:embed="rId7"/>
          <a:stretch>
            <a:fillRect/>
          </a:stretch>
        </p:blipFill>
        <p:spPr>
          <a:xfrm>
            <a:off x="8648444" y="3119914"/>
            <a:ext cx="3028950" cy="2092830"/>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932321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5" name="Rectangle 4">
            <a:extLst>
              <a:ext uri="{FF2B5EF4-FFF2-40B4-BE49-F238E27FC236}">
                <a16:creationId xmlns:a16="http://schemas.microsoft.com/office/drawing/2014/main" id="{CEE434C4-5F1D-4447-A9B9-1E760D71A081}"/>
              </a:ext>
            </a:extLst>
          </p:cNvPr>
          <p:cNvSpPr/>
          <p:nvPr/>
        </p:nvSpPr>
        <p:spPr>
          <a:xfrm>
            <a:off x="2997810" y="1167784"/>
            <a:ext cx="51988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مصادر الطاقة الطبيعية</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pic>
        <p:nvPicPr>
          <p:cNvPr id="27" name="Picture 2">
            <a:extLst>
              <a:ext uri="{FF2B5EF4-FFF2-40B4-BE49-F238E27FC236}">
                <a16:creationId xmlns:a16="http://schemas.microsoft.com/office/drawing/2014/main" id="{C6937362-D9A5-4F91-A51E-22908704E8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4291" y="1353823"/>
            <a:ext cx="1721284" cy="168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70373BE-F7BD-43B4-8D51-00F2957E4497}"/>
              </a:ext>
            </a:extLst>
          </p:cNvPr>
          <p:cNvSpPr txBox="1"/>
          <p:nvPr/>
        </p:nvSpPr>
        <p:spPr>
          <a:xfrm>
            <a:off x="9910620" y="1823262"/>
            <a:ext cx="113607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الشمس</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AF63683-BF90-4DF7-B381-C6AFBED38DF5}"/>
              </a:ext>
            </a:extLst>
          </p:cNvPr>
          <p:cNvSpPr txBox="1"/>
          <p:nvPr/>
        </p:nvSpPr>
        <p:spPr>
          <a:xfrm>
            <a:off x="1382535" y="2170554"/>
            <a:ext cx="8565029" cy="2092881"/>
          </a:xfrm>
          <a:prstGeom prst="rect">
            <a:avLst/>
          </a:prstGeom>
          <a:noFill/>
          <a:ln w="3175">
            <a:solidFill>
              <a:schemeClr val="tx1"/>
            </a:solidFill>
          </a:ln>
          <a:effectLst>
            <a:glow rad="101600">
              <a:schemeClr val="accent6">
                <a:satMod val="175000"/>
                <a:alpha val="40000"/>
              </a:schemeClr>
            </a:glow>
          </a:effectLst>
        </p:spPr>
        <p:txBody>
          <a:bodyPr wrap="square" rtlCol="0">
            <a:spAutoFit/>
          </a:bodyPr>
          <a:lstStyle/>
          <a:p>
            <a:pPr marL="449263" marR="0" lvl="1" indent="7938" algn="r" defTabSz="914400" rtl="1" eaLnBrk="0" fontAlgn="auto" latinLnBrk="0" hangingPunct="0">
              <a:lnSpc>
                <a:spcPct val="100000"/>
              </a:lnSpc>
              <a:spcBef>
                <a:spcPct val="20000"/>
              </a:spcBef>
              <a:spcAft>
                <a:spcPts val="0"/>
              </a:spcAft>
              <a:buClrTx/>
              <a:buSzPct val="95000"/>
              <a:buFontTx/>
              <a:buNone/>
              <a:tabLst/>
              <a:defRPr/>
            </a:pPr>
            <a:r>
              <a:rPr kumimoji="0" lang="ar-SA"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الشمس هي المصدر الرئيسي لمعظم الطاقات على سطح الأرض. فمن المعلوم أن الشمس هي مصدر الطاقات لبعض العمليات مثل</a:t>
            </a:r>
            <a:r>
              <a:rPr kumimoji="0" lang="en-US"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ar-SA"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endParaRPr>
          </a:p>
          <a:p>
            <a:pPr marL="900113" marR="0" lvl="1" indent="-442913" algn="r" defTabSz="914400" rtl="1" eaLnBrk="0" fontAlgn="auto" latinLnBrk="0" hangingPunct="0">
              <a:lnSpc>
                <a:spcPct val="100000"/>
              </a:lnSpc>
              <a:spcBef>
                <a:spcPct val="20000"/>
              </a:spcBef>
              <a:spcAft>
                <a:spcPts val="0"/>
              </a:spcAft>
              <a:buClrTx/>
              <a:buSzPct val="95000"/>
              <a:buFont typeface="Calibri" pitchFamily="34" charset="0"/>
              <a:buAutoNum type="arabicPeriod"/>
              <a:tabLst/>
              <a:defRPr/>
            </a:pPr>
            <a:r>
              <a:rPr kumimoji="0" lang="ar-SA"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عملية البناء الضوئي في النباتات الخضراء</a:t>
            </a:r>
            <a:r>
              <a:rPr kumimoji="0" lang="en-US"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ar-SA"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endParaRPr>
          </a:p>
          <a:p>
            <a:pPr marL="900113" marR="0" lvl="1" indent="-442913" algn="r" defTabSz="914400" rtl="1" eaLnBrk="0" fontAlgn="auto" latinLnBrk="0" hangingPunct="0">
              <a:lnSpc>
                <a:spcPct val="100000"/>
              </a:lnSpc>
              <a:spcBef>
                <a:spcPct val="20000"/>
              </a:spcBef>
              <a:spcAft>
                <a:spcPts val="0"/>
              </a:spcAft>
              <a:buClrTx/>
              <a:buSzPct val="95000"/>
              <a:buFont typeface="Calibri" pitchFamily="34" charset="0"/>
              <a:buAutoNum type="arabicPeriod"/>
              <a:tabLst/>
              <a:defRPr/>
            </a:pPr>
            <a:r>
              <a:rPr kumimoji="0" lang="ar-SA"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تبخير مياه البحار والمحيطات والأنهار لتكوين السحب</a:t>
            </a:r>
            <a:r>
              <a:rPr kumimoji="0" lang="en-US"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ar-SA"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endParaRPr>
          </a:p>
          <a:p>
            <a:pPr marL="900113" marR="0" lvl="1" indent="-442913" algn="r" defTabSz="914400" rtl="1" eaLnBrk="0" fontAlgn="auto" latinLnBrk="0" hangingPunct="0">
              <a:lnSpc>
                <a:spcPct val="100000"/>
              </a:lnSpc>
              <a:spcBef>
                <a:spcPct val="20000"/>
              </a:spcBef>
              <a:spcAft>
                <a:spcPts val="0"/>
              </a:spcAft>
              <a:buClrTx/>
              <a:buSzPct val="95000"/>
              <a:buFont typeface="Calibri" pitchFamily="34" charset="0"/>
              <a:buAutoNum type="arabicPeriod"/>
              <a:tabLst/>
              <a:defRPr/>
            </a:pPr>
            <a:r>
              <a:rPr kumimoji="0" lang="ar-SA"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تحريك الرياح التي تحمل السحب إلى أماكن سقوط المطر.</a:t>
            </a:r>
            <a:r>
              <a:rPr kumimoji="0" lang="en-US"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ar-SA" sz="20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D7795C8F-4F12-422E-A8FD-63480807EC02}"/>
              </a:ext>
            </a:extLst>
          </p:cNvPr>
          <p:cNvPicPr>
            <a:picLocks noChangeAspect="1"/>
          </p:cNvPicPr>
          <p:nvPr/>
        </p:nvPicPr>
        <p:blipFill>
          <a:blip r:embed="rId3"/>
          <a:stretch>
            <a:fillRect/>
          </a:stretch>
        </p:blipFill>
        <p:spPr>
          <a:xfrm>
            <a:off x="1634275" y="3082210"/>
            <a:ext cx="2554445" cy="2995822"/>
          </a:xfrm>
          <a:prstGeom prst="rect">
            <a:avLst/>
          </a:prstGeom>
          <a:effectLst>
            <a:glow rad="101600">
              <a:schemeClr val="accent6">
                <a:satMod val="175000"/>
                <a:alpha val="40000"/>
              </a:schemeClr>
            </a:glow>
          </a:effectLst>
        </p:spPr>
      </p:pic>
      <p:sp>
        <p:nvSpPr>
          <p:cNvPr id="31" name="TextBox 30">
            <a:extLst>
              <a:ext uri="{FF2B5EF4-FFF2-40B4-BE49-F238E27FC236}">
                <a16:creationId xmlns:a16="http://schemas.microsoft.com/office/drawing/2014/main" id="{5679087C-2735-476D-9686-738404DBEADB}"/>
              </a:ext>
            </a:extLst>
          </p:cNvPr>
          <p:cNvSpPr txBox="1"/>
          <p:nvPr/>
        </p:nvSpPr>
        <p:spPr>
          <a:xfrm>
            <a:off x="4391885" y="4456554"/>
            <a:ext cx="7379855" cy="2062103"/>
          </a:xfrm>
          <a:prstGeom prst="rect">
            <a:avLst/>
          </a:prstGeom>
          <a:noFill/>
          <a:ln w="3175">
            <a:solidFill>
              <a:schemeClr val="tx1"/>
            </a:solidFill>
          </a:ln>
          <a:effectLst>
            <a:glow rad="101600">
              <a:schemeClr val="accent6">
                <a:satMod val="175000"/>
                <a:alpha val="40000"/>
              </a:schemeClr>
            </a:glow>
          </a:effectLst>
        </p:spPr>
        <p:txBody>
          <a:bodyPr wrap="square" rtlCol="0">
            <a:spAutoFit/>
          </a:bodyPr>
          <a:lstStyle/>
          <a:p>
            <a:pPr marL="900113" marR="0" lvl="1" indent="-442913" algn="r" defTabSz="914400" rtl="1" eaLnBrk="0" fontAlgn="auto" latinLnBrk="0" hangingPunct="0">
              <a:lnSpc>
                <a:spcPct val="100000"/>
              </a:lnSpc>
              <a:spcBef>
                <a:spcPct val="20000"/>
              </a:spcBef>
              <a:spcAft>
                <a:spcPts val="0"/>
              </a:spcAft>
              <a:buClrTx/>
              <a:buSzPct val="95000"/>
              <a:buFont typeface="Calibri" pitchFamily="34" charset="0"/>
              <a:buAutoNum type="arabicPeriod"/>
              <a:tabLst/>
              <a:defRPr/>
            </a:pPr>
            <a:r>
              <a:rPr kumimoji="0" lang="ar-SA"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تزويد المنازل باحتياجاتها من المياه الدافئة عن طريق السخانات.</a:t>
            </a:r>
          </a:p>
          <a:p>
            <a:pPr marL="900113" marR="0" lvl="1" indent="-442913" algn="r" defTabSz="914400" rtl="1" eaLnBrk="0" fontAlgn="auto" latinLnBrk="0" hangingPunct="0">
              <a:lnSpc>
                <a:spcPct val="100000"/>
              </a:lnSpc>
              <a:spcBef>
                <a:spcPct val="20000"/>
              </a:spcBef>
              <a:spcAft>
                <a:spcPts val="0"/>
              </a:spcAft>
              <a:buClrTx/>
              <a:buSzPct val="95000"/>
              <a:buFont typeface="Calibri" pitchFamily="34" charset="0"/>
              <a:buAutoNum type="arabicPeriod"/>
              <a:tabLst/>
              <a:defRPr/>
            </a:pPr>
            <a:r>
              <a:rPr kumimoji="0" lang="ar-SA"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تحلية مياه البحار (عن طريق عمليتي التبخير والتكثيف) و تكمن هذه العملية في رفع درجة حرارة المياه المالحة إلى درجة الغليان لفصل الأملاح والمواد العـالقة وتكوين بخار الماء الذي يتم تكثيفه بعد ذلك إلى ماء عذب صـالح للشـرب أو الري</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900113" marR="0" lvl="1" indent="-442913" algn="r" defTabSz="914400" rtl="1" eaLnBrk="0" fontAlgn="auto" latinLnBrk="0" hangingPunct="0">
              <a:lnSpc>
                <a:spcPct val="100000"/>
              </a:lnSpc>
              <a:spcBef>
                <a:spcPct val="20000"/>
              </a:spcBef>
              <a:spcAft>
                <a:spcPts val="0"/>
              </a:spcAft>
              <a:buClrTx/>
              <a:buSzPct val="95000"/>
              <a:buFont typeface="Calibri" pitchFamily="34" charset="0"/>
              <a:buAutoNum type="arabicPeriod"/>
              <a:tabLst/>
              <a:defRPr/>
            </a:pPr>
            <a:r>
              <a:rPr kumimoji="0" lang="ar-SA"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توليد الطاقة الكهربية.</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F9D8C0B-4D2B-41FA-A80E-86C7B17B1EB8}"/>
              </a:ext>
            </a:extLst>
          </p:cNvPr>
          <p:cNvSpPr/>
          <p:nvPr/>
        </p:nvSpPr>
        <p:spPr>
          <a:xfrm>
            <a:off x="8347405" y="4116880"/>
            <a:ext cx="3424335"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mn-ea"/>
                <a:cs typeface="Times New Roman" pitchFamily="18" charset="0"/>
              </a:rPr>
              <a:t>استخدامات الطاقة الشمسية</a:t>
            </a:r>
          </a:p>
        </p:txBody>
      </p:sp>
      <p:sp>
        <p:nvSpPr>
          <p:cNvPr id="12" name="Rectangle 11">
            <a:extLst>
              <a:ext uri="{FF2B5EF4-FFF2-40B4-BE49-F238E27FC236}">
                <a16:creationId xmlns:a16="http://schemas.microsoft.com/office/drawing/2014/main" id="{3A4F155C-2F57-49DC-9384-B65D796D4C9A}"/>
              </a:ext>
            </a:extLst>
          </p:cNvPr>
          <p:cNvSpPr/>
          <p:nvPr/>
        </p:nvSpPr>
        <p:spPr>
          <a:xfrm>
            <a:off x="9327044" y="1641905"/>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1</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749623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Rectangle 25">
            <a:extLst>
              <a:ext uri="{FF2B5EF4-FFF2-40B4-BE49-F238E27FC236}">
                <a16:creationId xmlns:a16="http://schemas.microsoft.com/office/drawing/2014/main" id="{4AA16018-D9EA-4888-BA34-CFFCFF34D9CF}"/>
              </a:ext>
            </a:extLst>
          </p:cNvPr>
          <p:cNvSpPr/>
          <p:nvPr/>
        </p:nvSpPr>
        <p:spPr>
          <a:xfrm>
            <a:off x="2997810" y="1167784"/>
            <a:ext cx="51988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مصادر الطاقة الطبيعية</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pic>
        <p:nvPicPr>
          <p:cNvPr id="28" name="Picture 4" descr="http://1.bp.blogspot.com/_bBexTnBU0DM/S20tVWTQkwI/AAAAAAAABZ4/GlFEPTaEAF4/s1600/s_cell.gif">
            <a:extLst>
              <a:ext uri="{FF2B5EF4-FFF2-40B4-BE49-F238E27FC236}">
                <a16:creationId xmlns:a16="http://schemas.microsoft.com/office/drawing/2014/main" id="{B6DFBB69-EF7C-45A5-B397-6783FD7FD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810" y="4901658"/>
            <a:ext cx="3772663" cy="160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D01B5FFA-D44C-4E6B-9A54-5839453FE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151" y="5165624"/>
            <a:ext cx="2205479" cy="121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B2960A1-1BF5-4956-BC3B-1926A2783CBF}"/>
              </a:ext>
            </a:extLst>
          </p:cNvPr>
          <p:cNvPicPr>
            <a:picLocks noChangeAspect="1"/>
          </p:cNvPicPr>
          <p:nvPr/>
        </p:nvPicPr>
        <p:blipFill>
          <a:blip r:embed="rId4"/>
          <a:stretch>
            <a:fillRect/>
          </a:stretch>
        </p:blipFill>
        <p:spPr>
          <a:xfrm>
            <a:off x="9275803" y="2475312"/>
            <a:ext cx="2556464" cy="2143125"/>
          </a:xfrm>
          <a:prstGeom prst="rect">
            <a:avLst/>
          </a:prstGeom>
          <a:effectLst>
            <a:glow rad="101600">
              <a:schemeClr val="accent3">
                <a:satMod val="175000"/>
                <a:alpha val="40000"/>
              </a:schemeClr>
            </a:glow>
          </a:effectLst>
        </p:spPr>
      </p:pic>
      <p:sp>
        <p:nvSpPr>
          <p:cNvPr id="4" name="Rectangle 3">
            <a:extLst>
              <a:ext uri="{FF2B5EF4-FFF2-40B4-BE49-F238E27FC236}">
                <a16:creationId xmlns:a16="http://schemas.microsoft.com/office/drawing/2014/main" id="{9729F445-CE28-457F-8322-A76246AEF2B9}"/>
              </a:ext>
            </a:extLst>
          </p:cNvPr>
          <p:cNvSpPr/>
          <p:nvPr/>
        </p:nvSpPr>
        <p:spPr>
          <a:xfrm>
            <a:off x="484859" y="2415154"/>
            <a:ext cx="8625971" cy="2295115"/>
          </a:xfrm>
          <a:prstGeom prst="rect">
            <a:avLst/>
          </a:prstGeom>
          <a:ln w="3175">
            <a:solidFill>
              <a:schemeClr val="tx1"/>
            </a:solidFill>
          </a:ln>
          <a:effectLst>
            <a:glow rad="101600">
              <a:schemeClr val="accent3">
                <a:satMod val="175000"/>
                <a:alpha val="40000"/>
              </a:schemeClr>
            </a:glow>
          </a:effectLst>
        </p:spPr>
        <p:txBody>
          <a:bodyPr wrap="square">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a:ea typeface="Calibri"/>
                <a:cs typeface="Times New Roman" panose="02020603050405020304" pitchFamily="18" charset="0"/>
              </a:rPr>
              <a:t>يمكن</a:t>
            </a:r>
            <a:r>
              <a:rPr kumimoji="0" lang="ar-SA" sz="20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Calibri"/>
                <a:cs typeface="Times New Roman" panose="02020603050405020304" pitchFamily="18" charset="0"/>
              </a:rPr>
              <a:t> </a:t>
            </a:r>
            <a:r>
              <a:rPr kumimoji="0" lang="ar-SA" sz="2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Calibri"/>
                <a:cs typeface="Times New Roman" panose="02020603050405020304" pitchFamily="18" charset="0"/>
              </a:rPr>
              <a:t>استخدام الطاقة الشمسية في انتاج الطاقة الكهربائية </a:t>
            </a:r>
            <a:r>
              <a:rPr kumimoji="0" lang="ar-SA" sz="2000" b="0" i="0" u="none" strike="noStrike" kern="1200" cap="none" spc="0" normalizeH="0" baseline="0" noProof="0" dirty="0">
                <a:ln>
                  <a:noFill/>
                </a:ln>
                <a:solidFill>
                  <a:prstClr val="black"/>
                </a:solidFill>
                <a:effectLst/>
                <a:uLnTx/>
                <a:uFillTx/>
                <a:latin typeface="Calibri"/>
                <a:ea typeface="Calibri"/>
                <a:cs typeface="Times New Roman" panose="02020603050405020304" pitchFamily="18" charset="0"/>
              </a:rPr>
              <a:t>بواسطة الخلايا الشمسية (الخلايا الكهروضوئية) </a:t>
            </a: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a:ea typeface="Calibri"/>
                <a:cs typeface="Times New Roman" panose="02020603050405020304" pitchFamily="18" charset="0"/>
              </a:rPr>
              <a:t>وتعمل هذه الخلايا على توليد جهد كهربائي صغير عند تعرضها لأشعة الشمس بشكل مباشر، حيث تحتوي</a:t>
            </a: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a:ea typeface="Calibri"/>
                <a:cs typeface="Times New Roman" panose="02020603050405020304" pitchFamily="18" charset="0"/>
              </a:rPr>
              <a:t>الخلايا الشمسية على مواد موصلة أو شبه موصلة (مثل السيليكون) والتي تعمل على تحويل الطاقة الضوئية</a:t>
            </a: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a:ea typeface="Calibri"/>
                <a:cs typeface="Times New Roman" panose="02020603050405020304" pitchFamily="18" charset="0"/>
              </a:rPr>
              <a:t>إلى طاقة كهربائية، فالضوء يستطيع تحريرالإلكترونات من المعادن المستخدمة في صناعة هذه الخلايا.</a:t>
            </a:r>
            <a:endParaRPr kumimoji="0" lang="en-US" sz="2000" b="0" i="0" u="none" strike="noStrike" kern="1200" cap="none" spc="0" normalizeH="0" baseline="0" noProof="0" dirty="0">
              <a:ln>
                <a:noFill/>
              </a:ln>
              <a:solidFill>
                <a:prstClr val="black"/>
              </a:solidFill>
              <a:effectLst/>
              <a:uLnTx/>
              <a:uFillTx/>
              <a:latin typeface="Calibri"/>
              <a:ea typeface="Calibri"/>
              <a:cs typeface="+mn-cs"/>
            </a:endParaRPr>
          </a:p>
        </p:txBody>
      </p:sp>
      <p:sp>
        <p:nvSpPr>
          <p:cNvPr id="5" name="Arrow: Right 4">
            <a:extLst>
              <a:ext uri="{FF2B5EF4-FFF2-40B4-BE49-F238E27FC236}">
                <a16:creationId xmlns:a16="http://schemas.microsoft.com/office/drawing/2014/main" id="{3C7FAF64-CD21-4A14-99F3-A5209B87A90A}"/>
              </a:ext>
            </a:extLst>
          </p:cNvPr>
          <p:cNvSpPr/>
          <p:nvPr/>
        </p:nvSpPr>
        <p:spPr>
          <a:xfrm rot="10800000">
            <a:off x="5531931" y="5730429"/>
            <a:ext cx="1552474" cy="2623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750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3" name="Picture 2">
            <a:extLst>
              <a:ext uri="{FF2B5EF4-FFF2-40B4-BE49-F238E27FC236}">
                <a16:creationId xmlns:a16="http://schemas.microsoft.com/office/drawing/2014/main" id="{CD664DAE-1FE1-42B2-8962-2FDD4E2AC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25" y="1643437"/>
            <a:ext cx="7642083" cy="4887714"/>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1CE0C74E-38B6-44B9-A795-141DA748BA0E}"/>
              </a:ext>
            </a:extLst>
          </p:cNvPr>
          <p:cNvSpPr txBox="1"/>
          <p:nvPr/>
        </p:nvSpPr>
        <p:spPr>
          <a:xfrm>
            <a:off x="10079665" y="1924493"/>
            <a:ext cx="181816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معلومة اثرائية</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9138C18-A067-4628-A2F0-6933B67CCB5A}"/>
              </a:ext>
            </a:extLst>
          </p:cNvPr>
          <p:cNvSpPr/>
          <p:nvPr/>
        </p:nvSpPr>
        <p:spPr>
          <a:xfrm>
            <a:off x="2126356" y="6349051"/>
            <a:ext cx="347390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https://www.slideshare.net/Ennaoui/ennaoui-march</a:t>
            </a:r>
          </a:p>
        </p:txBody>
      </p:sp>
    </p:spTree>
    <p:extLst>
      <p:ext uri="{BB962C8B-B14F-4D97-AF65-F5344CB8AC3E}">
        <p14:creationId xmlns:p14="http://schemas.microsoft.com/office/powerpoint/2010/main" val="550585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6" name="Picture 2">
            <a:extLst>
              <a:ext uri="{FF2B5EF4-FFF2-40B4-BE49-F238E27FC236}">
                <a16:creationId xmlns:a16="http://schemas.microsoft.com/office/drawing/2014/main" id="{C5CD8397-C222-4C31-949A-F30FC4CEA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9326" y="2825139"/>
            <a:ext cx="2317750" cy="2501776"/>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3">
            <a:extLst>
              <a:ext uri="{FF2B5EF4-FFF2-40B4-BE49-F238E27FC236}">
                <a16:creationId xmlns:a16="http://schemas.microsoft.com/office/drawing/2014/main" id="{06E72415-A891-4CE2-A25B-DF6AA57C9160}"/>
              </a:ext>
            </a:extLst>
          </p:cNvPr>
          <p:cNvSpPr txBox="1">
            <a:spLocks/>
          </p:cNvSpPr>
          <p:nvPr/>
        </p:nvSpPr>
        <p:spPr bwMode="auto">
          <a:xfrm>
            <a:off x="874107" y="1196910"/>
            <a:ext cx="8490154" cy="5612325"/>
          </a:xfrm>
          <a:prstGeom prst="rect">
            <a:avLst/>
          </a:prstGeom>
          <a:noFill/>
          <a:ln w="9525">
            <a:noFill/>
            <a:miter lim="800000"/>
            <a:headEnd/>
            <a:tailEnd/>
          </a:ln>
        </p:spPr>
        <p:txBody>
          <a:bodyPr/>
          <a:lstStyle/>
          <a:p>
            <a:pPr marL="0" marR="0" lvl="0" indent="0" algn="ctr" defTabSz="914400" rtl="1" eaLnBrk="0" fontAlgn="auto" latinLnBrk="0" hangingPunct="0">
              <a:lnSpc>
                <a:spcPct val="100000"/>
              </a:lnSpc>
              <a:spcBef>
                <a:spcPct val="20000"/>
              </a:spcBef>
              <a:spcAft>
                <a:spcPts val="0"/>
              </a:spcAft>
              <a:buClrTx/>
              <a:buSzPct val="95000"/>
              <a:buFontTx/>
              <a:buNone/>
              <a:tabLst/>
              <a:defRPr/>
            </a:pPr>
            <a:r>
              <a:rPr kumimoji="0" lang="ar-SA"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Calibri" pitchFamily="34" charset="0"/>
                <a:cs typeface="Times New Roman" pitchFamily="18" charset="0"/>
              </a:rPr>
              <a:t>أهمية طاقة الرياح</a:t>
            </a:r>
          </a:p>
          <a:p>
            <a:pPr marL="800100" marR="0" lvl="1" indent="-342900" algn="r" defTabSz="914400" rtl="1" eaLnBrk="0" fontAlgn="auto" latinLnBrk="0" hangingPunct="0">
              <a:lnSpc>
                <a:spcPct val="100000"/>
              </a:lnSpc>
              <a:spcBef>
                <a:spcPct val="20000"/>
              </a:spcBef>
              <a:spcAft>
                <a:spcPts val="0"/>
              </a:spcAft>
              <a:buClrTx/>
              <a:buSzPct val="95000"/>
              <a:buFont typeface="Wingdings" panose="05000000000000000000" pitchFamily="2" charset="2"/>
              <a:buChar char="Ø"/>
              <a:tabLst/>
              <a:defRPr/>
            </a:pPr>
            <a:r>
              <a:rPr kumimoji="0" lang="ar-SA" sz="28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rPr>
              <a:t>تحريك المراكب الشراعية</a:t>
            </a:r>
          </a:p>
          <a:p>
            <a:pPr marL="800100" marR="0" lvl="1" indent="-342900" algn="r" defTabSz="914400" rtl="1" eaLnBrk="0" fontAlgn="auto" latinLnBrk="0" hangingPunct="0">
              <a:lnSpc>
                <a:spcPct val="100000"/>
              </a:lnSpc>
              <a:spcBef>
                <a:spcPct val="20000"/>
              </a:spcBef>
              <a:spcAft>
                <a:spcPts val="0"/>
              </a:spcAft>
              <a:buClrTx/>
              <a:buSzPct val="95000"/>
              <a:buFont typeface="Wingdings" panose="05000000000000000000" pitchFamily="2" charset="2"/>
              <a:buChar char="Ø"/>
              <a:tabLst/>
              <a:defRPr/>
            </a:pPr>
            <a:r>
              <a:rPr kumimoji="0" lang="ar-SA" sz="28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rPr>
              <a:t>توليد الطاقة الكهربية باستخدام المراوح الهوائية</a:t>
            </a:r>
          </a:p>
          <a:p>
            <a:pPr marL="273050" marR="0" lvl="0" indent="-273050" algn="r" defTabSz="914400" rtl="1" eaLnBrk="0" fontAlgn="auto" latinLnBrk="0" hangingPunct="0">
              <a:lnSpc>
                <a:spcPct val="115000"/>
              </a:lnSpc>
              <a:spcBef>
                <a:spcPct val="20000"/>
              </a:spcBef>
              <a:spcAft>
                <a:spcPts val="1000"/>
              </a:spcAft>
              <a:buClr>
                <a:srgbClr val="0BD0D9"/>
              </a:buClr>
              <a:buSzPct val="95000"/>
              <a:buFontTx/>
              <a:buNone/>
              <a:tabLst/>
              <a:defRPr/>
            </a:pPr>
            <a:r>
              <a:rPr kumimoji="0" lang="ar-SA" sz="28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rPr>
              <a:t>	</a:t>
            </a:r>
            <a:r>
              <a:rPr kumimoji="0" lang="ar-SA"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Calibri" pitchFamily="34" charset="0"/>
                <a:cs typeface="Times New Roman" pitchFamily="18" charset="0"/>
              </a:rPr>
              <a:t>كيف يتم تحويل الطاقة الميكانيكية (حركة الرياح) إلى طاقة كهربائية؟</a:t>
            </a:r>
            <a:endParaRPr kumimoji="0" lang="en-US"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Calibri" pitchFamily="34" charset="0"/>
              <a:cs typeface="Times New Roman" pitchFamily="18" charset="0"/>
            </a:endParaRPr>
          </a:p>
          <a:p>
            <a:pPr marL="261938" marR="0" lvl="0" indent="0" algn="r" defTabSz="914400" rtl="1" eaLnBrk="0" fontAlgn="auto" latinLnBrk="0" hangingPunct="0">
              <a:lnSpc>
                <a:spcPct val="100000"/>
              </a:lnSpc>
              <a:spcBef>
                <a:spcPts val="0"/>
              </a:spcBef>
              <a:spcAft>
                <a:spcPts val="0"/>
              </a:spcAft>
              <a:buClr>
                <a:srgbClr val="0BD0D9"/>
              </a:buClr>
              <a:buSzPct val="95000"/>
              <a:buFont typeface="Wingdings 2" pitchFamily="18" charset="2"/>
              <a:buNone/>
              <a:tabLst/>
              <a:defRPr/>
            </a:pPr>
            <a:r>
              <a:rPr kumimoji="0" lang="ar-SA" sz="24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rPr>
              <a:t>تقوم الرياح بتدوير </a:t>
            </a: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المروحة، هناك مغناطيس يدور بدوران المروحة،</a:t>
            </a:r>
          </a:p>
          <a:p>
            <a:pPr marL="261938" marR="0" lvl="0" indent="0" algn="r" defTabSz="914400" rtl="1" eaLnBrk="0" fontAlgn="auto" latinLnBrk="0" hangingPunct="0">
              <a:lnSpc>
                <a:spcPct val="100000"/>
              </a:lnSpc>
              <a:spcBef>
                <a:spcPts val="0"/>
              </a:spcBef>
              <a:spcAft>
                <a:spcPts val="0"/>
              </a:spcAft>
              <a:buClr>
                <a:srgbClr val="0BD0D9"/>
              </a:buClr>
              <a:buSzPct val="95000"/>
              <a:buFont typeface="Wingdings 2" pitchFamily="18" charset="2"/>
              <a:buNone/>
              <a:tabLst/>
              <a:defRPr/>
            </a:pP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هناك وشيعة مثبتة خارج محور الدوران لكنها ثابتة لاتدور.</a:t>
            </a:r>
          </a:p>
          <a:p>
            <a:pPr marL="261938" marR="0" lvl="0" indent="0" algn="r" defTabSz="914400" rtl="1" eaLnBrk="0" fontAlgn="auto" latinLnBrk="0" hangingPunct="0">
              <a:lnSpc>
                <a:spcPct val="100000"/>
              </a:lnSpc>
              <a:spcBef>
                <a:spcPts val="0"/>
              </a:spcBef>
              <a:spcAft>
                <a:spcPts val="0"/>
              </a:spcAft>
              <a:buClr>
                <a:srgbClr val="0BD0D9"/>
              </a:buClr>
              <a:buSzPct val="95000"/>
              <a:buFont typeface="Wingdings 2" pitchFamily="18" charset="2"/>
              <a:buNone/>
              <a:tabLst/>
              <a:defRPr/>
            </a:pP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عندما يمر المغناطيس من آمام الوشيعة يحدث تغير في المجال</a:t>
            </a:r>
          </a:p>
          <a:p>
            <a:pPr marL="261938" marR="0" lvl="0" indent="0" algn="r" defTabSz="914400" rtl="1" eaLnBrk="0" fontAlgn="auto" latinLnBrk="0" hangingPunct="0">
              <a:lnSpc>
                <a:spcPct val="100000"/>
              </a:lnSpc>
              <a:spcBef>
                <a:spcPts val="0"/>
              </a:spcBef>
              <a:spcAft>
                <a:spcPts val="0"/>
              </a:spcAft>
              <a:buClr>
                <a:srgbClr val="0BD0D9"/>
              </a:buClr>
              <a:buSzPct val="95000"/>
              <a:buFont typeface="Wingdings 2" pitchFamily="18" charset="2"/>
              <a:buNone/>
              <a:tabLst/>
              <a:defRPr/>
            </a:pP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المغنطيسي للوشيعة.</a:t>
            </a:r>
          </a:p>
          <a:p>
            <a:pPr marL="261938" marR="0" lvl="0" indent="0" algn="r" defTabSz="914400" rtl="1" eaLnBrk="0" fontAlgn="auto" latinLnBrk="0" hangingPunct="0">
              <a:lnSpc>
                <a:spcPct val="100000"/>
              </a:lnSpc>
              <a:spcBef>
                <a:spcPts val="0"/>
              </a:spcBef>
              <a:spcAft>
                <a:spcPts val="0"/>
              </a:spcAft>
              <a:buClr>
                <a:srgbClr val="0BD0D9"/>
              </a:buClr>
              <a:buSzPct val="95000"/>
              <a:buFont typeface="Wingdings 2" pitchFamily="18" charset="2"/>
              <a:buNone/>
              <a:tabLst/>
              <a:defRPr/>
            </a:pP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ينتج عن هذا التغير حركة إلكترونات داخل سلك </a:t>
            </a:r>
          </a:p>
          <a:p>
            <a:pPr marL="261938" marR="0" lvl="0" indent="0" algn="r" defTabSz="914400" rtl="1" eaLnBrk="0" fontAlgn="auto" latinLnBrk="0" hangingPunct="0">
              <a:lnSpc>
                <a:spcPct val="100000"/>
              </a:lnSpc>
              <a:spcBef>
                <a:spcPts val="0"/>
              </a:spcBef>
              <a:spcAft>
                <a:spcPts val="0"/>
              </a:spcAft>
              <a:buClr>
                <a:srgbClr val="0BD0D9"/>
              </a:buClr>
              <a:buSzPct val="95000"/>
              <a:buFont typeface="Wingdings 2" pitchFamily="18" charset="2"/>
              <a:buNone/>
              <a:tabLst/>
              <a:defRPr/>
            </a:pP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الوشيعة، وبما آن هناك حركة إلكترونات إذن هناك</a:t>
            </a:r>
          </a:p>
          <a:p>
            <a:pPr marL="261938" marR="0" lvl="0" indent="0" algn="r" defTabSz="914400" rtl="1" eaLnBrk="0" fontAlgn="auto" latinLnBrk="0" hangingPunct="0">
              <a:lnSpc>
                <a:spcPct val="100000"/>
              </a:lnSpc>
              <a:spcBef>
                <a:spcPts val="0"/>
              </a:spcBef>
              <a:spcAft>
                <a:spcPts val="0"/>
              </a:spcAft>
              <a:buClr>
                <a:srgbClr val="0BD0D9"/>
              </a:buClr>
              <a:buSzPct val="95000"/>
              <a:buFont typeface="Wingdings 2" pitchFamily="18" charset="2"/>
              <a:buNone/>
              <a:tabLst/>
              <a:defRPr/>
            </a:pP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ar-SA"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تيار كهربائي</a:t>
            </a:r>
            <a:r>
              <a:rPr kumimoji="0" lang="ar-SA"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b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id="{8D8D2573-4AC8-4022-87B8-BC5D3ED23186}"/>
              </a:ext>
            </a:extLst>
          </p:cNvPr>
          <p:cNvSpPr/>
          <p:nvPr/>
        </p:nvSpPr>
        <p:spPr>
          <a:xfrm>
            <a:off x="9685393" y="1763586"/>
            <a:ext cx="154561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الرياح</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
        <p:nvSpPr>
          <p:cNvPr id="3" name="Rectangle 2">
            <a:extLst>
              <a:ext uri="{FF2B5EF4-FFF2-40B4-BE49-F238E27FC236}">
                <a16:creationId xmlns:a16="http://schemas.microsoft.com/office/drawing/2014/main" id="{EADB4311-56FD-4DC4-B833-EBB879917FA0}"/>
              </a:ext>
            </a:extLst>
          </p:cNvPr>
          <p:cNvSpPr/>
          <p:nvPr/>
        </p:nvSpPr>
        <p:spPr>
          <a:xfrm>
            <a:off x="11240722" y="2310313"/>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2</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28" name="Content Placeholder 4" descr="17 foot diameter wind turbine on tower">
            <a:extLst>
              <a:ext uri="{FF2B5EF4-FFF2-40B4-BE49-F238E27FC236}">
                <a16:creationId xmlns:a16="http://schemas.microsoft.com/office/drawing/2014/main" id="{E1AD1169-23DB-4FCD-AA69-5C66C839B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28" y="3429000"/>
            <a:ext cx="1995592" cy="1637409"/>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descr="Finished Coil ">
            <a:extLst>
              <a:ext uri="{FF2B5EF4-FFF2-40B4-BE49-F238E27FC236}">
                <a16:creationId xmlns:a16="http://schemas.microsoft.com/office/drawing/2014/main" id="{B4BEAAD1-82E8-446D-A2F6-5485249D5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747" y="4687386"/>
            <a:ext cx="1950844" cy="1413114"/>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C2724E0-9931-4794-B193-5BCCF399E200}"/>
              </a:ext>
            </a:extLst>
          </p:cNvPr>
          <p:cNvSpPr/>
          <p:nvPr/>
        </p:nvSpPr>
        <p:spPr>
          <a:xfrm>
            <a:off x="3052746" y="6095356"/>
            <a:ext cx="7135604" cy="385362"/>
          </a:xfrm>
          <a:prstGeom prst="rect">
            <a:avLst/>
          </a:prstGeom>
        </p:spPr>
        <p:txBody>
          <a:bodyPr wrap="square">
            <a:spAutoFit/>
          </a:bodyPr>
          <a:lstStyle/>
          <a:p>
            <a:pPr marL="0" marR="0" lvl="0" indent="0" algn="r" defTabSz="914400" rtl="1" eaLnBrk="0" fontAlgn="auto" latinLnBrk="0" hangingPunct="0">
              <a:lnSpc>
                <a:spcPct val="115000"/>
              </a:lnSpc>
              <a:spcBef>
                <a:spcPts val="0"/>
              </a:spcBef>
              <a:spcAft>
                <a:spcPts val="1000"/>
              </a:spcAft>
              <a:buClrTx/>
              <a:buSzTx/>
              <a:buFontTx/>
              <a:buNone/>
              <a:tabLst/>
              <a:defRPr/>
            </a:pPr>
            <a:r>
              <a:rPr kumimoji="0" lang="ar-SA"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هي سلك من نحاس مكسو بطبقة عازلة ، هذا السلك ملفوف عدة لفات يسمى وشيعة </a:t>
            </a: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9B3AD3F-F831-42C2-AAFA-08F2AC040297}"/>
              </a:ext>
            </a:extLst>
          </p:cNvPr>
          <p:cNvSpPr/>
          <p:nvPr/>
        </p:nvSpPr>
        <p:spPr>
          <a:xfrm>
            <a:off x="9747703" y="5863040"/>
            <a:ext cx="1953632" cy="707886"/>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alt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الوشيعة</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20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6" name="Picture 2" descr="C:\Users\Ekram\Pictures\falls.jpg">
            <a:extLst>
              <a:ext uri="{FF2B5EF4-FFF2-40B4-BE49-F238E27FC236}">
                <a16:creationId xmlns:a16="http://schemas.microsoft.com/office/drawing/2014/main" id="{E92650F2-9789-4BE4-9643-2C4BB77A4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904" y="2109803"/>
            <a:ext cx="2833952" cy="1842021"/>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a16="http://schemas.microsoft.com/office/drawing/2014/main" id="{46F5EFD1-5904-4E04-BFC3-054518A5EA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6195" y="4147901"/>
            <a:ext cx="3384550" cy="1862905"/>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ontent Placeholder 3">
            <a:extLst>
              <a:ext uri="{FF2B5EF4-FFF2-40B4-BE49-F238E27FC236}">
                <a16:creationId xmlns:a16="http://schemas.microsoft.com/office/drawing/2014/main" id="{288A675A-434C-4FB5-89F6-450B4C1DAD50}"/>
              </a:ext>
            </a:extLst>
          </p:cNvPr>
          <p:cNvSpPr txBox="1">
            <a:spLocks/>
          </p:cNvSpPr>
          <p:nvPr/>
        </p:nvSpPr>
        <p:spPr>
          <a:xfrm>
            <a:off x="4561367" y="1850237"/>
            <a:ext cx="6499742" cy="3600450"/>
          </a:xfrm>
          <a:prstGeom prst="rect">
            <a:avLst/>
          </a:prstGeom>
        </p:spPr>
        <p:txBody>
          <a:bodyPr/>
          <a:lst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39763" marR="0" lvl="1" indent="-246063" algn="r" defTabSz="914400" rtl="1" eaLnBrk="0" fontAlgn="base" latinLnBrk="0" hangingPunct="0">
              <a:lnSpc>
                <a:spcPct val="100000"/>
              </a:lnSpc>
              <a:spcBef>
                <a:spcPts val="0"/>
              </a:spcBef>
              <a:spcAft>
                <a:spcPts val="0"/>
              </a:spcAft>
              <a:buClrTx/>
              <a:buSzPct val="85000"/>
              <a:buFont typeface="Wingdings 2" pitchFamily="18" charset="2"/>
              <a:buNone/>
              <a:tabLst/>
              <a:defRPr/>
            </a:pPr>
            <a:endParaRPr kumimoji="0" lang="ar-SA" sz="2400" b="0" i="0" u="none" strike="noStrike" kern="1200" cap="none" spc="0" normalizeH="0" baseline="0" noProof="0" dirty="0">
              <a:ln>
                <a:noFill/>
              </a:ln>
              <a:solidFill>
                <a:srgbClr val="FF0000"/>
              </a:solidFill>
              <a:effectLst/>
              <a:uLnTx/>
              <a:uFillTx/>
              <a:latin typeface="Times New Roman" pitchFamily="18" charset="0"/>
              <a:ea typeface="Calibri"/>
              <a:cs typeface="Times New Roman" pitchFamily="18" charset="0"/>
            </a:endParaRPr>
          </a:p>
          <a:p>
            <a:pPr marL="639763" marR="0" lvl="1" indent="-246063" algn="r" defTabSz="914400" rtl="1" eaLnBrk="0" fontAlgn="base" latinLnBrk="0" hangingPunct="0">
              <a:lnSpc>
                <a:spcPct val="100000"/>
              </a:lnSpc>
              <a:spcBef>
                <a:spcPts val="0"/>
              </a:spcBef>
              <a:spcAft>
                <a:spcPts val="0"/>
              </a:spcAft>
              <a:buClrTx/>
              <a:buSzPct val="85000"/>
              <a:buFont typeface="Wingdings 2" pitchFamily="18" charset="2"/>
              <a:buNone/>
              <a:tabLst/>
              <a:defRPr/>
            </a:pPr>
            <a:r>
              <a:rPr kumimoji="0" lang="ar-SA"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itchFamily="18" charset="0"/>
                <a:ea typeface="Calibri"/>
                <a:cs typeface="Times New Roman" pitchFamily="18" charset="0"/>
              </a:rPr>
              <a:t>كيف يتكون الشلال؟</a:t>
            </a:r>
            <a:r>
              <a:rPr kumimoji="0" lang="ar-SA" sz="2400" b="0" i="0" u="none" strike="noStrike" kern="1200" cap="none" spc="0" normalizeH="0" baseline="0" noProof="0" dirty="0">
                <a:ln>
                  <a:noFill/>
                </a:ln>
                <a:solidFill>
                  <a:srgbClr val="FF0000"/>
                </a:solidFill>
                <a:effectLst/>
                <a:uLnTx/>
                <a:uFillTx/>
                <a:latin typeface="Times New Roman" pitchFamily="18" charset="0"/>
                <a:ea typeface="Calibri"/>
                <a:cs typeface="Times New Roman" pitchFamily="18" charset="0"/>
              </a:rPr>
              <a:t> </a:t>
            </a:r>
          </a:p>
          <a:p>
            <a:pPr marL="366713" marR="0" lvl="1" indent="0" algn="r" defTabSz="914400" rtl="1" eaLnBrk="0" fontAlgn="base" latinLnBrk="0" hangingPunct="0">
              <a:lnSpc>
                <a:spcPct val="100000"/>
              </a:lnSpc>
              <a:spcBef>
                <a:spcPts val="0"/>
              </a:spcBef>
              <a:spcAft>
                <a:spcPts val="0"/>
              </a:spcAft>
              <a:buClrTx/>
              <a:buSzPct val="85000"/>
              <a:buFont typeface="Wingdings 2" pitchFamily="18" charset="2"/>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يهطل ماء المطرفوق الجبال، ومنه يندفع إلى أسفل بسرعة كبيرة، فيكون المجارى المائية والأنهار.</a:t>
            </a:r>
          </a:p>
        </p:txBody>
      </p:sp>
      <p:sp>
        <p:nvSpPr>
          <p:cNvPr id="2" name="Rectangle 1">
            <a:extLst>
              <a:ext uri="{FF2B5EF4-FFF2-40B4-BE49-F238E27FC236}">
                <a16:creationId xmlns:a16="http://schemas.microsoft.com/office/drawing/2014/main" id="{D70DCD52-88A8-4634-82D1-82F5624CB676}"/>
              </a:ext>
            </a:extLst>
          </p:cNvPr>
          <p:cNvSpPr/>
          <p:nvPr/>
        </p:nvSpPr>
        <p:spPr>
          <a:xfrm>
            <a:off x="3816948" y="1265462"/>
            <a:ext cx="3676007" cy="58477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Calibri" pitchFamily="34" charset="0"/>
                <a:cs typeface="Times New Roman" pitchFamily="18" charset="0"/>
              </a:rPr>
              <a:t>المساقط المائية (الشلالات)</a:t>
            </a:r>
            <a:endParaRPr kumimoji="0" lang="en-US" sz="32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Calibri" pitchFamily="34" charset="0"/>
              <a:cs typeface="Times New Roman" pitchFamily="18" charset="0"/>
            </a:endParaRPr>
          </a:p>
        </p:txBody>
      </p:sp>
      <p:sp>
        <p:nvSpPr>
          <p:cNvPr id="3" name="TextBox 2">
            <a:extLst>
              <a:ext uri="{FF2B5EF4-FFF2-40B4-BE49-F238E27FC236}">
                <a16:creationId xmlns:a16="http://schemas.microsoft.com/office/drawing/2014/main" id="{BEFCE434-69BA-4756-B20A-5A1BE4852012}"/>
              </a:ext>
            </a:extLst>
          </p:cNvPr>
          <p:cNvSpPr txBox="1"/>
          <p:nvPr/>
        </p:nvSpPr>
        <p:spPr>
          <a:xfrm>
            <a:off x="1253975" y="4353434"/>
            <a:ext cx="5875958" cy="181588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جزء آخر من الأمطار يتجمع فوق الجبال في بحيرات كبيرة، حتى إذا ما امتلأت، فاض منها الماء هابطاً إلى أسفل مكوناً المساقط المائية (الشلالات).</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6F66A760-7388-4B27-87B7-B80D6E30E7F9}"/>
              </a:ext>
            </a:extLst>
          </p:cNvPr>
          <p:cNvSpPr/>
          <p:nvPr/>
        </p:nvSpPr>
        <p:spPr>
          <a:xfrm>
            <a:off x="7471146" y="1169859"/>
            <a:ext cx="55405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3</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7936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9D4948F9-16F3-4012-97BA-7728628337EE}"/>
              </a:ext>
            </a:extLst>
          </p:cNvPr>
          <p:cNvSpPr/>
          <p:nvPr/>
        </p:nvSpPr>
        <p:spPr>
          <a:xfrm>
            <a:off x="5759303" y="2212424"/>
            <a:ext cx="6096000" cy="1692771"/>
          </a:xfrm>
          <a:prstGeom prst="rect">
            <a:avLst/>
          </a:prstGeom>
        </p:spPr>
        <p:txBody>
          <a:bodyPr>
            <a:spAutoFit/>
          </a:bodyPr>
          <a:lstStyle/>
          <a:p>
            <a:pPr marL="820738"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6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rPr>
              <a:t>لكي يتم استغلال طاقة الوضع المكتسبة في كميات الماء الهائلة المخزونة في هذه البحيرات، توضع بوابات عند مخارج هذه البحيرات، بحيث يمكن عن طريقها التحكم في معدل سقوط الماء.</a:t>
            </a:r>
            <a:endParaRPr kumimoji="0" lang="en-US" sz="26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p:txBody>
      </p:sp>
      <p:sp>
        <p:nvSpPr>
          <p:cNvPr id="3" name="Rectangle 2">
            <a:extLst>
              <a:ext uri="{FF2B5EF4-FFF2-40B4-BE49-F238E27FC236}">
                <a16:creationId xmlns:a16="http://schemas.microsoft.com/office/drawing/2014/main" id="{8D3CACBA-F1BF-419B-A3AC-6ABF8A396A0B}"/>
              </a:ext>
            </a:extLst>
          </p:cNvPr>
          <p:cNvSpPr/>
          <p:nvPr/>
        </p:nvSpPr>
        <p:spPr>
          <a:xfrm>
            <a:off x="4347353" y="1400324"/>
            <a:ext cx="313579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الطاقة المائية</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8B83A7F4-9F1D-4BE8-8DE4-B4BD702CE7C4}"/>
              </a:ext>
            </a:extLst>
          </p:cNvPr>
          <p:cNvSpPr/>
          <p:nvPr/>
        </p:nvSpPr>
        <p:spPr>
          <a:xfrm>
            <a:off x="7395557" y="1382673"/>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3</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pic>
        <p:nvPicPr>
          <p:cNvPr id="5" name="Picture 4">
            <a:extLst>
              <a:ext uri="{FF2B5EF4-FFF2-40B4-BE49-F238E27FC236}">
                <a16:creationId xmlns:a16="http://schemas.microsoft.com/office/drawing/2014/main" id="{3BCBA50B-3F8A-4743-94A0-4E9A777A5F76}"/>
              </a:ext>
            </a:extLst>
          </p:cNvPr>
          <p:cNvPicPr>
            <a:picLocks noChangeAspect="1"/>
          </p:cNvPicPr>
          <p:nvPr/>
        </p:nvPicPr>
        <p:blipFill>
          <a:blip r:embed="rId2"/>
          <a:stretch>
            <a:fillRect/>
          </a:stretch>
        </p:blipFill>
        <p:spPr>
          <a:xfrm>
            <a:off x="662064" y="2327266"/>
            <a:ext cx="3529890" cy="2347163"/>
          </a:xfrm>
          <a:prstGeom prst="rect">
            <a:avLst/>
          </a:prstGeom>
          <a:effectLst>
            <a:glow rad="228600">
              <a:schemeClr val="accent1">
                <a:satMod val="175000"/>
                <a:alpha val="40000"/>
              </a:schemeClr>
            </a:glow>
          </a:effectLst>
        </p:spPr>
      </p:pic>
      <p:sp>
        <p:nvSpPr>
          <p:cNvPr id="26" name="TextBox 6">
            <a:extLst>
              <a:ext uri="{FF2B5EF4-FFF2-40B4-BE49-F238E27FC236}">
                <a16:creationId xmlns:a16="http://schemas.microsoft.com/office/drawing/2014/main" id="{541C7D24-2D4E-4453-98CE-C6C4C68BF65B}"/>
              </a:ext>
            </a:extLst>
          </p:cNvPr>
          <p:cNvSpPr txBox="1">
            <a:spLocks noChangeArrowheads="1"/>
          </p:cNvSpPr>
          <p:nvPr/>
        </p:nvSpPr>
        <p:spPr bwMode="auto">
          <a:xfrm>
            <a:off x="4031509" y="3972547"/>
            <a:ext cx="8064500" cy="5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harsh" dir="t"/>
            </a:scene3d>
            <a:sp3d extrusionH="57150" prstMaterial="matte">
              <a:bevelT w="63500" h="12700" prst="angle"/>
              <a:contourClr>
                <a:schemeClr val="bg1">
                  <a:lumMod val="65000"/>
                </a:schemeClr>
              </a:contourClr>
            </a:sp3d>
          </a:bodyPr>
          <a:lstStyle>
            <a:lvl1pPr marL="273050" indent="-273050"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273050" marR="0" lvl="0" indent="-273050" algn="ctr" defTabSz="914400" rtl="1" eaLnBrk="0" fontAlgn="auto" latinLnBrk="0" hangingPunct="0">
              <a:lnSpc>
                <a:spcPct val="115000"/>
              </a:lnSpc>
              <a:spcBef>
                <a:spcPct val="20000"/>
              </a:spcBef>
              <a:spcAft>
                <a:spcPts val="1000"/>
              </a:spcAft>
              <a:buClr>
                <a:srgbClr val="0BD0D9"/>
              </a:buClr>
              <a:buSzPct val="95000"/>
              <a:buFontTx/>
              <a:buNone/>
              <a:tabLst/>
              <a:defRPr/>
            </a:pPr>
            <a:r>
              <a:rPr kumimoji="0" lang="ar-SA" altLang="en-US" sz="2800" b="1" i="0" u="none" strike="noStrike" kern="1200" cap="none" spc="0" normalizeH="0" baseline="0" noProof="0" dirty="0">
                <a:ln/>
                <a:solidFill>
                  <a:srgbClr val="9BBB59"/>
                </a:solidFill>
                <a:effectLst/>
                <a:uLnTx/>
                <a:uFillTx/>
                <a:latin typeface="Times New Roman" panose="02020603050405020304" pitchFamily="18" charset="0"/>
                <a:ea typeface="Calibri" panose="020F0502020204030204" pitchFamily="34" charset="0"/>
                <a:cs typeface="Times New Roman" panose="02020603050405020304" pitchFamily="18" charset="0"/>
              </a:rPr>
              <a:t>طاقة الوضع = كتلة الماء × عجلة الجاذبية الأرضية × الارتفاع</a:t>
            </a:r>
            <a:endParaRPr kumimoji="0" lang="en-US" altLang="en-US" sz="2800" b="1" i="0" u="none" strike="noStrike" kern="1200" cap="none" spc="0" normalizeH="0" baseline="0" noProof="0" dirty="0">
              <a:ln/>
              <a:solidFill>
                <a:srgbClr val="9BBB59"/>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Box 1">
            <a:extLst>
              <a:ext uri="{FF2B5EF4-FFF2-40B4-BE49-F238E27FC236}">
                <a16:creationId xmlns:a16="http://schemas.microsoft.com/office/drawing/2014/main" id="{44383C72-8452-4E83-968F-6CFE6D116887}"/>
              </a:ext>
            </a:extLst>
          </p:cNvPr>
          <p:cNvSpPr txBox="1">
            <a:spLocks noChangeArrowheads="1"/>
          </p:cNvSpPr>
          <p:nvPr/>
        </p:nvSpPr>
        <p:spPr bwMode="auto">
          <a:xfrm>
            <a:off x="2436515" y="4887423"/>
            <a:ext cx="9184871" cy="161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altLang="en-US" sz="2200" b="0"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 </a:t>
            </a:r>
            <a:r>
              <a:rPr kumimoji="0" lang="ar-SA" altLang="en-US" sz="2400" b="0"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عند </a:t>
            </a:r>
            <a:r>
              <a:rPr kumimoji="0" lang="ar-SA"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اندفاع الماء المخزون في البحيرة إلى أسفل تتحول طاقة الوضع إلى طاقة حركة، فإذا ما سقطت على توربين متصل بمولد كهرباء، تتحول طاقة الحركة هذه إلى طاقة ميكانيكية تدير التوربين، وتولد الكهرباء. وكفاءة توليد الطاقة الكهربائية من المساقط المائية تصل إلى 85% وهي أعلى من كفاءة توليد الكهرباء بواسطة المحطات الحرارية. </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542648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254CE728-2EDA-4B4B-9097-8EDDAD06D6EE}"/>
              </a:ext>
            </a:extLst>
          </p:cNvPr>
          <p:cNvSpPr/>
          <p:nvPr/>
        </p:nvSpPr>
        <p:spPr>
          <a:xfrm>
            <a:off x="4401833" y="1167784"/>
            <a:ext cx="198483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الوقـــود</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F1CC33D-B1AF-422F-BCF2-9F32636BE4A6}"/>
              </a:ext>
            </a:extLst>
          </p:cNvPr>
          <p:cNvSpPr/>
          <p:nvPr/>
        </p:nvSpPr>
        <p:spPr>
          <a:xfrm>
            <a:off x="6386672" y="1167784"/>
            <a:ext cx="54341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4</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graphicFrame>
        <p:nvGraphicFramePr>
          <p:cNvPr id="4" name="Diagram 3">
            <a:extLst>
              <a:ext uri="{FF2B5EF4-FFF2-40B4-BE49-F238E27FC236}">
                <a16:creationId xmlns:a16="http://schemas.microsoft.com/office/drawing/2014/main" id="{0DD16245-E991-4F20-A9D4-5E55BBF5EB89}"/>
              </a:ext>
            </a:extLst>
          </p:cNvPr>
          <p:cNvGraphicFramePr/>
          <p:nvPr>
            <p:extLst/>
          </p:nvPr>
        </p:nvGraphicFramePr>
        <p:xfrm>
          <a:off x="2361610" y="2091114"/>
          <a:ext cx="7909441" cy="4352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9862BC9E-81FE-421A-AAC5-D7DCB3E9AC7E}"/>
              </a:ext>
            </a:extLst>
          </p:cNvPr>
          <p:cNvGrpSpPr/>
          <p:nvPr/>
        </p:nvGrpSpPr>
        <p:grpSpPr>
          <a:xfrm>
            <a:off x="9633100" y="2923950"/>
            <a:ext cx="2296632" cy="1254642"/>
            <a:chOff x="9633100" y="3200400"/>
            <a:chExt cx="2296632" cy="1254642"/>
          </a:xfrm>
        </p:grpSpPr>
        <p:sp>
          <p:nvSpPr>
            <p:cNvPr id="5" name="Arrow: Left 4">
              <a:extLst>
                <a:ext uri="{FF2B5EF4-FFF2-40B4-BE49-F238E27FC236}">
                  <a16:creationId xmlns:a16="http://schemas.microsoft.com/office/drawing/2014/main" id="{AACE9836-8E37-44F8-A2DA-2B696FB6AEBC}"/>
                </a:ext>
              </a:extLst>
            </p:cNvPr>
            <p:cNvSpPr/>
            <p:nvPr/>
          </p:nvSpPr>
          <p:spPr>
            <a:xfrm>
              <a:off x="9727632" y="3200400"/>
              <a:ext cx="2159568" cy="1254642"/>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BB9328C9-23D3-40E7-9F45-826A5A1A3DFE}"/>
                </a:ext>
              </a:extLst>
            </p:cNvPr>
            <p:cNvSpPr txBox="1"/>
            <p:nvPr/>
          </p:nvSpPr>
          <p:spPr>
            <a:xfrm>
              <a:off x="9633100" y="3636330"/>
              <a:ext cx="2296632"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الحالة الفيزيائية للوقود</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2E8CADDC-EC29-491C-801E-F331749FECA5}"/>
              </a:ext>
            </a:extLst>
          </p:cNvPr>
          <p:cNvGrpSpPr/>
          <p:nvPr/>
        </p:nvGrpSpPr>
        <p:grpSpPr>
          <a:xfrm>
            <a:off x="9755959" y="4671244"/>
            <a:ext cx="2159568" cy="1254642"/>
            <a:chOff x="9755959" y="4745675"/>
            <a:chExt cx="2159568" cy="1254642"/>
          </a:xfrm>
        </p:grpSpPr>
        <p:sp>
          <p:nvSpPr>
            <p:cNvPr id="27" name="Arrow: Left 26">
              <a:extLst>
                <a:ext uri="{FF2B5EF4-FFF2-40B4-BE49-F238E27FC236}">
                  <a16:creationId xmlns:a16="http://schemas.microsoft.com/office/drawing/2014/main" id="{D670DF62-C62A-431B-8C91-357FF68A0EE1}"/>
                </a:ext>
              </a:extLst>
            </p:cNvPr>
            <p:cNvSpPr/>
            <p:nvPr/>
          </p:nvSpPr>
          <p:spPr>
            <a:xfrm>
              <a:off x="9755959" y="4745675"/>
              <a:ext cx="2159568" cy="1254642"/>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F92865B2-C08F-4C80-91D3-5056477CB8C2}"/>
                </a:ext>
              </a:extLst>
            </p:cNvPr>
            <p:cNvSpPr txBox="1"/>
            <p:nvPr/>
          </p:nvSpPr>
          <p:spPr>
            <a:xfrm>
              <a:off x="10271051" y="5167420"/>
              <a:ext cx="1538171"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أنواع الوقود</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Rectangle: Rounded Corners 11">
            <a:extLst>
              <a:ext uri="{FF2B5EF4-FFF2-40B4-BE49-F238E27FC236}">
                <a16:creationId xmlns:a16="http://schemas.microsoft.com/office/drawing/2014/main" id="{28BF54AF-3D87-40E7-BAFF-C97E66FCA215}"/>
              </a:ext>
            </a:extLst>
          </p:cNvPr>
          <p:cNvSpPr/>
          <p:nvPr/>
        </p:nvSpPr>
        <p:spPr>
          <a:xfrm>
            <a:off x="956930" y="3833067"/>
            <a:ext cx="3115340" cy="857686"/>
          </a:xfrm>
          <a:prstGeom prst="round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Rounded Corners 31">
            <a:extLst>
              <a:ext uri="{FF2B5EF4-FFF2-40B4-BE49-F238E27FC236}">
                <a16:creationId xmlns:a16="http://schemas.microsoft.com/office/drawing/2014/main" id="{36A83643-8D8F-4DB6-81A9-F598F1EBDDAC}"/>
              </a:ext>
            </a:extLst>
          </p:cNvPr>
          <p:cNvSpPr/>
          <p:nvPr/>
        </p:nvSpPr>
        <p:spPr>
          <a:xfrm>
            <a:off x="2183629" y="5354456"/>
            <a:ext cx="2751545" cy="914400"/>
          </a:xfrm>
          <a:prstGeom prst="round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rPr>
              <a:t>الغاز الطبيعي (</a:t>
            </a:r>
            <a:r>
              <a:rPr kumimoji="0" lang="ar-SA"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يتكون معظمه من غاز الميثان، يستعمل للطبخ وتسخين المياه)</a:t>
            </a:r>
            <a:endParaRPr kumimoji="0" lang="ar-SA" sz="18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Rectangle: Rounded Corners 32">
            <a:extLst>
              <a:ext uri="{FF2B5EF4-FFF2-40B4-BE49-F238E27FC236}">
                <a16:creationId xmlns:a16="http://schemas.microsoft.com/office/drawing/2014/main" id="{BA0F160B-0593-43BA-A3DC-6D82D06CEE8D}"/>
              </a:ext>
            </a:extLst>
          </p:cNvPr>
          <p:cNvSpPr/>
          <p:nvPr/>
        </p:nvSpPr>
        <p:spPr>
          <a:xfrm>
            <a:off x="3559401" y="4723575"/>
            <a:ext cx="2751545" cy="616723"/>
          </a:xfrm>
          <a:prstGeom prst="round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النفط الخام</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4A0B982-D8B9-4496-828D-4F93C284F62B}"/>
              </a:ext>
            </a:extLst>
          </p:cNvPr>
          <p:cNvSpPr txBox="1"/>
          <p:nvPr/>
        </p:nvSpPr>
        <p:spPr>
          <a:xfrm>
            <a:off x="765555" y="4126442"/>
            <a:ext cx="3444949" cy="677108"/>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rPr>
              <a:t>الفحم (يستعمل في التدفئة وانتاج الكهرباء</a:t>
            </a:r>
            <a:endParaRPr kumimoji="0" lang="en-US" sz="2000" b="0"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777677F4-7367-4C87-93B5-5970BD0D2B1B}"/>
              </a:ext>
            </a:extLst>
          </p:cNvPr>
          <p:cNvSpPr/>
          <p:nvPr/>
        </p:nvSpPr>
        <p:spPr>
          <a:xfrm>
            <a:off x="3734435" y="3775417"/>
            <a:ext cx="385041"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1</a:t>
            </a:r>
            <a:endParaRPr kumimoji="0" lang="en-US"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
        <p:nvSpPr>
          <p:cNvPr id="37" name="Rectangle 36">
            <a:extLst>
              <a:ext uri="{FF2B5EF4-FFF2-40B4-BE49-F238E27FC236}">
                <a16:creationId xmlns:a16="http://schemas.microsoft.com/office/drawing/2014/main" id="{56627708-D286-4BC2-A3F9-6683D2EFEC4D}"/>
              </a:ext>
            </a:extLst>
          </p:cNvPr>
          <p:cNvSpPr/>
          <p:nvPr/>
        </p:nvSpPr>
        <p:spPr>
          <a:xfrm>
            <a:off x="6055887" y="4501969"/>
            <a:ext cx="385041"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2</a:t>
            </a:r>
            <a:endParaRPr kumimoji="0" lang="en-US"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
        <p:nvSpPr>
          <p:cNvPr id="41" name="Rectangle 40">
            <a:extLst>
              <a:ext uri="{FF2B5EF4-FFF2-40B4-BE49-F238E27FC236}">
                <a16:creationId xmlns:a16="http://schemas.microsoft.com/office/drawing/2014/main" id="{67D1306D-98B3-4124-90C1-848977EB09B8}"/>
              </a:ext>
            </a:extLst>
          </p:cNvPr>
          <p:cNvSpPr/>
          <p:nvPr/>
        </p:nvSpPr>
        <p:spPr>
          <a:xfrm>
            <a:off x="4666566" y="5186002"/>
            <a:ext cx="385041"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3</a:t>
            </a:r>
            <a:endParaRPr kumimoji="0" lang="en-US" sz="28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pic>
        <p:nvPicPr>
          <p:cNvPr id="43" name="Picture 1">
            <a:extLst>
              <a:ext uri="{FF2B5EF4-FFF2-40B4-BE49-F238E27FC236}">
                <a16:creationId xmlns:a16="http://schemas.microsoft.com/office/drawing/2014/main" id="{B752EE92-80B8-464B-A8B1-55E35DC4926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29191" y="3154742"/>
            <a:ext cx="1583515" cy="886712"/>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http://4.bp.blogspot.com/-gU4AWYT5Ruw/TcrKuapOUKI/AAAAAAAAAZ8/UBJRn3S7DZ8/s400/0f11b5f44790f0e5f7ff0ae2df5cc306.jpg">
            <a:extLst>
              <a:ext uri="{FF2B5EF4-FFF2-40B4-BE49-F238E27FC236}">
                <a16:creationId xmlns:a16="http://schemas.microsoft.com/office/drawing/2014/main" id="{D735C0A9-1EBC-41E0-B7FA-16708A86FF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1280" y="4592013"/>
            <a:ext cx="1414119" cy="677108"/>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a:extLst>
              <a:ext uri="{FF2B5EF4-FFF2-40B4-BE49-F238E27FC236}">
                <a16:creationId xmlns:a16="http://schemas.microsoft.com/office/drawing/2014/main" id="{A0F54F78-C4B8-4770-A445-03AC3BAFD5F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53268" y="5032538"/>
            <a:ext cx="1119352" cy="81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118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7CA56EF5-6C08-44CE-834E-C10706761B0D}"/>
              </a:ext>
            </a:extLst>
          </p:cNvPr>
          <p:cNvSpPr/>
          <p:nvPr/>
        </p:nvSpPr>
        <p:spPr>
          <a:xfrm>
            <a:off x="2797423" y="2334737"/>
            <a:ext cx="7761465" cy="2800767"/>
          </a:xfrm>
          <a:prstGeom prst="rect">
            <a:avLst/>
          </a:prstGeom>
          <a:ln w="3175">
            <a:solidFill>
              <a:schemeClr val="tx1"/>
            </a:solidFill>
          </a:ln>
          <a:effectLst>
            <a:glow rad="63500">
              <a:schemeClr val="accent2">
                <a:satMod val="175000"/>
                <a:alpha val="40000"/>
              </a:schemeClr>
            </a:glow>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Times New Roman" pitchFamily="18" charset="0"/>
                <a:ea typeface="+mn-ea"/>
                <a:cs typeface="Times New Roman" pitchFamily="18" charset="0"/>
              </a:rPr>
              <a:t>كيف تكو﻿ن الوقود الأحفورى؟</a:t>
            </a:r>
            <a:b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r>
              <a:rPr kumimoji="0" lang="ar-SA"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تكون هذا النوع من الوقود في العصور الجيولوجية القديمة منذ مايزيد على 200 مليون سنة. ويعتقد أنه تكون من بقايا الكائنات الحية النباتية والحيوانية الكبير منها والمجهرية التي دفنت تحت طبقات القشرة الأرضية وتأحفرت. وساعد عاملا الضغط والحرارة عبر ملايين السنين على تحولها إلى الفحم والنفط والغاز الطبيعي</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7" descr="http://4.bp.blogspot.com/-gU4AWYT5Ruw/TcrKuapOUKI/AAAAAAAAAZ8/UBJRn3S7DZ8/s400/0f11b5f44790f0e5f7ff0ae2df5cc306.jpg">
            <a:extLst>
              <a:ext uri="{FF2B5EF4-FFF2-40B4-BE49-F238E27FC236}">
                <a16:creationId xmlns:a16="http://schemas.microsoft.com/office/drawing/2014/main" id="{8F21BE24-DD7F-4CCA-B758-B9A268EAA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376" y="1864678"/>
            <a:ext cx="1879312" cy="1366838"/>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01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6" name="Rectangle 5">
            <a:extLst>
              <a:ext uri="{FF2B5EF4-FFF2-40B4-BE49-F238E27FC236}">
                <a16:creationId xmlns:a16="http://schemas.microsoft.com/office/drawing/2014/main" id="{AA7C6B9E-94F8-487E-B377-FD6F2234E5CA}"/>
              </a:ext>
            </a:extLst>
          </p:cNvPr>
          <p:cNvSpPr/>
          <p:nvPr/>
        </p:nvSpPr>
        <p:spPr>
          <a:xfrm>
            <a:off x="1997645" y="1431140"/>
            <a:ext cx="656446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altLang="en-US" sz="3600" b="1" i="0" u="none" strike="noStrike" kern="0" cap="none" spc="0" normalizeH="0" baseline="0" noProof="0" dirty="0">
                <a:ln>
                  <a:noFill/>
                </a:ln>
                <a:solidFill>
                  <a:srgbClr val="04617B"/>
                </a:solidFill>
                <a:effectLst/>
                <a:uLnTx/>
                <a:uFillTx/>
                <a:ea typeface="+mj-ea"/>
                <a:cs typeface="+mj-cs"/>
              </a:rPr>
              <a:t>علماء الفيزياء المسلمون في العصر القديم </a:t>
            </a:r>
            <a:endParaRPr kumimoji="0" lang="en-US" sz="3600" b="0" i="0" u="none" strike="noStrike" kern="0" cap="none" spc="0" normalizeH="0" baseline="0" noProof="0" dirty="0">
              <a:ln>
                <a:noFill/>
              </a:ln>
              <a:solidFill>
                <a:sysClr val="windowText" lastClr="000000"/>
              </a:solidFill>
              <a:effectLst/>
              <a:uLnTx/>
              <a:uFillTx/>
              <a:cs typeface="+mj-cs"/>
            </a:endParaRPr>
          </a:p>
        </p:txBody>
      </p:sp>
      <p:sp>
        <p:nvSpPr>
          <p:cNvPr id="7" name="Rectangle 6">
            <a:extLst>
              <a:ext uri="{FF2B5EF4-FFF2-40B4-BE49-F238E27FC236}">
                <a16:creationId xmlns:a16="http://schemas.microsoft.com/office/drawing/2014/main" id="{C6429523-DCC2-49BF-926C-E9484C03366F}"/>
              </a:ext>
            </a:extLst>
          </p:cNvPr>
          <p:cNvSpPr/>
          <p:nvPr/>
        </p:nvSpPr>
        <p:spPr>
          <a:xfrm>
            <a:off x="4636654" y="2136271"/>
            <a:ext cx="7121235" cy="1815882"/>
          </a:xfrm>
          <a:prstGeom prst="rect">
            <a:avLst/>
          </a:prstGeom>
        </p:spPr>
        <p:txBody>
          <a:bodyPr wrap="square">
            <a:spAutoFit/>
          </a:bodyPr>
          <a:lstStyle/>
          <a:p>
            <a:pPr marL="457200" marR="0" lvl="0" indent="-457200" algn="r" defTabSz="914400" rtl="1" eaLnBrk="1" fontAlgn="base" latinLnBrk="0" hangingPunct="1">
              <a:lnSpc>
                <a:spcPct val="100000"/>
              </a:lnSpc>
              <a:spcBef>
                <a:spcPct val="20000"/>
              </a:spcBef>
              <a:spcAft>
                <a:spcPct val="0"/>
              </a:spcAft>
              <a:buClr>
                <a:srgbClr val="0BD0D9"/>
              </a:buClr>
              <a:buSzPct val="95000"/>
              <a:buFont typeface="Wingdings" panose="05000000000000000000" pitchFamily="2" charset="2"/>
              <a:buChar char="Ø"/>
              <a:tabLst/>
              <a:defRPr/>
            </a:pPr>
            <a:r>
              <a:rPr kumimoji="0" lang="ar-SA" alt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شهدت الأمة الإسلامية أوائل القرن الرابع الهجري ثورة فيزيائيـة هائلة وتقدماً علمياً مبهراً قد يخلو من مثيله في أيامنا الراهنة فقد كان بحق عصراً ذهبياً لما واكبه من تطور وتقدم علمي واضح</a:t>
            </a:r>
            <a:endParaRPr kumimoji="0" lang="en-US" sz="2800" b="0" i="0" u="none" strike="noStrike" kern="0" cap="none" spc="0" normalizeH="0" baseline="0" noProof="0" dirty="0">
              <a:ln>
                <a:noFill/>
              </a:ln>
              <a:solidFill>
                <a:sysClr val="windowText" lastClr="000000"/>
              </a:solidFill>
              <a:effectLst/>
              <a:uLnTx/>
              <a:uFillTx/>
            </a:endParaRPr>
          </a:p>
        </p:txBody>
      </p:sp>
      <p:sp>
        <p:nvSpPr>
          <p:cNvPr id="10" name="Rectangle 9">
            <a:extLst>
              <a:ext uri="{FF2B5EF4-FFF2-40B4-BE49-F238E27FC236}">
                <a16:creationId xmlns:a16="http://schemas.microsoft.com/office/drawing/2014/main" id="{AC4B69D6-65E0-47F0-8AC2-23523E23B4D6}"/>
              </a:ext>
            </a:extLst>
          </p:cNvPr>
          <p:cNvSpPr/>
          <p:nvPr/>
        </p:nvSpPr>
        <p:spPr>
          <a:xfrm>
            <a:off x="926799" y="4158964"/>
            <a:ext cx="7348989" cy="1938992"/>
          </a:xfrm>
          <a:prstGeom prst="rect">
            <a:avLst/>
          </a:prstGeom>
        </p:spPr>
        <p:txBody>
          <a:bodyPr wrap="square">
            <a:spAutoFit/>
          </a:bodyPr>
          <a:lstStyle/>
          <a:p>
            <a:pPr marL="342900" indent="-342900" algn="r" rtl="1">
              <a:buFont typeface="Wingdings" panose="05000000000000000000" pitchFamily="2" charset="2"/>
              <a:buChar char="Ø"/>
            </a:pPr>
            <a:r>
              <a:rPr lang="ar-SA" altLang="en-US" sz="2400" dirty="0">
                <a:latin typeface="Times New Roman" panose="02020603050405020304" pitchFamily="18" charset="0"/>
                <a:cs typeface="Times New Roman" panose="02020603050405020304" pitchFamily="18" charset="0"/>
              </a:rPr>
              <a:t> كان هذا العصر مليء بالإكتشافات الرائعة خاصة في مجال البصريات (الضوء) و الصوت وكذلك التفسيرات المنطقية والفيزيائية لكثير من الظواهر الطبيعية كقوس قزح وظاهرتي الكسوف والخسوف وكذلك نشأة الظلال وغيرها من المكتشفات الفيزيائية التي لازال يذكرها العالم أجمع ويقف لهم تقديراً وإجلالاً</a:t>
            </a:r>
            <a:endParaRPr lang="en-US" sz="2400" dirty="0"/>
          </a:p>
        </p:txBody>
      </p:sp>
      <p:pic>
        <p:nvPicPr>
          <p:cNvPr id="11" name="Picture 10">
            <a:extLst>
              <a:ext uri="{FF2B5EF4-FFF2-40B4-BE49-F238E27FC236}">
                <a16:creationId xmlns:a16="http://schemas.microsoft.com/office/drawing/2014/main" id="{57BF591B-3116-4944-9573-86B54C42ECA1}"/>
              </a:ext>
            </a:extLst>
          </p:cNvPr>
          <p:cNvPicPr>
            <a:picLocks noChangeAspect="1"/>
          </p:cNvPicPr>
          <p:nvPr/>
        </p:nvPicPr>
        <p:blipFill>
          <a:blip r:embed="rId2"/>
          <a:stretch>
            <a:fillRect/>
          </a:stretch>
        </p:blipFill>
        <p:spPr>
          <a:xfrm>
            <a:off x="8776756" y="4158964"/>
            <a:ext cx="2286198" cy="2066723"/>
          </a:xfrm>
          <a:prstGeom prst="rect">
            <a:avLst/>
          </a:prstGeom>
          <a:effectLst>
            <a:glow rad="139700">
              <a:schemeClr val="accent3">
                <a:satMod val="175000"/>
                <a:alpha val="40000"/>
              </a:schemeClr>
            </a:glow>
          </a:effectLst>
        </p:spPr>
      </p:pic>
      <p:pic>
        <p:nvPicPr>
          <p:cNvPr id="12" name="Picture 11">
            <a:extLst>
              <a:ext uri="{FF2B5EF4-FFF2-40B4-BE49-F238E27FC236}">
                <a16:creationId xmlns:a16="http://schemas.microsoft.com/office/drawing/2014/main" id="{F7D3455C-12F9-47FF-84FA-81149C6A4B34}"/>
              </a:ext>
            </a:extLst>
          </p:cNvPr>
          <p:cNvPicPr>
            <a:picLocks noChangeAspect="1"/>
          </p:cNvPicPr>
          <p:nvPr/>
        </p:nvPicPr>
        <p:blipFill>
          <a:blip r:embed="rId3"/>
          <a:stretch>
            <a:fillRect/>
          </a:stretch>
        </p:blipFill>
        <p:spPr>
          <a:xfrm>
            <a:off x="1588655" y="2172106"/>
            <a:ext cx="3008843" cy="1872409"/>
          </a:xfrm>
          <a:prstGeom prst="rect">
            <a:avLst/>
          </a:prstGeom>
          <a:effectLst>
            <a:glow rad="139700">
              <a:schemeClr val="accent3">
                <a:satMod val="175000"/>
                <a:alpha val="40000"/>
              </a:schemeClr>
            </a:glow>
          </a:effectLst>
        </p:spPr>
      </p:pic>
    </p:spTree>
    <p:extLst>
      <p:ext uri="{BB962C8B-B14F-4D97-AF65-F5344CB8AC3E}">
        <p14:creationId xmlns:p14="http://schemas.microsoft.com/office/powerpoint/2010/main" val="2658969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7" name="Picture 2">
            <a:extLst>
              <a:ext uri="{FF2B5EF4-FFF2-40B4-BE49-F238E27FC236}">
                <a16:creationId xmlns:a16="http://schemas.microsoft.com/office/drawing/2014/main" id="{430429A8-2362-4EB0-B8FC-FA4EED7D3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8534" y="3429000"/>
            <a:ext cx="1417637" cy="269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a:extLst>
              <a:ext uri="{FF2B5EF4-FFF2-40B4-BE49-F238E27FC236}">
                <a16:creationId xmlns:a16="http://schemas.microsoft.com/office/drawing/2014/main" id="{0AB46A7F-C75F-4544-897A-514051EF78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23" y="1828947"/>
            <a:ext cx="2332037" cy="3987030"/>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ontent Placeholder 2">
            <a:extLst>
              <a:ext uri="{FF2B5EF4-FFF2-40B4-BE49-F238E27FC236}">
                <a16:creationId xmlns:a16="http://schemas.microsoft.com/office/drawing/2014/main" id="{62920FF1-92E6-4D4F-85F5-AEED779F0391}"/>
              </a:ext>
            </a:extLst>
          </p:cNvPr>
          <p:cNvSpPr txBox="1">
            <a:spLocks/>
          </p:cNvSpPr>
          <p:nvPr/>
        </p:nvSpPr>
        <p:spPr bwMode="auto">
          <a:xfrm>
            <a:off x="2901352" y="2260683"/>
            <a:ext cx="8235626" cy="455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ea typeface="Majalla UI"/>
                <a:cs typeface="Majalla UI"/>
              </a:defRPr>
            </a:lvl1pPr>
            <a:lvl2pPr marL="366713" eaLnBrk="0" hangingPunct="0">
              <a:defRPr>
                <a:solidFill>
                  <a:schemeClr val="tx1"/>
                </a:solidFill>
                <a:latin typeface="Arial" panose="020B0604020202020204" pitchFamily="34" charset="0"/>
                <a:ea typeface="Majalla UI"/>
                <a:cs typeface="Majalla UI"/>
              </a:defRPr>
            </a:lvl2pPr>
            <a:lvl3pPr marL="1176338" indent="-261938"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marL="1176338" marR="0" lvl="2" indent="-261938"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EG"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يع</a:t>
            </a: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تبر</a:t>
            </a:r>
            <a:r>
              <a:rPr kumimoji="0" lang="ar-EG"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البترول من أهم مصادر الطاقة في حياتنا اليومية ولا يكاد يخلو تطبيق من استخدامه فهو المادة الخام للعديد من الآلات والأجهزة اليومية. </a:t>
            </a:r>
            <a:endPar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176338" marR="0" lvl="2" indent="-261938"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البترول </a:t>
            </a:r>
            <a:r>
              <a:rPr kumimoji="0" lang="ar-EG"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عبارة عن سائل كثيف</a:t>
            </a: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(لونه بني غامق أو بني مخضر)</a:t>
            </a:r>
            <a:r>
              <a:rPr kumimoji="0" lang="ar-EG"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يوجد في الطبقة العليا من القشرة الأرضية ويتكون من خليط معقد من </a:t>
            </a: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مركبات كثيرة يطلق عليها </a:t>
            </a:r>
            <a:r>
              <a:rPr kumimoji="0" lang="ar-EG"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الهيدروكربونات (</a:t>
            </a: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تحوي </a:t>
            </a:r>
            <a:r>
              <a:rPr kumimoji="0" lang="ar-EG"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عنصري الهيدروجين والكربون) ولكنه يختلف في مظهره وتركيبه ونقاوته من مكان لأخر</a:t>
            </a: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1176338" marR="0" lvl="2" indent="-261938"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النفط خليط لا يمكن استخدامه بشكل مناسب إلا بعد أن يفصل إلى مكوناته العديدة في عملية تسمى التقطير التجزيئي ويتم هذا في أبراج التجزئة</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mj-cs"/>
              </a:rPr>
              <a:t>.</a:t>
            </a: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1176338" marR="0" lvl="2" indent="-261938"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من أهم مشتقات النفط الجازولين والكيروسين والديزل وزيوت التشحيم وغيرها.</a:t>
            </a:r>
          </a:p>
          <a:p>
            <a:pPr marL="1176338" marR="0" lvl="2" indent="-261938"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يستخدم فى صنع البتروكيميائيات التى يصنع منها الكثير من السلع كالأدوية ومواد التجميل والدهانات والبلاستيك</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mj-cs"/>
              </a:rPr>
              <a:t>.</a:t>
            </a:r>
            <a:endPar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1176338" marR="0" lvl="2" indent="-261938" algn="just" defTabSz="914400" rtl="1" eaLnBrk="1" fontAlgn="auto" latinLnBrk="0" hangingPunct="1">
              <a:lnSpc>
                <a:spcPct val="100000"/>
              </a:lnSpc>
              <a:spcBef>
                <a:spcPct val="20000"/>
              </a:spcBef>
              <a:spcAft>
                <a:spcPts val="0"/>
              </a:spcAft>
              <a:buClrTx/>
              <a:buSzPct val="95000"/>
              <a:buFont typeface="Arial" panose="020B0604020202020204" pitchFamily="34" charset="0"/>
              <a:buChar char="•"/>
              <a:tabLst/>
              <a:defRPr/>
            </a:pPr>
            <a:r>
              <a:rPr kumimoji="0" lang="ar-EG"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تعد المملكة من البلدان القليلة التي يتواجد بها أجود أنواع البترول. </a:t>
            </a:r>
            <a:endParaRPr kumimoji="0" lang="ar-SA"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514350" marR="0" lvl="0" indent="-514350" algn="just" defTabSz="914400" rtl="1" eaLnBrk="1" fontAlgn="auto" latinLnBrk="0" hangingPunct="1">
              <a:lnSpc>
                <a:spcPct val="100000"/>
              </a:lnSpc>
              <a:spcBef>
                <a:spcPct val="20000"/>
              </a:spcBef>
              <a:spcAft>
                <a:spcPts val="0"/>
              </a:spcAft>
              <a:buClr>
                <a:srgbClr val="0BD0D9"/>
              </a:buClr>
              <a:buSzPct val="95000"/>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Constantia" panose="02030602050306030303" pitchFamily="18" charset="0"/>
              <a:cs typeface="+mj-cs"/>
            </a:endParaRPr>
          </a:p>
          <a:p>
            <a:pPr marL="514350" marR="0" lvl="0" indent="-514350" algn="r" defTabSz="914400" rtl="1" eaLnBrk="0" fontAlgn="auto" latinLnBrk="0" hangingPunct="0">
              <a:lnSpc>
                <a:spcPct val="100000"/>
              </a:lnSpc>
              <a:spcBef>
                <a:spcPct val="20000"/>
              </a:spcBef>
              <a:spcAft>
                <a:spcPts val="0"/>
              </a:spcAft>
              <a:buClr>
                <a:srgbClr val="0BD0D9"/>
              </a:buClr>
              <a:buSzPct val="95000"/>
              <a:buFontTx/>
              <a:buNone/>
              <a:tabLst/>
              <a:defRPr/>
            </a:pPr>
            <a:endParaRPr kumimoji="0" lang="en-US" altLang="en-US" sz="2000" b="0" i="0" u="none" strike="noStrike" kern="1200" cap="none" spc="0" normalizeH="0" baseline="0" noProof="0" dirty="0">
              <a:ln>
                <a:noFill/>
              </a:ln>
              <a:solidFill>
                <a:srgbClr val="000000"/>
              </a:solidFill>
              <a:effectLst/>
              <a:uLnTx/>
              <a:uFillTx/>
              <a:latin typeface="Constantia" panose="02030602050306030303" pitchFamily="18" charset="0"/>
              <a:cs typeface="+mj-cs"/>
            </a:endParaRPr>
          </a:p>
        </p:txBody>
      </p:sp>
      <p:sp>
        <p:nvSpPr>
          <p:cNvPr id="2" name="Rectangle 1">
            <a:extLst>
              <a:ext uri="{FF2B5EF4-FFF2-40B4-BE49-F238E27FC236}">
                <a16:creationId xmlns:a16="http://schemas.microsoft.com/office/drawing/2014/main" id="{17BA6C47-566A-45DE-9546-7FDE6EF4A073}"/>
              </a:ext>
            </a:extLst>
          </p:cNvPr>
          <p:cNvSpPr/>
          <p:nvPr/>
        </p:nvSpPr>
        <p:spPr>
          <a:xfrm>
            <a:off x="7230362" y="1689155"/>
            <a:ext cx="341471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الوقود: النفــط (البترول)</a:t>
            </a:r>
            <a:endParaRPr kumimoji="0" lang="en-US" sz="3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C6A465FE-95B3-42AD-8BB1-22C7F421AE54}"/>
              </a:ext>
            </a:extLst>
          </p:cNvPr>
          <p:cNvSpPr txBox="1"/>
          <p:nvPr/>
        </p:nvSpPr>
        <p:spPr>
          <a:xfrm>
            <a:off x="10464322" y="2934588"/>
            <a:ext cx="1230832" cy="369332"/>
          </a:xfrm>
          <a:prstGeom prst="rect">
            <a:avLst/>
          </a:prstGeom>
          <a:noFill/>
          <a:ln w="3175">
            <a:solidFill>
              <a:schemeClr val="tx1"/>
            </a:solidFill>
          </a:ln>
          <a:effectLst>
            <a:glow rad="139700">
              <a:schemeClr val="accent1">
                <a:satMod val="175000"/>
                <a:alpha val="40000"/>
              </a:schemeClr>
            </a:glow>
          </a:effectLst>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أبراج التقطير</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9068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A3EB477B-0D94-4259-8C79-585BA332628A}"/>
              </a:ext>
            </a:extLst>
          </p:cNvPr>
          <p:cNvSpPr/>
          <p:nvPr/>
        </p:nvSpPr>
        <p:spPr>
          <a:xfrm>
            <a:off x="1101498" y="2607255"/>
            <a:ext cx="7761465" cy="3108543"/>
          </a:xfrm>
          <a:prstGeom prst="rect">
            <a:avLst/>
          </a:prstGeom>
          <a:ln w="3175">
            <a:solidFill>
              <a:schemeClr val="tx1"/>
            </a:solidFill>
          </a:ln>
        </p:spPr>
        <p:txBody>
          <a:bodyPr wrap="square">
            <a:spAutoFit/>
          </a:bodyPr>
          <a:lstStyle/>
          <a:p>
            <a:pPr marL="457200" marR="0" lvl="1" indent="0" algn="r" defTabSz="914400" rtl="1" eaLnBrk="1" fontAlgn="auto" latinLnBrk="0" hangingPunct="1">
              <a:lnSpc>
                <a:spcPct val="100000"/>
              </a:lnSpc>
              <a:spcBef>
                <a:spcPct val="20000"/>
              </a:spcBef>
              <a:spcAft>
                <a:spcPts val="0"/>
              </a:spcAft>
              <a:buClrTx/>
              <a:buSzPct val="85000"/>
              <a:buFontTx/>
              <a:buNone/>
              <a:tabLst/>
              <a:defRPr/>
            </a:pPr>
            <a:r>
              <a:rPr kumimoji="0" lang="ar-EG"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من الطرق الحديثة والنظيفة في توفير الوقود النظيف ما يتم توليده من نباتات الأشجار سريعة النمو أو بعض الحبوب أو الزيوت النباتية أو المخلفات الزراعية أو بقايا قصب سكر. حيث يمكن تحويل بعض منتجات السكر وزيت النخيل إلى كحول لإستخدامه كوقود للسيارات. يتميز هذا النوع من الوقود بأنه قليل التلويث حيث لا حاجة لإستعمال الرصاص لرفع أوكتان الوقود كما هو الحال في البنزين المستحصل عليه من النفط.</a:t>
            </a: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8794FA4F-E3B3-4D85-BDC5-039DBE05B426}"/>
              </a:ext>
            </a:extLst>
          </p:cNvPr>
          <p:cNvPicPr>
            <a:picLocks noChangeAspect="1"/>
          </p:cNvPicPr>
          <p:nvPr/>
        </p:nvPicPr>
        <p:blipFill>
          <a:blip r:embed="rId2"/>
          <a:stretch>
            <a:fillRect/>
          </a:stretch>
        </p:blipFill>
        <p:spPr>
          <a:xfrm>
            <a:off x="8926758" y="2607254"/>
            <a:ext cx="2804110" cy="3108543"/>
          </a:xfrm>
          <a:prstGeom prst="rect">
            <a:avLst/>
          </a:prstGeom>
          <a:effectLst>
            <a:glow rad="228600">
              <a:schemeClr val="accent3">
                <a:satMod val="175000"/>
                <a:alpha val="40000"/>
              </a:schemeClr>
            </a:glow>
          </a:effectLst>
        </p:spPr>
      </p:pic>
      <p:sp>
        <p:nvSpPr>
          <p:cNvPr id="4" name="Rectangle 3">
            <a:extLst>
              <a:ext uri="{FF2B5EF4-FFF2-40B4-BE49-F238E27FC236}">
                <a16:creationId xmlns:a16="http://schemas.microsoft.com/office/drawing/2014/main" id="{9FD955A7-CDBE-4CA4-9E51-06855404B526}"/>
              </a:ext>
            </a:extLst>
          </p:cNvPr>
          <p:cNvSpPr/>
          <p:nvPr/>
        </p:nvSpPr>
        <p:spPr>
          <a:xfrm>
            <a:off x="4754716" y="1617000"/>
            <a:ext cx="266130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النـبــاتـــات</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
        <p:nvSpPr>
          <p:cNvPr id="5" name="Rectangle 4">
            <a:extLst>
              <a:ext uri="{FF2B5EF4-FFF2-40B4-BE49-F238E27FC236}">
                <a16:creationId xmlns:a16="http://schemas.microsoft.com/office/drawing/2014/main" id="{E6124B40-D8C3-4DBE-ADB9-6D4AE8234CDE}"/>
              </a:ext>
            </a:extLst>
          </p:cNvPr>
          <p:cNvSpPr/>
          <p:nvPr/>
        </p:nvSpPr>
        <p:spPr>
          <a:xfrm>
            <a:off x="7374293" y="1478771"/>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5</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180965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EDFED90C-ED40-4254-807D-88000A7A1ED4}"/>
              </a:ext>
            </a:extLst>
          </p:cNvPr>
          <p:cNvSpPr/>
          <p:nvPr/>
        </p:nvSpPr>
        <p:spPr>
          <a:xfrm>
            <a:off x="3604437" y="2385829"/>
            <a:ext cx="8205481" cy="3839064"/>
          </a:xfrm>
          <a:prstGeom prst="rect">
            <a:avLst/>
          </a:prstGeom>
        </p:spPr>
        <p:txBody>
          <a:bodyPr wrap="square">
            <a:spAutoFit/>
          </a:bodyPr>
          <a:lstStyle/>
          <a:p>
            <a:pPr marL="457200" marR="0" lvl="0" indent="-457200" algn="r" defTabSz="914400" rtl="1"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ar-SA" sz="3200" b="0" i="0" u="none" strike="noStrike" kern="1200" cap="none" spc="0" normalizeH="0" baseline="0" noProof="0" dirty="0">
                <a:ln>
                  <a:noFill/>
                </a:ln>
                <a:solidFill>
                  <a:prstClr val="black"/>
                </a:solidFill>
                <a:effectLst/>
                <a:uLnTx/>
                <a:uFillTx/>
                <a:latin typeface="Calibri" pitchFamily="34" charset="0"/>
                <a:ea typeface="+mn-ea"/>
                <a:cs typeface="Times New Roman" panose="02020603050405020304" pitchFamily="18" charset="0"/>
              </a:rPr>
              <a:t>شكل آخر من أشكال الطاقة، وتُختزن في نَوَى الذرات. وتنتج التفاعلات النووية (مثل الانشطار) طاقة في شكل حرارة وإشعاع.</a:t>
            </a:r>
          </a:p>
          <a:p>
            <a:pPr marL="457200" marR="0" lvl="0" indent="-457200" algn="r" defTabSz="914400" rtl="1"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ar-SA"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الطاقة النووية </a:t>
            </a:r>
            <a:r>
              <a:rPr kumimoji="0" lang="ar-EG"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لا </a:t>
            </a:r>
            <a:r>
              <a:rPr kumimoji="0" lang="ar-SA"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ت</a:t>
            </a:r>
            <a:r>
              <a:rPr kumimoji="0" lang="ar-EG"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ستخدم في كثير من دول</a:t>
            </a:r>
            <a:endParaRPr kumimoji="0" lang="ar-SA"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EG"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 العالم لما له</a:t>
            </a:r>
            <a:r>
              <a:rPr kumimoji="0" lang="ar-SA"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ا</a:t>
            </a:r>
            <a:r>
              <a:rPr kumimoji="0" lang="ar-EG"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 من أخطار مدمرة إذا ما أسيء</a:t>
            </a:r>
            <a:endParaRPr kumimoji="0" lang="ar-SA"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EG"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 استعماله</a:t>
            </a:r>
            <a:r>
              <a:rPr kumimoji="0" lang="ar-SA"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ا</a:t>
            </a:r>
            <a:r>
              <a:rPr kumimoji="0" lang="ar-EG" sz="3200" b="0" i="0"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26" name="Rectangle 25">
            <a:extLst>
              <a:ext uri="{FF2B5EF4-FFF2-40B4-BE49-F238E27FC236}">
                <a16:creationId xmlns:a16="http://schemas.microsoft.com/office/drawing/2014/main" id="{442ED2C8-E884-45BD-A808-50CBCF15D15C}"/>
              </a:ext>
            </a:extLst>
          </p:cNvPr>
          <p:cNvSpPr/>
          <p:nvPr/>
        </p:nvSpPr>
        <p:spPr>
          <a:xfrm>
            <a:off x="4443736" y="1617000"/>
            <a:ext cx="328327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Arial" panose="020B0604020202020204" pitchFamily="34" charset="0"/>
              </a:rPr>
              <a:t>الطاقة النووية</a:t>
            </a:r>
            <a:endParaRPr kumimoji="0" lang="en-US"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endParaRPr>
          </a:p>
        </p:txBody>
      </p:sp>
      <p:sp>
        <p:nvSpPr>
          <p:cNvPr id="3" name="Rectangle 2">
            <a:extLst>
              <a:ext uri="{FF2B5EF4-FFF2-40B4-BE49-F238E27FC236}">
                <a16:creationId xmlns:a16="http://schemas.microsoft.com/office/drawing/2014/main" id="{5759FD21-E207-488B-A5FF-5CBDFC319132}"/>
              </a:ext>
            </a:extLst>
          </p:cNvPr>
          <p:cNvSpPr/>
          <p:nvPr/>
        </p:nvSpPr>
        <p:spPr>
          <a:xfrm>
            <a:off x="7640106" y="1391443"/>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6</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27" name="Picture 3">
            <a:extLst>
              <a:ext uri="{FF2B5EF4-FFF2-40B4-BE49-F238E27FC236}">
                <a16:creationId xmlns:a16="http://schemas.microsoft.com/office/drawing/2014/main" id="{5AC3B07D-E4BE-4D64-B682-BF9B49365C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921" y="1859271"/>
            <a:ext cx="2562128" cy="3903328"/>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841EA98-6BDC-46C7-8AD3-A5B79D5C86B0}"/>
              </a:ext>
            </a:extLst>
          </p:cNvPr>
          <p:cNvPicPr>
            <a:picLocks noChangeAspect="1"/>
          </p:cNvPicPr>
          <p:nvPr/>
        </p:nvPicPr>
        <p:blipFill>
          <a:blip r:embed="rId3"/>
          <a:stretch>
            <a:fillRect/>
          </a:stretch>
        </p:blipFill>
        <p:spPr>
          <a:xfrm>
            <a:off x="3091186" y="3974897"/>
            <a:ext cx="2705100" cy="2255529"/>
          </a:xfrm>
          <a:prstGeom prst="rect">
            <a:avLst/>
          </a:prstGeom>
          <a:effectLst>
            <a:glow rad="139700">
              <a:schemeClr val="accent3">
                <a:satMod val="175000"/>
                <a:alpha val="40000"/>
              </a:schemeClr>
            </a:glow>
          </a:effectLst>
        </p:spPr>
      </p:pic>
    </p:spTree>
    <p:extLst>
      <p:ext uri="{BB962C8B-B14F-4D97-AF65-F5344CB8AC3E}">
        <p14:creationId xmlns:p14="http://schemas.microsoft.com/office/powerpoint/2010/main" val="272238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26" name="Content Placeholder 2">
            <a:extLst>
              <a:ext uri="{FF2B5EF4-FFF2-40B4-BE49-F238E27FC236}">
                <a16:creationId xmlns:a16="http://schemas.microsoft.com/office/drawing/2014/main" id="{29EC5129-A833-4CD6-A18B-91C747CDAA52}"/>
              </a:ext>
            </a:extLst>
          </p:cNvPr>
          <p:cNvSpPr txBox="1">
            <a:spLocks/>
          </p:cNvSpPr>
          <p:nvPr/>
        </p:nvSpPr>
        <p:spPr bwMode="auto">
          <a:xfrm>
            <a:off x="3068094" y="1979391"/>
            <a:ext cx="8964613" cy="1660057"/>
          </a:xfrm>
          <a:prstGeom prst="rect">
            <a:avLst/>
          </a:prstGeom>
          <a:noFill/>
          <a:ln>
            <a:noFill/>
          </a:ln>
          <a:extLst/>
        </p:spPr>
        <p:txBody>
          <a:bodyPr/>
          <a:lstStyle>
            <a:lvl1pPr marL="273050" indent="-273050"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marL="363538" marR="0" lvl="0" indent="-363538" algn="r" defTabSz="914400" rtl="1" eaLnBrk="0" fontAlgn="auto" latinLnBrk="0" hangingPunct="0">
              <a:lnSpc>
                <a:spcPct val="100000"/>
              </a:lnSpc>
              <a:spcBef>
                <a:spcPts val="0"/>
              </a:spcBef>
              <a:spcAft>
                <a:spcPts val="0"/>
              </a:spcAft>
              <a:buClrTx/>
              <a:buSzPct val="95000"/>
              <a:buFont typeface="Arial" pitchFamily="34" charset="0"/>
              <a:buChar char="•"/>
              <a:tabLst/>
              <a:defRPr/>
            </a:pPr>
            <a:r>
              <a:rPr kumimoji="0" lang="ar-SA" sz="2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anose="02020603050405020304" pitchFamily="18" charset="0"/>
              </a:rPr>
              <a:t>أهم المصادر الصناعية للطاقة التي يستخدمها</a:t>
            </a:r>
            <a:r>
              <a:rPr kumimoji="0" lang="ar-SA" sz="2400" b="0" i="0" u="none" strike="noStrike" kern="1200" cap="none" spc="0" normalizeH="0" baseline="0" noProof="0" dirty="0">
                <a:ln>
                  <a:noFill/>
                </a:ln>
                <a:solidFill>
                  <a:prstClr val="black"/>
                </a:solidFill>
                <a:effectLst/>
                <a:uLnTx/>
                <a:uFillTx/>
                <a:latin typeface="Constantia" pitchFamily="18" charset="0"/>
                <a:ea typeface="Calibri" pitchFamily="34" charset="0"/>
                <a:cs typeface="Times New Roman" panose="02020603050405020304" pitchFamily="18" charset="0"/>
              </a:rPr>
              <a:t> </a:t>
            </a:r>
            <a:r>
              <a:rPr kumimoji="0" lang="ar-SA" sz="2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anose="02020603050405020304" pitchFamily="18" charset="0"/>
              </a:rPr>
              <a:t>الإنسان في عالمنا اليوم هي "الطاقة الكهربية " ويمكن الحصول عليها بطرق مختلفة</a:t>
            </a:r>
            <a:r>
              <a:rPr kumimoji="0" lang="ar-SA" sz="2400" b="0" i="0" u="none" strike="noStrike" kern="1200" cap="none" spc="0" normalizeH="0" baseline="0" noProof="0" dirty="0">
                <a:ln>
                  <a:noFill/>
                </a:ln>
                <a:solidFill>
                  <a:prstClr val="black"/>
                </a:solidFill>
                <a:effectLst/>
                <a:uLnTx/>
                <a:uFillTx/>
                <a:latin typeface="Constantia" pitchFamily="18" charset="0"/>
                <a:ea typeface="Calibri" pitchFamily="34" charset="0"/>
                <a:cs typeface="Times New Roman" panose="02020603050405020304" pitchFamily="18" charset="0"/>
              </a:rPr>
              <a:t> </a:t>
            </a:r>
            <a:r>
              <a:rPr kumimoji="0" lang="ar-SA" sz="2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anose="02020603050405020304" pitchFamily="18" charset="0"/>
              </a:rPr>
              <a:t>منها</a:t>
            </a:r>
            <a:r>
              <a:rPr kumimoji="0" lang="en-US" sz="2400" b="0" i="0" u="none" strike="noStrike" kern="1200" cap="none" spc="0" normalizeH="0" baseline="0" noProof="0" dirty="0">
                <a:ln>
                  <a:noFill/>
                </a:ln>
                <a:solidFill>
                  <a:prstClr val="black"/>
                </a:solidFill>
                <a:effectLst/>
                <a:uLnTx/>
                <a:uFillTx/>
                <a:latin typeface="Calibri" pitchFamily="34" charset="0"/>
                <a:ea typeface="Calibri" pitchFamily="34" charset="0"/>
                <a:cs typeface="+mj-cs"/>
              </a:rPr>
              <a:t>:</a:t>
            </a:r>
          </a:p>
          <a:p>
            <a:pPr marL="927100" marR="0" lvl="1" indent="-457200" algn="r" defTabSz="914400" rtl="1" eaLnBrk="0" fontAlgn="auto" latinLnBrk="0" hangingPunct="0">
              <a:lnSpc>
                <a:spcPct val="100000"/>
              </a:lnSpc>
              <a:spcBef>
                <a:spcPts val="0"/>
              </a:spcBef>
              <a:spcAft>
                <a:spcPts val="0"/>
              </a:spcAft>
              <a:buClrTx/>
              <a:buSzPct val="95000"/>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anose="02020603050405020304" pitchFamily="18" charset="0"/>
              </a:rPr>
              <a:t>محطات توليد الكهرباء</a:t>
            </a:r>
          </a:p>
          <a:p>
            <a:pPr marL="927100" marR="0" lvl="1" indent="-457200" algn="r" defTabSz="914400" rtl="1" eaLnBrk="0" fontAlgn="auto" latinLnBrk="0" hangingPunct="0">
              <a:lnSpc>
                <a:spcPct val="100000"/>
              </a:lnSpc>
              <a:spcBef>
                <a:spcPts val="0"/>
              </a:spcBef>
              <a:spcAft>
                <a:spcPts val="0"/>
              </a:spcAft>
              <a:buClrTx/>
              <a:buSzPct val="95000"/>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anose="02020603050405020304" pitchFamily="18" charset="0"/>
              </a:rPr>
              <a:t>السدود</a:t>
            </a:r>
            <a:r>
              <a:rPr kumimoji="0" lang="ar-SA" sz="2400" b="0" i="0" u="none" strike="noStrike" kern="1200" cap="none" spc="0" normalizeH="0" baseline="0" noProof="0" dirty="0">
                <a:ln>
                  <a:noFill/>
                </a:ln>
                <a:solidFill>
                  <a:prstClr val="black"/>
                </a:solidFill>
                <a:effectLst/>
                <a:uLnTx/>
                <a:uFillTx/>
                <a:latin typeface="Constantia" pitchFamily="18" charset="0"/>
                <a:ea typeface="Calibri" pitchFamily="34" charset="0"/>
                <a:cs typeface="Times New Roman" panose="02020603050405020304" pitchFamily="18" charset="0"/>
              </a:rPr>
              <a:t> </a:t>
            </a:r>
            <a:r>
              <a:rPr kumimoji="0" lang="ar-SA" sz="2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anose="02020603050405020304" pitchFamily="18" charset="0"/>
              </a:rPr>
              <a:t>والخزانات</a:t>
            </a:r>
          </a:p>
        </p:txBody>
      </p:sp>
      <p:sp>
        <p:nvSpPr>
          <p:cNvPr id="27" name="Rectangle 26">
            <a:extLst>
              <a:ext uri="{FF2B5EF4-FFF2-40B4-BE49-F238E27FC236}">
                <a16:creationId xmlns:a16="http://schemas.microsoft.com/office/drawing/2014/main" id="{AE962303-A00D-417F-BFDB-03AA8AD0D66C}"/>
              </a:ext>
            </a:extLst>
          </p:cNvPr>
          <p:cNvSpPr/>
          <p:nvPr/>
        </p:nvSpPr>
        <p:spPr>
          <a:xfrm>
            <a:off x="3195883" y="1298023"/>
            <a:ext cx="4818206"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Arial" panose="020B0604020202020204" pitchFamily="34" charset="0"/>
              </a:rPr>
              <a:t>مصادر الطاقة الصناعية</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6D2A958-E1D4-486C-B926-E49D5AD5ED6A}"/>
              </a:ext>
            </a:extLst>
          </p:cNvPr>
          <p:cNvSpPr/>
          <p:nvPr/>
        </p:nvSpPr>
        <p:spPr>
          <a:xfrm>
            <a:off x="7772505" y="1298023"/>
            <a:ext cx="483168" cy="94544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Arial" panose="020B0604020202020204" pitchFamily="34" charset="0"/>
              </a:rPr>
              <a:t>2</a:t>
            </a:r>
            <a:endParaRPr kumimoji="0" lang="en-US" sz="54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a:ea typeface="+mn-ea"/>
              <a:cs typeface="+mn-cs"/>
            </a:endParaRPr>
          </a:p>
        </p:txBody>
      </p:sp>
      <p:pic>
        <p:nvPicPr>
          <p:cNvPr id="28" name="Picture 2">
            <a:extLst>
              <a:ext uri="{FF2B5EF4-FFF2-40B4-BE49-F238E27FC236}">
                <a16:creationId xmlns:a16="http://schemas.microsoft.com/office/drawing/2014/main" id="{FC53149F-01E7-4A63-BBFD-87196781E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37" y="2348188"/>
            <a:ext cx="2992437" cy="1712912"/>
          </a:xfrm>
          <a:prstGeom prst="rect">
            <a:avLst/>
          </a:prstGeom>
          <a:noFill/>
          <a:ln>
            <a:no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D7C9C432-F47D-433C-A3D8-DD5CCBF45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345" y="2788451"/>
            <a:ext cx="2460625" cy="1352550"/>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a:extLst>
              <a:ext uri="{FF2B5EF4-FFF2-40B4-BE49-F238E27FC236}">
                <a16:creationId xmlns:a16="http://schemas.microsoft.com/office/drawing/2014/main" id="{E86B27D7-FBEA-4355-A2CA-0D9D9F6D4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3438" y="4320816"/>
            <a:ext cx="1739900" cy="2111886"/>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1462868-EABF-490F-9343-F5A6C7D39AE4}"/>
              </a:ext>
            </a:extLst>
          </p:cNvPr>
          <p:cNvSpPr/>
          <p:nvPr/>
        </p:nvSpPr>
        <p:spPr>
          <a:xfrm>
            <a:off x="1626782" y="4263652"/>
            <a:ext cx="8133916" cy="2308324"/>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Pct val="95000"/>
              <a:buFont typeface="Arial" pitchFamily="34" charset="0"/>
              <a:buChar char="•"/>
              <a:tabLst/>
              <a:defRPr/>
            </a:pPr>
            <a:r>
              <a:rPr kumimoji="0" lang="ar-SA" sz="2400" b="0"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anose="02020603050405020304" pitchFamily="18" charset="0"/>
              </a:rPr>
              <a:t>أخذت دول كثيرة في إنشاء السدود عند منافذ البحيرات المرتفعة، وفي مناطق الشلالات. وفي البلاد التي بها أنهار يمكن بناء السدود والخزانات الكبيرة على مجارى هذه الأنهار، واستخدام ارتفاع منسوب المياه وراء السد في إدارة التوربينات لتوليد الكهرباء.</a:t>
            </a:r>
          </a:p>
          <a:p>
            <a:pPr marL="342900" marR="0" lvl="0" indent="-342900" algn="r" defTabSz="914400" rtl="1" eaLnBrk="1" fontAlgn="auto" latinLnBrk="0" hangingPunct="1">
              <a:lnSpc>
                <a:spcPct val="100000"/>
              </a:lnSpc>
              <a:spcBef>
                <a:spcPts val="0"/>
              </a:spcBef>
              <a:spcAft>
                <a:spcPts val="0"/>
              </a:spcAft>
              <a:buClrTx/>
              <a:buSzPct val="95000"/>
              <a:buFont typeface="Arial" pitchFamily="34" charset="0"/>
              <a:buChar char="•"/>
              <a:tabLst/>
              <a:defRPr/>
            </a:pPr>
            <a:r>
              <a:rPr kumimoji="0" lang="ar-SA" sz="2400" b="0" i="0" u="none" strike="noStrike" kern="1200" cap="none" spc="0" normalizeH="0" baseline="0" noProof="0" dirty="0">
                <a:ln>
                  <a:noFill/>
                </a:ln>
                <a:solidFill>
                  <a:srgbClr val="000000"/>
                </a:solidFill>
                <a:effectLst/>
                <a:uLnTx/>
                <a:uFillTx/>
                <a:latin typeface="Constantia" pitchFamily="18" charset="0"/>
                <a:ea typeface="+mn-ea"/>
                <a:cs typeface="Times New Roman" panose="02020603050405020304" pitchFamily="18" charset="0"/>
              </a:rPr>
              <a:t>التُّـوربِيـن</a:t>
            </a:r>
            <a:r>
              <a:rPr kumimoji="0" lang="en-US" sz="2400" b="0" i="0" u="none" strike="noStrike" kern="1200" cap="none" spc="0" normalizeH="0" baseline="0" noProof="0" dirty="0">
                <a:ln>
                  <a:noFill/>
                </a:ln>
                <a:solidFill>
                  <a:srgbClr val="000000"/>
                </a:solidFill>
                <a:effectLst/>
                <a:uLnTx/>
                <a:uFillTx/>
                <a:latin typeface="Constantia" pitchFamily="18" charset="0"/>
                <a:ea typeface="+mn-ea"/>
                <a:cs typeface="+mn-cs"/>
              </a:rPr>
              <a:t> </a:t>
            </a:r>
            <a:r>
              <a:rPr kumimoji="0" lang="ar-SA" sz="2400" b="0" i="0" u="none" strike="noStrike" kern="1200" cap="none" spc="0" normalizeH="0" baseline="0" noProof="0" dirty="0">
                <a:ln>
                  <a:noFill/>
                </a:ln>
                <a:solidFill>
                  <a:srgbClr val="000000"/>
                </a:solidFill>
                <a:effectLst/>
                <a:uLnTx/>
                <a:uFillTx/>
                <a:latin typeface="Constantia" pitchFamily="18" charset="0"/>
                <a:ea typeface="+mn-ea"/>
                <a:cs typeface="Times New Roman" panose="02020603050405020304" pitchFamily="18" charset="0"/>
              </a:rPr>
              <a:t>جهاز ذو عضو دوّار يديره سائل أوغاز متحرّك، مثل الماء والبخار والغاز والهواء وهو يحول</a:t>
            </a:r>
            <a:r>
              <a:rPr kumimoji="0" lang="ar-SA" sz="24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anose="02020603050405020304" pitchFamily="18" charset="0"/>
              </a:rPr>
              <a:t> الطاقة</a:t>
            </a:r>
            <a:r>
              <a:rPr kumimoji="0" lang="ar-SA"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ar-SA" sz="2400" b="0" i="0" u="none" strike="noStrike" kern="1200" cap="none" spc="0" normalizeH="0" baseline="0" noProof="0" dirty="0">
                <a:ln>
                  <a:noFill/>
                </a:ln>
                <a:solidFill>
                  <a:prstClr val="black"/>
                </a:solidFill>
                <a:effectLst/>
                <a:uLnTx/>
                <a:uFillTx/>
                <a:latin typeface="Calibri" pitchFamily="34" charset="0"/>
                <a:ea typeface="+mn-ea"/>
                <a:cs typeface="Times New Roman" panose="02020603050405020304" pitchFamily="18" charset="0"/>
              </a:rPr>
              <a:t>الحركية إلى طاقة كهربائية.</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30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33" name="TextBox 32">
            <a:extLst>
              <a:ext uri="{FF2B5EF4-FFF2-40B4-BE49-F238E27FC236}">
                <a16:creationId xmlns:a16="http://schemas.microsoft.com/office/drawing/2014/main" id="{52ED53DB-B052-4364-A4FD-787DD479F125}"/>
              </a:ext>
            </a:extLst>
          </p:cNvPr>
          <p:cNvSpPr txBox="1"/>
          <p:nvPr/>
        </p:nvSpPr>
        <p:spPr>
          <a:xfrm>
            <a:off x="2403558" y="2604979"/>
            <a:ext cx="5836672" cy="2308324"/>
          </a:xfrm>
          <a:prstGeom prst="rect">
            <a:avLst/>
          </a:prstGeom>
          <a:no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كتاب مبادئ العلوم العامة</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إعداد أ.د/ عبدالله بن يوسف عبيد وأخرون</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الناشر: الخوارزم العلمية – الطبعة الأولى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794C9C19-5797-4CF6-A7EE-E02B423D0DF7}"/>
              </a:ext>
            </a:extLst>
          </p:cNvPr>
          <p:cNvGrpSpPr/>
          <p:nvPr/>
        </p:nvGrpSpPr>
        <p:grpSpPr>
          <a:xfrm>
            <a:off x="8913412" y="2573931"/>
            <a:ext cx="2798859" cy="2636022"/>
            <a:chOff x="8913412" y="2573931"/>
            <a:chExt cx="2798859" cy="2636022"/>
          </a:xfrm>
        </p:grpSpPr>
        <p:pic>
          <p:nvPicPr>
            <p:cNvPr id="30" name="Graphic 29" descr="Books">
              <a:extLst>
                <a:ext uri="{FF2B5EF4-FFF2-40B4-BE49-F238E27FC236}">
                  <a16:creationId xmlns:a16="http://schemas.microsoft.com/office/drawing/2014/main" id="{3C25470D-B6DB-4F2F-8E46-C97F09D3D9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3412" y="2573931"/>
              <a:ext cx="2798859" cy="2636022"/>
            </a:xfrm>
            <a:prstGeom prst="rect">
              <a:avLst/>
            </a:prstGeom>
            <a:effectLst>
              <a:glow rad="228600">
                <a:schemeClr val="accent3">
                  <a:satMod val="175000"/>
                  <a:alpha val="40000"/>
                </a:schemeClr>
              </a:glow>
            </a:effectLst>
          </p:spPr>
        </p:pic>
        <p:sp>
          <p:nvSpPr>
            <p:cNvPr id="31" name="TextBox 30">
              <a:extLst>
                <a:ext uri="{FF2B5EF4-FFF2-40B4-BE49-F238E27FC236}">
                  <a16:creationId xmlns:a16="http://schemas.microsoft.com/office/drawing/2014/main" id="{CB32A3E0-6C96-443F-9CB1-AAA6E6EB4D70}"/>
                </a:ext>
              </a:extLst>
            </p:cNvPr>
            <p:cNvSpPr txBox="1"/>
            <p:nvPr/>
          </p:nvSpPr>
          <p:spPr>
            <a:xfrm rot="20362341">
              <a:off x="9702986" y="2841780"/>
              <a:ext cx="1404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Arial" panose="020B0604020202020204" pitchFamily="34" charset="0"/>
                </a:rPr>
                <a:t>المرجع</a:t>
              </a:r>
              <a:endParaRPr kumimoji="0" lang="en-US"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mn-cs"/>
              </a:endParaRPr>
            </a:p>
          </p:txBody>
        </p:sp>
        <p:sp>
          <p:nvSpPr>
            <p:cNvPr id="34" name="TextBox 33">
              <a:extLst>
                <a:ext uri="{FF2B5EF4-FFF2-40B4-BE49-F238E27FC236}">
                  <a16:creationId xmlns:a16="http://schemas.microsoft.com/office/drawing/2014/main" id="{2215D1B1-E1E1-42E9-B95E-0356D5C886A0}"/>
                </a:ext>
              </a:extLst>
            </p:cNvPr>
            <p:cNvSpPr txBox="1"/>
            <p:nvPr/>
          </p:nvSpPr>
          <p:spPr>
            <a:xfrm rot="20477883">
              <a:off x="10334848" y="3327990"/>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مبـــــــادئ</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5" name="TextBox 34">
              <a:extLst>
                <a:ext uri="{FF2B5EF4-FFF2-40B4-BE49-F238E27FC236}">
                  <a16:creationId xmlns:a16="http://schemas.microsoft.com/office/drawing/2014/main" id="{389D8E1E-0A95-4E76-AA37-93405436613B}"/>
                </a:ext>
              </a:extLst>
            </p:cNvPr>
            <p:cNvSpPr txBox="1"/>
            <p:nvPr/>
          </p:nvSpPr>
          <p:spPr>
            <a:xfrm rot="20346046">
              <a:off x="10200167" y="3778106"/>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العلــــــوم</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6" name="TextBox 35">
              <a:extLst>
                <a:ext uri="{FF2B5EF4-FFF2-40B4-BE49-F238E27FC236}">
                  <a16:creationId xmlns:a16="http://schemas.microsoft.com/office/drawing/2014/main" id="{D451160B-682F-4CED-8053-4E8B5772CD50}"/>
                </a:ext>
              </a:extLst>
            </p:cNvPr>
            <p:cNvSpPr txBox="1"/>
            <p:nvPr/>
          </p:nvSpPr>
          <p:spPr>
            <a:xfrm rot="20214779">
              <a:off x="9998151" y="4309737"/>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العـــــــامة</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gr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Tree>
    <p:extLst>
      <p:ext uri="{BB962C8B-B14F-4D97-AF65-F5344CB8AC3E}">
        <p14:creationId xmlns:p14="http://schemas.microsoft.com/office/powerpoint/2010/main" val="224078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pic>
        <p:nvPicPr>
          <p:cNvPr id="6" name="Picture 5">
            <a:extLst>
              <a:ext uri="{FF2B5EF4-FFF2-40B4-BE49-F238E27FC236}">
                <a16:creationId xmlns:a16="http://schemas.microsoft.com/office/drawing/2014/main" id="{F18B2644-C7D8-49F9-8E52-6355B7588C38}"/>
              </a:ext>
            </a:extLst>
          </p:cNvPr>
          <p:cNvPicPr>
            <a:picLocks noChangeAspect="1"/>
          </p:cNvPicPr>
          <p:nvPr/>
        </p:nvPicPr>
        <p:blipFill>
          <a:blip r:embed="rId2"/>
          <a:stretch>
            <a:fillRect/>
          </a:stretch>
        </p:blipFill>
        <p:spPr>
          <a:xfrm>
            <a:off x="9688945" y="3010700"/>
            <a:ext cx="1361899" cy="3046988"/>
          </a:xfrm>
          <a:prstGeom prst="rect">
            <a:avLst/>
          </a:prstGeom>
          <a:ln w="9525" cap="sq">
            <a:solidFill>
              <a:schemeClr val="accent2">
                <a:lumMod val="75000"/>
              </a:schemeClr>
            </a:solidFill>
            <a:prstDash val="solid"/>
            <a:miter lim="800000"/>
          </a:ln>
          <a:effectLst>
            <a:glow rad="101600">
              <a:schemeClr val="accent3">
                <a:satMod val="175000"/>
                <a:alpha val="40000"/>
              </a:schemeClr>
            </a:glow>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D7E4C83F-5C8C-482A-8A3F-A1E3A52047B9}"/>
              </a:ext>
            </a:extLst>
          </p:cNvPr>
          <p:cNvPicPr>
            <a:picLocks noChangeAspect="1"/>
          </p:cNvPicPr>
          <p:nvPr/>
        </p:nvPicPr>
        <p:blipFill>
          <a:blip r:embed="rId3"/>
          <a:stretch>
            <a:fillRect/>
          </a:stretch>
        </p:blipFill>
        <p:spPr>
          <a:xfrm>
            <a:off x="7361378" y="1449482"/>
            <a:ext cx="1361899" cy="1694835"/>
          </a:xfrm>
          <a:prstGeom prst="rect">
            <a:avLst/>
          </a:prstGeom>
        </p:spPr>
      </p:pic>
      <p:sp>
        <p:nvSpPr>
          <p:cNvPr id="10" name="Rectangle 9">
            <a:extLst>
              <a:ext uri="{FF2B5EF4-FFF2-40B4-BE49-F238E27FC236}">
                <a16:creationId xmlns:a16="http://schemas.microsoft.com/office/drawing/2014/main" id="{823E823B-7B30-4A77-8775-E5E25C919FB1}"/>
              </a:ext>
            </a:extLst>
          </p:cNvPr>
          <p:cNvSpPr/>
          <p:nvPr/>
        </p:nvSpPr>
        <p:spPr>
          <a:xfrm>
            <a:off x="4253798" y="1906744"/>
            <a:ext cx="2872902" cy="707886"/>
          </a:xfrm>
          <a:prstGeom prst="rect">
            <a:avLst/>
          </a:prstGeom>
        </p:spPr>
        <p:txBody>
          <a:bodyPr wrap="none">
            <a:spAutoFit/>
          </a:bodyPr>
          <a:lstStyle/>
          <a:p>
            <a:r>
              <a:rPr lang="ar-SA" altLang="en-U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rPr>
              <a:t>الحسن بن الهيثم</a:t>
            </a:r>
            <a:endParaRPr lang="en-U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mj-cs"/>
            </a:endParaRPr>
          </a:p>
        </p:txBody>
      </p:sp>
      <p:sp>
        <p:nvSpPr>
          <p:cNvPr id="11" name="Rectangle 10">
            <a:extLst>
              <a:ext uri="{FF2B5EF4-FFF2-40B4-BE49-F238E27FC236}">
                <a16:creationId xmlns:a16="http://schemas.microsoft.com/office/drawing/2014/main" id="{0C4E1462-B1FB-4FCA-A16D-E4CC55BBB0B8}"/>
              </a:ext>
            </a:extLst>
          </p:cNvPr>
          <p:cNvSpPr/>
          <p:nvPr/>
        </p:nvSpPr>
        <p:spPr>
          <a:xfrm>
            <a:off x="6982043" y="1373570"/>
            <a:ext cx="569387" cy="923330"/>
          </a:xfrm>
          <a:prstGeom prst="rect">
            <a:avLst/>
          </a:prstGeom>
          <a:noFill/>
        </p:spPr>
        <p:txBody>
          <a:bodyPr wrap="none" lIns="91440" tIns="45720" rIns="91440" bIns="45720">
            <a:spAutoFit/>
          </a:bodyPr>
          <a:lstStyle/>
          <a:p>
            <a:pPr algn="ctr"/>
            <a:r>
              <a:rPr lang="ar-SA" sz="5400" b="1" cap="none" spc="0" dirty="0">
                <a:ln w="22225">
                  <a:solidFill>
                    <a:schemeClr val="accent2"/>
                  </a:solidFill>
                  <a:prstDash val="solid"/>
                </a:ln>
                <a:solidFill>
                  <a:schemeClr val="accent2">
                    <a:lumMod val="40000"/>
                    <a:lumOff val="60000"/>
                  </a:schemeClr>
                </a:solidFill>
                <a:effectLst/>
              </a:rPr>
              <a:t>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4" name="Rectangle 13">
            <a:extLst>
              <a:ext uri="{FF2B5EF4-FFF2-40B4-BE49-F238E27FC236}">
                <a16:creationId xmlns:a16="http://schemas.microsoft.com/office/drawing/2014/main" id="{2E1857E6-95F9-485F-A5D2-6CAC580AF82E}"/>
              </a:ext>
            </a:extLst>
          </p:cNvPr>
          <p:cNvSpPr/>
          <p:nvPr/>
        </p:nvSpPr>
        <p:spPr>
          <a:xfrm>
            <a:off x="2079292" y="3010700"/>
            <a:ext cx="7609654" cy="304698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r" defTabSz="914400" rtl="1" eaLnBrk="1" fontAlgn="auto" latinLnBrk="0" hangingPunct="1">
              <a:lnSpc>
                <a:spcPct val="100000"/>
              </a:lnSpc>
              <a:spcBef>
                <a:spcPct val="20000"/>
              </a:spcBef>
              <a:spcAft>
                <a:spcPts val="0"/>
              </a:spcAft>
              <a:buClr>
                <a:srgbClr val="0BD0D9"/>
              </a:buClr>
              <a:buSzPct val="95000"/>
              <a:buFont typeface="Wingdings" panose="05000000000000000000" pitchFamily="2" charset="2"/>
              <a:buChar char="q"/>
              <a:tabLst/>
              <a:defRPr/>
            </a:pPr>
            <a:r>
              <a:rPr kumimoji="0" lang="ar-SA" sz="2400" b="0" i="0" u="none" strike="noStrike" kern="0" cap="none" spc="0" normalizeH="0" baseline="0" noProof="0" dirty="0">
                <a:ln>
                  <a:noFill/>
                </a:ln>
                <a:solidFill>
                  <a:prstClr val="black"/>
                </a:solidFill>
                <a:effectLst/>
                <a:uLnTx/>
                <a:uFillTx/>
                <a:latin typeface="Constantia"/>
                <a:cs typeface="+mj-cs"/>
              </a:rPr>
              <a:t>ساهم ابن الهيثم في فهم ظاهرة الضوء والمقدرة على رؤية</a:t>
            </a:r>
            <a:r>
              <a:rPr lang="ar-SA" sz="2400" kern="0" dirty="0">
                <a:solidFill>
                  <a:prstClr val="black"/>
                </a:solidFill>
                <a:latin typeface="Constantia"/>
                <a:cs typeface="+mj-cs"/>
              </a:rPr>
              <a:t> </a:t>
            </a:r>
            <a:r>
              <a:rPr kumimoji="0" lang="ar-SA" sz="2400" b="0" i="0" u="none" strike="noStrike" kern="0" cap="none" spc="0" normalizeH="0" baseline="0" noProof="0" dirty="0">
                <a:ln>
                  <a:noFill/>
                </a:ln>
                <a:solidFill>
                  <a:prstClr val="black"/>
                </a:solidFill>
                <a:effectLst/>
                <a:uLnTx/>
                <a:uFillTx/>
                <a:latin typeface="Constantia"/>
                <a:cs typeface="+mj-cs"/>
              </a:rPr>
              <a:t>الأجسام ووضع الأساس العلمي السليم لهذه الظاهرة حيث اكتشف أن المقدرة على رؤية الأجسام يحدث بسبب سقوط أشعة الضوء على الجسم وانعكاسها عنه باتجاه العين مما يجعلها قادرة على رؤيته. وكان هذا التفسير مخالفاً لما كان سائداً عند قدامى اليونانيين حيث كان المفهوم آنذاك أن العين هي من تخرج الأشعة وأنها هي التي تجعلنا قادرين على الرؤية ولكن ما يثبت خطأ ذلك المفهوم وأن العين لا تخرج أشعة من نفسها هو عدم قدرة العين على الرؤية في الظلام</a:t>
            </a:r>
            <a:endParaRPr kumimoji="0" lang="en-US" sz="2400" b="0" i="0" u="none" strike="noStrike" kern="0" cap="none" spc="0" normalizeH="0" baseline="0" noProof="0" dirty="0">
              <a:ln>
                <a:noFill/>
              </a:ln>
              <a:solidFill>
                <a:sysClr val="windowText" lastClr="000000"/>
              </a:solidFill>
              <a:effectLst/>
              <a:uLnTx/>
              <a:uFillTx/>
              <a:cs typeface="+mj-cs"/>
            </a:endParaRPr>
          </a:p>
        </p:txBody>
      </p:sp>
    </p:spTree>
    <p:extLst>
      <p:ext uri="{BB962C8B-B14F-4D97-AF65-F5344CB8AC3E}">
        <p14:creationId xmlns:p14="http://schemas.microsoft.com/office/powerpoint/2010/main" val="312925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aphicFrame>
        <p:nvGraphicFramePr>
          <p:cNvPr id="2" name="Diagram 1">
            <a:extLst>
              <a:ext uri="{FF2B5EF4-FFF2-40B4-BE49-F238E27FC236}">
                <a16:creationId xmlns:a16="http://schemas.microsoft.com/office/drawing/2014/main" id="{32D9F81F-E56B-4ACC-B49B-3ACDB5EA44AE}"/>
              </a:ext>
            </a:extLst>
          </p:cNvPr>
          <p:cNvGraphicFramePr/>
          <p:nvPr>
            <p:extLst>
              <p:ext uri="{D42A27DB-BD31-4B8C-83A1-F6EECF244321}">
                <p14:modId xmlns:p14="http://schemas.microsoft.com/office/powerpoint/2010/main" val="3048758694"/>
              </p:ext>
            </p:extLst>
          </p:nvPr>
        </p:nvGraphicFramePr>
        <p:xfrm>
          <a:off x="2032000" y="1736436"/>
          <a:ext cx="8128000" cy="4401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435690E-7C81-477B-A1A0-98E4371A3ADB}"/>
              </a:ext>
            </a:extLst>
          </p:cNvPr>
          <p:cNvPicPr>
            <a:picLocks noChangeAspect="1"/>
          </p:cNvPicPr>
          <p:nvPr/>
        </p:nvPicPr>
        <p:blipFill>
          <a:blip r:embed="rId7"/>
          <a:stretch>
            <a:fillRect/>
          </a:stretch>
        </p:blipFill>
        <p:spPr>
          <a:xfrm>
            <a:off x="815558" y="2576192"/>
            <a:ext cx="1133954" cy="1694835"/>
          </a:xfrm>
          <a:prstGeom prst="rect">
            <a:avLst/>
          </a:prstGeom>
          <a:effectLst>
            <a:reflection blurRad="6350" stA="52000" endA="300" endPos="35000" dir="5400000" sy="-100000" algn="bl" rotWithShape="0"/>
          </a:effectLst>
        </p:spPr>
      </p:pic>
      <p:pic>
        <p:nvPicPr>
          <p:cNvPr id="27" name="Picture 26">
            <a:extLst>
              <a:ext uri="{FF2B5EF4-FFF2-40B4-BE49-F238E27FC236}">
                <a16:creationId xmlns:a16="http://schemas.microsoft.com/office/drawing/2014/main" id="{E89A2DE4-C1BF-4157-B11F-F7830EA8DB89}"/>
              </a:ext>
            </a:extLst>
          </p:cNvPr>
          <p:cNvPicPr>
            <a:picLocks noChangeAspect="1"/>
          </p:cNvPicPr>
          <p:nvPr/>
        </p:nvPicPr>
        <p:blipFill>
          <a:blip r:embed="rId8"/>
          <a:stretch>
            <a:fillRect/>
          </a:stretch>
        </p:blipFill>
        <p:spPr>
          <a:xfrm>
            <a:off x="10069959" y="2576192"/>
            <a:ext cx="1361899" cy="1809793"/>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77203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2" name="Rectangle 1">
            <a:extLst>
              <a:ext uri="{FF2B5EF4-FFF2-40B4-BE49-F238E27FC236}">
                <a16:creationId xmlns:a16="http://schemas.microsoft.com/office/drawing/2014/main" id="{3D4CB94E-7C3F-4E6B-B66B-F8842298480B}"/>
              </a:ext>
            </a:extLst>
          </p:cNvPr>
          <p:cNvSpPr/>
          <p:nvPr/>
        </p:nvSpPr>
        <p:spPr>
          <a:xfrm>
            <a:off x="3491101" y="1166231"/>
            <a:ext cx="3696846"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altLang="en-US" sz="4800" b="1" i="0" u="none" strike="noStrike" kern="0" cap="none" spc="0" normalizeH="0" baseline="0" noProof="0" dirty="0">
                <a:ln>
                  <a:noFill/>
                </a:ln>
                <a:solidFill>
                  <a:srgbClr val="04617B"/>
                </a:solidFill>
                <a:effectLst/>
                <a:uLnTx/>
                <a:uFillTx/>
                <a:ea typeface="+mj-ea"/>
                <a:cs typeface="+mj-cs"/>
              </a:rPr>
              <a:t>أبو علي ابن سينا </a:t>
            </a:r>
            <a:endParaRPr kumimoji="0" lang="en-US" sz="1800" b="0" i="0" u="none" strike="noStrike" kern="0" cap="none" spc="0" normalizeH="0" baseline="0" noProof="0" dirty="0">
              <a:ln>
                <a:noFill/>
              </a:ln>
              <a:solidFill>
                <a:sysClr val="windowText" lastClr="000000"/>
              </a:solidFill>
              <a:effectLst/>
              <a:uLnTx/>
              <a:uFillTx/>
              <a:cs typeface="+mj-cs"/>
            </a:endParaRPr>
          </a:p>
        </p:txBody>
      </p:sp>
      <p:pic>
        <p:nvPicPr>
          <p:cNvPr id="3" name="Picture 2">
            <a:extLst>
              <a:ext uri="{FF2B5EF4-FFF2-40B4-BE49-F238E27FC236}">
                <a16:creationId xmlns:a16="http://schemas.microsoft.com/office/drawing/2014/main" id="{6D0019F3-0E95-4ECD-956A-224A4A342D31}"/>
              </a:ext>
            </a:extLst>
          </p:cNvPr>
          <p:cNvPicPr>
            <a:picLocks noChangeAspect="1"/>
          </p:cNvPicPr>
          <p:nvPr/>
        </p:nvPicPr>
        <p:blipFill>
          <a:blip r:embed="rId2"/>
          <a:stretch>
            <a:fillRect/>
          </a:stretch>
        </p:blipFill>
        <p:spPr>
          <a:xfrm>
            <a:off x="580027" y="2469501"/>
            <a:ext cx="1853345" cy="2408129"/>
          </a:xfrm>
          <a:prstGeom prst="rect">
            <a:avLst/>
          </a:prstGeom>
          <a:effectLst>
            <a:glow rad="228600">
              <a:schemeClr val="accent3">
                <a:satMod val="175000"/>
                <a:alpha val="40000"/>
              </a:schemeClr>
            </a:glow>
          </a:effectLst>
        </p:spPr>
      </p:pic>
      <p:sp>
        <p:nvSpPr>
          <p:cNvPr id="26" name="Rectangle 25">
            <a:extLst>
              <a:ext uri="{FF2B5EF4-FFF2-40B4-BE49-F238E27FC236}">
                <a16:creationId xmlns:a16="http://schemas.microsoft.com/office/drawing/2014/main" id="{B5B254E0-F8EF-4658-9682-6E3FB74089B0}"/>
              </a:ext>
            </a:extLst>
          </p:cNvPr>
          <p:cNvSpPr/>
          <p:nvPr/>
        </p:nvSpPr>
        <p:spPr>
          <a:xfrm>
            <a:off x="7166771" y="1133429"/>
            <a:ext cx="569387" cy="923330"/>
          </a:xfrm>
          <a:prstGeom prst="rect">
            <a:avLst/>
          </a:prstGeom>
          <a:noFill/>
        </p:spPr>
        <p:txBody>
          <a:bodyPr wrap="none" lIns="91440" tIns="45720" rIns="91440" bIns="45720">
            <a:spAutoFit/>
          </a:bodyPr>
          <a:lstStyle/>
          <a:p>
            <a:pPr algn="ctr"/>
            <a:r>
              <a:rPr lang="ar-SA" sz="5400" b="1" cap="none" spc="0" dirty="0">
                <a:ln w="22225">
                  <a:solidFill>
                    <a:schemeClr val="accent2"/>
                  </a:solidFill>
                  <a:prstDash val="solid"/>
                </a:ln>
                <a:solidFill>
                  <a:schemeClr val="accent2">
                    <a:lumMod val="40000"/>
                    <a:lumOff val="60000"/>
                  </a:schemeClr>
                </a:solidFill>
                <a:effectLst/>
              </a:rPr>
              <a:t>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Rectangle 4">
            <a:extLst>
              <a:ext uri="{FF2B5EF4-FFF2-40B4-BE49-F238E27FC236}">
                <a16:creationId xmlns:a16="http://schemas.microsoft.com/office/drawing/2014/main" id="{74CC00D8-98CB-4B7B-94EC-F68B0BB1F52C}"/>
              </a:ext>
            </a:extLst>
          </p:cNvPr>
          <p:cNvSpPr/>
          <p:nvPr/>
        </p:nvSpPr>
        <p:spPr>
          <a:xfrm>
            <a:off x="2913266" y="1997753"/>
            <a:ext cx="8599058" cy="1692771"/>
          </a:xfrm>
          <a:prstGeom prst="rect">
            <a:avLst/>
          </a:prstGeom>
          <a:ln w="3175">
            <a:solidFill>
              <a:schemeClr val="tx1"/>
            </a:solidFill>
          </a:ln>
          <a:effectLst>
            <a:glow rad="63500">
              <a:schemeClr val="accent3">
                <a:satMod val="175000"/>
                <a:alpha val="40000"/>
              </a:schemeClr>
            </a:glow>
          </a:effectLst>
        </p:spPr>
        <p:txBody>
          <a:bodyPr wrap="square">
            <a:spAutoFit/>
          </a:bodyPr>
          <a:lstStyle/>
          <a:p>
            <a:pPr lvl="0" algn="just" rtl="1">
              <a:spcBef>
                <a:spcPct val="20000"/>
              </a:spcBef>
              <a:buClr>
                <a:srgbClr val="0BD0D9"/>
              </a:buClr>
              <a:buSzPct val="95000"/>
              <a:defRPr/>
            </a:pPr>
            <a:r>
              <a:rPr kumimoji="0" lang="ar-SA" sz="26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ساهم ابن سينا في مجالات عدة من ضمنها علم الفيزياء فقد كانت له اسهامات جمة في مجال الميكانيكا حيث شرح أنواع القوى وبين عناصر الحركة ومقاومة الأجسام أثناء حركتها وما تخلفه من آثار ميكانيكية. و</a:t>
            </a:r>
            <a:r>
              <a:rPr lang="ar-SA" sz="2600" dirty="0">
                <a:solidFill>
                  <a:prstClr val="black"/>
                </a:solidFill>
                <a:latin typeface="Times New Roman" pitchFamily="18" charset="0"/>
                <a:cs typeface="Times New Roman" pitchFamily="18" charset="0"/>
              </a:rPr>
              <a:t>في معرض دراسته للقوى وجد أنها تندرج ضمن ثلاثة أنواع رئيسية</a:t>
            </a:r>
            <a:endParaRPr kumimoji="0" lang="en-US" sz="2600" b="0" i="0" u="none" strike="noStrike" kern="0" cap="none" spc="0" normalizeH="0" baseline="0" noProof="0" dirty="0">
              <a:ln>
                <a:noFill/>
              </a:ln>
              <a:solidFill>
                <a:sysClr val="windowText" lastClr="000000"/>
              </a:solidFill>
              <a:effectLst/>
              <a:uLnTx/>
              <a:uFillTx/>
            </a:endParaRPr>
          </a:p>
        </p:txBody>
      </p:sp>
      <p:graphicFrame>
        <p:nvGraphicFramePr>
          <p:cNvPr id="6" name="Diagram 5">
            <a:extLst>
              <a:ext uri="{FF2B5EF4-FFF2-40B4-BE49-F238E27FC236}">
                <a16:creationId xmlns:a16="http://schemas.microsoft.com/office/drawing/2014/main" id="{94C47D21-8C0C-488A-8698-665F5710ACD9}"/>
              </a:ext>
            </a:extLst>
          </p:cNvPr>
          <p:cNvGraphicFramePr/>
          <p:nvPr>
            <p:extLst>
              <p:ext uri="{D42A27DB-BD31-4B8C-83A1-F6EECF244321}">
                <p14:modId xmlns:p14="http://schemas.microsoft.com/office/powerpoint/2010/main" val="2603617804"/>
              </p:ext>
            </p:extLst>
          </p:nvPr>
        </p:nvGraphicFramePr>
        <p:xfrm>
          <a:off x="3148795" y="4118069"/>
          <a:ext cx="8128000" cy="184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762C6735-C371-4375-99EC-4BC7F19B2AF8}"/>
              </a:ext>
            </a:extLst>
          </p:cNvPr>
          <p:cNvSpPr/>
          <p:nvPr/>
        </p:nvSpPr>
        <p:spPr>
          <a:xfrm>
            <a:off x="10741853" y="3558457"/>
            <a:ext cx="498855" cy="769441"/>
          </a:xfrm>
          <a:prstGeom prst="rect">
            <a:avLst/>
          </a:prstGeom>
          <a:noFill/>
        </p:spPr>
        <p:txBody>
          <a:bodyPr wrap="none" lIns="91440" tIns="45720" rIns="91440" bIns="45720">
            <a:spAutoFit/>
          </a:bodyPr>
          <a:lstStyle/>
          <a:p>
            <a:pPr algn="ctr"/>
            <a:r>
              <a:rPr lang="ar-SA" sz="4400" b="1" cap="none" spc="0" dirty="0">
                <a:ln w="22225">
                  <a:solidFill>
                    <a:schemeClr val="accent2"/>
                  </a:solidFill>
                  <a:prstDash val="solid"/>
                </a:ln>
                <a:solidFill>
                  <a:schemeClr val="accent2">
                    <a:lumMod val="40000"/>
                    <a:lumOff val="60000"/>
                  </a:schemeClr>
                </a:solidFill>
                <a:effectLst/>
              </a:rPr>
              <a:t>1</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29" name="Rectangle 28">
            <a:extLst>
              <a:ext uri="{FF2B5EF4-FFF2-40B4-BE49-F238E27FC236}">
                <a16:creationId xmlns:a16="http://schemas.microsoft.com/office/drawing/2014/main" id="{D3E93C2B-6B9E-454D-9754-619291BAA23C}"/>
              </a:ext>
            </a:extLst>
          </p:cNvPr>
          <p:cNvSpPr/>
          <p:nvPr/>
        </p:nvSpPr>
        <p:spPr>
          <a:xfrm>
            <a:off x="7994036" y="3572311"/>
            <a:ext cx="498855" cy="769441"/>
          </a:xfrm>
          <a:prstGeom prst="rect">
            <a:avLst/>
          </a:prstGeom>
          <a:noFill/>
        </p:spPr>
        <p:txBody>
          <a:bodyPr wrap="none" lIns="91440" tIns="45720" rIns="91440" bIns="45720">
            <a:spAutoFit/>
          </a:bodyPr>
          <a:lstStyle/>
          <a:p>
            <a:pPr algn="ctr"/>
            <a:r>
              <a:rPr lang="ar-SA" sz="4400" b="1" cap="none" spc="0" dirty="0">
                <a:ln w="22225">
                  <a:solidFill>
                    <a:schemeClr val="accent2"/>
                  </a:solidFill>
                  <a:prstDash val="solid"/>
                </a:ln>
                <a:solidFill>
                  <a:schemeClr val="accent2">
                    <a:lumMod val="40000"/>
                    <a:lumOff val="60000"/>
                  </a:schemeClr>
                </a:solidFill>
                <a:effectLst/>
              </a:rPr>
              <a:t>2</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30" name="Rectangle 29">
            <a:extLst>
              <a:ext uri="{FF2B5EF4-FFF2-40B4-BE49-F238E27FC236}">
                <a16:creationId xmlns:a16="http://schemas.microsoft.com/office/drawing/2014/main" id="{7EF72869-6FF3-4B14-A68D-9E177DCEAFA8}"/>
              </a:ext>
            </a:extLst>
          </p:cNvPr>
          <p:cNvSpPr/>
          <p:nvPr/>
        </p:nvSpPr>
        <p:spPr>
          <a:xfrm>
            <a:off x="5116907" y="3567697"/>
            <a:ext cx="498855" cy="769441"/>
          </a:xfrm>
          <a:prstGeom prst="rect">
            <a:avLst/>
          </a:prstGeom>
          <a:noFill/>
        </p:spPr>
        <p:txBody>
          <a:bodyPr wrap="none" lIns="91440" tIns="45720" rIns="91440" bIns="45720">
            <a:spAutoFit/>
          </a:bodyPr>
          <a:lstStyle/>
          <a:p>
            <a:pPr algn="ctr"/>
            <a:r>
              <a:rPr lang="ar-SA" sz="4400" b="1" cap="none" spc="0" dirty="0">
                <a:ln w="22225">
                  <a:solidFill>
                    <a:schemeClr val="accent2"/>
                  </a:solidFill>
                  <a:prstDash val="solid"/>
                </a:ln>
                <a:solidFill>
                  <a:schemeClr val="accent2">
                    <a:lumMod val="40000"/>
                    <a:lumOff val="60000"/>
                  </a:schemeClr>
                </a:solidFill>
                <a:effectLst/>
              </a:rPr>
              <a:t>3</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3287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aphicFrame>
        <p:nvGraphicFramePr>
          <p:cNvPr id="2" name="Diagram 1">
            <a:extLst>
              <a:ext uri="{FF2B5EF4-FFF2-40B4-BE49-F238E27FC236}">
                <a16:creationId xmlns:a16="http://schemas.microsoft.com/office/drawing/2014/main" id="{A574B2FC-701E-4DD6-9B7F-BB6BCA307609}"/>
              </a:ext>
            </a:extLst>
          </p:cNvPr>
          <p:cNvGraphicFramePr/>
          <p:nvPr>
            <p:extLst>
              <p:ext uri="{D42A27DB-BD31-4B8C-83A1-F6EECF244321}">
                <p14:modId xmlns:p14="http://schemas.microsoft.com/office/powerpoint/2010/main" val="1090879046"/>
              </p:ext>
            </p:extLst>
          </p:nvPr>
        </p:nvGraphicFramePr>
        <p:xfrm>
          <a:off x="2032000" y="1302328"/>
          <a:ext cx="8128000" cy="28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 25">
            <a:extLst>
              <a:ext uri="{FF2B5EF4-FFF2-40B4-BE49-F238E27FC236}">
                <a16:creationId xmlns:a16="http://schemas.microsoft.com/office/drawing/2014/main" id="{80A13D8F-774F-4CA4-9BF4-20F613C4DF1F}"/>
              </a:ext>
            </a:extLst>
          </p:cNvPr>
          <p:cNvGraphicFramePr/>
          <p:nvPr>
            <p:extLst>
              <p:ext uri="{D42A27DB-BD31-4B8C-83A1-F6EECF244321}">
                <p14:modId xmlns:p14="http://schemas.microsoft.com/office/powerpoint/2010/main" val="3020157644"/>
              </p:ext>
            </p:extLst>
          </p:nvPr>
        </p:nvGraphicFramePr>
        <p:xfrm>
          <a:off x="2073563" y="3994734"/>
          <a:ext cx="8128000" cy="28355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a:extLst>
              <a:ext uri="{FF2B5EF4-FFF2-40B4-BE49-F238E27FC236}">
                <a16:creationId xmlns:a16="http://schemas.microsoft.com/office/drawing/2014/main" id="{08E58637-D8CF-419B-A9E2-A7EC731C6475}"/>
              </a:ext>
            </a:extLst>
          </p:cNvPr>
          <p:cNvSpPr/>
          <p:nvPr/>
        </p:nvSpPr>
        <p:spPr>
          <a:xfrm>
            <a:off x="9523794" y="1535700"/>
            <a:ext cx="441146" cy="646331"/>
          </a:xfrm>
          <a:prstGeom prst="rect">
            <a:avLst/>
          </a:prstGeom>
          <a:noFill/>
        </p:spPr>
        <p:txBody>
          <a:bodyPr wrap="none" lIns="91440" tIns="45720" rIns="91440" bIns="45720">
            <a:spAutoFit/>
          </a:bodyPr>
          <a:lstStyle/>
          <a:p>
            <a:pPr algn="ctr"/>
            <a:r>
              <a:rPr lang="ar-SA" sz="3600" b="1" cap="none" spc="0" dirty="0">
                <a:ln w="22225">
                  <a:solidFill>
                    <a:schemeClr val="accent2"/>
                  </a:solidFill>
                  <a:prstDash val="solid"/>
                </a:ln>
                <a:solidFill>
                  <a:schemeClr val="accent2">
                    <a:lumMod val="40000"/>
                    <a:lumOff val="60000"/>
                  </a:schemeClr>
                </a:solidFill>
                <a:effectLst/>
              </a:rPr>
              <a:t>1</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27" name="Rectangle 26">
            <a:extLst>
              <a:ext uri="{FF2B5EF4-FFF2-40B4-BE49-F238E27FC236}">
                <a16:creationId xmlns:a16="http://schemas.microsoft.com/office/drawing/2014/main" id="{89C8F6E8-DFF7-4904-9508-F776290B197E}"/>
              </a:ext>
            </a:extLst>
          </p:cNvPr>
          <p:cNvSpPr/>
          <p:nvPr/>
        </p:nvSpPr>
        <p:spPr>
          <a:xfrm>
            <a:off x="9315976" y="2427011"/>
            <a:ext cx="441146" cy="646331"/>
          </a:xfrm>
          <a:prstGeom prst="rect">
            <a:avLst/>
          </a:prstGeom>
          <a:noFill/>
        </p:spPr>
        <p:txBody>
          <a:bodyPr wrap="none" lIns="91440" tIns="45720" rIns="91440" bIns="45720">
            <a:spAutoFit/>
          </a:bodyPr>
          <a:lstStyle/>
          <a:p>
            <a:pPr algn="ctr"/>
            <a:r>
              <a:rPr lang="ar-SA" sz="3600" b="1" cap="none" spc="0" dirty="0">
                <a:ln w="22225">
                  <a:solidFill>
                    <a:schemeClr val="accent2"/>
                  </a:solidFill>
                  <a:prstDash val="solid"/>
                </a:ln>
                <a:solidFill>
                  <a:schemeClr val="accent2">
                    <a:lumMod val="40000"/>
                    <a:lumOff val="60000"/>
                  </a:schemeClr>
                </a:solidFill>
                <a:effectLst/>
              </a:rPr>
              <a:t>2</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28" name="Rectangle 27">
            <a:extLst>
              <a:ext uri="{FF2B5EF4-FFF2-40B4-BE49-F238E27FC236}">
                <a16:creationId xmlns:a16="http://schemas.microsoft.com/office/drawing/2014/main" id="{3F534C6F-0B08-4D16-A48E-BC388E06A454}"/>
              </a:ext>
            </a:extLst>
          </p:cNvPr>
          <p:cNvSpPr/>
          <p:nvPr/>
        </p:nvSpPr>
        <p:spPr>
          <a:xfrm>
            <a:off x="9533028" y="3225958"/>
            <a:ext cx="441146" cy="646331"/>
          </a:xfrm>
          <a:prstGeom prst="rect">
            <a:avLst/>
          </a:prstGeom>
          <a:noFill/>
        </p:spPr>
        <p:txBody>
          <a:bodyPr wrap="none" lIns="91440" tIns="45720" rIns="91440" bIns="45720">
            <a:spAutoFit/>
          </a:bodyPr>
          <a:lstStyle/>
          <a:p>
            <a:pPr algn="ctr"/>
            <a:r>
              <a:rPr lang="ar-SA" sz="3600" b="1" cap="none" spc="0" dirty="0">
                <a:ln w="22225">
                  <a:solidFill>
                    <a:schemeClr val="accent2"/>
                  </a:solidFill>
                  <a:prstDash val="solid"/>
                </a:ln>
                <a:solidFill>
                  <a:schemeClr val="accent2">
                    <a:lumMod val="40000"/>
                    <a:lumOff val="60000"/>
                  </a:schemeClr>
                </a:solidFill>
                <a:effectLst/>
              </a:rPr>
              <a:t>3</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29" name="Rectangle 28">
            <a:extLst>
              <a:ext uri="{FF2B5EF4-FFF2-40B4-BE49-F238E27FC236}">
                <a16:creationId xmlns:a16="http://schemas.microsoft.com/office/drawing/2014/main" id="{7E78A857-5184-422A-AC7B-0AA14BA7D2F0}"/>
              </a:ext>
            </a:extLst>
          </p:cNvPr>
          <p:cNvSpPr/>
          <p:nvPr/>
        </p:nvSpPr>
        <p:spPr>
          <a:xfrm>
            <a:off x="9611540" y="4228100"/>
            <a:ext cx="441146" cy="646331"/>
          </a:xfrm>
          <a:prstGeom prst="rect">
            <a:avLst/>
          </a:prstGeom>
          <a:noFill/>
        </p:spPr>
        <p:txBody>
          <a:bodyPr wrap="none" lIns="91440" tIns="45720" rIns="91440" bIns="45720">
            <a:spAutoFit/>
          </a:bodyPr>
          <a:lstStyle/>
          <a:p>
            <a:pPr algn="ctr"/>
            <a:r>
              <a:rPr lang="ar-SA" sz="3600" b="1" cap="none" spc="0" dirty="0">
                <a:ln w="22225">
                  <a:solidFill>
                    <a:schemeClr val="accent2"/>
                  </a:solidFill>
                  <a:prstDash val="solid"/>
                </a:ln>
                <a:solidFill>
                  <a:schemeClr val="accent2">
                    <a:lumMod val="40000"/>
                    <a:lumOff val="60000"/>
                  </a:schemeClr>
                </a:solidFill>
                <a:effectLst/>
              </a:rPr>
              <a:t>4</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30" name="Rectangle 29">
            <a:extLst>
              <a:ext uri="{FF2B5EF4-FFF2-40B4-BE49-F238E27FC236}">
                <a16:creationId xmlns:a16="http://schemas.microsoft.com/office/drawing/2014/main" id="{D1E1B9BD-36F3-4469-B87C-886A48BD7C86}"/>
              </a:ext>
            </a:extLst>
          </p:cNvPr>
          <p:cNvSpPr/>
          <p:nvPr/>
        </p:nvSpPr>
        <p:spPr>
          <a:xfrm>
            <a:off x="9385251" y="5063984"/>
            <a:ext cx="441146" cy="646331"/>
          </a:xfrm>
          <a:prstGeom prst="rect">
            <a:avLst/>
          </a:prstGeom>
          <a:noFill/>
        </p:spPr>
        <p:txBody>
          <a:bodyPr wrap="none" lIns="91440" tIns="45720" rIns="91440" bIns="45720">
            <a:spAutoFit/>
          </a:bodyPr>
          <a:lstStyle/>
          <a:p>
            <a:pPr algn="ctr"/>
            <a:r>
              <a:rPr lang="ar-SA" sz="3600" b="1" cap="none" spc="0" dirty="0">
                <a:ln w="22225">
                  <a:solidFill>
                    <a:schemeClr val="accent2"/>
                  </a:solidFill>
                  <a:prstDash val="solid"/>
                </a:ln>
                <a:solidFill>
                  <a:schemeClr val="accent2">
                    <a:lumMod val="40000"/>
                    <a:lumOff val="60000"/>
                  </a:schemeClr>
                </a:solidFill>
                <a:effectLst/>
              </a:rPr>
              <a:t>5</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31" name="Rectangle 30">
            <a:extLst>
              <a:ext uri="{FF2B5EF4-FFF2-40B4-BE49-F238E27FC236}">
                <a16:creationId xmlns:a16="http://schemas.microsoft.com/office/drawing/2014/main" id="{5B0AE69E-6603-41D4-B73C-EDBDFB7B7D94}"/>
              </a:ext>
            </a:extLst>
          </p:cNvPr>
          <p:cNvSpPr/>
          <p:nvPr/>
        </p:nvSpPr>
        <p:spPr>
          <a:xfrm>
            <a:off x="9611543" y="5964530"/>
            <a:ext cx="441146" cy="646331"/>
          </a:xfrm>
          <a:prstGeom prst="rect">
            <a:avLst/>
          </a:prstGeom>
          <a:noFill/>
        </p:spPr>
        <p:txBody>
          <a:bodyPr wrap="none" lIns="91440" tIns="45720" rIns="91440" bIns="45720">
            <a:spAutoFit/>
          </a:bodyPr>
          <a:lstStyle/>
          <a:p>
            <a:pPr algn="ctr"/>
            <a:r>
              <a:rPr lang="ar-SA" sz="3600" b="1" cap="none" spc="0" dirty="0">
                <a:ln w="22225">
                  <a:solidFill>
                    <a:schemeClr val="accent2"/>
                  </a:solidFill>
                  <a:prstDash val="solid"/>
                </a:ln>
                <a:solidFill>
                  <a:schemeClr val="accent2">
                    <a:lumMod val="40000"/>
                    <a:lumOff val="60000"/>
                  </a:schemeClr>
                </a:solidFill>
                <a:effectLst/>
              </a:rPr>
              <a:t>6</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4" name="Oval 3">
            <a:extLst>
              <a:ext uri="{FF2B5EF4-FFF2-40B4-BE49-F238E27FC236}">
                <a16:creationId xmlns:a16="http://schemas.microsoft.com/office/drawing/2014/main" id="{E823D2B6-99F2-44C3-8F42-3F5CD221E8B3}"/>
              </a:ext>
            </a:extLst>
          </p:cNvPr>
          <p:cNvSpPr/>
          <p:nvPr/>
        </p:nvSpPr>
        <p:spPr>
          <a:xfrm>
            <a:off x="10220036" y="2964871"/>
            <a:ext cx="1721487" cy="214508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000" b="1" dirty="0">
                <a:latin typeface="Times New Roman" pitchFamily="18" charset="0"/>
                <a:cs typeface="Times New Roman" pitchFamily="18" charset="0"/>
              </a:rPr>
              <a:t>قسم ابن سينا عناصر الحركة إلى ستة عناصر هي</a:t>
            </a:r>
            <a:endParaRPr lang="en-US" sz="2000" b="1" dirty="0"/>
          </a:p>
        </p:txBody>
      </p:sp>
    </p:spTree>
    <p:extLst>
      <p:ext uri="{BB962C8B-B14F-4D97-AF65-F5344CB8AC3E}">
        <p14:creationId xmlns:p14="http://schemas.microsoft.com/office/powerpoint/2010/main" val="85196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1100" dirty="0">
                <a:solidFill>
                  <a:schemeClr val="accent3">
                    <a:lumMod val="75000"/>
                  </a:schemeClr>
                </a:solidFill>
              </a:rPr>
              <a:t>مقرر مقدمة في العلوم الطبيعية – فصل الفيزياء – قسم الكيمياء – كلية العلوم - جامعة الملك عبدالعزيز – 2019 م</a:t>
            </a:r>
            <a:endParaRPr lang="en-US" sz="1100" dirty="0">
              <a:solidFill>
                <a:schemeClr val="accent3">
                  <a:lumMod val="75000"/>
                </a:schemeClr>
              </a:solidFill>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algn="ct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ق</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د</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م</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algn="ctr"/>
                <a:r>
                  <a:rPr lang="ar-SA" sz="2800" b="1" cap="none" spc="0" dirty="0">
                    <a:ln w="6600">
                      <a:solidFill>
                        <a:schemeClr val="accent2"/>
                      </a:solidFill>
                      <a:prstDash val="solid"/>
                    </a:ln>
                    <a:solidFill>
                      <a:srgbClr val="FFFFFF"/>
                    </a:solidFill>
                    <a:effectLst>
                      <a:outerShdw dist="38100" dir="2700000" algn="tl" rotWithShape="0">
                        <a:schemeClr val="accent2"/>
                      </a:outerShdw>
                    </a:effectLst>
                  </a:rPr>
                  <a:t>ة</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r>
                <a:rPr lang="ar-SA" b="1" dirty="0">
                  <a:ln w="6600">
                    <a:solidFill>
                      <a:schemeClr val="accent2"/>
                    </a:solidFill>
                    <a:prstDash val="solid"/>
                  </a:ln>
                  <a:solidFill>
                    <a:srgbClr val="FFFF00"/>
                  </a:solidFill>
                  <a:effectLst>
                    <a:outerShdw dist="38100" dir="2700000" algn="tl" rotWithShape="0">
                      <a:schemeClr val="accent2"/>
                    </a:outerShdw>
                  </a:effectLst>
                </a:rPr>
                <a:t>العلوم</a:t>
              </a:r>
              <a:endParaRPr lang="en-US" b="1" dirty="0">
                <a:ln w="6600">
                  <a:solidFill>
                    <a:schemeClr val="accent2"/>
                  </a:solidFill>
                  <a:prstDash val="solid"/>
                </a:ln>
                <a:solidFill>
                  <a:srgbClr val="FFFF00"/>
                </a:solidFill>
                <a:effectLst>
                  <a:outerShdw dist="38100" dir="2700000" algn="tl" rotWithShape="0">
                    <a:schemeClr val="accent2"/>
                  </a:outerShdw>
                </a:effectLst>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r>
                <a:rPr lang="ar-SA"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الطبيعية</a:t>
              </a:r>
              <a:endParaRPr lang="en-US" b="1"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algn="ctr"/>
              <a:r>
                <a:rPr lang="ar-SA"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في</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2" name="Rectangle 1">
            <a:extLst>
              <a:ext uri="{FF2B5EF4-FFF2-40B4-BE49-F238E27FC236}">
                <a16:creationId xmlns:a16="http://schemas.microsoft.com/office/drawing/2014/main" id="{845E44E8-7157-4F1F-9137-E0A3D3FE7AD1}"/>
              </a:ext>
            </a:extLst>
          </p:cNvPr>
          <p:cNvSpPr/>
          <p:nvPr/>
        </p:nvSpPr>
        <p:spPr>
          <a:xfrm>
            <a:off x="3722255" y="2681010"/>
            <a:ext cx="6604000" cy="2062103"/>
          </a:xfrm>
          <a:prstGeom prst="rect">
            <a:avLst/>
          </a:prstGeom>
          <a:ln w="3175">
            <a:solidFill>
              <a:schemeClr val="tx1"/>
            </a:solidFill>
          </a:ln>
          <a:effectLst>
            <a:glow rad="228600">
              <a:schemeClr val="accent3">
                <a:satMod val="175000"/>
                <a:alpha val="40000"/>
              </a:schemeClr>
            </a:glow>
          </a:effectLst>
        </p:spPr>
        <p:txBody>
          <a:bodyPr wrap="square">
            <a:spAutoFit/>
          </a:bodyPr>
          <a:lstStyle/>
          <a:p>
            <a:pPr algn="ctr"/>
            <a:r>
              <a:rPr lang="ar-SA"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هذا يؤكد أن لإبن سينا السبق في قوانين الحركة وهو بذلك يكون قد  تجاوز ليوناردو دافينشي بأكثر من أربعة قرون وجاليليو جاليلي بأكثر من خمسة قرون وإسحاق نيوتن بأكثر من ستة قرون</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BAE6491-AF75-416E-9557-30203FE2C1A4}"/>
              </a:ext>
            </a:extLst>
          </p:cNvPr>
          <p:cNvPicPr>
            <a:picLocks noChangeAspect="1"/>
          </p:cNvPicPr>
          <p:nvPr/>
        </p:nvPicPr>
        <p:blipFill>
          <a:blip r:embed="rId2"/>
          <a:stretch>
            <a:fillRect/>
          </a:stretch>
        </p:blipFill>
        <p:spPr>
          <a:xfrm>
            <a:off x="1671699" y="2253673"/>
            <a:ext cx="1853345" cy="2844800"/>
          </a:xfrm>
          <a:prstGeom prst="rect">
            <a:avLst/>
          </a:prstGeom>
        </p:spPr>
      </p:pic>
    </p:spTree>
    <p:extLst>
      <p:ext uri="{BB962C8B-B14F-4D97-AF65-F5344CB8AC3E}">
        <p14:creationId xmlns:p14="http://schemas.microsoft.com/office/powerpoint/2010/main" val="36207592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4655</Words>
  <Application>Microsoft Office PowerPoint</Application>
  <PresentationFormat>Widescreen</PresentationFormat>
  <Paragraphs>1072</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Cambria Math</vt:lpstr>
      <vt:lpstr>Constantia</vt:lpstr>
      <vt:lpstr>Times New Roman</vt:lpstr>
      <vt:lpstr>Wingdings</vt:lpstr>
      <vt:lpstr>Wingdings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tmfagieh@outlook.sa</dc:creator>
  <cp:lastModifiedBy>tmfagieh@outlook.sa</cp:lastModifiedBy>
  <cp:revision>39</cp:revision>
  <dcterms:created xsi:type="dcterms:W3CDTF">2018-12-15T22:35:19Z</dcterms:created>
  <dcterms:modified xsi:type="dcterms:W3CDTF">2019-01-09T23:57:52Z</dcterms:modified>
</cp:coreProperties>
</file>