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272" r:id="rId3"/>
    <p:sldId id="273" r:id="rId4"/>
    <p:sldId id="274" r:id="rId5"/>
    <p:sldId id="275" r:id="rId6"/>
    <p:sldId id="276" r:id="rId7"/>
    <p:sldId id="277" r:id="rId8"/>
    <p:sldId id="278" r:id="rId9"/>
    <p:sldId id="279" r:id="rId10"/>
    <p:sldId id="280" r:id="rId11"/>
    <p:sldId id="281" r:id="rId12"/>
    <p:sldId id="282" r:id="rId13"/>
    <p:sldId id="285" r:id="rId14"/>
    <p:sldId id="286" r:id="rId15"/>
    <p:sldId id="287" r:id="rId16"/>
    <p:sldId id="288" r:id="rId17"/>
    <p:sldId id="289" r:id="rId18"/>
    <p:sldId id="290" r:id="rId19"/>
    <p:sldId id="291" r:id="rId20"/>
    <p:sldId id="292" r:id="rId21"/>
    <p:sldId id="293" r:id="rId22"/>
    <p:sldId id="283" r:id="rId23"/>
    <p:sldId id="294" r:id="rId24"/>
    <p:sldId id="295" r:id="rId25"/>
    <p:sldId id="296" r:id="rId26"/>
    <p:sldId id="297" r:id="rId27"/>
    <p:sldId id="298" r:id="rId28"/>
    <p:sldId id="299" r:id="rId29"/>
    <p:sldId id="300" r:id="rId30"/>
    <p:sldId id="301" r:id="rId31"/>
    <p:sldId id="302" r:id="rId32"/>
    <p:sldId id="303" r:id="rId33"/>
    <p:sldId id="304"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1" autoAdjust="0"/>
  </p:normalViewPr>
  <p:slideViewPr>
    <p:cSldViewPr snapToGrid="0">
      <p:cViewPr varScale="1">
        <p:scale>
          <a:sx n="65" d="100"/>
          <a:sy n="65" d="100"/>
        </p:scale>
        <p:origin x="724"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753FC-B79D-466A-A7E8-66E86604FF65}" type="doc">
      <dgm:prSet loTypeId="urn:microsoft.com/office/officeart/2005/8/layout/bList2" loCatId="list" qsTypeId="urn:microsoft.com/office/officeart/2005/8/quickstyle/simple1" qsCatId="simple" csTypeId="urn:microsoft.com/office/officeart/2005/8/colors/accent2_5" csCatId="accent2" phldr="1"/>
      <dgm:spPr/>
    </dgm:pt>
    <dgm:pt modelId="{DBE06D61-52A9-47C2-9705-14276F2CCF6B}">
      <dgm:prSet custT="1"/>
      <dgm:spPr>
        <a:xfrm>
          <a:off x="2780261" y="727309"/>
          <a:ext cx="2638150" cy="1451169"/>
        </a:xfrm>
        <a:prstGeom prst="round2SameRect">
          <a:avLst>
            <a:gd name="adj1" fmla="val 8000"/>
            <a:gd name="adj2" fmla="val 0"/>
          </a:avLst>
        </a:prstGeom>
      </dgm:spPr>
      <dgm:t>
        <a:bodyPr/>
        <a:lstStyle/>
        <a:p>
          <a:pPr algn="ctr" rtl="1">
            <a:buFont typeface="+mj-lt"/>
            <a:buNone/>
          </a:pPr>
          <a:r>
            <a:rPr lang="ar-SA" sz="3200">
              <a:latin typeface="Constantia"/>
              <a:ea typeface="+mn-ea"/>
              <a:cs typeface="+mn-cs"/>
            </a:rPr>
            <a:t> </a:t>
          </a:r>
          <a:r>
            <a:rPr lang="ar-SA" sz="3200" b="1" cap="none" spc="0">
              <a:ln w="22225">
                <a:prstDash val="solid"/>
              </a:ln>
              <a:effectLst/>
              <a:latin typeface="Constantia"/>
              <a:ea typeface="+mn-ea"/>
              <a:cs typeface="+mn-cs"/>
            </a:rPr>
            <a:t>الحمل الحراري</a:t>
          </a:r>
          <a:endParaRPr lang="en-US" sz="3200" dirty="0">
            <a:latin typeface="Constantia"/>
            <a:ea typeface="+mn-ea"/>
            <a:cs typeface="+mn-cs"/>
          </a:endParaRPr>
        </a:p>
      </dgm:t>
    </dgm:pt>
    <dgm:pt modelId="{F6EC46CF-94AB-4C00-9394-412FED06EE53}" type="parTrans" cxnId="{5EA080F7-D3E4-4D24-A0EE-1C188049D869}">
      <dgm:prSet/>
      <dgm:spPr/>
      <dgm:t>
        <a:bodyPr/>
        <a:lstStyle/>
        <a:p>
          <a:endParaRPr lang="en-US"/>
        </a:p>
      </dgm:t>
    </dgm:pt>
    <dgm:pt modelId="{04180C10-DA3E-41E9-9345-E4B062973B44}" type="sibTrans" cxnId="{5EA080F7-D3E4-4D24-A0EE-1C188049D869}">
      <dgm:prSet/>
      <dgm:spPr/>
      <dgm:t>
        <a:bodyPr/>
        <a:lstStyle/>
        <a:p>
          <a:endParaRPr lang="en-US"/>
        </a:p>
      </dgm:t>
    </dgm:pt>
    <dgm:pt modelId="{AE7E83CE-B67E-4A5E-9AF8-675EDBB1F8A4}">
      <dgm:prSet custT="1"/>
      <dgm:spPr>
        <a:xfrm>
          <a:off x="3326" y="727309"/>
          <a:ext cx="2608368" cy="1451169"/>
        </a:xfrm>
        <a:prstGeom prst="round2SameRect">
          <a:avLst>
            <a:gd name="adj1" fmla="val 8000"/>
            <a:gd name="adj2" fmla="val 0"/>
          </a:avLst>
        </a:prstGeom>
      </dgm:spPr>
      <dgm:t>
        <a:bodyPr/>
        <a:lstStyle/>
        <a:p>
          <a:pPr algn="ctr" rtl="1">
            <a:buFont typeface="+mj-lt"/>
            <a:buNone/>
          </a:pPr>
          <a:r>
            <a:rPr lang="ar-SA" sz="3200" b="1" cap="none" spc="0">
              <a:ln w="22225">
                <a:prstDash val="solid"/>
              </a:ln>
              <a:effectLst/>
              <a:latin typeface="Constantia"/>
              <a:ea typeface="+mn-ea"/>
              <a:cs typeface="+mn-cs"/>
            </a:rPr>
            <a:t> الإشعاع الحراري</a:t>
          </a:r>
          <a:endParaRPr lang="en-US" sz="3200" b="1" cap="none" spc="0" dirty="0">
            <a:ln w="22225">
              <a:prstDash val="solid"/>
            </a:ln>
            <a:effectLst/>
            <a:latin typeface="Constantia"/>
            <a:ea typeface="+mn-ea"/>
            <a:cs typeface="+mn-cs"/>
          </a:endParaRPr>
        </a:p>
      </dgm:t>
    </dgm:pt>
    <dgm:pt modelId="{D12B2FF2-C64F-480A-8D5D-CDE448077001}" type="parTrans" cxnId="{42300487-CE14-44DE-89D7-7739AAB3FC28}">
      <dgm:prSet/>
      <dgm:spPr/>
      <dgm:t>
        <a:bodyPr/>
        <a:lstStyle/>
        <a:p>
          <a:endParaRPr lang="en-US"/>
        </a:p>
      </dgm:t>
    </dgm:pt>
    <dgm:pt modelId="{B0BB641D-9AAC-4F08-97E3-E4740E812CF1}" type="sibTrans" cxnId="{42300487-CE14-44DE-89D7-7739AAB3FC28}">
      <dgm:prSet/>
      <dgm:spPr/>
      <dgm:t>
        <a:bodyPr/>
        <a:lstStyle/>
        <a:p>
          <a:endParaRPr lang="en-US"/>
        </a:p>
      </dgm:t>
    </dgm:pt>
    <dgm:pt modelId="{7703632F-239C-43A0-B5F5-6067B3F6DACA}">
      <dgm:prSet custT="1"/>
      <dgm:spPr>
        <a:xfrm>
          <a:off x="5586979" y="727309"/>
          <a:ext cx="2971803" cy="1451169"/>
        </a:xfrm>
        <a:prstGeom prst="round2SameRect">
          <a:avLst>
            <a:gd name="adj1" fmla="val 8000"/>
            <a:gd name="adj2" fmla="val 0"/>
          </a:avLst>
        </a:prstGeom>
      </dgm:spPr>
      <dgm:t>
        <a:bodyPr/>
        <a:lstStyle/>
        <a:p>
          <a:pPr algn="ctr" rtl="1">
            <a:buFont typeface="+mj-lt"/>
            <a:buNone/>
          </a:pPr>
          <a:r>
            <a:rPr lang="ar-SA" sz="3200" dirty="0">
              <a:latin typeface="Constantia"/>
              <a:ea typeface="+mn-ea"/>
              <a:cs typeface="+mn-cs"/>
            </a:rPr>
            <a:t> </a:t>
          </a:r>
          <a:r>
            <a:rPr lang="ar-SA" sz="3200" b="1" cap="none" spc="0" dirty="0">
              <a:ln w="22225">
                <a:prstDash val="solid"/>
              </a:ln>
              <a:effectLst/>
              <a:latin typeface="Constantia"/>
              <a:ea typeface="+mn-ea"/>
              <a:cs typeface="+mn-cs"/>
            </a:rPr>
            <a:t>التوصيل الحراري</a:t>
          </a:r>
          <a:endParaRPr lang="en-US" sz="3200" dirty="0">
            <a:latin typeface="Constantia"/>
            <a:ea typeface="+mn-ea"/>
            <a:cs typeface="+mn-cs"/>
          </a:endParaRPr>
        </a:p>
      </dgm:t>
    </dgm:pt>
    <dgm:pt modelId="{466E4EF1-AF8F-4AE2-BC0D-3850307A75C9}" type="parTrans" cxnId="{0AE6FFC1-B77C-40F0-8665-D78E126772D2}">
      <dgm:prSet/>
      <dgm:spPr/>
      <dgm:t>
        <a:bodyPr/>
        <a:lstStyle/>
        <a:p>
          <a:endParaRPr lang="en-US"/>
        </a:p>
      </dgm:t>
    </dgm:pt>
    <dgm:pt modelId="{04929FED-17F3-4172-AA0B-CAB1E0A9FED3}" type="sibTrans" cxnId="{0AE6FFC1-B77C-40F0-8665-D78E126772D2}">
      <dgm:prSet/>
      <dgm:spPr/>
      <dgm:t>
        <a:bodyPr/>
        <a:lstStyle/>
        <a:p>
          <a:endParaRPr lang="en-US"/>
        </a:p>
      </dgm:t>
    </dgm:pt>
    <dgm:pt modelId="{02CDA301-9367-4C0C-BECE-6420F2854067}">
      <dgm:prSet phldrT="[Text]" custT="1"/>
      <dgm:spPr>
        <a:xfrm>
          <a:off x="6100871" y="2178478"/>
          <a:ext cx="1944019" cy="624002"/>
        </a:xfrm>
        <a:prstGeom prst="rect">
          <a:avLst/>
        </a:prstGeom>
      </dgm:spPr>
      <dgm:t>
        <a:bodyPr/>
        <a:lstStyle/>
        <a:p>
          <a:pPr>
            <a:buNone/>
          </a:pPr>
          <a:endParaRPr lang="en-U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9419248E-BD4D-4D7C-983E-600BAF013C57}" type="sibTrans" cxnId="{2AD31058-84E9-4ABE-94DF-6DD2FD43FBED}">
      <dgm:prSet/>
      <dgm:spPr/>
      <dgm:t>
        <a:bodyPr/>
        <a:lstStyle/>
        <a:p>
          <a:endParaRPr lang="en-US" sz="2400">
            <a:latin typeface="Times New Roman" panose="02020603050405020304" pitchFamily="18" charset="0"/>
            <a:cs typeface="Times New Roman" panose="02020603050405020304" pitchFamily="18" charset="0"/>
          </a:endParaRPr>
        </a:p>
      </dgm:t>
    </dgm:pt>
    <dgm:pt modelId="{D9EE662B-DA65-467B-9F08-88A488850043}" type="parTrans" cxnId="{2AD31058-84E9-4ABE-94DF-6DD2FD43FBED}">
      <dgm:prSet/>
      <dgm:spPr/>
      <dgm:t>
        <a:bodyPr/>
        <a:lstStyle/>
        <a:p>
          <a:endParaRPr lang="en-US" sz="2400">
            <a:latin typeface="Times New Roman" panose="02020603050405020304" pitchFamily="18" charset="0"/>
            <a:cs typeface="Times New Roman" panose="02020603050405020304" pitchFamily="18" charset="0"/>
          </a:endParaRPr>
        </a:p>
      </dgm:t>
    </dgm:pt>
    <dgm:pt modelId="{2C85D2F5-7398-4726-87A1-84961E8D94BD}">
      <dgm:prSet phldrT="[Text]" custT="1"/>
      <dgm:spPr>
        <a:xfrm>
          <a:off x="335501" y="2178478"/>
          <a:ext cx="1944019" cy="624002"/>
        </a:xfrm>
        <a:prstGeom prst="rect">
          <a:avLst/>
        </a:prstGeom>
      </dgm:spPr>
      <dgm:t>
        <a:bodyPr/>
        <a:lstStyle/>
        <a:p>
          <a:pPr>
            <a:buNone/>
          </a:pPr>
          <a:endParaRPr lang="en-U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17FD4F98-9BFF-4E3B-A0C8-148F85D7D148}" type="sibTrans" cxnId="{FB2DE448-6844-4391-A58C-1D9E3178103B}">
      <dgm:prSet/>
      <dgm:spPr/>
      <dgm:t>
        <a:bodyPr/>
        <a:lstStyle/>
        <a:p>
          <a:endParaRPr lang="en-US" sz="2400">
            <a:latin typeface="Times New Roman" panose="02020603050405020304" pitchFamily="18" charset="0"/>
            <a:cs typeface="Times New Roman" panose="02020603050405020304" pitchFamily="18" charset="0"/>
          </a:endParaRPr>
        </a:p>
      </dgm:t>
    </dgm:pt>
    <dgm:pt modelId="{92A7746F-E678-43FA-848E-7C876B95CE18}" type="parTrans" cxnId="{FB2DE448-6844-4391-A58C-1D9E3178103B}">
      <dgm:prSet/>
      <dgm:spPr/>
      <dgm:t>
        <a:bodyPr/>
        <a:lstStyle/>
        <a:p>
          <a:endParaRPr lang="en-US" sz="2400">
            <a:latin typeface="Times New Roman" panose="02020603050405020304" pitchFamily="18" charset="0"/>
            <a:cs typeface="Times New Roman" panose="02020603050405020304" pitchFamily="18" charset="0"/>
          </a:endParaRPr>
        </a:p>
      </dgm:t>
    </dgm:pt>
    <dgm:pt modelId="{A0F1B478-6B73-474F-92A7-E3D55FA74074}">
      <dgm:prSet phldrT="[Text]" custT="1"/>
      <dgm:spPr>
        <a:xfrm>
          <a:off x="3127327" y="2178478"/>
          <a:ext cx="1944019" cy="624002"/>
        </a:xfrm>
        <a:prstGeom prst="rect">
          <a:avLst/>
        </a:prstGeom>
      </dgm:spPr>
      <dgm:t>
        <a:bodyPr/>
        <a:lstStyle/>
        <a:p>
          <a:pPr>
            <a:buNone/>
          </a:pPr>
          <a:endParaRPr lang="en-U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6C82D3C-DE59-42C7-8E8E-BC9F51EE81EC}" type="sibTrans" cxnId="{DD1834D8-F19E-4895-839C-EEFEEC183DD7}">
      <dgm:prSet/>
      <dgm:spPr/>
      <dgm:t>
        <a:bodyPr/>
        <a:lstStyle/>
        <a:p>
          <a:endParaRPr lang="en-US" sz="2400">
            <a:latin typeface="Times New Roman" panose="02020603050405020304" pitchFamily="18" charset="0"/>
            <a:cs typeface="Times New Roman" panose="02020603050405020304" pitchFamily="18" charset="0"/>
          </a:endParaRPr>
        </a:p>
      </dgm:t>
    </dgm:pt>
    <dgm:pt modelId="{D0C74EC0-0179-4604-9C74-FE36BD93BB22}" type="parTrans" cxnId="{DD1834D8-F19E-4895-839C-EEFEEC183DD7}">
      <dgm:prSet/>
      <dgm:spPr/>
      <dgm:t>
        <a:bodyPr/>
        <a:lstStyle/>
        <a:p>
          <a:endParaRPr lang="en-US" sz="2400">
            <a:latin typeface="Times New Roman" panose="02020603050405020304" pitchFamily="18" charset="0"/>
            <a:cs typeface="Times New Roman" panose="02020603050405020304" pitchFamily="18" charset="0"/>
          </a:endParaRPr>
        </a:p>
      </dgm:t>
    </dgm:pt>
    <dgm:pt modelId="{EB49299F-EAE3-40FB-AB69-0A6C87674ED6}" type="pres">
      <dgm:prSet presAssocID="{737753FC-B79D-466A-A7E8-66E86604FF65}" presName="diagram" presStyleCnt="0">
        <dgm:presLayoutVars>
          <dgm:dir val="rev"/>
          <dgm:animLvl val="lvl"/>
          <dgm:resizeHandles val="exact"/>
        </dgm:presLayoutVars>
      </dgm:prSet>
      <dgm:spPr/>
    </dgm:pt>
    <dgm:pt modelId="{178D935F-CDAD-4280-AAFA-6DB3132F668C}" type="pres">
      <dgm:prSet presAssocID="{02CDA301-9367-4C0C-BECE-6420F2854067}" presName="compNode" presStyleCnt="0"/>
      <dgm:spPr/>
    </dgm:pt>
    <dgm:pt modelId="{8F27FBE5-773A-453D-B91E-B45DB982BD6B}" type="pres">
      <dgm:prSet presAssocID="{02CDA301-9367-4C0C-BECE-6420F2854067}" presName="childRect" presStyleLbl="bgAcc1" presStyleIdx="0" presStyleCnt="3" custScaleX="152869">
        <dgm:presLayoutVars>
          <dgm:bulletEnabled val="1"/>
        </dgm:presLayoutVars>
      </dgm:prSet>
      <dgm:spPr/>
    </dgm:pt>
    <dgm:pt modelId="{7DCF1150-7B15-479E-96D5-C894F199F19F}" type="pres">
      <dgm:prSet presAssocID="{02CDA301-9367-4C0C-BECE-6420F2854067}" presName="parentText" presStyleLbl="node1" presStyleIdx="0" presStyleCnt="0">
        <dgm:presLayoutVars>
          <dgm:chMax val="0"/>
          <dgm:bulletEnabled val="1"/>
        </dgm:presLayoutVars>
      </dgm:prSet>
      <dgm:spPr/>
    </dgm:pt>
    <dgm:pt modelId="{0329CC3F-7B13-41B7-967E-6204ED9341C5}" type="pres">
      <dgm:prSet presAssocID="{02CDA301-9367-4C0C-BECE-6420F2854067}" presName="parentRect" presStyleLbl="alignNode1" presStyleIdx="0" presStyleCnt="3"/>
      <dgm:spPr/>
    </dgm:pt>
    <dgm:pt modelId="{AF4166D5-11D0-4C15-B289-B821FC05D921}" type="pres">
      <dgm:prSet presAssocID="{02CDA301-9367-4C0C-BECE-6420F2854067}" presName="adorn" presStyleLbl="fgAccFollowNode1" presStyleIdx="0" presStyleCnt="3" custLinFactX="32131" custLinFactY="-22948" custLinFactNeighborX="100000" custLinFactNeighborY="-100000"/>
      <dgm:spPr>
        <a:xfrm>
          <a:off x="5940462" y="2277595"/>
          <a:ext cx="680406" cy="680406"/>
        </a:xfrm>
        <a:prstGeom prst="ellipse">
          <a:avLst/>
        </a:prstGeom>
        <a:blipFill dpi="0" rotWithShape="1">
          <a:blip xmlns:r="http://schemas.openxmlformats.org/officeDocument/2006/relationships" r:embed="rId1"/>
          <a:srcRect/>
          <a:stretch>
            <a:fillRect t="29506" b="29506"/>
          </a:stretch>
        </a:blipFill>
      </dgm:spPr>
    </dgm:pt>
    <dgm:pt modelId="{BA84FD22-1FEB-4422-A5AF-42544C287313}" type="pres">
      <dgm:prSet presAssocID="{9419248E-BD4D-4D7C-983E-600BAF013C57}" presName="sibTrans" presStyleLbl="sibTrans2D1" presStyleIdx="0" presStyleCnt="0"/>
      <dgm:spPr/>
    </dgm:pt>
    <dgm:pt modelId="{CBD39E69-FBE7-46A2-B1DE-7C7D7977BC33}" type="pres">
      <dgm:prSet presAssocID="{A0F1B478-6B73-474F-92A7-E3D55FA74074}" presName="compNode" presStyleCnt="0"/>
      <dgm:spPr/>
    </dgm:pt>
    <dgm:pt modelId="{0BA6AA54-BCEF-46EC-9EA8-0AE0E59F6661}" type="pres">
      <dgm:prSet presAssocID="{A0F1B478-6B73-474F-92A7-E3D55FA74074}" presName="childRect" presStyleLbl="bgAcc1" presStyleIdx="1" presStyleCnt="3" custScaleX="135706">
        <dgm:presLayoutVars>
          <dgm:bulletEnabled val="1"/>
        </dgm:presLayoutVars>
      </dgm:prSet>
      <dgm:spPr/>
    </dgm:pt>
    <dgm:pt modelId="{8F7EA355-510D-4B30-8910-83FA8D183ED2}" type="pres">
      <dgm:prSet presAssocID="{A0F1B478-6B73-474F-92A7-E3D55FA74074}" presName="parentText" presStyleLbl="node1" presStyleIdx="0" presStyleCnt="0">
        <dgm:presLayoutVars>
          <dgm:chMax val="0"/>
          <dgm:bulletEnabled val="1"/>
        </dgm:presLayoutVars>
      </dgm:prSet>
      <dgm:spPr/>
    </dgm:pt>
    <dgm:pt modelId="{0D2BF59C-F859-482D-9001-514897C0B538}" type="pres">
      <dgm:prSet presAssocID="{A0F1B478-6B73-474F-92A7-E3D55FA74074}" presName="parentRect" presStyleLbl="alignNode1" presStyleIdx="1" presStyleCnt="3"/>
      <dgm:spPr/>
    </dgm:pt>
    <dgm:pt modelId="{C7015345-3BC5-4684-8AA4-525EC0245601}" type="pres">
      <dgm:prSet presAssocID="{A0F1B478-6B73-474F-92A7-E3D55FA74074}" presName="adorn" presStyleLbl="fgAccFollowNode1" presStyleIdx="1" presStyleCnt="3" custLinFactX="9824" custLinFactY="-22948" custLinFactNeighborX="100000" custLinFactNeighborY="-100000"/>
      <dgm:spPr>
        <a:xfrm>
          <a:off x="2966919" y="2277595"/>
          <a:ext cx="680406" cy="680406"/>
        </a:xfrm>
        <a:prstGeom prst="ellipse">
          <a:avLst/>
        </a:prstGeom>
        <a:blipFill rotWithShape="1">
          <a:blip xmlns:r="http://schemas.openxmlformats.org/officeDocument/2006/relationships" r:embed="rId2"/>
          <a:srcRect/>
          <a:stretch>
            <a:fillRect l="-9000" r="-9000"/>
          </a:stretch>
        </a:blipFill>
      </dgm:spPr>
    </dgm:pt>
    <dgm:pt modelId="{49CDBFD3-611A-40C8-A01A-28AA6F9B9BCB}" type="pres">
      <dgm:prSet presAssocID="{F6C82D3C-DE59-42C7-8E8E-BC9F51EE81EC}" presName="sibTrans" presStyleLbl="sibTrans2D1" presStyleIdx="0" presStyleCnt="0"/>
      <dgm:spPr/>
    </dgm:pt>
    <dgm:pt modelId="{729E6E43-A663-4913-BC0C-28C73E5F2847}" type="pres">
      <dgm:prSet presAssocID="{2C85D2F5-7398-4726-87A1-84961E8D94BD}" presName="compNode" presStyleCnt="0"/>
      <dgm:spPr/>
    </dgm:pt>
    <dgm:pt modelId="{A5661714-9073-40F2-A508-2EB3851EBDCC}" type="pres">
      <dgm:prSet presAssocID="{2C85D2F5-7398-4726-87A1-84961E8D94BD}" presName="childRect" presStyleLbl="bgAcc1" presStyleIdx="2" presStyleCnt="3" custScaleX="134174">
        <dgm:presLayoutVars>
          <dgm:bulletEnabled val="1"/>
        </dgm:presLayoutVars>
      </dgm:prSet>
      <dgm:spPr/>
    </dgm:pt>
    <dgm:pt modelId="{E2F13A4A-CA23-4FCF-8EF5-629A86208172}" type="pres">
      <dgm:prSet presAssocID="{2C85D2F5-7398-4726-87A1-84961E8D94BD}" presName="parentText" presStyleLbl="node1" presStyleIdx="0" presStyleCnt="0">
        <dgm:presLayoutVars>
          <dgm:chMax val="0"/>
          <dgm:bulletEnabled val="1"/>
        </dgm:presLayoutVars>
      </dgm:prSet>
      <dgm:spPr/>
    </dgm:pt>
    <dgm:pt modelId="{34792274-930A-4687-936D-80EEC73CDD17}" type="pres">
      <dgm:prSet presAssocID="{2C85D2F5-7398-4726-87A1-84961E8D94BD}" presName="parentRect" presStyleLbl="alignNode1" presStyleIdx="2" presStyleCnt="3"/>
      <dgm:spPr/>
    </dgm:pt>
    <dgm:pt modelId="{67DE3977-5C47-4F21-9A8E-6262BF1036EF}" type="pres">
      <dgm:prSet presAssocID="{2C85D2F5-7398-4726-87A1-84961E8D94BD}" presName="adorn" presStyleLbl="fgAccFollowNode1" presStyleIdx="2" presStyleCnt="3" custLinFactY="-22948" custLinFactNeighborX="90344" custLinFactNeighborY="-100000"/>
      <dgm:spPr>
        <a:xfrm>
          <a:off x="175092" y="2277595"/>
          <a:ext cx="680406" cy="680406"/>
        </a:xfrm>
        <a:prstGeom prst="ellipse">
          <a:avLst/>
        </a:prstGeom>
        <a:blipFill dpi="0" rotWithShape="1">
          <a:blip xmlns:r="http://schemas.openxmlformats.org/officeDocument/2006/relationships" r:embed="rId3"/>
          <a:srcRect/>
          <a:stretch>
            <a:fillRect t="12900" b="12900"/>
          </a:stretch>
        </a:blipFill>
      </dgm:spPr>
    </dgm:pt>
  </dgm:ptLst>
  <dgm:cxnLst>
    <dgm:cxn modelId="{59A4CA15-EA38-40C8-B334-78A328ED5699}" type="presOf" srcId="{DBE06D61-52A9-47C2-9705-14276F2CCF6B}" destId="{0BA6AA54-BCEF-46EC-9EA8-0AE0E59F6661}" srcOrd="0" destOrd="0" presId="urn:microsoft.com/office/officeart/2005/8/layout/bList2"/>
    <dgm:cxn modelId="{8B75D220-C85C-4F07-B7D1-842CF8A9FEFB}" type="presOf" srcId="{02CDA301-9367-4C0C-BECE-6420F2854067}" destId="{7DCF1150-7B15-479E-96D5-C894F199F19F}" srcOrd="0" destOrd="0" presId="urn:microsoft.com/office/officeart/2005/8/layout/bList2"/>
    <dgm:cxn modelId="{808BCE2D-D445-4E24-BBD7-1A8F7CE8A261}" type="presOf" srcId="{7703632F-239C-43A0-B5F5-6067B3F6DACA}" destId="{8F27FBE5-773A-453D-B91E-B45DB982BD6B}" srcOrd="0" destOrd="0" presId="urn:microsoft.com/office/officeart/2005/8/layout/bList2"/>
    <dgm:cxn modelId="{FB2DE448-6844-4391-A58C-1D9E3178103B}" srcId="{737753FC-B79D-466A-A7E8-66E86604FF65}" destId="{2C85D2F5-7398-4726-87A1-84961E8D94BD}" srcOrd="2" destOrd="0" parTransId="{92A7746F-E678-43FA-848E-7C876B95CE18}" sibTransId="{17FD4F98-9BFF-4E3B-A0C8-148F85D7D148}"/>
    <dgm:cxn modelId="{2AD31058-84E9-4ABE-94DF-6DD2FD43FBED}" srcId="{737753FC-B79D-466A-A7E8-66E86604FF65}" destId="{02CDA301-9367-4C0C-BECE-6420F2854067}" srcOrd="0" destOrd="0" parTransId="{D9EE662B-DA65-467B-9F08-88A488850043}" sibTransId="{9419248E-BD4D-4D7C-983E-600BAF013C57}"/>
    <dgm:cxn modelId="{8C2B9C59-764A-4F93-9A1E-4EB237A481A5}" type="presOf" srcId="{F6C82D3C-DE59-42C7-8E8E-BC9F51EE81EC}" destId="{49CDBFD3-611A-40C8-A01A-28AA6F9B9BCB}" srcOrd="0" destOrd="0" presId="urn:microsoft.com/office/officeart/2005/8/layout/bList2"/>
    <dgm:cxn modelId="{42300487-CE14-44DE-89D7-7739AAB3FC28}" srcId="{2C85D2F5-7398-4726-87A1-84961E8D94BD}" destId="{AE7E83CE-B67E-4A5E-9AF8-675EDBB1F8A4}" srcOrd="0" destOrd="0" parTransId="{D12B2FF2-C64F-480A-8D5D-CDE448077001}" sibTransId="{B0BB641D-9AAC-4F08-97E3-E4740E812CF1}"/>
    <dgm:cxn modelId="{75F021AD-5B5D-4591-8EC3-2CAE8AE5FFB4}" type="presOf" srcId="{A0F1B478-6B73-474F-92A7-E3D55FA74074}" destId="{0D2BF59C-F859-482D-9001-514897C0B538}" srcOrd="1" destOrd="0" presId="urn:microsoft.com/office/officeart/2005/8/layout/bList2"/>
    <dgm:cxn modelId="{C19D53BB-6850-49A7-80AE-AB01B030D886}" type="presOf" srcId="{A0F1B478-6B73-474F-92A7-E3D55FA74074}" destId="{8F7EA355-510D-4B30-8910-83FA8D183ED2}" srcOrd="0" destOrd="0" presId="urn:microsoft.com/office/officeart/2005/8/layout/bList2"/>
    <dgm:cxn modelId="{0AE6FFC1-B77C-40F0-8665-D78E126772D2}" srcId="{02CDA301-9367-4C0C-BECE-6420F2854067}" destId="{7703632F-239C-43A0-B5F5-6067B3F6DACA}" srcOrd="0" destOrd="0" parTransId="{466E4EF1-AF8F-4AE2-BC0D-3850307A75C9}" sibTransId="{04929FED-17F3-4172-AA0B-CAB1E0A9FED3}"/>
    <dgm:cxn modelId="{B505B2CD-AF27-4313-B53D-FB04918E7356}" type="presOf" srcId="{02CDA301-9367-4C0C-BECE-6420F2854067}" destId="{0329CC3F-7B13-41B7-967E-6204ED9341C5}" srcOrd="1" destOrd="0" presId="urn:microsoft.com/office/officeart/2005/8/layout/bList2"/>
    <dgm:cxn modelId="{DD1834D8-F19E-4895-839C-EEFEEC183DD7}" srcId="{737753FC-B79D-466A-A7E8-66E86604FF65}" destId="{A0F1B478-6B73-474F-92A7-E3D55FA74074}" srcOrd="1" destOrd="0" parTransId="{D0C74EC0-0179-4604-9C74-FE36BD93BB22}" sibTransId="{F6C82D3C-DE59-42C7-8E8E-BC9F51EE81EC}"/>
    <dgm:cxn modelId="{C0507BE9-664F-4602-BD87-F148ADD134E4}" type="presOf" srcId="{737753FC-B79D-466A-A7E8-66E86604FF65}" destId="{EB49299F-EAE3-40FB-AB69-0A6C87674ED6}" srcOrd="0" destOrd="0" presId="urn:microsoft.com/office/officeart/2005/8/layout/bList2"/>
    <dgm:cxn modelId="{2FC006ED-AA50-4482-A4C2-FFDCE8EE11B2}" type="presOf" srcId="{2C85D2F5-7398-4726-87A1-84961E8D94BD}" destId="{E2F13A4A-CA23-4FCF-8EF5-629A86208172}" srcOrd="0" destOrd="0" presId="urn:microsoft.com/office/officeart/2005/8/layout/bList2"/>
    <dgm:cxn modelId="{573517ED-24F7-46C5-8CD7-BDAC80B980BA}" type="presOf" srcId="{2C85D2F5-7398-4726-87A1-84961E8D94BD}" destId="{34792274-930A-4687-936D-80EEC73CDD17}" srcOrd="1" destOrd="0" presId="urn:microsoft.com/office/officeart/2005/8/layout/bList2"/>
    <dgm:cxn modelId="{AA7260F0-F084-4200-A822-09E9DB9EDED5}" type="presOf" srcId="{AE7E83CE-B67E-4A5E-9AF8-675EDBB1F8A4}" destId="{A5661714-9073-40F2-A508-2EB3851EBDCC}" srcOrd="0" destOrd="0" presId="urn:microsoft.com/office/officeart/2005/8/layout/bList2"/>
    <dgm:cxn modelId="{5EA080F7-D3E4-4D24-A0EE-1C188049D869}" srcId="{A0F1B478-6B73-474F-92A7-E3D55FA74074}" destId="{DBE06D61-52A9-47C2-9705-14276F2CCF6B}" srcOrd="0" destOrd="0" parTransId="{F6EC46CF-94AB-4C00-9394-412FED06EE53}" sibTransId="{04180C10-DA3E-41E9-9345-E4B062973B44}"/>
    <dgm:cxn modelId="{AAB6A7FB-029F-47E1-8B37-86CA1F1CC007}" type="presOf" srcId="{9419248E-BD4D-4D7C-983E-600BAF013C57}" destId="{BA84FD22-1FEB-4422-A5AF-42544C287313}" srcOrd="0" destOrd="0" presId="urn:microsoft.com/office/officeart/2005/8/layout/bList2"/>
    <dgm:cxn modelId="{C01D3DDA-4C45-4391-A4BD-CE104B722210}" type="presParOf" srcId="{EB49299F-EAE3-40FB-AB69-0A6C87674ED6}" destId="{178D935F-CDAD-4280-AAFA-6DB3132F668C}" srcOrd="0" destOrd="0" presId="urn:microsoft.com/office/officeart/2005/8/layout/bList2"/>
    <dgm:cxn modelId="{B42FE6F6-32E6-40D9-BA34-549E33FCDDB7}" type="presParOf" srcId="{178D935F-CDAD-4280-AAFA-6DB3132F668C}" destId="{8F27FBE5-773A-453D-B91E-B45DB982BD6B}" srcOrd="0" destOrd="0" presId="urn:microsoft.com/office/officeart/2005/8/layout/bList2"/>
    <dgm:cxn modelId="{95AA8978-55BC-42B4-A7B6-8B4C62533EEC}" type="presParOf" srcId="{178D935F-CDAD-4280-AAFA-6DB3132F668C}" destId="{7DCF1150-7B15-479E-96D5-C894F199F19F}" srcOrd="1" destOrd="0" presId="urn:microsoft.com/office/officeart/2005/8/layout/bList2"/>
    <dgm:cxn modelId="{211A6493-C226-4E44-849A-F91659A3F8CB}" type="presParOf" srcId="{178D935F-CDAD-4280-AAFA-6DB3132F668C}" destId="{0329CC3F-7B13-41B7-967E-6204ED9341C5}" srcOrd="2" destOrd="0" presId="urn:microsoft.com/office/officeart/2005/8/layout/bList2"/>
    <dgm:cxn modelId="{3FBFC340-7393-495B-A554-AE18A64D629D}" type="presParOf" srcId="{178D935F-CDAD-4280-AAFA-6DB3132F668C}" destId="{AF4166D5-11D0-4C15-B289-B821FC05D921}" srcOrd="3" destOrd="0" presId="urn:microsoft.com/office/officeart/2005/8/layout/bList2"/>
    <dgm:cxn modelId="{00B8BCF3-9481-4257-A718-2A92B80C6CFA}" type="presParOf" srcId="{EB49299F-EAE3-40FB-AB69-0A6C87674ED6}" destId="{BA84FD22-1FEB-4422-A5AF-42544C287313}" srcOrd="1" destOrd="0" presId="urn:microsoft.com/office/officeart/2005/8/layout/bList2"/>
    <dgm:cxn modelId="{9E5970A2-02C2-4177-9FAF-09995F388554}" type="presParOf" srcId="{EB49299F-EAE3-40FB-AB69-0A6C87674ED6}" destId="{CBD39E69-FBE7-46A2-B1DE-7C7D7977BC33}" srcOrd="2" destOrd="0" presId="urn:microsoft.com/office/officeart/2005/8/layout/bList2"/>
    <dgm:cxn modelId="{9BEB4140-4057-4EA3-AB41-2E860F660D49}" type="presParOf" srcId="{CBD39E69-FBE7-46A2-B1DE-7C7D7977BC33}" destId="{0BA6AA54-BCEF-46EC-9EA8-0AE0E59F6661}" srcOrd="0" destOrd="0" presId="urn:microsoft.com/office/officeart/2005/8/layout/bList2"/>
    <dgm:cxn modelId="{E7BF242F-6E65-42A3-9298-F25679708470}" type="presParOf" srcId="{CBD39E69-FBE7-46A2-B1DE-7C7D7977BC33}" destId="{8F7EA355-510D-4B30-8910-83FA8D183ED2}" srcOrd="1" destOrd="0" presId="urn:microsoft.com/office/officeart/2005/8/layout/bList2"/>
    <dgm:cxn modelId="{6DD533A2-D686-4351-9AD5-F3FF087F8869}" type="presParOf" srcId="{CBD39E69-FBE7-46A2-B1DE-7C7D7977BC33}" destId="{0D2BF59C-F859-482D-9001-514897C0B538}" srcOrd="2" destOrd="0" presId="urn:microsoft.com/office/officeart/2005/8/layout/bList2"/>
    <dgm:cxn modelId="{53079928-68BA-4CBC-A04A-E1C0C54A4C50}" type="presParOf" srcId="{CBD39E69-FBE7-46A2-B1DE-7C7D7977BC33}" destId="{C7015345-3BC5-4684-8AA4-525EC0245601}" srcOrd="3" destOrd="0" presId="urn:microsoft.com/office/officeart/2005/8/layout/bList2"/>
    <dgm:cxn modelId="{7F014FAB-FBE6-424B-B93E-C2348DD88C8E}" type="presParOf" srcId="{EB49299F-EAE3-40FB-AB69-0A6C87674ED6}" destId="{49CDBFD3-611A-40C8-A01A-28AA6F9B9BCB}" srcOrd="3" destOrd="0" presId="urn:microsoft.com/office/officeart/2005/8/layout/bList2"/>
    <dgm:cxn modelId="{9EDA0143-167B-4EF0-8879-012CD95E5467}" type="presParOf" srcId="{EB49299F-EAE3-40FB-AB69-0A6C87674ED6}" destId="{729E6E43-A663-4913-BC0C-28C73E5F2847}" srcOrd="4" destOrd="0" presId="urn:microsoft.com/office/officeart/2005/8/layout/bList2"/>
    <dgm:cxn modelId="{F2214937-D965-495F-B159-82D6729E8D41}" type="presParOf" srcId="{729E6E43-A663-4913-BC0C-28C73E5F2847}" destId="{A5661714-9073-40F2-A508-2EB3851EBDCC}" srcOrd="0" destOrd="0" presId="urn:microsoft.com/office/officeart/2005/8/layout/bList2"/>
    <dgm:cxn modelId="{5B1C989C-CA31-4286-8CB5-3B4A4B05BA26}" type="presParOf" srcId="{729E6E43-A663-4913-BC0C-28C73E5F2847}" destId="{E2F13A4A-CA23-4FCF-8EF5-629A86208172}" srcOrd="1" destOrd="0" presId="urn:microsoft.com/office/officeart/2005/8/layout/bList2"/>
    <dgm:cxn modelId="{805A0860-05B8-4165-9587-A6CFA566BBDD}" type="presParOf" srcId="{729E6E43-A663-4913-BC0C-28C73E5F2847}" destId="{34792274-930A-4687-936D-80EEC73CDD17}" srcOrd="2" destOrd="0" presId="urn:microsoft.com/office/officeart/2005/8/layout/bList2"/>
    <dgm:cxn modelId="{4B726BB9-41D8-495E-857F-30A3B768FCFD}" type="presParOf" srcId="{729E6E43-A663-4913-BC0C-28C73E5F2847}" destId="{67DE3977-5C47-4F21-9A8E-6262BF1036E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altLang="en-US" sz="2600" dirty="0">
              <a:latin typeface="Times New Roman" panose="02020603050405020304" pitchFamily="18" charset="0"/>
              <a:cs typeface="Times New Roman" panose="02020603050405020304" pitchFamily="18" charset="0"/>
            </a:rPr>
            <a:t>إذا علمتي أن درجة حرارة جسم الإنسان السليم تساوي 37 درجة مئوية فكم هي درجة حرارة نفس الجسم بالمقياس الفهرنهايتي؟</a:t>
          </a:r>
          <a:endParaRPr lang="en-US" sz="26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i="0" dirty="0">
              <a:latin typeface="Times New Roman" panose="02020603050405020304" pitchFamily="18" charset="0"/>
              <a:cs typeface="Times New Roman" panose="02020603050405020304" pitchFamily="18" charset="0"/>
            </a:rPr>
            <a:t>37 </a:t>
          </a:r>
          <a:r>
            <a:rPr lang="en-GB" sz="2800" i="0" baseline="30000" dirty="0">
              <a:latin typeface="Times New Roman" panose="02020603050405020304" pitchFamily="18" charset="0"/>
              <a:cs typeface="Times New Roman" panose="02020603050405020304" pitchFamily="18" charset="0"/>
            </a:rPr>
            <a:t>0</a:t>
          </a:r>
          <a:r>
            <a:rPr lang="en-GB" sz="2800" i="0" baseline="0" dirty="0">
              <a:latin typeface="Times New Roman" panose="02020603050405020304" pitchFamily="18" charset="0"/>
              <a:cs typeface="Times New Roman" panose="02020603050405020304" pitchFamily="18" charset="0"/>
            </a:rPr>
            <a:t>C</a:t>
          </a:r>
          <a:endParaRPr lang="en-GB" sz="2800" i="0" dirty="0">
            <a:latin typeface="Times New Roman" panose="02020603050405020304" pitchFamily="18" charset="0"/>
            <a:cs typeface="Times New Roman" panose="02020603050405020304" pitchFamily="18" charset="0"/>
          </a:endParaRPr>
        </a:p>
        <a:p>
          <a:pPr algn="l" rtl="0"/>
          <a:r>
            <a:rPr lang="en-GB" sz="2800" i="0" dirty="0">
              <a:latin typeface="Times New Roman" panose="02020603050405020304" pitchFamily="18" charset="0"/>
              <a:cs typeface="Times New Roman" panose="02020603050405020304" pitchFamily="18" charset="0"/>
            </a:rPr>
            <a:t>F</a:t>
          </a:r>
          <a:r>
            <a:rPr lang="en-GB" sz="2800" i="1"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t>
          </a:r>
          <a:endParaRPr lang="ar-SA" sz="2800" dirty="0">
            <a:latin typeface="Times New Roman" panose="02020603050405020304" pitchFamily="18" charset="0"/>
            <a:cs typeface="Times New Roman" panose="02020603050405020304" pitchFamily="18" charset="0"/>
          </a:endParaRPr>
        </a:p>
        <a:p>
          <a:pPr algn="l" rtl="0"/>
          <a:endParaRPr lang="ar-SA"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rtl="1">
            <a:buClr>
              <a:srgbClr val="0BD0D9"/>
            </a:buClr>
            <a:buSzPct val="95000"/>
          </a:pPr>
          <a:endParaRPr lang="en-GB" sz="2800" i="0" dirty="0">
            <a:latin typeface="Times New Roman" panose="02020603050405020304" pitchFamily="18" charset="0"/>
            <a:cs typeface="+mj-cs"/>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27FB95D-6FF1-4731-BACD-D67A35CDBD34}">
      <dgm:prSet phldrT="[Text]" custT="1"/>
      <dgm:spPr/>
      <dgm:t>
        <a:bodyPr/>
        <a:lstStyle/>
        <a:p>
          <a:pPr algn="ctr" rtl="1">
            <a:buClr>
              <a:srgbClr val="0BD0D9"/>
            </a:buClr>
            <a:buSzPct val="95000"/>
          </a:pPr>
          <a:r>
            <a:rPr lang="en-US" altLang="en-US" sz="2800" b="1" cap="none" spc="0" baseline="30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 </a:t>
          </a:r>
          <a:r>
            <a:rPr lang="en-US" altLang="en-US" sz="2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F =  1.8 </a:t>
          </a:r>
          <a:r>
            <a:rPr lang="en-US" altLang="en-US" sz="2800" b="1" cap="none" spc="0" baseline="30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a:t>
          </a:r>
          <a:r>
            <a:rPr lang="en-US" altLang="en-US" sz="2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C + 32</a:t>
          </a:r>
        </a:p>
      </dgm:t>
    </dgm:pt>
    <dgm:pt modelId="{2FAA4696-CFF0-4A70-BFA8-4D286AB4B206}" type="parTrans" cxnId="{57A5A75B-B4F2-4556-99BB-EED2477D5E8E}">
      <dgm:prSet/>
      <dgm:spPr/>
      <dgm:t>
        <a:bodyPr/>
        <a:lstStyle/>
        <a:p>
          <a:endParaRPr lang="en-US"/>
        </a:p>
      </dgm:t>
    </dgm:pt>
    <dgm:pt modelId="{1927BEED-D95E-45D1-956A-CBD1A3FDF8B6}" type="sibTrans" cxnId="{57A5A75B-B4F2-4556-99BB-EED2477D5E8E}">
      <dgm:prSet/>
      <dgm:spPr/>
      <dgm:t>
        <a:bodyPr/>
        <a:lstStyle/>
        <a:p>
          <a:endParaRPr lang="en-US"/>
        </a:p>
      </dgm:t>
    </dgm:pt>
    <dgm:pt modelId="{67A738A1-1CDD-4300-894E-692AF6A64AC3}">
      <dgm:prSet phldrT="[Text]" custT="1"/>
      <dgm:spPr/>
      <dgm:t>
        <a:bodyPr/>
        <a:lstStyle/>
        <a:p>
          <a:pPr algn="ctr" rtl="1">
            <a:buClr>
              <a:srgbClr val="0BD0D9"/>
            </a:buClr>
            <a:buSzPct val="95000"/>
          </a:pPr>
          <a:r>
            <a:rPr lang="en-US" altLang="en-US" sz="2400" dirty="0">
              <a:cs typeface="+mj-cs"/>
            </a:rPr>
            <a:t>= (1.8 x 37) + 32 </a:t>
          </a:r>
          <a:endParaRPr lang="ar-SA" altLang="en-US" sz="2400" i="1" dirty="0">
            <a:solidFill>
              <a:srgbClr val="000000"/>
            </a:solidFill>
            <a:latin typeface="Times New Roman" panose="02020603050405020304" pitchFamily="18" charset="0"/>
            <a:cs typeface="+mj-cs"/>
          </a:endParaRPr>
        </a:p>
        <a:p>
          <a:pPr algn="ctr" rtl="1">
            <a:buClr>
              <a:srgbClr val="0BD0D9"/>
            </a:buClr>
            <a:buSzPct val="95000"/>
          </a:pPr>
          <a:r>
            <a:rPr lang="en-US" altLang="en-US" sz="2400" i="0" dirty="0">
              <a:solidFill>
                <a:srgbClr val="000000"/>
              </a:solidFill>
              <a:latin typeface="Times New Roman" panose="02020603050405020304" pitchFamily="18" charset="0"/>
              <a:cs typeface="+mj-cs"/>
            </a:rPr>
            <a:t>= </a:t>
          </a:r>
          <a:r>
            <a:rPr lang="en-US" altLang="en-US" sz="3200" b="1" cap="none" spc="0" dirty="0">
              <a:ln w="22225">
                <a:solidFill>
                  <a:schemeClr val="accent2"/>
                </a:solidFill>
                <a:prstDash val="solid"/>
              </a:ln>
              <a:solidFill>
                <a:schemeClr val="accent2">
                  <a:lumMod val="40000"/>
                  <a:lumOff val="60000"/>
                </a:schemeClr>
              </a:solidFill>
              <a:effectLst/>
              <a:cs typeface="+mj-cs"/>
            </a:rPr>
            <a:t>98.6 </a:t>
          </a:r>
          <a:r>
            <a:rPr lang="en-US" altLang="en-US" sz="3200" b="1" cap="none" spc="0" baseline="30000" dirty="0">
              <a:ln w="22225">
                <a:solidFill>
                  <a:schemeClr val="accent2"/>
                </a:solidFill>
                <a:prstDash val="solid"/>
              </a:ln>
              <a:solidFill>
                <a:schemeClr val="accent2">
                  <a:lumMod val="40000"/>
                  <a:lumOff val="60000"/>
                </a:schemeClr>
              </a:solidFill>
              <a:effectLst/>
              <a:cs typeface="+mj-cs"/>
            </a:rPr>
            <a:t>° </a:t>
          </a:r>
          <a:r>
            <a:rPr lang="en-US" altLang="en-US" sz="3200" b="1" cap="none" spc="0" dirty="0">
              <a:ln w="22225">
                <a:solidFill>
                  <a:schemeClr val="accent2"/>
                </a:solidFill>
                <a:prstDash val="solid"/>
              </a:ln>
              <a:solidFill>
                <a:schemeClr val="accent2">
                  <a:lumMod val="40000"/>
                  <a:lumOff val="60000"/>
                </a:schemeClr>
              </a:solidFill>
              <a:effectLst/>
              <a:cs typeface="+mj-cs"/>
            </a:rPr>
            <a:t>F </a:t>
          </a:r>
          <a:endParaRPr lang="en-GB" sz="3200" i="0" dirty="0">
            <a:latin typeface="Times New Roman" panose="02020603050405020304" pitchFamily="18" charset="0"/>
            <a:cs typeface="+mj-cs"/>
          </a:endParaRPr>
        </a:p>
      </dgm:t>
    </dgm:pt>
    <dgm:pt modelId="{714E2E5F-E1B4-463D-B83A-79073EE6A0D3}" type="parTrans" cxnId="{FD91139B-39E2-45E5-964B-E01018D6DCBB}">
      <dgm:prSet/>
      <dgm:spPr/>
      <dgm:t>
        <a:bodyPr/>
        <a:lstStyle/>
        <a:p>
          <a:endParaRPr lang="en-US"/>
        </a:p>
      </dgm:t>
    </dgm:pt>
    <dgm:pt modelId="{C8567875-754E-46D8-BDC8-6155E9986527}" type="sibTrans" cxnId="{FD91139B-39E2-45E5-964B-E01018D6DCBB}">
      <dgm:prSet/>
      <dgm:spPr/>
      <dgm:t>
        <a:bodyPr/>
        <a:lstStyle/>
        <a:p>
          <a:endParaRPr lang="en-US"/>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57A5A75B-B4F2-4556-99BB-EED2477D5E8E}" srcId="{54BABE04-B93B-436D-85C8-42C2F35A7B1E}" destId="{C27FB95D-6FF1-4731-BACD-D67A35CDBD34}" srcOrd="1" destOrd="0" parTransId="{2FAA4696-CFF0-4A70-BFA8-4D286AB4B206}" sibTransId="{1927BEED-D95E-45D1-956A-CBD1A3FDF8B6}"/>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8888735A-8836-4514-A85F-5638BA0577E1}" type="presOf" srcId="{C27FB95D-6FF1-4731-BACD-D67A35CDBD34}" destId="{92462C88-F478-4981-8BB0-E69F2D8F297F}" srcOrd="0" destOrd="1" presId="urn:microsoft.com/office/officeart/2009/3/layout/IncreasingArrowsProcess"/>
    <dgm:cxn modelId="{FD91139B-39E2-45E5-964B-E01018D6DCBB}" srcId="{54BABE04-B93B-436D-85C8-42C2F35A7B1E}" destId="{67A738A1-1CDD-4300-894E-692AF6A64AC3}" srcOrd="2" destOrd="0" parTransId="{714E2E5F-E1B4-463D-B83A-79073EE6A0D3}" sibTransId="{C8567875-754E-46D8-BDC8-6155E9986527}"/>
    <dgm:cxn modelId="{C538DEA3-7B2F-4EEF-9638-1963599EBF03}" type="presOf" srcId="{67A738A1-1CDD-4300-894E-692AF6A64AC3}" destId="{92462C88-F478-4981-8BB0-E69F2D8F297F}" srcOrd="0" destOrd="2"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altLang="en-US" sz="2600" dirty="0">
              <a:latin typeface="Times New Roman" panose="02020603050405020304" pitchFamily="18" charset="0"/>
              <a:cs typeface="Times New Roman" panose="02020603050405020304" pitchFamily="18" charset="0"/>
            </a:rPr>
            <a:t>حولي </a:t>
          </a:r>
          <a:r>
            <a:rPr lang="en-US" altLang="en-US" sz="2600" dirty="0">
              <a:latin typeface="Times New Roman" panose="02020603050405020304" pitchFamily="18" charset="0"/>
              <a:cs typeface="Times New Roman" panose="02020603050405020304" pitchFamily="18" charset="0"/>
            </a:rPr>
            <a:t>172</a:t>
          </a:r>
          <a:r>
            <a:rPr lang="en-US" altLang="en-US" sz="2600" baseline="30000" dirty="0">
              <a:latin typeface="Times New Roman" panose="02020603050405020304" pitchFamily="18" charset="0"/>
              <a:cs typeface="Times New Roman" panose="02020603050405020304" pitchFamily="18" charset="0"/>
            </a:rPr>
            <a:t>0</a:t>
          </a:r>
          <a:r>
            <a:rPr lang="en-US" altLang="en-US" sz="2600" dirty="0">
              <a:latin typeface="Times New Roman" panose="02020603050405020304" pitchFamily="18" charset="0"/>
              <a:cs typeface="Times New Roman" panose="02020603050405020304" pitchFamily="18" charset="0"/>
            </a:rPr>
            <a:t>F</a:t>
          </a:r>
          <a:r>
            <a:rPr lang="ar-SA" altLang="en-US" sz="2600" dirty="0">
              <a:cs typeface="+mj-cs"/>
            </a:rPr>
            <a:t> إلى درجة مئوية</a:t>
          </a:r>
          <a:endParaRPr lang="en-US" sz="26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i="0" dirty="0">
              <a:latin typeface="Times New Roman" panose="02020603050405020304" pitchFamily="18" charset="0"/>
              <a:cs typeface="Times New Roman" panose="02020603050405020304" pitchFamily="18" charset="0"/>
            </a:rPr>
            <a:t>172 </a:t>
          </a:r>
          <a:r>
            <a:rPr lang="en-GB" sz="2800" i="0" baseline="30000" dirty="0">
              <a:latin typeface="Times New Roman" panose="02020603050405020304" pitchFamily="18" charset="0"/>
              <a:cs typeface="Times New Roman" panose="02020603050405020304" pitchFamily="18" charset="0"/>
            </a:rPr>
            <a:t>0</a:t>
          </a:r>
          <a:r>
            <a:rPr lang="en-GB" sz="2800" i="0" baseline="0" dirty="0">
              <a:latin typeface="Times New Roman" panose="02020603050405020304" pitchFamily="18" charset="0"/>
              <a:cs typeface="Times New Roman" panose="02020603050405020304" pitchFamily="18" charset="0"/>
            </a:rPr>
            <a:t>F</a:t>
          </a:r>
          <a:endParaRPr lang="en-GB" sz="2800" i="0" dirty="0">
            <a:latin typeface="Times New Roman" panose="02020603050405020304" pitchFamily="18" charset="0"/>
            <a:cs typeface="Times New Roman" panose="02020603050405020304" pitchFamily="18" charset="0"/>
          </a:endParaRPr>
        </a:p>
        <a:p>
          <a:pPr algn="l" rtl="0"/>
          <a:r>
            <a:rPr lang="en-GB" sz="2800" i="0" baseline="30000" dirty="0">
              <a:latin typeface="Times New Roman" panose="02020603050405020304" pitchFamily="18" charset="0"/>
              <a:cs typeface="Times New Roman" panose="02020603050405020304" pitchFamily="18" charset="0"/>
            </a:rPr>
            <a:t>0</a:t>
          </a:r>
          <a:r>
            <a:rPr lang="en-GB" sz="2800" i="0" baseline="0" dirty="0">
              <a:latin typeface="Times New Roman" panose="02020603050405020304" pitchFamily="18" charset="0"/>
              <a:cs typeface="Times New Roman" panose="02020603050405020304" pitchFamily="18" charset="0"/>
            </a:rPr>
            <a:t>C</a:t>
          </a:r>
          <a:r>
            <a:rPr lang="en-GB" sz="2800" i="1"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t>
          </a:r>
          <a:endParaRPr lang="ar-SA" sz="2800" dirty="0">
            <a:latin typeface="Times New Roman" panose="02020603050405020304" pitchFamily="18" charset="0"/>
            <a:cs typeface="Times New Roman" panose="02020603050405020304" pitchFamily="18" charset="0"/>
          </a:endParaRPr>
        </a:p>
        <a:p>
          <a:pPr algn="l" rtl="0"/>
          <a:endParaRPr lang="ar-SA"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rtl="1">
            <a:buClr>
              <a:srgbClr val="0BD0D9"/>
            </a:buClr>
            <a:buSzPct val="95000"/>
          </a:pPr>
          <a:r>
            <a:rPr lang="en-US" altLang="en-US" sz="2400" dirty="0">
              <a:solidFill>
                <a:srgbClr val="000099"/>
              </a:solidFill>
              <a:latin typeface="Times New Roman" panose="02020603050405020304" pitchFamily="18" charset="0"/>
              <a:cs typeface="Times New Roman" panose="02020603050405020304" pitchFamily="18" charset="0"/>
            </a:rPr>
            <a:t>     172 – 32</a:t>
          </a:r>
          <a:endParaRPr lang="en-GB" sz="2400" i="0" dirty="0">
            <a:latin typeface="Times New Roman" panose="02020603050405020304" pitchFamily="18" charset="0"/>
            <a:cs typeface="+mj-cs"/>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0895619-B3E2-479B-9235-260701FEF334}">
      <dgm:prSet phldrT="[Text]" custT="1"/>
      <dgm:spPr/>
      <dgm:t>
        <a:bodyPr/>
        <a:lstStyle/>
        <a:p>
          <a:pPr algn="ctr" rtl="1">
            <a:buClr>
              <a:srgbClr val="0BD0D9"/>
            </a:buClr>
            <a:buSzPct val="95000"/>
          </a:pPr>
          <a:r>
            <a:rPr lang="en-US" altLang="en-US" sz="2400" baseline="30000" dirty="0">
              <a:solidFill>
                <a:srgbClr val="0000CC"/>
              </a:solidFill>
              <a:latin typeface="Times New Roman" panose="02020603050405020304" pitchFamily="18" charset="0"/>
              <a:cs typeface="Times New Roman" panose="02020603050405020304" pitchFamily="18" charset="0"/>
            </a:rPr>
            <a:t>°</a:t>
          </a:r>
          <a:r>
            <a:rPr lang="en-US" altLang="en-US" sz="2400" dirty="0">
              <a:solidFill>
                <a:srgbClr val="0000CC"/>
              </a:solidFill>
              <a:latin typeface="Times New Roman" panose="02020603050405020304" pitchFamily="18" charset="0"/>
              <a:cs typeface="Times New Roman" panose="02020603050405020304" pitchFamily="18" charset="0"/>
            </a:rPr>
            <a:t>C</a:t>
          </a:r>
          <a:r>
            <a:rPr lang="en-US" altLang="en-US" sz="2400" dirty="0">
              <a:solidFill>
                <a:srgbClr val="D60093"/>
              </a:solidFill>
              <a:latin typeface="Times New Roman" panose="02020603050405020304" pitchFamily="18" charset="0"/>
              <a:cs typeface="Times New Roman" panose="02020603050405020304" pitchFamily="18" charset="0"/>
            </a:rPr>
            <a:t> </a:t>
          </a:r>
          <a:r>
            <a:rPr lang="en-US" altLang="en-US" sz="2400" dirty="0">
              <a:solidFill>
                <a:srgbClr val="000099"/>
              </a:solidFill>
              <a:latin typeface="Times New Roman" panose="02020603050405020304" pitchFamily="18" charset="0"/>
              <a:cs typeface="Times New Roman" panose="02020603050405020304" pitchFamily="18" charset="0"/>
            </a:rPr>
            <a:t>= ------------- 1.8 </a:t>
          </a:r>
        </a:p>
      </dgm:t>
    </dgm:pt>
    <dgm:pt modelId="{7EE48D14-1836-49C2-A3E1-C127E7AEEA0A}" type="parTrans" cxnId="{56C94EA2-2B58-42A7-BF29-3D4F19B72D36}">
      <dgm:prSet/>
      <dgm:spPr/>
      <dgm:t>
        <a:bodyPr/>
        <a:lstStyle/>
        <a:p>
          <a:endParaRPr lang="en-US"/>
        </a:p>
      </dgm:t>
    </dgm:pt>
    <dgm:pt modelId="{5307D513-B828-4481-A810-34196FA453EE}" type="sibTrans" cxnId="{56C94EA2-2B58-42A7-BF29-3D4F19B72D36}">
      <dgm:prSet/>
      <dgm:spPr/>
      <dgm:t>
        <a:bodyPr/>
        <a:lstStyle/>
        <a:p>
          <a:endParaRPr lang="en-US"/>
        </a:p>
      </dgm:t>
    </dgm:pt>
    <dgm:pt modelId="{C82DB75F-100C-4231-966F-D71C6F1339DD}">
      <dgm:prSet phldrT="[Text]" custT="1"/>
      <dgm:spPr/>
      <dgm:t>
        <a:bodyPr/>
        <a:lstStyle/>
        <a:p>
          <a:pPr algn="ctr" rtl="1">
            <a:buClr>
              <a:srgbClr val="0BD0D9"/>
            </a:buClr>
            <a:buSzPct val="95000"/>
          </a:pPr>
          <a:r>
            <a:rPr lang="en-US" altLang="en-US" sz="2400" i="0" dirty="0">
              <a:solidFill>
                <a:srgbClr val="000000"/>
              </a:solidFill>
              <a:latin typeface="Times New Roman" panose="02020603050405020304" pitchFamily="18" charset="0"/>
              <a:cs typeface="+mj-cs"/>
            </a:rPr>
            <a:t>= </a:t>
          </a:r>
          <a:r>
            <a:rPr lang="en-US" altLang="en-US" sz="3200" b="1" cap="none" spc="0" dirty="0">
              <a:ln w="22225">
                <a:solidFill>
                  <a:schemeClr val="accent2"/>
                </a:solidFill>
                <a:prstDash val="solid"/>
              </a:ln>
              <a:solidFill>
                <a:schemeClr val="accent2">
                  <a:lumMod val="40000"/>
                  <a:lumOff val="60000"/>
                </a:schemeClr>
              </a:solidFill>
              <a:effectLst/>
              <a:cs typeface="+mj-cs"/>
            </a:rPr>
            <a:t>78.3 </a:t>
          </a:r>
          <a:r>
            <a:rPr lang="en-US" altLang="en-US" sz="3200" b="1" cap="none" spc="0" baseline="30000" dirty="0">
              <a:ln w="22225">
                <a:solidFill>
                  <a:schemeClr val="accent2"/>
                </a:solidFill>
                <a:prstDash val="solid"/>
              </a:ln>
              <a:solidFill>
                <a:schemeClr val="accent2">
                  <a:lumMod val="40000"/>
                  <a:lumOff val="60000"/>
                </a:schemeClr>
              </a:solidFill>
              <a:effectLst/>
              <a:cs typeface="+mj-cs"/>
            </a:rPr>
            <a:t>° </a:t>
          </a:r>
          <a:r>
            <a:rPr lang="en-US" altLang="en-US" sz="3200" b="1" cap="none" spc="0" dirty="0">
              <a:ln w="22225">
                <a:solidFill>
                  <a:schemeClr val="accent2"/>
                </a:solidFill>
                <a:prstDash val="solid"/>
              </a:ln>
              <a:solidFill>
                <a:schemeClr val="accent2">
                  <a:lumMod val="40000"/>
                  <a:lumOff val="60000"/>
                </a:schemeClr>
              </a:solidFill>
              <a:effectLst/>
              <a:cs typeface="+mj-cs"/>
            </a:rPr>
            <a:t>F </a:t>
          </a:r>
          <a:endParaRPr lang="en-GB" sz="3200" i="0" dirty="0">
            <a:latin typeface="Times New Roman" panose="02020603050405020304" pitchFamily="18" charset="0"/>
            <a:cs typeface="+mj-cs"/>
          </a:endParaRPr>
        </a:p>
      </dgm:t>
    </dgm:pt>
    <dgm:pt modelId="{57A9B1EC-5927-43BF-B588-57E5C9ACB94F}" type="parTrans" cxnId="{13FA7020-A3EE-4DCE-A22B-8363362FBB86}">
      <dgm:prSet/>
      <dgm:spPr/>
      <dgm:t>
        <a:bodyPr/>
        <a:lstStyle/>
        <a:p>
          <a:endParaRPr lang="en-US"/>
        </a:p>
      </dgm:t>
    </dgm:pt>
    <dgm:pt modelId="{49A82FB1-9061-46DC-B3DE-BBFA3517489B}" type="sibTrans" cxnId="{13FA7020-A3EE-4DCE-A22B-8363362FBB86}">
      <dgm:prSet/>
      <dgm:spPr/>
      <dgm:t>
        <a:bodyPr/>
        <a:lstStyle/>
        <a:p>
          <a:endParaRPr lang="en-US"/>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13FA7020-A3EE-4DCE-A22B-8363362FBB86}" srcId="{54BABE04-B93B-436D-85C8-42C2F35A7B1E}" destId="{C82DB75F-100C-4231-966F-D71C6F1339DD}" srcOrd="2" destOrd="0" parTransId="{57A9B1EC-5927-43BF-B588-57E5C9ACB94F}" sibTransId="{49A82FB1-9061-46DC-B3DE-BBFA3517489B}"/>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F1FEF296-9322-43EF-8BC9-925A4570AFC3}" type="presOf" srcId="{C82DB75F-100C-4231-966F-D71C6F1339DD}" destId="{92462C88-F478-4981-8BB0-E69F2D8F297F}" srcOrd="0" destOrd="2" presId="urn:microsoft.com/office/officeart/2009/3/layout/IncreasingArrowsProcess"/>
    <dgm:cxn modelId="{56C94EA2-2B58-42A7-BF29-3D4F19B72D36}" srcId="{54BABE04-B93B-436D-85C8-42C2F35A7B1E}" destId="{50895619-B3E2-479B-9235-260701FEF334}" srcOrd="1" destOrd="0" parTransId="{7EE48D14-1836-49C2-A3E1-C127E7AEEA0A}" sibTransId="{5307D513-B828-4481-A810-34196FA453EE}"/>
    <dgm:cxn modelId="{E90A8ABC-9D92-4D77-95ED-7C8E60971379}" srcId="{4FF9F5D8-8DC9-4BF5-AF1C-0BFA02A0FF3F}" destId="{54BABE04-B93B-436D-85C8-42C2F35A7B1E}" srcOrd="2" destOrd="0" parTransId="{1CA402C9-DAA9-4339-AADA-5D5839450FAA}" sibTransId="{0996F624-94A9-4A58-BDEB-028B48945FF9}"/>
    <dgm:cxn modelId="{866A66C8-607C-4F4E-90B9-F4A9E9A45A60}" type="presOf" srcId="{50895619-B3E2-479B-9235-260701FEF334}" destId="{92462C88-F478-4981-8BB0-E69F2D8F297F}" srcOrd="0" destOrd="1" presId="urn:microsoft.com/office/officeart/2009/3/layout/IncreasingArrowsProcess"/>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sz="2800" dirty="0">
              <a:latin typeface="Times New Roman" panose="02020603050405020304" pitchFamily="18" charset="0"/>
              <a:cs typeface="Times New Roman" panose="02020603050405020304" pitchFamily="18" charset="0"/>
            </a:rPr>
            <a:t>إذا كانت درجة الحرارة المطلقة</a:t>
          </a:r>
          <a:r>
            <a:rPr lang="en-GB"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400 K </a:t>
          </a:r>
          <a:endParaRPr lang="en-US" sz="28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t>- </a:t>
          </a:r>
          <a:r>
            <a:rPr lang="ar-SA" sz="2800" i="0" dirty="0">
              <a:latin typeface="Times New Roman" panose="02020603050405020304" pitchFamily="18" charset="0"/>
              <a:cs typeface="Times New Roman" panose="02020603050405020304" pitchFamily="18" charset="0"/>
            </a:rPr>
            <a:t>400</a:t>
          </a:r>
          <a:r>
            <a:rPr lang="en-GB" sz="2800" i="0" dirty="0">
              <a:latin typeface="Times New Roman" panose="02020603050405020304" pitchFamily="18" charset="0"/>
              <a:cs typeface="Times New Roman" panose="02020603050405020304" pitchFamily="18" charset="0"/>
            </a:rPr>
            <a:t> K</a:t>
          </a:r>
        </a:p>
        <a:p>
          <a:pPr algn="l" rtl="0"/>
          <a:r>
            <a:rPr lang="en-GB" sz="2800" i="0" baseline="30000" dirty="0">
              <a:latin typeface="Times New Roman" panose="02020603050405020304" pitchFamily="18" charset="0"/>
              <a:cs typeface="Times New Roman" panose="02020603050405020304" pitchFamily="18" charset="0"/>
            </a:rPr>
            <a:t>0</a:t>
          </a:r>
          <a:r>
            <a:rPr lang="en-GB" sz="2800" i="0" baseline="0" dirty="0">
              <a:latin typeface="Times New Roman" panose="02020603050405020304" pitchFamily="18" charset="0"/>
              <a:cs typeface="Times New Roman" panose="02020603050405020304" pitchFamily="18" charset="0"/>
            </a:rPr>
            <a:t>C</a:t>
          </a:r>
          <a:r>
            <a:rPr lang="en-GB" sz="2800" i="1"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t>
          </a:r>
          <a:endParaRPr lang="ar-SA" sz="2800" dirty="0">
            <a:latin typeface="Times New Roman" panose="02020603050405020304" pitchFamily="18" charset="0"/>
            <a:cs typeface="Times New Roman" panose="02020603050405020304" pitchFamily="18" charset="0"/>
          </a:endParaRPr>
        </a:p>
        <a:p>
          <a:pPr algn="l" rtl="0"/>
          <a:endParaRPr lang="ar-SA"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rtl="1">
            <a:buClr>
              <a:srgbClr val="0BD0D9"/>
            </a:buClr>
            <a:buSzPct val="95000"/>
          </a:pPr>
          <a:endParaRPr lang="en-GB" sz="2800" i="0" dirty="0">
            <a:latin typeface="Times New Roman" panose="02020603050405020304" pitchFamily="18" charset="0"/>
            <a:cs typeface="+mj-cs"/>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0895619-B3E2-479B-9235-260701FEF334}">
      <dgm:prSet phldrT="[Text]" custT="1"/>
      <dgm:spPr/>
      <dgm:t>
        <a:bodyPr/>
        <a:lstStyle/>
        <a:p>
          <a:pPr algn="ctr" rtl="1">
            <a:buClr>
              <a:srgbClr val="0BD0D9"/>
            </a:buClr>
            <a:buSzPct val="95000"/>
          </a:pPr>
          <a:r>
            <a:rPr lang="en-US" altLang="en-US" sz="28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GB"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 = K - 273</a:t>
          </a:r>
          <a:r>
            <a:rPr lang="en-US" alt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altLang="en-US" sz="2400" dirty="0">
              <a:solidFill>
                <a:srgbClr val="000099"/>
              </a:solidFill>
              <a:latin typeface="Times New Roman" panose="02020603050405020304" pitchFamily="18" charset="0"/>
              <a:cs typeface="Times New Roman" panose="02020603050405020304" pitchFamily="18" charset="0"/>
            </a:rPr>
            <a:t> </a:t>
          </a:r>
        </a:p>
      </dgm:t>
    </dgm:pt>
    <dgm:pt modelId="{7EE48D14-1836-49C2-A3E1-C127E7AEEA0A}" type="parTrans" cxnId="{56C94EA2-2B58-42A7-BF29-3D4F19B72D36}">
      <dgm:prSet/>
      <dgm:spPr/>
      <dgm:t>
        <a:bodyPr/>
        <a:lstStyle/>
        <a:p>
          <a:endParaRPr lang="en-US"/>
        </a:p>
      </dgm:t>
    </dgm:pt>
    <dgm:pt modelId="{5307D513-B828-4481-A810-34196FA453EE}" type="sibTrans" cxnId="{56C94EA2-2B58-42A7-BF29-3D4F19B72D36}">
      <dgm:prSet/>
      <dgm:spPr/>
      <dgm:t>
        <a:bodyPr/>
        <a:lstStyle/>
        <a:p>
          <a:endParaRPr lang="en-US"/>
        </a:p>
      </dgm:t>
    </dgm:pt>
    <dgm:pt modelId="{C82DB75F-100C-4231-966F-D71C6F1339DD}">
      <dgm:prSet phldrT="[Text]" custT="1"/>
      <dgm:spPr/>
      <dgm:t>
        <a:bodyPr/>
        <a:lstStyle/>
        <a:p>
          <a:pPr algn="ctr" rtl="1">
            <a:buClr>
              <a:srgbClr val="0BD0D9"/>
            </a:buClr>
            <a:buSzPct val="95000"/>
          </a:pPr>
          <a:r>
            <a:rPr lang="en-GB" altLang="en-US" sz="2400" i="0" dirty="0">
              <a:solidFill>
                <a:srgbClr val="000000"/>
              </a:solidFill>
              <a:latin typeface="Times New Roman" panose="02020603050405020304" pitchFamily="18" charset="0"/>
              <a:cs typeface="+mj-cs"/>
            </a:rPr>
            <a:t>= </a:t>
          </a:r>
          <a:r>
            <a:rPr lang="en-GB" sz="2400" dirty="0"/>
            <a:t>- </a:t>
          </a:r>
          <a:r>
            <a:rPr lang="en-GB" altLang="en-US" sz="2400" i="0" dirty="0">
              <a:solidFill>
                <a:srgbClr val="000000"/>
              </a:solidFill>
              <a:latin typeface="Times New Roman" panose="02020603050405020304" pitchFamily="18" charset="0"/>
              <a:cs typeface="+mj-cs"/>
            </a:rPr>
            <a:t>400 - 273</a:t>
          </a:r>
          <a:endParaRPr lang="en-US" altLang="en-US" sz="2400" i="0" dirty="0">
            <a:solidFill>
              <a:srgbClr val="000000"/>
            </a:solidFill>
            <a:latin typeface="Times New Roman" panose="02020603050405020304" pitchFamily="18" charset="0"/>
            <a:cs typeface="+mj-cs"/>
          </a:endParaRPr>
        </a:p>
        <a:p>
          <a:pPr algn="ctr" rtl="1">
            <a:buClr>
              <a:srgbClr val="0BD0D9"/>
            </a:buClr>
            <a:buSzPct val="95000"/>
          </a:pPr>
          <a:r>
            <a:rPr lang="en-US" altLang="en-US" sz="2400" i="0" dirty="0">
              <a:solidFill>
                <a:srgbClr val="000000"/>
              </a:solidFill>
              <a:latin typeface="Times New Roman" panose="02020603050405020304" pitchFamily="18" charset="0"/>
              <a:cs typeface="+mj-cs"/>
            </a:rPr>
            <a:t>= </a:t>
          </a:r>
          <a:r>
            <a:rPr lang="en-US" altLang="en-US" sz="3200" b="1" cap="none" spc="0" dirty="0">
              <a:ln w="22225">
                <a:solidFill>
                  <a:schemeClr val="accent2"/>
                </a:solidFill>
                <a:prstDash val="solid"/>
              </a:ln>
              <a:solidFill>
                <a:schemeClr val="accent2">
                  <a:lumMod val="40000"/>
                  <a:lumOff val="60000"/>
                </a:schemeClr>
              </a:solidFill>
              <a:effectLst/>
              <a:cs typeface="+mj-cs"/>
            </a:rPr>
            <a:t>- 673 </a:t>
          </a:r>
          <a:r>
            <a:rPr lang="en-US" altLang="en-US" sz="3200" b="1" cap="none" spc="0" baseline="30000" dirty="0">
              <a:ln w="22225">
                <a:solidFill>
                  <a:schemeClr val="accent2"/>
                </a:solidFill>
                <a:prstDash val="solid"/>
              </a:ln>
              <a:solidFill>
                <a:schemeClr val="accent2">
                  <a:lumMod val="40000"/>
                  <a:lumOff val="60000"/>
                </a:schemeClr>
              </a:solidFill>
              <a:effectLst/>
              <a:cs typeface="+mj-cs"/>
            </a:rPr>
            <a:t>° </a:t>
          </a:r>
          <a:r>
            <a:rPr lang="en-US" altLang="en-US" sz="3200" b="1" cap="none" spc="0" baseline="0" dirty="0">
              <a:ln w="22225">
                <a:solidFill>
                  <a:schemeClr val="accent2"/>
                </a:solidFill>
                <a:prstDash val="solid"/>
              </a:ln>
              <a:solidFill>
                <a:schemeClr val="accent2">
                  <a:lumMod val="40000"/>
                  <a:lumOff val="60000"/>
                </a:schemeClr>
              </a:solidFill>
              <a:effectLst/>
              <a:cs typeface="+mj-cs"/>
            </a:rPr>
            <a:t>C</a:t>
          </a:r>
          <a:r>
            <a:rPr lang="en-US" altLang="en-US" sz="3200" b="1" cap="none" spc="0" dirty="0">
              <a:ln w="22225">
                <a:solidFill>
                  <a:schemeClr val="accent2"/>
                </a:solidFill>
                <a:prstDash val="solid"/>
              </a:ln>
              <a:solidFill>
                <a:schemeClr val="accent2">
                  <a:lumMod val="40000"/>
                  <a:lumOff val="60000"/>
                </a:schemeClr>
              </a:solidFill>
              <a:effectLst/>
              <a:cs typeface="+mj-cs"/>
            </a:rPr>
            <a:t> </a:t>
          </a:r>
          <a:endParaRPr lang="en-GB" sz="3200" i="0" dirty="0">
            <a:latin typeface="Times New Roman" panose="02020603050405020304" pitchFamily="18" charset="0"/>
            <a:cs typeface="+mj-cs"/>
          </a:endParaRPr>
        </a:p>
      </dgm:t>
    </dgm:pt>
    <dgm:pt modelId="{57A9B1EC-5927-43BF-B588-57E5C9ACB94F}" type="parTrans" cxnId="{13FA7020-A3EE-4DCE-A22B-8363362FBB86}">
      <dgm:prSet/>
      <dgm:spPr/>
      <dgm:t>
        <a:bodyPr/>
        <a:lstStyle/>
        <a:p>
          <a:endParaRPr lang="en-US"/>
        </a:p>
      </dgm:t>
    </dgm:pt>
    <dgm:pt modelId="{49A82FB1-9061-46DC-B3DE-BBFA3517489B}" type="sibTrans" cxnId="{13FA7020-A3EE-4DCE-A22B-8363362FBB86}">
      <dgm:prSet/>
      <dgm:spPr/>
      <dgm:t>
        <a:bodyPr/>
        <a:lstStyle/>
        <a:p>
          <a:endParaRPr lang="en-US"/>
        </a:p>
      </dgm:t>
    </dgm:pt>
    <dgm:pt modelId="{73F22F42-2B31-49DD-B378-65B3DD8F8CEF}">
      <dgm:prSet custT="1"/>
      <dgm:spPr/>
      <dgm:t>
        <a:bodyPr/>
        <a:lstStyle/>
        <a:p>
          <a:pPr algn="r" rtl="1"/>
          <a:r>
            <a:rPr lang="ar-SA" sz="2800" dirty="0">
              <a:latin typeface="Times New Roman" panose="02020603050405020304" pitchFamily="18" charset="0"/>
              <a:cs typeface="Times New Roman" panose="02020603050405020304" pitchFamily="18" charset="0"/>
            </a:rPr>
            <a:t>احسبي درجة الحرارة بالمئوي.</a:t>
          </a:r>
        </a:p>
      </dgm:t>
    </dgm:pt>
    <dgm:pt modelId="{BB662721-9A90-476B-97E2-4EC9693ABB97}" type="parTrans" cxnId="{5898954C-1028-4979-B7CE-E1883E1171A5}">
      <dgm:prSet/>
      <dgm:spPr/>
      <dgm:t>
        <a:bodyPr/>
        <a:lstStyle/>
        <a:p>
          <a:endParaRPr lang="en-US"/>
        </a:p>
      </dgm:t>
    </dgm:pt>
    <dgm:pt modelId="{12852C3C-C422-45E5-AFFD-785558B4C554}" type="sibTrans" cxnId="{5898954C-1028-4979-B7CE-E1883E1171A5}">
      <dgm:prSet/>
      <dgm:spPr/>
      <dgm:t>
        <a:bodyPr/>
        <a:lstStyle/>
        <a:p>
          <a:endParaRPr lang="en-US"/>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13FA7020-A3EE-4DCE-A22B-8363362FBB86}" srcId="{54BABE04-B93B-436D-85C8-42C2F35A7B1E}" destId="{C82DB75F-100C-4231-966F-D71C6F1339DD}" srcOrd="2" destOrd="0" parTransId="{57A9B1EC-5927-43BF-B588-57E5C9ACB94F}" sibTransId="{49A82FB1-9061-46DC-B3DE-BBFA3517489B}"/>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5898954C-1028-4979-B7CE-E1883E1171A5}" srcId="{DC8E9EBE-9945-4376-9EA8-E7E96346CC2F}" destId="{73F22F42-2B31-49DD-B378-65B3DD8F8CEF}" srcOrd="1" destOrd="0" parTransId="{BB662721-9A90-476B-97E2-4EC9693ABB97}" sibTransId="{12852C3C-C422-45E5-AFFD-785558B4C554}"/>
    <dgm:cxn modelId="{49A0ED4C-30D9-4C2A-B4F1-853794C48D17}" type="presOf" srcId="{54BABE04-B93B-436D-85C8-42C2F35A7B1E}" destId="{1DCC89BD-3F21-4729-956F-6D9C5EFEC51E}" srcOrd="0" destOrd="0" presId="urn:microsoft.com/office/officeart/2009/3/layout/IncreasingArrowsProcess"/>
    <dgm:cxn modelId="{F1FEF296-9322-43EF-8BC9-925A4570AFC3}" type="presOf" srcId="{C82DB75F-100C-4231-966F-D71C6F1339DD}" destId="{92462C88-F478-4981-8BB0-E69F2D8F297F}" srcOrd="0" destOrd="2" presId="urn:microsoft.com/office/officeart/2009/3/layout/IncreasingArrowsProcess"/>
    <dgm:cxn modelId="{56C94EA2-2B58-42A7-BF29-3D4F19B72D36}" srcId="{54BABE04-B93B-436D-85C8-42C2F35A7B1E}" destId="{50895619-B3E2-479B-9235-260701FEF334}" srcOrd="1" destOrd="0" parTransId="{7EE48D14-1836-49C2-A3E1-C127E7AEEA0A}" sibTransId="{5307D513-B828-4481-A810-34196FA453EE}"/>
    <dgm:cxn modelId="{E90A8ABC-9D92-4D77-95ED-7C8E60971379}" srcId="{4FF9F5D8-8DC9-4BF5-AF1C-0BFA02A0FF3F}" destId="{54BABE04-B93B-436D-85C8-42C2F35A7B1E}" srcOrd="2" destOrd="0" parTransId="{1CA402C9-DAA9-4339-AADA-5D5839450FAA}" sibTransId="{0996F624-94A9-4A58-BDEB-028B48945FF9}"/>
    <dgm:cxn modelId="{B43CE6C3-5390-4AE7-9E34-5E5A496EEDD2}" type="presOf" srcId="{73F22F42-2B31-49DD-B378-65B3DD8F8CEF}" destId="{A4C79FAD-5DF3-4653-8FF4-D3206FDD5A74}" srcOrd="0" destOrd="1" presId="urn:microsoft.com/office/officeart/2009/3/layout/IncreasingArrowsProcess"/>
    <dgm:cxn modelId="{866A66C8-607C-4F4E-90B9-F4A9E9A45A60}" type="presOf" srcId="{50895619-B3E2-479B-9235-260701FEF334}" destId="{92462C88-F478-4981-8BB0-E69F2D8F297F}" srcOrd="0" destOrd="1" presId="urn:microsoft.com/office/officeart/2009/3/layout/IncreasingArrowsProcess"/>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14B3C4-EF5A-460F-9CC8-BEB8F959FB28}"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011D647E-6839-419D-B063-2EB211DF43BC}">
      <dgm:prSet phldrT="[Text]" custT="1"/>
      <dgm:spPr/>
      <dgm:t>
        <a:bodyPr/>
        <a:lstStyle/>
        <a:p>
          <a:pPr rtl="1"/>
          <a:r>
            <a:rPr lang="ar-SA" sz="3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الأجسام الموصلة</a:t>
          </a:r>
          <a:endParaRPr lang="en-US" sz="3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59290270-5A3B-477B-A814-7EA8D42DE4C4}" type="parTrans" cxnId="{44383D1D-5BFD-4F83-A71E-9CEA176DDD72}">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2BBBB323-828F-4983-A9C9-1199C87233A3}" type="sibTrans" cxnId="{44383D1D-5BFD-4F83-A71E-9CEA176DDD72}">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FC127835-2836-4D99-ABD5-E1EAE06358C8}">
      <dgm:prSet phldrT="[Text]" custT="1"/>
      <dgm:spPr/>
      <dgm:t>
        <a:bodyPr/>
        <a:lstStyle/>
        <a:p>
          <a:pPr rtl="1"/>
          <a:r>
            <a:rPr lang="ar-SA" sz="2800" dirty="0"/>
            <a:t>يسهل انتزاع الالكترونات من الذرات</a:t>
          </a:r>
          <a:endParaRPr lang="en-US" sz="2800" dirty="0">
            <a:latin typeface="Times New Roman" panose="02020603050405020304" pitchFamily="18" charset="0"/>
            <a:cs typeface="Times New Roman" panose="02020603050405020304" pitchFamily="18" charset="0"/>
          </a:endParaRPr>
        </a:p>
      </dgm:t>
    </dgm:pt>
    <dgm:pt modelId="{FA138F8B-4005-4188-854E-882D170343BB}" type="parTrans" cxnId="{1B293057-6112-48FC-B09B-8762DDF83C1A}">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3327DE74-4D7D-497E-BE4D-0CE2F8A7D86E}" type="sibTrans" cxnId="{1B293057-6112-48FC-B09B-8762DDF83C1A}">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12F92E30-083A-4E9E-8EA2-A5340D325E68}">
      <dgm:prSet phldrT="[Text]" custT="1"/>
      <dgm:spPr/>
      <dgm:t>
        <a:bodyPr/>
        <a:lstStyle/>
        <a:p>
          <a:pPr rtl="1"/>
          <a:r>
            <a:rPr lang="ar-SA" sz="2800" dirty="0"/>
            <a:t>الالكترونات الحرة موجودة بكثرة</a:t>
          </a:r>
          <a:endParaRPr lang="en-US" sz="2800" dirty="0">
            <a:latin typeface="Times New Roman" panose="02020603050405020304" pitchFamily="18" charset="0"/>
            <a:cs typeface="Times New Roman" panose="02020603050405020304" pitchFamily="18" charset="0"/>
          </a:endParaRPr>
        </a:p>
      </dgm:t>
    </dgm:pt>
    <dgm:pt modelId="{465A29A5-283B-47A8-BFD1-96375D36EBA5}" type="parTrans" cxnId="{4CCBD70D-BEAC-4BEF-BB7C-59353606D409}">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332B1053-241A-408D-BB8C-9181755FC914}" type="sibTrans" cxnId="{4CCBD70D-BEAC-4BEF-BB7C-59353606D409}">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C986EF9E-2136-402C-9DB3-7A16CF1873EE}">
      <dgm:prSet phldrT="[Text]" custT="1"/>
      <dgm:spPr/>
      <dgm:t>
        <a:bodyPr/>
        <a:lstStyle/>
        <a:p>
          <a:pPr rtl="1"/>
          <a:r>
            <a:rPr lang="ar-SA" sz="3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الأجسام العازلة</a:t>
          </a:r>
          <a:endParaRPr lang="en-US" sz="3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11A110BA-1CA4-4ACB-85EE-C44AB404AACB}" type="parTrans" cxnId="{20E3A06A-9806-4095-B2A4-38AB0B15A619}">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2E33E593-1F40-4219-9D74-37F4BA57A56F}" type="sibTrans" cxnId="{20E3A06A-9806-4095-B2A4-38AB0B15A619}">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39B03BC9-D6EF-49A5-A4A8-0D343074DEFC}">
      <dgm:prSet phldrT="[Text]" custT="1"/>
      <dgm:spPr/>
      <dgm:t>
        <a:bodyPr/>
        <a:lstStyle/>
        <a:p>
          <a:pPr rtl="1"/>
          <a:r>
            <a:rPr lang="ar-SA" sz="2800" dirty="0"/>
            <a:t>يصعب انتزاع الالكترونات من الذرات</a:t>
          </a:r>
          <a:endParaRPr lang="en-US" sz="2800" dirty="0">
            <a:latin typeface="Times New Roman" panose="02020603050405020304" pitchFamily="18" charset="0"/>
            <a:cs typeface="Times New Roman" panose="02020603050405020304" pitchFamily="18" charset="0"/>
          </a:endParaRPr>
        </a:p>
      </dgm:t>
    </dgm:pt>
    <dgm:pt modelId="{D771F08D-3BB5-46A1-B532-B8D777D53935}" type="parTrans" cxnId="{DE0319A7-CB64-4F24-A297-056BD6EC0A3C}">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14435FB2-1E82-48C2-A808-686C19C9F892}" type="sibTrans" cxnId="{DE0319A7-CB64-4F24-A297-056BD6EC0A3C}">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0E3EB52F-E3B3-4822-97A1-5D1774525252}">
      <dgm:prSet phldrT="[Text]" custT="1"/>
      <dgm:spPr/>
      <dgm:t>
        <a:bodyPr/>
        <a:lstStyle/>
        <a:p>
          <a:pPr rtl="1"/>
          <a:r>
            <a:rPr lang="ar-SA" sz="2800" dirty="0"/>
            <a:t>الالكترونات الحرة شبه منعدمة</a:t>
          </a:r>
          <a:endParaRPr lang="en-US" sz="2800" dirty="0">
            <a:latin typeface="Times New Roman" panose="02020603050405020304" pitchFamily="18" charset="0"/>
            <a:cs typeface="Times New Roman" panose="02020603050405020304" pitchFamily="18" charset="0"/>
          </a:endParaRPr>
        </a:p>
      </dgm:t>
    </dgm:pt>
    <dgm:pt modelId="{230C1AF1-FAC9-4AC0-A1BF-4BD58A66356D}" type="parTrans" cxnId="{78634545-0679-4795-9DBD-A036A4268476}">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E0753C54-BD65-4598-9C8D-FA9BEAF3A0BB}" type="sibTrans" cxnId="{78634545-0679-4795-9DBD-A036A4268476}">
      <dgm:prSet/>
      <dgm:spPr/>
      <dgm:t>
        <a:bodyPr/>
        <a:lstStyle/>
        <a:p>
          <a:pPr rtl="1"/>
          <a:endParaRPr lang="en-US" sz="2800">
            <a:latin typeface="Times New Roman" panose="02020603050405020304" pitchFamily="18" charset="0"/>
            <a:cs typeface="Times New Roman" panose="02020603050405020304" pitchFamily="18" charset="0"/>
          </a:endParaRPr>
        </a:p>
      </dgm:t>
    </dgm:pt>
    <dgm:pt modelId="{A41987C8-6BB9-4D52-8A3E-8EED2D5D6EEA}">
      <dgm:prSet phldrT="[Text]" custT="1"/>
      <dgm:spPr/>
      <dgm:t>
        <a:bodyPr/>
        <a:lstStyle/>
        <a:p>
          <a:pPr rtl="1"/>
          <a:endParaRPr lang="en-US" sz="2800" dirty="0">
            <a:latin typeface="Times New Roman" panose="02020603050405020304" pitchFamily="18" charset="0"/>
            <a:cs typeface="Times New Roman" panose="02020603050405020304" pitchFamily="18" charset="0"/>
          </a:endParaRPr>
        </a:p>
      </dgm:t>
    </dgm:pt>
    <dgm:pt modelId="{E867BE99-D4AF-485F-9B27-E452B0F19409}" type="parTrans" cxnId="{3A865555-A6EF-4F39-A976-E8D4B21FBAAF}">
      <dgm:prSet/>
      <dgm:spPr/>
      <dgm:t>
        <a:bodyPr/>
        <a:lstStyle/>
        <a:p>
          <a:endParaRPr lang="en-US"/>
        </a:p>
      </dgm:t>
    </dgm:pt>
    <dgm:pt modelId="{CC732905-6CE0-43A1-978A-30EE80AF4BD1}" type="sibTrans" cxnId="{3A865555-A6EF-4F39-A976-E8D4B21FBAAF}">
      <dgm:prSet/>
      <dgm:spPr/>
      <dgm:t>
        <a:bodyPr/>
        <a:lstStyle/>
        <a:p>
          <a:endParaRPr lang="en-US"/>
        </a:p>
      </dgm:t>
    </dgm:pt>
    <dgm:pt modelId="{A4412638-C7C8-4F79-9357-5E9319074312}">
      <dgm:prSet phldrT="[Text]" custT="1"/>
      <dgm:spPr/>
      <dgm:t>
        <a:bodyPr/>
        <a:lstStyle/>
        <a:p>
          <a:pPr rtl="1"/>
          <a:endParaRPr lang="en-US" sz="2800" dirty="0">
            <a:latin typeface="Times New Roman" panose="02020603050405020304" pitchFamily="18" charset="0"/>
            <a:cs typeface="Times New Roman" panose="02020603050405020304" pitchFamily="18" charset="0"/>
          </a:endParaRPr>
        </a:p>
      </dgm:t>
    </dgm:pt>
    <dgm:pt modelId="{AEFC2BE5-7E5E-4BB8-8C65-4D7AB255676A}" type="parTrans" cxnId="{7309F760-B993-4AB4-BDE4-7413996C6FB1}">
      <dgm:prSet/>
      <dgm:spPr/>
      <dgm:t>
        <a:bodyPr/>
        <a:lstStyle/>
        <a:p>
          <a:endParaRPr lang="en-US"/>
        </a:p>
      </dgm:t>
    </dgm:pt>
    <dgm:pt modelId="{EBCF470F-06B7-4275-A953-012C679582E3}" type="sibTrans" cxnId="{7309F760-B993-4AB4-BDE4-7413996C6FB1}">
      <dgm:prSet/>
      <dgm:spPr/>
      <dgm:t>
        <a:bodyPr/>
        <a:lstStyle/>
        <a:p>
          <a:endParaRPr lang="en-US"/>
        </a:p>
      </dgm:t>
    </dgm:pt>
    <dgm:pt modelId="{332F801F-5A02-4CE1-B284-841D9E42DFE9}" type="pres">
      <dgm:prSet presAssocID="{E214B3C4-EF5A-460F-9CC8-BEB8F959FB28}" presName="Name0" presStyleCnt="0">
        <dgm:presLayoutVars>
          <dgm:dir val="rev"/>
          <dgm:animLvl val="lvl"/>
          <dgm:resizeHandles/>
        </dgm:presLayoutVars>
      </dgm:prSet>
      <dgm:spPr/>
    </dgm:pt>
    <dgm:pt modelId="{91107D3C-77F4-46EA-8B66-11F1EFCDF94F}" type="pres">
      <dgm:prSet presAssocID="{011D647E-6839-419D-B063-2EB211DF43BC}" presName="linNode" presStyleCnt="0"/>
      <dgm:spPr/>
    </dgm:pt>
    <dgm:pt modelId="{689904CB-712E-48AB-B272-67E6AA6EE0DA}" type="pres">
      <dgm:prSet presAssocID="{011D647E-6839-419D-B063-2EB211DF43BC}" presName="parentShp" presStyleLbl="node1" presStyleIdx="0" presStyleCnt="2">
        <dgm:presLayoutVars>
          <dgm:bulletEnabled val="1"/>
        </dgm:presLayoutVars>
      </dgm:prSet>
      <dgm:spPr/>
    </dgm:pt>
    <dgm:pt modelId="{6E088415-2F71-42F0-BC21-F98768472AEB}" type="pres">
      <dgm:prSet presAssocID="{011D647E-6839-419D-B063-2EB211DF43BC}" presName="childShp" presStyleLbl="bgAccFollowNode1" presStyleIdx="0" presStyleCnt="2" custScaleX="124555">
        <dgm:presLayoutVars>
          <dgm:bulletEnabled val="1"/>
        </dgm:presLayoutVars>
      </dgm:prSet>
      <dgm:spPr/>
    </dgm:pt>
    <dgm:pt modelId="{29A1630D-72D6-48D1-8076-5582A0610DCD}" type="pres">
      <dgm:prSet presAssocID="{2BBBB323-828F-4983-A9C9-1199C87233A3}" presName="spacing" presStyleCnt="0"/>
      <dgm:spPr/>
    </dgm:pt>
    <dgm:pt modelId="{0DB38BF3-F7A6-4E59-AF24-032E80024502}" type="pres">
      <dgm:prSet presAssocID="{C986EF9E-2136-402C-9DB3-7A16CF1873EE}" presName="linNode" presStyleCnt="0"/>
      <dgm:spPr/>
    </dgm:pt>
    <dgm:pt modelId="{0C1E5788-8262-402F-84B1-9666CC5744EF}" type="pres">
      <dgm:prSet presAssocID="{C986EF9E-2136-402C-9DB3-7A16CF1873EE}" presName="parentShp" presStyleLbl="node1" presStyleIdx="1" presStyleCnt="2">
        <dgm:presLayoutVars>
          <dgm:bulletEnabled val="1"/>
        </dgm:presLayoutVars>
      </dgm:prSet>
      <dgm:spPr/>
    </dgm:pt>
    <dgm:pt modelId="{B835F227-786C-40AA-BA28-4F75A15A70B3}" type="pres">
      <dgm:prSet presAssocID="{C986EF9E-2136-402C-9DB3-7A16CF1873EE}" presName="childShp" presStyleLbl="bgAccFollowNode1" presStyleIdx="1" presStyleCnt="2" custScaleX="132953">
        <dgm:presLayoutVars>
          <dgm:bulletEnabled val="1"/>
        </dgm:presLayoutVars>
      </dgm:prSet>
      <dgm:spPr/>
    </dgm:pt>
  </dgm:ptLst>
  <dgm:cxnLst>
    <dgm:cxn modelId="{B023D402-9807-4837-9DD3-BDBD9D3C3D07}" type="presOf" srcId="{A41987C8-6BB9-4D52-8A3E-8EED2D5D6EEA}" destId="{6E088415-2F71-42F0-BC21-F98768472AEB}" srcOrd="0" destOrd="0" presId="urn:microsoft.com/office/officeart/2005/8/layout/vList6"/>
    <dgm:cxn modelId="{4CCBD70D-BEAC-4BEF-BB7C-59353606D409}" srcId="{011D647E-6839-419D-B063-2EB211DF43BC}" destId="{12F92E30-083A-4E9E-8EA2-A5340D325E68}" srcOrd="2" destOrd="0" parTransId="{465A29A5-283B-47A8-BFD1-96375D36EBA5}" sibTransId="{332B1053-241A-408D-BB8C-9181755FC914}"/>
    <dgm:cxn modelId="{44383D1D-5BFD-4F83-A71E-9CEA176DDD72}" srcId="{E214B3C4-EF5A-460F-9CC8-BEB8F959FB28}" destId="{011D647E-6839-419D-B063-2EB211DF43BC}" srcOrd="0" destOrd="0" parTransId="{59290270-5A3B-477B-A814-7EA8D42DE4C4}" sibTransId="{2BBBB323-828F-4983-A9C9-1199C87233A3}"/>
    <dgm:cxn modelId="{605FAF27-D1F8-4C90-81C1-0BCD9F04A50F}" type="presOf" srcId="{E214B3C4-EF5A-460F-9CC8-BEB8F959FB28}" destId="{332F801F-5A02-4CE1-B284-841D9E42DFE9}" srcOrd="0" destOrd="0" presId="urn:microsoft.com/office/officeart/2005/8/layout/vList6"/>
    <dgm:cxn modelId="{DCFD2729-A0D6-44C3-827B-4FFE0964F7E7}" type="presOf" srcId="{0E3EB52F-E3B3-4822-97A1-5D1774525252}" destId="{B835F227-786C-40AA-BA28-4F75A15A70B3}" srcOrd="0" destOrd="2" presId="urn:microsoft.com/office/officeart/2005/8/layout/vList6"/>
    <dgm:cxn modelId="{A80F7236-4BED-40B9-824C-4E8E4F3548D5}" type="presOf" srcId="{FC127835-2836-4D99-ABD5-E1EAE06358C8}" destId="{6E088415-2F71-42F0-BC21-F98768472AEB}" srcOrd="0" destOrd="1" presId="urn:microsoft.com/office/officeart/2005/8/layout/vList6"/>
    <dgm:cxn modelId="{7309F760-B993-4AB4-BDE4-7413996C6FB1}" srcId="{C986EF9E-2136-402C-9DB3-7A16CF1873EE}" destId="{A4412638-C7C8-4F79-9357-5E9319074312}" srcOrd="0" destOrd="0" parTransId="{AEFC2BE5-7E5E-4BB8-8C65-4D7AB255676A}" sibTransId="{EBCF470F-06B7-4275-A953-012C679582E3}"/>
    <dgm:cxn modelId="{78634545-0679-4795-9DBD-A036A4268476}" srcId="{C986EF9E-2136-402C-9DB3-7A16CF1873EE}" destId="{0E3EB52F-E3B3-4822-97A1-5D1774525252}" srcOrd="2" destOrd="0" parTransId="{230C1AF1-FAC9-4AC0-A1BF-4BD58A66356D}" sibTransId="{E0753C54-BD65-4598-9C8D-FA9BEAF3A0BB}"/>
    <dgm:cxn modelId="{20E3A06A-9806-4095-B2A4-38AB0B15A619}" srcId="{E214B3C4-EF5A-460F-9CC8-BEB8F959FB28}" destId="{C986EF9E-2136-402C-9DB3-7A16CF1873EE}" srcOrd="1" destOrd="0" parTransId="{11A110BA-1CA4-4ACB-85EE-C44AB404AACB}" sibTransId="{2E33E593-1F40-4219-9D74-37F4BA57A56F}"/>
    <dgm:cxn modelId="{62C6A56C-6118-49B9-8EAB-5A24D69806EF}" type="presOf" srcId="{C986EF9E-2136-402C-9DB3-7A16CF1873EE}" destId="{0C1E5788-8262-402F-84B1-9666CC5744EF}" srcOrd="0" destOrd="0" presId="urn:microsoft.com/office/officeart/2005/8/layout/vList6"/>
    <dgm:cxn modelId="{E438A44D-B3F5-4597-9965-8C85F64AD6FC}" type="presOf" srcId="{011D647E-6839-419D-B063-2EB211DF43BC}" destId="{689904CB-712E-48AB-B272-67E6AA6EE0DA}" srcOrd="0" destOrd="0" presId="urn:microsoft.com/office/officeart/2005/8/layout/vList6"/>
    <dgm:cxn modelId="{3A865555-A6EF-4F39-A976-E8D4B21FBAAF}" srcId="{011D647E-6839-419D-B063-2EB211DF43BC}" destId="{A41987C8-6BB9-4D52-8A3E-8EED2D5D6EEA}" srcOrd="0" destOrd="0" parTransId="{E867BE99-D4AF-485F-9B27-E452B0F19409}" sibTransId="{CC732905-6CE0-43A1-978A-30EE80AF4BD1}"/>
    <dgm:cxn modelId="{1B293057-6112-48FC-B09B-8762DDF83C1A}" srcId="{011D647E-6839-419D-B063-2EB211DF43BC}" destId="{FC127835-2836-4D99-ABD5-E1EAE06358C8}" srcOrd="1" destOrd="0" parTransId="{FA138F8B-4005-4188-854E-882D170343BB}" sibTransId="{3327DE74-4D7D-497E-BE4D-0CE2F8A7D86E}"/>
    <dgm:cxn modelId="{DE0319A7-CB64-4F24-A297-056BD6EC0A3C}" srcId="{C986EF9E-2136-402C-9DB3-7A16CF1873EE}" destId="{39B03BC9-D6EF-49A5-A4A8-0D343074DEFC}" srcOrd="1" destOrd="0" parTransId="{D771F08D-3BB5-46A1-B532-B8D777D53935}" sibTransId="{14435FB2-1E82-48C2-A808-686C19C9F892}"/>
    <dgm:cxn modelId="{B8596DCD-EE98-43AE-B407-AC908CF665C2}" type="presOf" srcId="{12F92E30-083A-4E9E-8EA2-A5340D325E68}" destId="{6E088415-2F71-42F0-BC21-F98768472AEB}" srcOrd="0" destOrd="2" presId="urn:microsoft.com/office/officeart/2005/8/layout/vList6"/>
    <dgm:cxn modelId="{510D7BE0-3B60-4155-96F7-A41D278092DC}" type="presOf" srcId="{39B03BC9-D6EF-49A5-A4A8-0D343074DEFC}" destId="{B835F227-786C-40AA-BA28-4F75A15A70B3}" srcOrd="0" destOrd="1" presId="urn:microsoft.com/office/officeart/2005/8/layout/vList6"/>
    <dgm:cxn modelId="{06E1C3E2-5309-45C6-8F70-A43B24CDDEBA}" type="presOf" srcId="{A4412638-C7C8-4F79-9357-5E9319074312}" destId="{B835F227-786C-40AA-BA28-4F75A15A70B3}" srcOrd="0" destOrd="0" presId="urn:microsoft.com/office/officeart/2005/8/layout/vList6"/>
    <dgm:cxn modelId="{3B666AFC-3899-4DBF-B442-39B695D03913}" type="presParOf" srcId="{332F801F-5A02-4CE1-B284-841D9E42DFE9}" destId="{91107D3C-77F4-46EA-8B66-11F1EFCDF94F}" srcOrd="0" destOrd="0" presId="urn:microsoft.com/office/officeart/2005/8/layout/vList6"/>
    <dgm:cxn modelId="{1D6548C0-2A11-4036-9667-45FEEE214F35}" type="presParOf" srcId="{91107D3C-77F4-46EA-8B66-11F1EFCDF94F}" destId="{689904CB-712E-48AB-B272-67E6AA6EE0DA}" srcOrd="0" destOrd="0" presId="urn:microsoft.com/office/officeart/2005/8/layout/vList6"/>
    <dgm:cxn modelId="{47F6D33E-4289-42FD-A230-EE7931927586}" type="presParOf" srcId="{91107D3C-77F4-46EA-8B66-11F1EFCDF94F}" destId="{6E088415-2F71-42F0-BC21-F98768472AEB}" srcOrd="1" destOrd="0" presId="urn:microsoft.com/office/officeart/2005/8/layout/vList6"/>
    <dgm:cxn modelId="{EC742D21-EDD4-45AE-B7A0-E2E436C7805F}" type="presParOf" srcId="{332F801F-5A02-4CE1-B284-841D9E42DFE9}" destId="{29A1630D-72D6-48D1-8076-5582A0610DCD}" srcOrd="1" destOrd="0" presId="urn:microsoft.com/office/officeart/2005/8/layout/vList6"/>
    <dgm:cxn modelId="{CB5247B1-1617-4771-89D6-DFEEF6CB062E}" type="presParOf" srcId="{332F801F-5A02-4CE1-B284-841D9E42DFE9}" destId="{0DB38BF3-F7A6-4E59-AF24-032E80024502}" srcOrd="2" destOrd="0" presId="urn:microsoft.com/office/officeart/2005/8/layout/vList6"/>
    <dgm:cxn modelId="{23F883F7-4895-45E2-8901-7ED1CC4E6642}" type="presParOf" srcId="{0DB38BF3-F7A6-4E59-AF24-032E80024502}" destId="{0C1E5788-8262-402F-84B1-9666CC5744EF}" srcOrd="0" destOrd="0" presId="urn:microsoft.com/office/officeart/2005/8/layout/vList6"/>
    <dgm:cxn modelId="{3A36CF74-B815-4E88-A89B-62664BFFD6BB}" type="presParOf" srcId="{0DB38BF3-F7A6-4E59-AF24-032E80024502}" destId="{B835F227-786C-40AA-BA28-4F75A15A70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altLang="en-US" sz="2600" dirty="0">
              <a:solidFill>
                <a:srgbClr val="000000"/>
              </a:solidFill>
              <a:latin typeface="Times New Roman" panose="02020603050405020304" pitchFamily="18" charset="0"/>
              <a:cs typeface="Times New Roman" panose="02020603050405020304" pitchFamily="18" charset="0"/>
            </a:rPr>
            <a:t>سخان كهربائي مقاومته 20 أوم يعمل على فرق جهد مقداره 110 فولت احسبي شدة التيار المار في سلك السخان بالميلي أمبير؟ </a:t>
          </a:r>
          <a:endParaRPr lang="en-US" sz="26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US" sz="2800" i="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 20 </a:t>
          </a:r>
          <a:r>
            <a:rPr lang="el-GR" altLang="en-US" sz="2800" dirty="0">
              <a:solidFill>
                <a:srgbClr val="000000"/>
              </a:solidFill>
              <a:latin typeface="Times New Roman" panose="02020603050405020304" pitchFamily="18" charset="0"/>
              <a:cs typeface="Times New Roman" panose="02020603050405020304" pitchFamily="18" charset="0"/>
            </a:rPr>
            <a:t>Ω</a:t>
          </a:r>
          <a:endParaRPr lang="en-GB" sz="2800" i="0" dirty="0">
            <a:latin typeface="Times New Roman" panose="02020603050405020304" pitchFamily="18" charset="0"/>
            <a:cs typeface="Times New Roman" panose="02020603050405020304" pitchFamily="18" charset="0"/>
          </a:endParaRPr>
        </a:p>
        <a:p>
          <a:pPr algn="l" rtl="0"/>
          <a:r>
            <a:rPr lang="en-US" sz="2800" b="0" i="1" dirty="0">
              <a:latin typeface="Times New Roman" panose="02020603050405020304" pitchFamily="18" charset="0"/>
              <a:cs typeface="Times New Roman" panose="02020603050405020304" pitchFamily="18" charset="0"/>
            </a:rPr>
            <a:t>V</a:t>
          </a:r>
          <a:r>
            <a:rPr lang="en-US" sz="2800" dirty="0">
              <a:latin typeface="Times New Roman" panose="02020603050405020304" pitchFamily="18" charset="0"/>
              <a:cs typeface="Times New Roman" panose="02020603050405020304" pitchFamily="18" charset="0"/>
            </a:rPr>
            <a:t> = 110 </a:t>
          </a:r>
          <a:r>
            <a:rPr lang="en-US" sz="2800" i="1" dirty="0">
              <a:latin typeface="Times New Roman" panose="02020603050405020304" pitchFamily="18" charset="0"/>
              <a:cs typeface="Times New Roman" panose="02020603050405020304" pitchFamily="18" charset="0"/>
            </a:rPr>
            <a:t>v</a:t>
          </a:r>
          <a:endParaRPr lang="ar-SA" sz="2800" i="1" dirty="0">
            <a:latin typeface="Times New Roman" panose="02020603050405020304" pitchFamily="18" charset="0"/>
            <a:cs typeface="Times New Roman" panose="02020603050405020304" pitchFamily="18" charset="0"/>
          </a:endParaRPr>
        </a:p>
        <a:p>
          <a:pPr algn="l" rtl="0"/>
          <a:r>
            <a:rPr lang="en-US" sz="2800" i="1"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endParaRPr lang="ar-SA"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rtl="1">
            <a:buClr>
              <a:srgbClr val="0BD0D9"/>
            </a:buClr>
            <a:buSzPct val="95000"/>
          </a:pPr>
          <a:r>
            <a:rPr lang="en-US" altLang="en-US" sz="3200" b="1" cap="none" spc="0" dirty="0">
              <a:ln w="22225">
                <a:solidFill>
                  <a:schemeClr val="accent2"/>
                </a:solidFill>
                <a:prstDash val="solid"/>
              </a:ln>
              <a:solidFill>
                <a:schemeClr val="accent2">
                  <a:lumMod val="40000"/>
                  <a:lumOff val="60000"/>
                </a:schemeClr>
              </a:solidFill>
              <a:effectLst/>
              <a:cs typeface="+mj-cs"/>
            </a:rPr>
            <a:t> </a:t>
          </a:r>
          <a:endParaRPr lang="en-GB" sz="2800" i="0" dirty="0">
            <a:latin typeface="Times New Roman" panose="02020603050405020304" pitchFamily="18" charset="0"/>
            <a:cs typeface="+mj-cs"/>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endParaRPr lang="en-US" sz="24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US" sz="2800" i="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a:t>
          </a:r>
          <a:endParaRPr lang="en-GB" sz="2800" i="0" dirty="0">
            <a:latin typeface="Times New Roman" panose="02020603050405020304" pitchFamily="18" charset="0"/>
            <a:cs typeface="Times New Roman" panose="02020603050405020304" pitchFamily="18" charset="0"/>
          </a:endParaRPr>
        </a:p>
        <a:p>
          <a:pPr algn="l" rtl="0"/>
          <a:r>
            <a:rPr lang="en-US" sz="2800" b="0" i="1" dirty="0">
              <a:latin typeface="Times New Roman" panose="02020603050405020304" pitchFamily="18" charset="0"/>
              <a:cs typeface="Times New Roman" panose="02020603050405020304" pitchFamily="18" charset="0"/>
            </a:rPr>
            <a:t>V</a:t>
          </a:r>
          <a:r>
            <a:rPr lang="en-US" sz="2800" dirty="0">
              <a:latin typeface="Times New Roman" panose="02020603050405020304" pitchFamily="18" charset="0"/>
              <a:cs typeface="Times New Roman" panose="02020603050405020304" pitchFamily="18" charset="0"/>
            </a:rPr>
            <a:t> = 140 </a:t>
          </a:r>
          <a:r>
            <a:rPr lang="en-US" sz="2800" i="1" dirty="0">
              <a:latin typeface="Times New Roman" panose="02020603050405020304" pitchFamily="18" charset="0"/>
              <a:cs typeface="Times New Roman" panose="02020603050405020304" pitchFamily="18" charset="0"/>
            </a:rPr>
            <a:t>v</a:t>
          </a:r>
          <a:endParaRPr lang="ar-SA" sz="2800" i="1" dirty="0">
            <a:latin typeface="Times New Roman" panose="02020603050405020304" pitchFamily="18" charset="0"/>
            <a:cs typeface="Times New Roman" panose="02020603050405020304" pitchFamily="18" charset="0"/>
          </a:endParaRPr>
        </a:p>
        <a:p>
          <a:pPr algn="l" rtl="0"/>
          <a:r>
            <a:rPr lang="en-US" sz="2800" i="1"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50 </a:t>
          </a:r>
          <a:r>
            <a:rPr lang="en-US" sz="2800" i="1" dirty="0">
              <a:latin typeface="Times New Roman" panose="02020603050405020304" pitchFamily="18" charset="0"/>
              <a:cs typeface="Times New Roman" panose="02020603050405020304" pitchFamily="18" charset="0"/>
            </a:rPr>
            <a:t>mA</a:t>
          </a:r>
        </a:p>
        <a:p>
          <a:pPr algn="l" rtl="0"/>
          <a:r>
            <a:rPr lang="en-US" sz="2800" i="1" dirty="0">
              <a:latin typeface="Times New Roman" panose="02020603050405020304" pitchFamily="18" charset="0"/>
              <a:cs typeface="Times New Roman" panose="02020603050405020304" pitchFamily="18" charset="0"/>
            </a:rPr>
            <a:t>= 0.05 A</a:t>
          </a:r>
          <a:endParaRPr lang="ar-SA" sz="2800" i="1"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rtl="1">
            <a:buClr>
              <a:srgbClr val="0BD0D9"/>
            </a:buClr>
            <a:buSzPct val="95000"/>
          </a:pPr>
          <a:r>
            <a:rPr lang="en-US" altLang="en-US" sz="3200" b="1" cap="none" spc="0" dirty="0">
              <a:ln w="22225">
                <a:solidFill>
                  <a:schemeClr val="accent2"/>
                </a:solidFill>
                <a:prstDash val="solid"/>
              </a:ln>
              <a:solidFill>
                <a:schemeClr val="accent2">
                  <a:lumMod val="40000"/>
                  <a:lumOff val="60000"/>
                </a:schemeClr>
              </a:solidFill>
              <a:effectLst/>
              <a:cs typeface="+mj-cs"/>
            </a:rPr>
            <a:t> </a:t>
          </a:r>
          <a:endParaRPr lang="en-GB" sz="2800" i="0" dirty="0">
            <a:latin typeface="Times New Roman" panose="02020603050405020304" pitchFamily="18" charset="0"/>
            <a:cs typeface="+mj-cs"/>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B1BD2F4-1D7B-4D18-BE79-03E07FCB9C0F}">
      <dgm:prSet custT="1"/>
      <dgm:spPr/>
      <dgm:t>
        <a:bodyPr/>
        <a:lstStyle/>
        <a:p>
          <a:pPr rtl="1">
            <a:buFont typeface="+mj-lt"/>
            <a:buAutoNum type="arabicPeriod"/>
          </a:pPr>
          <a:r>
            <a:rPr lang="ar-SA" sz="2400" dirty="0">
              <a:latin typeface="Times New Roman" panose="02020603050405020304" pitchFamily="18" charset="0"/>
              <a:cs typeface="Times New Roman" panose="02020603050405020304" pitchFamily="18" charset="0"/>
            </a:rPr>
            <a:t>غلاية كهربائية تعمل على فرق جهد مقداره 140 فولت وشدة التيار المار في سلكها تبلغ 50 ميلي أمبير، احسبي مقاومة الغلاية؟</a:t>
          </a:r>
          <a:endParaRPr lang="en-US" sz="2400" dirty="0">
            <a:latin typeface="Times New Roman" panose="02020603050405020304" pitchFamily="18" charset="0"/>
            <a:cs typeface="Times New Roman" panose="02020603050405020304" pitchFamily="18" charset="0"/>
          </a:endParaRPr>
        </a:p>
      </dgm:t>
    </dgm:pt>
    <dgm:pt modelId="{593CABB5-2DE2-495A-B3B0-0187E12A5673}" type="parTrans" cxnId="{D6537D8C-53B8-4A34-AF1E-27B12FB8A77E}">
      <dgm:prSet/>
      <dgm:spPr/>
      <dgm:t>
        <a:bodyPr/>
        <a:lstStyle/>
        <a:p>
          <a:endParaRPr lang="en-US"/>
        </a:p>
      </dgm:t>
    </dgm:pt>
    <dgm:pt modelId="{B167440E-921A-47BC-AD58-C90BB4D07E9B}" type="sibTrans" cxnId="{D6537D8C-53B8-4A34-AF1E-27B12FB8A77E}">
      <dgm:prSet/>
      <dgm:spPr/>
      <dgm:t>
        <a:bodyPr/>
        <a:lstStyle/>
        <a:p>
          <a:endParaRPr lang="en-US"/>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D6537D8C-53B8-4A34-AF1E-27B12FB8A77E}" srcId="{DC8E9EBE-9945-4376-9EA8-E7E96346CC2F}" destId="{BB1BD2F4-1D7B-4D18-BE79-03E07FCB9C0F}" srcOrd="1" destOrd="0" parTransId="{593CABB5-2DE2-495A-B3B0-0187E12A5673}" sibTransId="{B167440E-921A-47BC-AD58-C90BB4D07E9B}"/>
    <dgm:cxn modelId="{D3D2DA8D-F556-487D-9F6E-F9E472F8D504}" type="presOf" srcId="{BB1BD2F4-1D7B-4D18-BE79-03E07FCB9C0F}" destId="{A4C79FAD-5DF3-4653-8FF4-D3206FDD5A74}" srcOrd="0" destOrd="1"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7FBE5-773A-453D-B91E-B45DB982BD6B}">
      <dsp:nvSpPr>
        <dsp:cNvPr id="0" name=""/>
        <dsp:cNvSpPr/>
      </dsp:nvSpPr>
      <dsp:spPr>
        <a:xfrm>
          <a:off x="5586979" y="78252"/>
          <a:ext cx="2971803" cy="145116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ctr" defTabSz="1422400" rtl="1">
            <a:lnSpc>
              <a:spcPct val="90000"/>
            </a:lnSpc>
            <a:spcBef>
              <a:spcPct val="0"/>
            </a:spcBef>
            <a:spcAft>
              <a:spcPct val="15000"/>
            </a:spcAft>
            <a:buFont typeface="+mj-lt"/>
            <a:buNone/>
          </a:pPr>
          <a:r>
            <a:rPr lang="ar-SA" sz="3200" kern="1200" dirty="0">
              <a:latin typeface="Constantia"/>
              <a:ea typeface="+mn-ea"/>
              <a:cs typeface="+mn-cs"/>
            </a:rPr>
            <a:t> </a:t>
          </a:r>
          <a:r>
            <a:rPr lang="ar-SA" sz="3200" b="1" kern="1200" cap="none" spc="0" dirty="0">
              <a:ln w="22225">
                <a:prstDash val="solid"/>
              </a:ln>
              <a:effectLst/>
              <a:latin typeface="Constantia"/>
              <a:ea typeface="+mn-ea"/>
              <a:cs typeface="+mn-cs"/>
            </a:rPr>
            <a:t>التوصيل الحراري</a:t>
          </a:r>
          <a:endParaRPr lang="en-US" sz="3200" kern="1200" dirty="0">
            <a:latin typeface="Constantia"/>
            <a:ea typeface="+mn-ea"/>
            <a:cs typeface="+mn-cs"/>
          </a:endParaRPr>
        </a:p>
      </dsp:txBody>
      <dsp:txXfrm>
        <a:off x="5620982" y="112255"/>
        <a:ext cx="2903797" cy="1417166"/>
      </dsp:txXfrm>
    </dsp:sp>
    <dsp:sp modelId="{0329CC3F-7B13-41B7-967E-6204ED9341C5}">
      <dsp:nvSpPr>
        <dsp:cNvPr id="0" name=""/>
        <dsp:cNvSpPr/>
      </dsp:nvSpPr>
      <dsp:spPr>
        <a:xfrm>
          <a:off x="6100871" y="1529421"/>
          <a:ext cx="1944019" cy="624002"/>
        </a:xfrm>
        <a:prstGeom prst="rect">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r" defTabSz="1066800">
            <a:lnSpc>
              <a:spcPct val="90000"/>
            </a:lnSpc>
            <a:spcBef>
              <a:spcPct val="0"/>
            </a:spcBef>
            <a:spcAft>
              <a:spcPct val="35000"/>
            </a:spcAft>
            <a:buNone/>
          </a:pPr>
          <a:endParaRPr lang="en-U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6675862" y="1529421"/>
        <a:ext cx="1369027" cy="624002"/>
      </dsp:txXfrm>
    </dsp:sp>
    <dsp:sp modelId="{AF4166D5-11D0-4C15-B289-B821FC05D921}">
      <dsp:nvSpPr>
        <dsp:cNvPr id="0" name=""/>
        <dsp:cNvSpPr/>
      </dsp:nvSpPr>
      <dsp:spPr>
        <a:xfrm>
          <a:off x="6839491" y="791992"/>
          <a:ext cx="680406" cy="680406"/>
        </a:xfrm>
        <a:prstGeom prst="ellipse">
          <a:avLst/>
        </a:prstGeom>
        <a:blipFill dpi="0" rotWithShape="1">
          <a:blip xmlns:r="http://schemas.openxmlformats.org/officeDocument/2006/relationships" r:embed="rId1"/>
          <a:srcRect/>
          <a:stretch>
            <a:fillRect t="29506" b="29506"/>
          </a:stretch>
        </a:blip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A6AA54-BCEF-46EC-9EA8-0AE0E59F6661}">
      <dsp:nvSpPr>
        <dsp:cNvPr id="0" name=""/>
        <dsp:cNvSpPr/>
      </dsp:nvSpPr>
      <dsp:spPr>
        <a:xfrm>
          <a:off x="2780261" y="78252"/>
          <a:ext cx="2638150" cy="145116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ctr" defTabSz="1422400" rtl="1">
            <a:lnSpc>
              <a:spcPct val="90000"/>
            </a:lnSpc>
            <a:spcBef>
              <a:spcPct val="0"/>
            </a:spcBef>
            <a:spcAft>
              <a:spcPct val="15000"/>
            </a:spcAft>
            <a:buFont typeface="+mj-lt"/>
            <a:buNone/>
          </a:pPr>
          <a:r>
            <a:rPr lang="ar-SA" sz="3200" kern="1200">
              <a:latin typeface="Constantia"/>
              <a:ea typeface="+mn-ea"/>
              <a:cs typeface="+mn-cs"/>
            </a:rPr>
            <a:t> </a:t>
          </a:r>
          <a:r>
            <a:rPr lang="ar-SA" sz="3200" b="1" kern="1200" cap="none" spc="0">
              <a:ln w="22225">
                <a:prstDash val="solid"/>
              </a:ln>
              <a:effectLst/>
              <a:latin typeface="Constantia"/>
              <a:ea typeface="+mn-ea"/>
              <a:cs typeface="+mn-cs"/>
            </a:rPr>
            <a:t>الحمل الحراري</a:t>
          </a:r>
          <a:endParaRPr lang="en-US" sz="3200" kern="1200" dirty="0">
            <a:latin typeface="Constantia"/>
            <a:ea typeface="+mn-ea"/>
            <a:cs typeface="+mn-cs"/>
          </a:endParaRPr>
        </a:p>
      </dsp:txBody>
      <dsp:txXfrm>
        <a:off x="2814264" y="112255"/>
        <a:ext cx="2570144" cy="1417166"/>
      </dsp:txXfrm>
    </dsp:sp>
    <dsp:sp modelId="{0D2BF59C-F859-482D-9001-514897C0B538}">
      <dsp:nvSpPr>
        <dsp:cNvPr id="0" name=""/>
        <dsp:cNvSpPr/>
      </dsp:nvSpPr>
      <dsp:spPr>
        <a:xfrm>
          <a:off x="3127327" y="1529421"/>
          <a:ext cx="1944019" cy="624002"/>
        </a:xfrm>
        <a:prstGeom prst="rect">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r" defTabSz="1066800">
            <a:lnSpc>
              <a:spcPct val="90000"/>
            </a:lnSpc>
            <a:spcBef>
              <a:spcPct val="0"/>
            </a:spcBef>
            <a:spcAft>
              <a:spcPct val="35000"/>
            </a:spcAft>
            <a:buNone/>
          </a:pPr>
          <a:endParaRPr lang="en-U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3702319" y="1529421"/>
        <a:ext cx="1369027" cy="624002"/>
      </dsp:txXfrm>
    </dsp:sp>
    <dsp:sp modelId="{C7015345-3BC5-4684-8AA4-525EC0245601}">
      <dsp:nvSpPr>
        <dsp:cNvPr id="0" name=""/>
        <dsp:cNvSpPr/>
      </dsp:nvSpPr>
      <dsp:spPr>
        <a:xfrm>
          <a:off x="3714169" y="791992"/>
          <a:ext cx="680406" cy="680406"/>
        </a:xfrm>
        <a:prstGeom prst="ellipse">
          <a:avLst/>
        </a:prstGeom>
        <a:blipFill rotWithShape="1">
          <a:blip xmlns:r="http://schemas.openxmlformats.org/officeDocument/2006/relationships" r:embed="rId2"/>
          <a:srcRect/>
          <a:stretch>
            <a:fillRect l="-9000" r="-9000"/>
          </a:stretch>
        </a:blip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61714-9073-40F2-A508-2EB3851EBDCC}">
      <dsp:nvSpPr>
        <dsp:cNvPr id="0" name=""/>
        <dsp:cNvSpPr/>
      </dsp:nvSpPr>
      <dsp:spPr>
        <a:xfrm>
          <a:off x="3326" y="78252"/>
          <a:ext cx="2608368" cy="145116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ctr" defTabSz="1422400" rtl="1">
            <a:lnSpc>
              <a:spcPct val="90000"/>
            </a:lnSpc>
            <a:spcBef>
              <a:spcPct val="0"/>
            </a:spcBef>
            <a:spcAft>
              <a:spcPct val="15000"/>
            </a:spcAft>
            <a:buFont typeface="+mj-lt"/>
            <a:buNone/>
          </a:pPr>
          <a:r>
            <a:rPr lang="ar-SA" sz="3200" b="1" kern="1200" cap="none" spc="0">
              <a:ln w="22225">
                <a:prstDash val="solid"/>
              </a:ln>
              <a:effectLst/>
              <a:latin typeface="Constantia"/>
              <a:ea typeface="+mn-ea"/>
              <a:cs typeface="+mn-cs"/>
            </a:rPr>
            <a:t> الإشعاع الحراري</a:t>
          </a:r>
          <a:endParaRPr lang="en-US" sz="3200" b="1" kern="1200" cap="none" spc="0" dirty="0">
            <a:ln w="22225">
              <a:prstDash val="solid"/>
            </a:ln>
            <a:effectLst/>
            <a:latin typeface="Constantia"/>
            <a:ea typeface="+mn-ea"/>
            <a:cs typeface="+mn-cs"/>
          </a:endParaRPr>
        </a:p>
      </dsp:txBody>
      <dsp:txXfrm>
        <a:off x="37329" y="112255"/>
        <a:ext cx="2540362" cy="1417166"/>
      </dsp:txXfrm>
    </dsp:sp>
    <dsp:sp modelId="{34792274-930A-4687-936D-80EEC73CDD17}">
      <dsp:nvSpPr>
        <dsp:cNvPr id="0" name=""/>
        <dsp:cNvSpPr/>
      </dsp:nvSpPr>
      <dsp:spPr>
        <a:xfrm>
          <a:off x="335501" y="1529421"/>
          <a:ext cx="1944019" cy="624002"/>
        </a:xfrm>
        <a:prstGeom prst="rect">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r" defTabSz="1066800">
            <a:lnSpc>
              <a:spcPct val="90000"/>
            </a:lnSpc>
            <a:spcBef>
              <a:spcPct val="0"/>
            </a:spcBef>
            <a:spcAft>
              <a:spcPct val="35000"/>
            </a:spcAft>
            <a:buNone/>
          </a:pPr>
          <a:endParaRPr lang="en-U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910492" y="1529421"/>
        <a:ext cx="1369027" cy="624002"/>
      </dsp:txXfrm>
    </dsp:sp>
    <dsp:sp modelId="{67DE3977-5C47-4F21-9A8E-6262BF1036EF}">
      <dsp:nvSpPr>
        <dsp:cNvPr id="0" name=""/>
        <dsp:cNvSpPr/>
      </dsp:nvSpPr>
      <dsp:spPr>
        <a:xfrm>
          <a:off x="789799" y="791992"/>
          <a:ext cx="680406" cy="680406"/>
        </a:xfrm>
        <a:prstGeom prst="ellipse">
          <a:avLst/>
        </a:prstGeom>
        <a:blipFill dpi="0" rotWithShape="1">
          <a:blip xmlns:r="http://schemas.openxmlformats.org/officeDocument/2006/relationships" r:embed="rId3"/>
          <a:srcRect/>
          <a:stretch>
            <a:fillRect t="12900" b="12900"/>
          </a:stretch>
        </a:blip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r" defTabSz="1155700" rtl="1">
            <a:lnSpc>
              <a:spcPct val="90000"/>
            </a:lnSpc>
            <a:spcBef>
              <a:spcPct val="0"/>
            </a:spcBef>
            <a:spcAft>
              <a:spcPct val="35000"/>
            </a:spcAft>
            <a:buNone/>
          </a:pPr>
          <a:r>
            <a:rPr lang="ar-SA" altLang="en-US" sz="2600" kern="1200" dirty="0">
              <a:latin typeface="Times New Roman" panose="02020603050405020304" pitchFamily="18" charset="0"/>
              <a:cs typeface="Times New Roman" panose="02020603050405020304" pitchFamily="18" charset="0"/>
            </a:rPr>
            <a:t>إذا علمتي أن درجة حرارة جسم الإنسان السليم تساوي 37 درجة مئوية فكم هي درجة حرارة نفس الجسم بالمقياس الفهرنهايتي؟</a:t>
          </a:r>
          <a:endParaRPr lang="en-US" sz="2600" b="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i="0" kern="1200" dirty="0">
              <a:latin typeface="Times New Roman" panose="02020603050405020304" pitchFamily="18" charset="0"/>
              <a:cs typeface="Times New Roman" panose="02020603050405020304" pitchFamily="18" charset="0"/>
            </a:rPr>
            <a:t>37 </a:t>
          </a:r>
          <a:r>
            <a:rPr lang="en-GB" sz="2800" i="0" kern="1200" baseline="30000" dirty="0">
              <a:latin typeface="Times New Roman" panose="02020603050405020304" pitchFamily="18" charset="0"/>
              <a:cs typeface="Times New Roman" panose="02020603050405020304" pitchFamily="18" charset="0"/>
            </a:rPr>
            <a:t>0</a:t>
          </a:r>
          <a:r>
            <a:rPr lang="en-GB" sz="2800" i="0" kern="1200" baseline="0" dirty="0">
              <a:latin typeface="Times New Roman" panose="02020603050405020304" pitchFamily="18" charset="0"/>
              <a:cs typeface="Times New Roman" panose="02020603050405020304" pitchFamily="18" charset="0"/>
            </a:rPr>
            <a:t>C</a:t>
          </a:r>
          <a:endParaRPr lang="en-GB" sz="2800" i="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GB" sz="2800" i="0" kern="1200" dirty="0">
              <a:latin typeface="Times New Roman" panose="02020603050405020304" pitchFamily="18" charset="0"/>
              <a:cs typeface="Times New Roman" panose="02020603050405020304" pitchFamily="18" charset="0"/>
            </a:rPr>
            <a:t>F</a:t>
          </a:r>
          <a:r>
            <a:rPr lang="en-GB" sz="2800" i="1" kern="1200" dirty="0">
              <a:latin typeface="Times New Roman" panose="02020603050405020304" pitchFamily="18" charset="0"/>
              <a:cs typeface="Times New Roman" panose="02020603050405020304" pitchFamily="18" charset="0"/>
            </a:rPr>
            <a:t> </a:t>
          </a:r>
          <a:r>
            <a:rPr lang="en-GB" sz="2800" kern="1200" dirty="0">
              <a:latin typeface="Times New Roman" panose="02020603050405020304" pitchFamily="18" charset="0"/>
              <a:cs typeface="Times New Roman" panose="02020603050405020304" pitchFamily="18" charset="0"/>
            </a:rPr>
            <a:t>?</a:t>
          </a:r>
          <a:endParaRPr lang="ar-SA" sz="28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endParaRPr lang="ar-SA"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rtl="1">
            <a:lnSpc>
              <a:spcPct val="90000"/>
            </a:lnSpc>
            <a:spcBef>
              <a:spcPct val="0"/>
            </a:spcBef>
            <a:spcAft>
              <a:spcPct val="35000"/>
            </a:spcAft>
            <a:buClr>
              <a:srgbClr val="0BD0D9"/>
            </a:buClr>
            <a:buSzPct val="95000"/>
            <a:buNone/>
          </a:pPr>
          <a:endParaRPr lang="en-GB" sz="2800" i="0" kern="1200" dirty="0">
            <a:latin typeface="Times New Roman" panose="02020603050405020304" pitchFamily="18" charset="0"/>
            <a:cs typeface="+mj-cs"/>
          </a:endParaRPr>
        </a:p>
        <a:p>
          <a:pPr marL="0" lvl="0" indent="0" algn="ctr" defTabSz="1244600" rtl="1">
            <a:lnSpc>
              <a:spcPct val="90000"/>
            </a:lnSpc>
            <a:spcBef>
              <a:spcPct val="0"/>
            </a:spcBef>
            <a:spcAft>
              <a:spcPct val="35000"/>
            </a:spcAft>
            <a:buClr>
              <a:srgbClr val="0BD0D9"/>
            </a:buClr>
            <a:buSzPct val="95000"/>
            <a:buNone/>
          </a:pPr>
          <a:r>
            <a:rPr lang="en-US" altLang="en-US" sz="2800" b="1" kern="1200" cap="none" spc="0" baseline="30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 </a:t>
          </a:r>
          <a:r>
            <a:rPr lang="en-US" altLang="en-US" sz="28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F =  1.8 </a:t>
          </a:r>
          <a:r>
            <a:rPr lang="en-US" altLang="en-US" sz="2800" b="1" kern="1200" cap="none" spc="0" baseline="30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a:t>
          </a:r>
          <a:r>
            <a:rPr lang="en-US" altLang="en-US" sz="28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C + 32</a:t>
          </a:r>
        </a:p>
        <a:p>
          <a:pPr marL="0" lvl="0" indent="0" algn="ctr" defTabSz="1066800" rtl="1">
            <a:lnSpc>
              <a:spcPct val="90000"/>
            </a:lnSpc>
            <a:spcBef>
              <a:spcPct val="0"/>
            </a:spcBef>
            <a:spcAft>
              <a:spcPct val="35000"/>
            </a:spcAft>
            <a:buClr>
              <a:srgbClr val="0BD0D9"/>
            </a:buClr>
            <a:buSzPct val="95000"/>
            <a:buNone/>
          </a:pPr>
          <a:r>
            <a:rPr lang="en-US" altLang="en-US" sz="2400" kern="1200" dirty="0">
              <a:cs typeface="+mj-cs"/>
            </a:rPr>
            <a:t>= (1.8 x 37) + 32 </a:t>
          </a:r>
          <a:endParaRPr lang="ar-SA" altLang="en-US" sz="2400" i="1" kern="1200" dirty="0">
            <a:solidFill>
              <a:srgbClr val="000000"/>
            </a:solidFill>
            <a:latin typeface="Times New Roman" panose="02020603050405020304" pitchFamily="18" charset="0"/>
            <a:cs typeface="+mj-cs"/>
          </a:endParaRPr>
        </a:p>
        <a:p>
          <a:pPr marL="0" lvl="0" indent="0" algn="ctr" defTabSz="1066800" rtl="1">
            <a:lnSpc>
              <a:spcPct val="90000"/>
            </a:lnSpc>
            <a:spcBef>
              <a:spcPct val="0"/>
            </a:spcBef>
            <a:spcAft>
              <a:spcPct val="35000"/>
            </a:spcAft>
            <a:buClr>
              <a:srgbClr val="0BD0D9"/>
            </a:buClr>
            <a:buSzPct val="95000"/>
            <a:buNone/>
          </a:pPr>
          <a:r>
            <a:rPr lang="en-US" altLang="en-US" sz="2400" i="0" kern="1200" dirty="0">
              <a:solidFill>
                <a:srgbClr val="000000"/>
              </a:solidFill>
              <a:latin typeface="Times New Roman" panose="02020603050405020304" pitchFamily="18" charset="0"/>
              <a:cs typeface="+mj-cs"/>
            </a:rPr>
            <a:t>= </a:t>
          </a:r>
          <a:r>
            <a:rPr lang="en-US" altLang="en-US" sz="3200" b="1" kern="1200" cap="none" spc="0" dirty="0">
              <a:ln w="22225">
                <a:solidFill>
                  <a:schemeClr val="accent2"/>
                </a:solidFill>
                <a:prstDash val="solid"/>
              </a:ln>
              <a:solidFill>
                <a:schemeClr val="accent2">
                  <a:lumMod val="40000"/>
                  <a:lumOff val="60000"/>
                </a:schemeClr>
              </a:solidFill>
              <a:effectLst/>
              <a:cs typeface="+mj-cs"/>
            </a:rPr>
            <a:t>98.6 </a:t>
          </a:r>
          <a:r>
            <a:rPr lang="en-US" altLang="en-US" sz="3200" b="1" kern="1200" cap="none" spc="0" baseline="30000" dirty="0">
              <a:ln w="22225">
                <a:solidFill>
                  <a:schemeClr val="accent2"/>
                </a:solidFill>
                <a:prstDash val="solid"/>
              </a:ln>
              <a:solidFill>
                <a:schemeClr val="accent2">
                  <a:lumMod val="40000"/>
                  <a:lumOff val="60000"/>
                </a:schemeClr>
              </a:solidFill>
              <a:effectLst/>
              <a:cs typeface="+mj-cs"/>
            </a:rPr>
            <a:t>° </a:t>
          </a:r>
          <a:r>
            <a:rPr lang="en-US" altLang="en-US" sz="3200" b="1" kern="1200" cap="none" spc="0" dirty="0">
              <a:ln w="22225">
                <a:solidFill>
                  <a:schemeClr val="accent2"/>
                </a:solidFill>
                <a:prstDash val="solid"/>
              </a:ln>
              <a:solidFill>
                <a:schemeClr val="accent2">
                  <a:lumMod val="40000"/>
                  <a:lumOff val="60000"/>
                </a:schemeClr>
              </a:solidFill>
              <a:effectLst/>
              <a:cs typeface="+mj-cs"/>
            </a:rPr>
            <a:t>F </a:t>
          </a:r>
          <a:endParaRPr lang="en-GB" sz="3200" i="0" kern="1200" dirty="0">
            <a:latin typeface="Times New Roman" panose="02020603050405020304" pitchFamily="18" charset="0"/>
            <a:cs typeface="+mj-cs"/>
          </a:endParaRPr>
        </a:p>
      </dsp:txBody>
      <dsp:txXfrm>
        <a:off x="637601" y="2144410"/>
        <a:ext cx="2488987" cy="3069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r" defTabSz="1155700" rtl="1">
            <a:lnSpc>
              <a:spcPct val="90000"/>
            </a:lnSpc>
            <a:spcBef>
              <a:spcPct val="0"/>
            </a:spcBef>
            <a:spcAft>
              <a:spcPct val="35000"/>
            </a:spcAft>
            <a:buNone/>
          </a:pPr>
          <a:r>
            <a:rPr lang="ar-SA" altLang="en-US" sz="2600" kern="1200" dirty="0">
              <a:latin typeface="Times New Roman" panose="02020603050405020304" pitchFamily="18" charset="0"/>
              <a:cs typeface="Times New Roman" panose="02020603050405020304" pitchFamily="18" charset="0"/>
            </a:rPr>
            <a:t>حولي </a:t>
          </a:r>
          <a:r>
            <a:rPr lang="en-US" altLang="en-US" sz="2600" kern="1200" dirty="0">
              <a:latin typeface="Times New Roman" panose="02020603050405020304" pitchFamily="18" charset="0"/>
              <a:cs typeface="Times New Roman" panose="02020603050405020304" pitchFamily="18" charset="0"/>
            </a:rPr>
            <a:t>172</a:t>
          </a:r>
          <a:r>
            <a:rPr lang="en-US" altLang="en-US" sz="2600" kern="1200" baseline="30000" dirty="0">
              <a:latin typeface="Times New Roman" panose="02020603050405020304" pitchFamily="18" charset="0"/>
              <a:cs typeface="Times New Roman" panose="02020603050405020304" pitchFamily="18" charset="0"/>
            </a:rPr>
            <a:t>0</a:t>
          </a:r>
          <a:r>
            <a:rPr lang="en-US" altLang="en-US" sz="2600" kern="1200" dirty="0">
              <a:latin typeface="Times New Roman" panose="02020603050405020304" pitchFamily="18" charset="0"/>
              <a:cs typeface="Times New Roman" panose="02020603050405020304" pitchFamily="18" charset="0"/>
            </a:rPr>
            <a:t>F</a:t>
          </a:r>
          <a:r>
            <a:rPr lang="ar-SA" altLang="en-US" sz="2600" kern="1200" dirty="0">
              <a:cs typeface="+mj-cs"/>
            </a:rPr>
            <a:t> إلى درجة مئوية</a:t>
          </a:r>
          <a:endParaRPr lang="en-US" sz="2600" b="0" kern="1200" dirty="0">
            <a:latin typeface="Times New Roman" panose="02020603050405020304"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i="0" kern="1200" dirty="0">
              <a:latin typeface="Times New Roman" panose="02020603050405020304" pitchFamily="18" charset="0"/>
              <a:cs typeface="Times New Roman" panose="02020603050405020304" pitchFamily="18" charset="0"/>
            </a:rPr>
            <a:t>172 </a:t>
          </a:r>
          <a:r>
            <a:rPr lang="en-GB" sz="2800" i="0" kern="1200" baseline="30000" dirty="0">
              <a:latin typeface="Times New Roman" panose="02020603050405020304" pitchFamily="18" charset="0"/>
              <a:cs typeface="Times New Roman" panose="02020603050405020304" pitchFamily="18" charset="0"/>
            </a:rPr>
            <a:t>0</a:t>
          </a:r>
          <a:r>
            <a:rPr lang="en-GB" sz="2800" i="0" kern="1200" baseline="0" dirty="0">
              <a:latin typeface="Times New Roman" panose="02020603050405020304" pitchFamily="18" charset="0"/>
              <a:cs typeface="Times New Roman" panose="02020603050405020304" pitchFamily="18" charset="0"/>
            </a:rPr>
            <a:t>F</a:t>
          </a:r>
          <a:endParaRPr lang="en-GB" sz="2800" i="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GB" sz="2800" i="0" kern="1200" baseline="30000" dirty="0">
              <a:latin typeface="Times New Roman" panose="02020603050405020304" pitchFamily="18" charset="0"/>
              <a:cs typeface="Times New Roman" panose="02020603050405020304" pitchFamily="18" charset="0"/>
            </a:rPr>
            <a:t>0</a:t>
          </a:r>
          <a:r>
            <a:rPr lang="en-GB" sz="2800" i="0" kern="1200" baseline="0" dirty="0">
              <a:latin typeface="Times New Roman" panose="02020603050405020304" pitchFamily="18" charset="0"/>
              <a:cs typeface="Times New Roman" panose="02020603050405020304" pitchFamily="18" charset="0"/>
            </a:rPr>
            <a:t>C</a:t>
          </a:r>
          <a:r>
            <a:rPr lang="en-GB" sz="2800" i="1" kern="1200" dirty="0">
              <a:latin typeface="Times New Roman" panose="02020603050405020304" pitchFamily="18" charset="0"/>
              <a:cs typeface="Times New Roman" panose="02020603050405020304" pitchFamily="18" charset="0"/>
            </a:rPr>
            <a:t> </a:t>
          </a:r>
          <a:r>
            <a:rPr lang="en-GB" sz="2800" kern="1200" dirty="0">
              <a:latin typeface="Times New Roman" panose="02020603050405020304" pitchFamily="18" charset="0"/>
              <a:cs typeface="Times New Roman" panose="02020603050405020304" pitchFamily="18" charset="0"/>
            </a:rPr>
            <a:t>?</a:t>
          </a:r>
          <a:endParaRPr lang="ar-SA" sz="28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endParaRPr lang="ar-SA"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Clr>
              <a:srgbClr val="0BD0D9"/>
            </a:buClr>
            <a:buSzPct val="95000"/>
            <a:buNone/>
          </a:pPr>
          <a:r>
            <a:rPr lang="en-US" altLang="en-US" sz="2400" kern="1200" dirty="0">
              <a:solidFill>
                <a:srgbClr val="000099"/>
              </a:solidFill>
              <a:latin typeface="Times New Roman" panose="02020603050405020304" pitchFamily="18" charset="0"/>
              <a:cs typeface="Times New Roman" panose="02020603050405020304" pitchFamily="18" charset="0"/>
            </a:rPr>
            <a:t>     172 – 32</a:t>
          </a:r>
          <a:endParaRPr lang="en-GB" sz="2400" i="0" kern="1200" dirty="0">
            <a:latin typeface="Times New Roman" panose="02020603050405020304" pitchFamily="18" charset="0"/>
            <a:cs typeface="+mj-cs"/>
          </a:endParaRPr>
        </a:p>
        <a:p>
          <a:pPr marL="0" lvl="0" indent="0" algn="ctr" defTabSz="1066800" rtl="1">
            <a:lnSpc>
              <a:spcPct val="90000"/>
            </a:lnSpc>
            <a:spcBef>
              <a:spcPct val="0"/>
            </a:spcBef>
            <a:spcAft>
              <a:spcPct val="35000"/>
            </a:spcAft>
            <a:buClr>
              <a:srgbClr val="0BD0D9"/>
            </a:buClr>
            <a:buSzPct val="95000"/>
            <a:buNone/>
          </a:pPr>
          <a:r>
            <a:rPr lang="en-US" altLang="en-US" sz="2400" kern="1200" baseline="30000" dirty="0">
              <a:solidFill>
                <a:srgbClr val="0000CC"/>
              </a:solidFill>
              <a:latin typeface="Times New Roman" panose="02020603050405020304" pitchFamily="18" charset="0"/>
              <a:cs typeface="Times New Roman" panose="02020603050405020304" pitchFamily="18" charset="0"/>
            </a:rPr>
            <a:t>°</a:t>
          </a:r>
          <a:r>
            <a:rPr lang="en-US" altLang="en-US" sz="2400" kern="1200" dirty="0">
              <a:solidFill>
                <a:srgbClr val="0000CC"/>
              </a:solidFill>
              <a:latin typeface="Times New Roman" panose="02020603050405020304" pitchFamily="18" charset="0"/>
              <a:cs typeface="Times New Roman" panose="02020603050405020304" pitchFamily="18" charset="0"/>
            </a:rPr>
            <a:t>C</a:t>
          </a:r>
          <a:r>
            <a:rPr lang="en-US" altLang="en-US" sz="2400" kern="1200" dirty="0">
              <a:solidFill>
                <a:srgbClr val="D60093"/>
              </a:solidFill>
              <a:latin typeface="Times New Roman" panose="02020603050405020304" pitchFamily="18" charset="0"/>
              <a:cs typeface="Times New Roman" panose="02020603050405020304" pitchFamily="18" charset="0"/>
            </a:rPr>
            <a:t> </a:t>
          </a:r>
          <a:r>
            <a:rPr lang="en-US" altLang="en-US" sz="2400" kern="1200" dirty="0">
              <a:solidFill>
                <a:srgbClr val="000099"/>
              </a:solidFill>
              <a:latin typeface="Times New Roman" panose="02020603050405020304" pitchFamily="18" charset="0"/>
              <a:cs typeface="Times New Roman" panose="02020603050405020304" pitchFamily="18" charset="0"/>
            </a:rPr>
            <a:t>= ------------- 1.8 </a:t>
          </a:r>
        </a:p>
        <a:p>
          <a:pPr marL="0" lvl="0" indent="0" algn="ctr" defTabSz="1066800" rtl="1">
            <a:lnSpc>
              <a:spcPct val="90000"/>
            </a:lnSpc>
            <a:spcBef>
              <a:spcPct val="0"/>
            </a:spcBef>
            <a:spcAft>
              <a:spcPct val="35000"/>
            </a:spcAft>
            <a:buClr>
              <a:srgbClr val="0BD0D9"/>
            </a:buClr>
            <a:buSzPct val="95000"/>
            <a:buNone/>
          </a:pPr>
          <a:r>
            <a:rPr lang="en-US" altLang="en-US" sz="2400" i="0" kern="1200" dirty="0">
              <a:solidFill>
                <a:srgbClr val="000000"/>
              </a:solidFill>
              <a:latin typeface="Times New Roman" panose="02020603050405020304" pitchFamily="18" charset="0"/>
              <a:cs typeface="+mj-cs"/>
            </a:rPr>
            <a:t>= </a:t>
          </a:r>
          <a:r>
            <a:rPr lang="en-US" altLang="en-US" sz="3200" b="1" kern="1200" cap="none" spc="0" dirty="0">
              <a:ln w="22225">
                <a:solidFill>
                  <a:schemeClr val="accent2"/>
                </a:solidFill>
                <a:prstDash val="solid"/>
              </a:ln>
              <a:solidFill>
                <a:schemeClr val="accent2">
                  <a:lumMod val="40000"/>
                  <a:lumOff val="60000"/>
                </a:schemeClr>
              </a:solidFill>
              <a:effectLst/>
              <a:cs typeface="+mj-cs"/>
            </a:rPr>
            <a:t>78.3 </a:t>
          </a:r>
          <a:r>
            <a:rPr lang="en-US" altLang="en-US" sz="3200" b="1" kern="1200" cap="none" spc="0" baseline="30000" dirty="0">
              <a:ln w="22225">
                <a:solidFill>
                  <a:schemeClr val="accent2"/>
                </a:solidFill>
                <a:prstDash val="solid"/>
              </a:ln>
              <a:solidFill>
                <a:schemeClr val="accent2">
                  <a:lumMod val="40000"/>
                  <a:lumOff val="60000"/>
                </a:schemeClr>
              </a:solidFill>
              <a:effectLst/>
              <a:cs typeface="+mj-cs"/>
            </a:rPr>
            <a:t>° </a:t>
          </a:r>
          <a:r>
            <a:rPr lang="en-US" altLang="en-US" sz="3200" b="1" kern="1200" cap="none" spc="0" dirty="0">
              <a:ln w="22225">
                <a:solidFill>
                  <a:schemeClr val="accent2"/>
                </a:solidFill>
                <a:prstDash val="solid"/>
              </a:ln>
              <a:solidFill>
                <a:schemeClr val="accent2">
                  <a:lumMod val="40000"/>
                  <a:lumOff val="60000"/>
                </a:schemeClr>
              </a:solidFill>
              <a:effectLst/>
              <a:cs typeface="+mj-cs"/>
            </a:rPr>
            <a:t>F </a:t>
          </a:r>
          <a:endParaRPr lang="en-GB" sz="3200" i="0" kern="1200" dirty="0">
            <a:latin typeface="Times New Roman" panose="02020603050405020304" pitchFamily="18" charset="0"/>
            <a:cs typeface="+mj-cs"/>
          </a:endParaRPr>
        </a:p>
      </dsp:txBody>
      <dsp:txXfrm>
        <a:off x="637601" y="2144410"/>
        <a:ext cx="2488987" cy="3069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rtl="1">
            <a:lnSpc>
              <a:spcPct val="90000"/>
            </a:lnSpc>
            <a:spcBef>
              <a:spcPct val="0"/>
            </a:spcBef>
            <a:spcAft>
              <a:spcPct val="35000"/>
            </a:spcAft>
            <a:buNone/>
          </a:pPr>
          <a:r>
            <a:rPr lang="ar-SA" sz="2800" kern="1200" dirty="0">
              <a:latin typeface="Times New Roman" panose="02020603050405020304" pitchFamily="18" charset="0"/>
              <a:cs typeface="Times New Roman" panose="02020603050405020304" pitchFamily="18" charset="0"/>
            </a:rPr>
            <a:t>إذا كانت درجة الحرارة المطلقة</a:t>
          </a:r>
          <a:r>
            <a:rPr lang="en-GB" sz="2800" kern="1200" dirty="0">
              <a:latin typeface="Times New Roman" panose="02020603050405020304" pitchFamily="18" charset="0"/>
              <a:cs typeface="Times New Roman" panose="02020603050405020304" pitchFamily="18" charset="0"/>
            </a:rPr>
            <a:t> </a:t>
          </a:r>
          <a:r>
            <a:rPr lang="ar-SA" sz="2800" kern="1200" dirty="0">
              <a:latin typeface="Times New Roman" panose="02020603050405020304" pitchFamily="18" charset="0"/>
              <a:cs typeface="Times New Roman" panose="02020603050405020304" pitchFamily="18" charset="0"/>
            </a:rPr>
            <a:t> </a:t>
          </a:r>
          <a:r>
            <a:rPr lang="en-US" sz="2800" kern="1200" dirty="0">
              <a:latin typeface="Times New Roman" panose="02020603050405020304" pitchFamily="18" charset="0"/>
              <a:cs typeface="Times New Roman" panose="02020603050405020304" pitchFamily="18" charset="0"/>
            </a:rPr>
            <a:t>400 K </a:t>
          </a:r>
          <a:endParaRPr lang="en-US" sz="2800" b="0" kern="1200" dirty="0">
            <a:latin typeface="Times New Roman" panose="02020603050405020304" pitchFamily="18" charset="0"/>
            <a:cs typeface="Times New Roman" panose="02020603050405020304" pitchFamily="18" charset="0"/>
          </a:endParaRPr>
        </a:p>
        <a:p>
          <a:pPr marL="0" lvl="0" indent="0" algn="r" defTabSz="1244600" rtl="1">
            <a:lnSpc>
              <a:spcPct val="90000"/>
            </a:lnSpc>
            <a:spcBef>
              <a:spcPct val="0"/>
            </a:spcBef>
            <a:spcAft>
              <a:spcPct val="35000"/>
            </a:spcAft>
            <a:buNone/>
          </a:pPr>
          <a:r>
            <a:rPr lang="ar-SA" sz="2800" kern="1200" dirty="0">
              <a:latin typeface="Times New Roman" panose="02020603050405020304" pitchFamily="18" charset="0"/>
              <a:cs typeface="Times New Roman" panose="02020603050405020304" pitchFamily="18" charset="0"/>
            </a:rPr>
            <a:t>احسبي درجة الحرارة بالمئوي.</a:t>
          </a: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t>- </a:t>
          </a:r>
          <a:r>
            <a:rPr lang="ar-SA" sz="2800" i="0" kern="1200" dirty="0">
              <a:latin typeface="Times New Roman" panose="02020603050405020304" pitchFamily="18" charset="0"/>
              <a:cs typeface="Times New Roman" panose="02020603050405020304" pitchFamily="18" charset="0"/>
            </a:rPr>
            <a:t>400</a:t>
          </a:r>
          <a:r>
            <a:rPr lang="en-GB" sz="2800" i="0" kern="1200" dirty="0">
              <a:latin typeface="Times New Roman" panose="02020603050405020304" pitchFamily="18" charset="0"/>
              <a:cs typeface="Times New Roman" panose="02020603050405020304" pitchFamily="18" charset="0"/>
            </a:rPr>
            <a:t> K</a:t>
          </a:r>
        </a:p>
        <a:p>
          <a:pPr marL="0" lvl="0" indent="0" algn="l" defTabSz="1244600" rtl="0">
            <a:lnSpc>
              <a:spcPct val="90000"/>
            </a:lnSpc>
            <a:spcBef>
              <a:spcPct val="0"/>
            </a:spcBef>
            <a:spcAft>
              <a:spcPct val="35000"/>
            </a:spcAft>
            <a:buNone/>
          </a:pPr>
          <a:r>
            <a:rPr lang="en-GB" sz="2800" i="0" kern="1200" baseline="30000" dirty="0">
              <a:latin typeface="Times New Roman" panose="02020603050405020304" pitchFamily="18" charset="0"/>
              <a:cs typeface="Times New Roman" panose="02020603050405020304" pitchFamily="18" charset="0"/>
            </a:rPr>
            <a:t>0</a:t>
          </a:r>
          <a:r>
            <a:rPr lang="en-GB" sz="2800" i="0" kern="1200" baseline="0" dirty="0">
              <a:latin typeface="Times New Roman" panose="02020603050405020304" pitchFamily="18" charset="0"/>
              <a:cs typeface="Times New Roman" panose="02020603050405020304" pitchFamily="18" charset="0"/>
            </a:rPr>
            <a:t>C</a:t>
          </a:r>
          <a:r>
            <a:rPr lang="en-GB" sz="2800" i="1" kern="1200" dirty="0">
              <a:latin typeface="Times New Roman" panose="02020603050405020304" pitchFamily="18" charset="0"/>
              <a:cs typeface="Times New Roman" panose="02020603050405020304" pitchFamily="18" charset="0"/>
            </a:rPr>
            <a:t> </a:t>
          </a:r>
          <a:r>
            <a:rPr lang="en-GB" sz="2800" kern="1200" dirty="0">
              <a:latin typeface="Times New Roman" panose="02020603050405020304" pitchFamily="18" charset="0"/>
              <a:cs typeface="Times New Roman" panose="02020603050405020304" pitchFamily="18" charset="0"/>
            </a:rPr>
            <a:t>?</a:t>
          </a:r>
          <a:endParaRPr lang="ar-SA" sz="28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endParaRPr lang="ar-SA"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rtl="1">
            <a:lnSpc>
              <a:spcPct val="90000"/>
            </a:lnSpc>
            <a:spcBef>
              <a:spcPct val="0"/>
            </a:spcBef>
            <a:spcAft>
              <a:spcPct val="35000"/>
            </a:spcAft>
            <a:buClr>
              <a:srgbClr val="0BD0D9"/>
            </a:buClr>
            <a:buSzPct val="95000"/>
            <a:buNone/>
          </a:pPr>
          <a:endParaRPr lang="en-GB" sz="2800" i="0" kern="1200" dirty="0">
            <a:latin typeface="Times New Roman" panose="02020603050405020304" pitchFamily="18" charset="0"/>
            <a:cs typeface="+mj-cs"/>
          </a:endParaRPr>
        </a:p>
        <a:p>
          <a:pPr marL="0" lvl="0" indent="0" algn="ctr" defTabSz="1244600" rtl="1">
            <a:lnSpc>
              <a:spcPct val="90000"/>
            </a:lnSpc>
            <a:spcBef>
              <a:spcPct val="0"/>
            </a:spcBef>
            <a:spcAft>
              <a:spcPct val="35000"/>
            </a:spcAft>
            <a:buClr>
              <a:srgbClr val="0BD0D9"/>
            </a:buClr>
            <a:buSzPct val="95000"/>
            <a:buNone/>
          </a:pPr>
          <a:r>
            <a:rPr lang="en-US" altLang="en-US" sz="2800" b="1" kern="1200"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GB" altLang="en-US" sz="2800" b="1" kern="12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 = K - 273</a:t>
          </a:r>
          <a:r>
            <a:rPr lang="en-US" altLang="en-US" sz="2400" b="1" kern="12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altLang="en-US" sz="2400" kern="1200" dirty="0">
              <a:solidFill>
                <a:srgbClr val="000099"/>
              </a:solidFill>
              <a:latin typeface="Times New Roman" panose="02020603050405020304" pitchFamily="18" charset="0"/>
              <a:cs typeface="Times New Roman" panose="02020603050405020304" pitchFamily="18" charset="0"/>
            </a:rPr>
            <a:t> </a:t>
          </a:r>
        </a:p>
        <a:p>
          <a:pPr marL="0" lvl="0" indent="0" algn="ctr" defTabSz="1066800" rtl="1">
            <a:lnSpc>
              <a:spcPct val="90000"/>
            </a:lnSpc>
            <a:spcBef>
              <a:spcPct val="0"/>
            </a:spcBef>
            <a:spcAft>
              <a:spcPct val="35000"/>
            </a:spcAft>
            <a:buClr>
              <a:srgbClr val="0BD0D9"/>
            </a:buClr>
            <a:buSzPct val="95000"/>
            <a:buNone/>
          </a:pPr>
          <a:r>
            <a:rPr lang="en-GB" altLang="en-US" sz="2400" i="0" kern="1200" dirty="0">
              <a:solidFill>
                <a:srgbClr val="000000"/>
              </a:solidFill>
              <a:latin typeface="Times New Roman" panose="02020603050405020304" pitchFamily="18" charset="0"/>
              <a:cs typeface="+mj-cs"/>
            </a:rPr>
            <a:t>= </a:t>
          </a:r>
          <a:r>
            <a:rPr lang="en-GB" sz="2400" kern="1200" dirty="0"/>
            <a:t>- </a:t>
          </a:r>
          <a:r>
            <a:rPr lang="en-GB" altLang="en-US" sz="2400" i="0" kern="1200" dirty="0">
              <a:solidFill>
                <a:srgbClr val="000000"/>
              </a:solidFill>
              <a:latin typeface="Times New Roman" panose="02020603050405020304" pitchFamily="18" charset="0"/>
              <a:cs typeface="+mj-cs"/>
            </a:rPr>
            <a:t>400 - 273</a:t>
          </a:r>
          <a:endParaRPr lang="en-US" altLang="en-US" sz="2400" i="0" kern="1200" dirty="0">
            <a:solidFill>
              <a:srgbClr val="000000"/>
            </a:solidFill>
            <a:latin typeface="Times New Roman" panose="02020603050405020304" pitchFamily="18" charset="0"/>
            <a:cs typeface="+mj-cs"/>
          </a:endParaRPr>
        </a:p>
        <a:p>
          <a:pPr marL="0" lvl="0" indent="0" algn="ctr" defTabSz="1066800" rtl="1">
            <a:lnSpc>
              <a:spcPct val="90000"/>
            </a:lnSpc>
            <a:spcBef>
              <a:spcPct val="0"/>
            </a:spcBef>
            <a:spcAft>
              <a:spcPct val="35000"/>
            </a:spcAft>
            <a:buClr>
              <a:srgbClr val="0BD0D9"/>
            </a:buClr>
            <a:buSzPct val="95000"/>
            <a:buNone/>
          </a:pPr>
          <a:r>
            <a:rPr lang="en-US" altLang="en-US" sz="2400" i="0" kern="1200" dirty="0">
              <a:solidFill>
                <a:srgbClr val="000000"/>
              </a:solidFill>
              <a:latin typeface="Times New Roman" panose="02020603050405020304" pitchFamily="18" charset="0"/>
              <a:cs typeface="+mj-cs"/>
            </a:rPr>
            <a:t>= </a:t>
          </a:r>
          <a:r>
            <a:rPr lang="en-US" altLang="en-US" sz="3200" b="1" kern="1200" cap="none" spc="0" dirty="0">
              <a:ln w="22225">
                <a:solidFill>
                  <a:schemeClr val="accent2"/>
                </a:solidFill>
                <a:prstDash val="solid"/>
              </a:ln>
              <a:solidFill>
                <a:schemeClr val="accent2">
                  <a:lumMod val="40000"/>
                  <a:lumOff val="60000"/>
                </a:schemeClr>
              </a:solidFill>
              <a:effectLst/>
              <a:cs typeface="+mj-cs"/>
            </a:rPr>
            <a:t>- 673 </a:t>
          </a:r>
          <a:r>
            <a:rPr lang="en-US" altLang="en-US" sz="3200" b="1" kern="1200" cap="none" spc="0" baseline="30000" dirty="0">
              <a:ln w="22225">
                <a:solidFill>
                  <a:schemeClr val="accent2"/>
                </a:solidFill>
                <a:prstDash val="solid"/>
              </a:ln>
              <a:solidFill>
                <a:schemeClr val="accent2">
                  <a:lumMod val="40000"/>
                  <a:lumOff val="60000"/>
                </a:schemeClr>
              </a:solidFill>
              <a:effectLst/>
              <a:cs typeface="+mj-cs"/>
            </a:rPr>
            <a:t>° </a:t>
          </a:r>
          <a:r>
            <a:rPr lang="en-US" altLang="en-US" sz="3200" b="1" kern="1200" cap="none" spc="0" baseline="0" dirty="0">
              <a:ln w="22225">
                <a:solidFill>
                  <a:schemeClr val="accent2"/>
                </a:solidFill>
                <a:prstDash val="solid"/>
              </a:ln>
              <a:solidFill>
                <a:schemeClr val="accent2">
                  <a:lumMod val="40000"/>
                  <a:lumOff val="60000"/>
                </a:schemeClr>
              </a:solidFill>
              <a:effectLst/>
              <a:cs typeface="+mj-cs"/>
            </a:rPr>
            <a:t>C</a:t>
          </a:r>
          <a:r>
            <a:rPr lang="en-US" altLang="en-US" sz="3200" b="1" kern="1200" cap="none" spc="0" dirty="0">
              <a:ln w="22225">
                <a:solidFill>
                  <a:schemeClr val="accent2"/>
                </a:solidFill>
                <a:prstDash val="solid"/>
              </a:ln>
              <a:solidFill>
                <a:schemeClr val="accent2">
                  <a:lumMod val="40000"/>
                  <a:lumOff val="60000"/>
                </a:schemeClr>
              </a:solidFill>
              <a:effectLst/>
              <a:cs typeface="+mj-cs"/>
            </a:rPr>
            <a:t> </a:t>
          </a:r>
          <a:endParaRPr lang="en-GB" sz="3200" i="0" kern="1200" dirty="0">
            <a:latin typeface="Times New Roman" panose="02020603050405020304" pitchFamily="18" charset="0"/>
            <a:cs typeface="+mj-cs"/>
          </a:endParaRPr>
        </a:p>
      </dsp:txBody>
      <dsp:txXfrm>
        <a:off x="637601" y="2144410"/>
        <a:ext cx="2488987" cy="3069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8415-2F71-42F0-BC21-F98768472AEB}">
      <dsp:nvSpPr>
        <dsp:cNvPr id="0" name=""/>
        <dsp:cNvSpPr/>
      </dsp:nvSpPr>
      <dsp:spPr>
        <a:xfrm rot="10800000">
          <a:off x="2308" y="519"/>
          <a:ext cx="5291283" cy="202527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a:p>
          <a:pPr marL="285750" lvl="1" indent="-285750" algn="r" defTabSz="1244600" rtl="1">
            <a:lnSpc>
              <a:spcPct val="90000"/>
            </a:lnSpc>
            <a:spcBef>
              <a:spcPct val="0"/>
            </a:spcBef>
            <a:spcAft>
              <a:spcPct val="15000"/>
            </a:spcAft>
            <a:buChar char="•"/>
          </a:pPr>
          <a:r>
            <a:rPr lang="ar-SA" sz="2800" kern="1200" dirty="0"/>
            <a:t>يسهل انتزاع الالكترونات من الذرات</a:t>
          </a:r>
          <a:endParaRPr lang="en-US" sz="2800" kern="1200" dirty="0">
            <a:latin typeface="Times New Roman" panose="02020603050405020304" pitchFamily="18" charset="0"/>
            <a:cs typeface="Times New Roman" panose="02020603050405020304" pitchFamily="18" charset="0"/>
          </a:endParaRPr>
        </a:p>
        <a:p>
          <a:pPr marL="285750" lvl="1" indent="-285750" algn="r" defTabSz="1244600" rtl="1">
            <a:lnSpc>
              <a:spcPct val="90000"/>
            </a:lnSpc>
            <a:spcBef>
              <a:spcPct val="0"/>
            </a:spcBef>
            <a:spcAft>
              <a:spcPct val="15000"/>
            </a:spcAft>
            <a:buChar char="•"/>
          </a:pPr>
          <a:r>
            <a:rPr lang="ar-SA" sz="2800" kern="1200" dirty="0"/>
            <a:t>الالكترونات الحرة موجودة بكثرة</a:t>
          </a:r>
          <a:endParaRPr lang="en-US" sz="2800" kern="1200" dirty="0">
            <a:latin typeface="Times New Roman" panose="02020603050405020304" pitchFamily="18" charset="0"/>
            <a:cs typeface="Times New Roman" panose="02020603050405020304" pitchFamily="18" charset="0"/>
          </a:endParaRPr>
        </a:p>
      </dsp:txBody>
      <dsp:txXfrm rot="10800000">
        <a:off x="761786" y="253678"/>
        <a:ext cx="4531805" cy="1518956"/>
      </dsp:txXfrm>
    </dsp:sp>
    <dsp:sp modelId="{689904CB-712E-48AB-B272-67E6AA6EE0DA}">
      <dsp:nvSpPr>
        <dsp:cNvPr id="0" name=""/>
        <dsp:cNvSpPr/>
      </dsp:nvSpPr>
      <dsp:spPr>
        <a:xfrm>
          <a:off x="5293591" y="519"/>
          <a:ext cx="2832099" cy="202527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ar-SA" sz="32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الأجسام الموصلة</a:t>
          </a:r>
          <a:endParaRPr lang="en-US" sz="32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5392457" y="99385"/>
        <a:ext cx="2634367" cy="1827542"/>
      </dsp:txXfrm>
    </dsp:sp>
    <dsp:sp modelId="{B835F227-786C-40AA-BA28-4F75A15A70B3}">
      <dsp:nvSpPr>
        <dsp:cNvPr id="0" name=""/>
        <dsp:cNvSpPr/>
      </dsp:nvSpPr>
      <dsp:spPr>
        <a:xfrm rot="10800000">
          <a:off x="4559" y="2228321"/>
          <a:ext cx="5407431" cy="202527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a:p>
          <a:pPr marL="285750" lvl="1" indent="-285750" algn="r" defTabSz="1244600" rtl="1">
            <a:lnSpc>
              <a:spcPct val="90000"/>
            </a:lnSpc>
            <a:spcBef>
              <a:spcPct val="0"/>
            </a:spcBef>
            <a:spcAft>
              <a:spcPct val="15000"/>
            </a:spcAft>
            <a:buChar char="•"/>
          </a:pPr>
          <a:r>
            <a:rPr lang="ar-SA" sz="2800" kern="1200" dirty="0"/>
            <a:t>يصعب انتزاع الالكترونات من الذرات</a:t>
          </a:r>
          <a:endParaRPr lang="en-US" sz="2800" kern="1200" dirty="0">
            <a:latin typeface="Times New Roman" panose="02020603050405020304" pitchFamily="18" charset="0"/>
            <a:cs typeface="Times New Roman" panose="02020603050405020304" pitchFamily="18" charset="0"/>
          </a:endParaRPr>
        </a:p>
        <a:p>
          <a:pPr marL="285750" lvl="1" indent="-285750" algn="r" defTabSz="1244600" rtl="1">
            <a:lnSpc>
              <a:spcPct val="90000"/>
            </a:lnSpc>
            <a:spcBef>
              <a:spcPct val="0"/>
            </a:spcBef>
            <a:spcAft>
              <a:spcPct val="15000"/>
            </a:spcAft>
            <a:buChar char="•"/>
          </a:pPr>
          <a:r>
            <a:rPr lang="ar-SA" sz="2800" kern="1200" dirty="0"/>
            <a:t>الالكترونات الحرة شبه منعدمة</a:t>
          </a:r>
          <a:endParaRPr lang="en-US" sz="2800" kern="1200" dirty="0">
            <a:latin typeface="Times New Roman" panose="02020603050405020304" pitchFamily="18" charset="0"/>
            <a:cs typeface="Times New Roman" panose="02020603050405020304" pitchFamily="18" charset="0"/>
          </a:endParaRPr>
        </a:p>
      </dsp:txBody>
      <dsp:txXfrm rot="10800000">
        <a:off x="764037" y="2481480"/>
        <a:ext cx="4647953" cy="1518956"/>
      </dsp:txXfrm>
    </dsp:sp>
    <dsp:sp modelId="{0C1E5788-8262-402F-84B1-9666CC5744EF}">
      <dsp:nvSpPr>
        <dsp:cNvPr id="0" name=""/>
        <dsp:cNvSpPr/>
      </dsp:nvSpPr>
      <dsp:spPr>
        <a:xfrm>
          <a:off x="5411990" y="2228321"/>
          <a:ext cx="2711449" cy="202527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ar-SA" sz="32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الأجسام العازلة</a:t>
          </a:r>
          <a:endParaRPr lang="en-US" sz="32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5510856" y="2327187"/>
        <a:ext cx="2513717" cy="1827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r" defTabSz="1155700" rtl="1">
            <a:lnSpc>
              <a:spcPct val="90000"/>
            </a:lnSpc>
            <a:spcBef>
              <a:spcPct val="0"/>
            </a:spcBef>
            <a:spcAft>
              <a:spcPct val="35000"/>
            </a:spcAft>
            <a:buNone/>
          </a:pPr>
          <a:r>
            <a:rPr lang="ar-SA" altLang="en-US" sz="2600" kern="1200" dirty="0">
              <a:solidFill>
                <a:srgbClr val="000000"/>
              </a:solidFill>
              <a:latin typeface="Times New Roman" panose="02020603050405020304" pitchFamily="18" charset="0"/>
              <a:cs typeface="Times New Roman" panose="02020603050405020304" pitchFamily="18" charset="0"/>
            </a:rPr>
            <a:t>سخان كهربائي مقاومته 20 أوم يعمل على فرق جهد مقداره 110 فولت احسبي شدة التيار المار في سلك السخان بالميلي أمبير؟ </a:t>
          </a:r>
          <a:endParaRPr lang="en-US" sz="2600" b="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i="1" kern="1200" dirty="0">
              <a:latin typeface="Times New Roman" panose="02020603050405020304" pitchFamily="18" charset="0"/>
              <a:cs typeface="Times New Roman" panose="02020603050405020304" pitchFamily="18" charset="0"/>
            </a:rPr>
            <a:t>R</a:t>
          </a:r>
          <a:r>
            <a:rPr lang="en-US" sz="2800" kern="1200" dirty="0">
              <a:latin typeface="Times New Roman" panose="02020603050405020304" pitchFamily="18" charset="0"/>
              <a:cs typeface="Times New Roman" panose="02020603050405020304" pitchFamily="18" charset="0"/>
            </a:rPr>
            <a:t> = 20 </a:t>
          </a:r>
          <a:r>
            <a:rPr lang="el-GR" altLang="en-US" sz="2800" kern="1200" dirty="0">
              <a:solidFill>
                <a:srgbClr val="000000"/>
              </a:solidFill>
              <a:latin typeface="Times New Roman" panose="02020603050405020304" pitchFamily="18" charset="0"/>
              <a:cs typeface="Times New Roman" panose="02020603050405020304" pitchFamily="18" charset="0"/>
            </a:rPr>
            <a:t>Ω</a:t>
          </a:r>
          <a:endParaRPr lang="en-GB" sz="2800" i="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US" sz="2800" b="0" i="1" kern="1200" dirty="0">
              <a:latin typeface="Times New Roman" panose="02020603050405020304" pitchFamily="18" charset="0"/>
              <a:cs typeface="Times New Roman" panose="02020603050405020304" pitchFamily="18" charset="0"/>
            </a:rPr>
            <a:t>V</a:t>
          </a:r>
          <a:r>
            <a:rPr lang="en-US" sz="2800" kern="1200" dirty="0">
              <a:latin typeface="Times New Roman" panose="02020603050405020304" pitchFamily="18" charset="0"/>
              <a:cs typeface="Times New Roman" panose="02020603050405020304" pitchFamily="18" charset="0"/>
            </a:rPr>
            <a:t> = 110 </a:t>
          </a:r>
          <a:r>
            <a:rPr lang="en-US" sz="2800" i="1" kern="1200" dirty="0">
              <a:latin typeface="Times New Roman" panose="02020603050405020304" pitchFamily="18" charset="0"/>
              <a:cs typeface="Times New Roman" panose="02020603050405020304" pitchFamily="18" charset="0"/>
            </a:rPr>
            <a:t>v</a:t>
          </a:r>
          <a:endParaRPr lang="ar-SA" sz="2800" i="1"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US" sz="2800" i="1" kern="1200" dirty="0">
              <a:latin typeface="Times New Roman" panose="02020603050405020304" pitchFamily="18" charset="0"/>
              <a:cs typeface="Times New Roman" panose="02020603050405020304" pitchFamily="18" charset="0"/>
            </a:rPr>
            <a:t>I</a:t>
          </a:r>
          <a:r>
            <a:rPr lang="en-US" sz="2800" kern="1200" dirty="0">
              <a:latin typeface="Times New Roman" panose="02020603050405020304" pitchFamily="18" charset="0"/>
              <a:cs typeface="Times New Roman" panose="02020603050405020304" pitchFamily="18" charset="0"/>
            </a:rPr>
            <a:t> ?</a:t>
          </a:r>
          <a:endParaRPr lang="ar-SA"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rtl="1">
            <a:lnSpc>
              <a:spcPct val="90000"/>
            </a:lnSpc>
            <a:spcBef>
              <a:spcPct val="0"/>
            </a:spcBef>
            <a:spcAft>
              <a:spcPct val="35000"/>
            </a:spcAft>
            <a:buClr>
              <a:srgbClr val="0BD0D9"/>
            </a:buClr>
            <a:buSzPct val="95000"/>
            <a:buNone/>
          </a:pPr>
          <a:r>
            <a:rPr lang="en-US" altLang="en-US" sz="3200" b="1" kern="1200" cap="none" spc="0" dirty="0">
              <a:ln w="22225">
                <a:solidFill>
                  <a:schemeClr val="accent2"/>
                </a:solidFill>
                <a:prstDash val="solid"/>
              </a:ln>
              <a:solidFill>
                <a:schemeClr val="accent2">
                  <a:lumMod val="40000"/>
                  <a:lumOff val="60000"/>
                </a:schemeClr>
              </a:solidFill>
              <a:effectLst/>
              <a:cs typeface="+mj-cs"/>
            </a:rPr>
            <a:t> </a:t>
          </a:r>
          <a:endParaRPr lang="en-GB" sz="2800" i="0" kern="1200" dirty="0">
            <a:latin typeface="Times New Roman" panose="02020603050405020304" pitchFamily="18" charset="0"/>
            <a:cs typeface="+mj-cs"/>
          </a:endParaRPr>
        </a:p>
      </dsp:txBody>
      <dsp:txXfrm>
        <a:off x="637601" y="2144410"/>
        <a:ext cx="2488987" cy="3069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endParaRPr lang="en-US" sz="2400" b="0" kern="1200" dirty="0">
            <a:latin typeface="Times New Roman" panose="02020603050405020304" pitchFamily="18" charset="0"/>
            <a:cs typeface="Times New Roman" panose="02020603050405020304" pitchFamily="18" charset="0"/>
          </a:endParaRPr>
        </a:p>
        <a:p>
          <a:pPr marL="0" lvl="0" indent="0" algn="ctr" defTabSz="1066800" rtl="1">
            <a:lnSpc>
              <a:spcPct val="90000"/>
            </a:lnSpc>
            <a:spcBef>
              <a:spcPct val="0"/>
            </a:spcBef>
            <a:spcAft>
              <a:spcPct val="35000"/>
            </a:spcAft>
            <a:buFont typeface="+mj-lt"/>
            <a:buNone/>
          </a:pPr>
          <a:r>
            <a:rPr lang="ar-SA" sz="2400" kern="1200" dirty="0">
              <a:latin typeface="Times New Roman" panose="02020603050405020304" pitchFamily="18" charset="0"/>
              <a:cs typeface="Times New Roman" panose="02020603050405020304" pitchFamily="18" charset="0"/>
            </a:rPr>
            <a:t>غلاية كهربائية تعمل على فرق جهد مقداره 140 فولت وشدة التيار المار في سلكها تبلغ 50 ميلي أمبير، احسبي مقاومة الغلاية؟</a:t>
          </a:r>
          <a:endParaRPr lang="en-US" sz="240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i="1" kern="1200" dirty="0">
              <a:latin typeface="Times New Roman" panose="02020603050405020304" pitchFamily="18" charset="0"/>
              <a:cs typeface="Times New Roman" panose="02020603050405020304" pitchFamily="18" charset="0"/>
            </a:rPr>
            <a:t>R</a:t>
          </a:r>
          <a:r>
            <a:rPr lang="en-US" sz="2800" kern="1200" dirty="0">
              <a:latin typeface="Times New Roman" panose="02020603050405020304" pitchFamily="18" charset="0"/>
              <a:cs typeface="Times New Roman" panose="02020603050405020304" pitchFamily="18" charset="0"/>
            </a:rPr>
            <a:t> ?</a:t>
          </a:r>
          <a:endParaRPr lang="en-GB" sz="2800" i="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US" sz="2800" b="0" i="1" kern="1200" dirty="0">
              <a:latin typeface="Times New Roman" panose="02020603050405020304" pitchFamily="18" charset="0"/>
              <a:cs typeface="Times New Roman" panose="02020603050405020304" pitchFamily="18" charset="0"/>
            </a:rPr>
            <a:t>V</a:t>
          </a:r>
          <a:r>
            <a:rPr lang="en-US" sz="2800" kern="1200" dirty="0">
              <a:latin typeface="Times New Roman" panose="02020603050405020304" pitchFamily="18" charset="0"/>
              <a:cs typeface="Times New Roman" panose="02020603050405020304" pitchFamily="18" charset="0"/>
            </a:rPr>
            <a:t> = 140 </a:t>
          </a:r>
          <a:r>
            <a:rPr lang="en-US" sz="2800" i="1" kern="1200" dirty="0">
              <a:latin typeface="Times New Roman" panose="02020603050405020304" pitchFamily="18" charset="0"/>
              <a:cs typeface="Times New Roman" panose="02020603050405020304" pitchFamily="18" charset="0"/>
            </a:rPr>
            <a:t>v</a:t>
          </a:r>
          <a:endParaRPr lang="ar-SA" sz="2800" i="1"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US" sz="2800" i="1" kern="1200" dirty="0">
              <a:latin typeface="Times New Roman" panose="02020603050405020304" pitchFamily="18" charset="0"/>
              <a:cs typeface="Times New Roman" panose="02020603050405020304" pitchFamily="18" charset="0"/>
            </a:rPr>
            <a:t>I</a:t>
          </a:r>
          <a:r>
            <a:rPr lang="en-US" sz="2800" kern="1200" dirty="0">
              <a:latin typeface="Times New Roman" panose="02020603050405020304" pitchFamily="18" charset="0"/>
              <a:cs typeface="Times New Roman" panose="02020603050405020304" pitchFamily="18" charset="0"/>
            </a:rPr>
            <a:t> = 50 </a:t>
          </a:r>
          <a:r>
            <a:rPr lang="en-US" sz="2800" i="1" kern="1200" dirty="0">
              <a:latin typeface="Times New Roman" panose="02020603050405020304" pitchFamily="18" charset="0"/>
              <a:cs typeface="Times New Roman" panose="02020603050405020304" pitchFamily="18" charset="0"/>
            </a:rPr>
            <a:t>mA</a:t>
          </a:r>
        </a:p>
        <a:p>
          <a:pPr marL="0" lvl="0" indent="0" algn="l" defTabSz="1244600" rtl="0">
            <a:lnSpc>
              <a:spcPct val="90000"/>
            </a:lnSpc>
            <a:spcBef>
              <a:spcPct val="0"/>
            </a:spcBef>
            <a:spcAft>
              <a:spcPct val="35000"/>
            </a:spcAft>
            <a:buNone/>
          </a:pPr>
          <a:r>
            <a:rPr lang="en-US" sz="2800" i="1" kern="1200" dirty="0">
              <a:latin typeface="Times New Roman" panose="02020603050405020304" pitchFamily="18" charset="0"/>
              <a:cs typeface="Times New Roman" panose="02020603050405020304" pitchFamily="18" charset="0"/>
            </a:rPr>
            <a:t>= 0.05 A</a:t>
          </a:r>
          <a:endParaRPr lang="ar-SA" sz="2800" i="1"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rtl="1">
            <a:lnSpc>
              <a:spcPct val="90000"/>
            </a:lnSpc>
            <a:spcBef>
              <a:spcPct val="0"/>
            </a:spcBef>
            <a:spcAft>
              <a:spcPct val="35000"/>
            </a:spcAft>
            <a:buClr>
              <a:srgbClr val="0BD0D9"/>
            </a:buClr>
            <a:buSzPct val="95000"/>
            <a:buNone/>
          </a:pPr>
          <a:r>
            <a:rPr lang="en-US" altLang="en-US" sz="3200" b="1" kern="1200" cap="none" spc="0" dirty="0">
              <a:ln w="22225">
                <a:solidFill>
                  <a:schemeClr val="accent2"/>
                </a:solidFill>
                <a:prstDash val="solid"/>
              </a:ln>
              <a:solidFill>
                <a:schemeClr val="accent2">
                  <a:lumMod val="40000"/>
                  <a:lumOff val="60000"/>
                </a:schemeClr>
              </a:solidFill>
              <a:effectLst/>
              <a:cs typeface="+mj-cs"/>
            </a:rPr>
            <a:t> </a:t>
          </a:r>
          <a:endParaRPr lang="en-GB" sz="2800" i="0" kern="1200" dirty="0">
            <a:latin typeface="Times New Roman" panose="02020603050405020304" pitchFamily="18" charset="0"/>
            <a:cs typeface="+mj-cs"/>
          </a:endParaRPr>
        </a:p>
      </dsp:txBody>
      <dsp:txXfrm>
        <a:off x="637601" y="2144410"/>
        <a:ext cx="2488987" cy="30691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F4259D-725B-4604-B01D-F127EE1564B8}"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34A6BD-FCF5-4748-9F56-928E95206898}" type="slidenum">
              <a:rPr lang="en-US"/>
              <a:pPr/>
              <a:t>‹#›</a:t>
            </a:fld>
            <a:endParaRPr lang="en-US"/>
          </a:p>
        </p:txBody>
      </p:sp>
    </p:spTree>
    <p:extLst>
      <p:ext uri="{BB962C8B-B14F-4D97-AF65-F5344CB8AC3E}">
        <p14:creationId xmlns:p14="http://schemas.microsoft.com/office/powerpoint/2010/main" val="111924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9A9A24-E0E4-4FB6-ADE4-A227AD2C9AF0}"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65525D-35FC-485E-AEE5-341F70FBC02C}" type="slidenum">
              <a:rPr lang="en-US"/>
              <a:pPr/>
              <a:t>‹#›</a:t>
            </a:fld>
            <a:endParaRPr lang="en-US"/>
          </a:p>
        </p:txBody>
      </p:sp>
    </p:spTree>
    <p:extLst>
      <p:ext uri="{BB962C8B-B14F-4D97-AF65-F5344CB8AC3E}">
        <p14:creationId xmlns:p14="http://schemas.microsoft.com/office/powerpoint/2010/main" val="45541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C20D5F-1908-4173-8BDA-4A951B5DFCB2}"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13909F-168A-4CB7-8A78-C6E7FAC37C5C}" type="slidenum">
              <a:rPr lang="en-US"/>
              <a:pPr/>
              <a:t>‹#›</a:t>
            </a:fld>
            <a:endParaRPr lang="en-US"/>
          </a:p>
        </p:txBody>
      </p:sp>
    </p:spTree>
    <p:extLst>
      <p:ext uri="{BB962C8B-B14F-4D97-AF65-F5344CB8AC3E}">
        <p14:creationId xmlns:p14="http://schemas.microsoft.com/office/powerpoint/2010/main" val="140106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CBB336-91D3-4B3B-BD27-AEC8EE4592F7}"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B9EBFB-9282-4306-BE97-81CC9BF51DA3}" type="slidenum">
              <a:rPr lang="en-US"/>
              <a:pPr/>
              <a:t>‹#›</a:t>
            </a:fld>
            <a:endParaRPr lang="en-US"/>
          </a:p>
        </p:txBody>
      </p:sp>
    </p:spTree>
    <p:extLst>
      <p:ext uri="{BB962C8B-B14F-4D97-AF65-F5344CB8AC3E}">
        <p14:creationId xmlns:p14="http://schemas.microsoft.com/office/powerpoint/2010/main" val="140312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A550D4-8E3C-444F-A1C1-A1E784DD082C}"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F624DB8-75B4-457B-AFDD-957D488C98C8}" type="slidenum">
              <a:rPr lang="en-US"/>
              <a:pPr/>
              <a:t>‹#›</a:t>
            </a:fld>
            <a:endParaRPr lang="en-US"/>
          </a:p>
        </p:txBody>
      </p:sp>
    </p:spTree>
    <p:extLst>
      <p:ext uri="{BB962C8B-B14F-4D97-AF65-F5344CB8AC3E}">
        <p14:creationId xmlns:p14="http://schemas.microsoft.com/office/powerpoint/2010/main" val="314933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476F-1643-464A-8B2C-8E531B67A4C0}"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21EF46D-809C-40B8-B81D-10D34E028219}" type="slidenum">
              <a:rPr lang="en-US"/>
              <a:pPr/>
              <a:t>‹#›</a:t>
            </a:fld>
            <a:endParaRPr lang="en-US"/>
          </a:p>
        </p:txBody>
      </p:sp>
    </p:spTree>
    <p:extLst>
      <p:ext uri="{BB962C8B-B14F-4D97-AF65-F5344CB8AC3E}">
        <p14:creationId xmlns:p14="http://schemas.microsoft.com/office/powerpoint/2010/main" val="197553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33FB34-7BA6-4A87-868F-77A0ECB11FE7}" type="datetimeFigureOut">
              <a:rPr lang="en-US">
                <a:solidFill>
                  <a:prstClr val="black">
                    <a:tint val="75000"/>
                  </a:prstClr>
                </a:solidFill>
              </a:rPr>
              <a:pPr>
                <a:defRPr/>
              </a:pPr>
              <a:t>1/10/2019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D43633-088B-4C33-B6DC-F6AE01771390}" type="slidenum">
              <a:rPr lang="en-US"/>
              <a:pPr/>
              <a:t>‹#›</a:t>
            </a:fld>
            <a:endParaRPr lang="en-US"/>
          </a:p>
        </p:txBody>
      </p:sp>
    </p:spTree>
    <p:extLst>
      <p:ext uri="{BB962C8B-B14F-4D97-AF65-F5344CB8AC3E}">
        <p14:creationId xmlns:p14="http://schemas.microsoft.com/office/powerpoint/2010/main" val="321014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6839AC-A975-4B96-89AA-674D0AA46903}" type="datetimeFigureOut">
              <a:rPr lang="en-US">
                <a:solidFill>
                  <a:prstClr val="black">
                    <a:tint val="75000"/>
                  </a:prstClr>
                </a:solidFill>
              </a:rPr>
              <a:pPr>
                <a:defRPr/>
              </a:pPr>
              <a:t>1/10/2019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420DCBB-91F7-4F21-BEF4-26F73BEFB989}" type="slidenum">
              <a:rPr lang="en-US"/>
              <a:pPr/>
              <a:t>‹#›</a:t>
            </a:fld>
            <a:endParaRPr lang="en-US"/>
          </a:p>
        </p:txBody>
      </p:sp>
    </p:spTree>
    <p:extLst>
      <p:ext uri="{BB962C8B-B14F-4D97-AF65-F5344CB8AC3E}">
        <p14:creationId xmlns:p14="http://schemas.microsoft.com/office/powerpoint/2010/main" val="385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4DE0CF-6C8A-4C01-8D23-D177C0E2F682}" type="datetimeFigureOut">
              <a:rPr lang="en-US">
                <a:solidFill>
                  <a:prstClr val="black">
                    <a:tint val="75000"/>
                  </a:prstClr>
                </a:solidFill>
              </a:rPr>
              <a:pPr>
                <a:defRPr/>
              </a:pPr>
              <a:t>1/10/2019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BD154E4-7E58-4ACF-8347-F40C1BFDAD68}" type="slidenum">
              <a:rPr lang="en-US"/>
              <a:pPr/>
              <a:t>‹#›</a:t>
            </a:fld>
            <a:endParaRPr lang="en-US"/>
          </a:p>
        </p:txBody>
      </p:sp>
    </p:spTree>
    <p:extLst>
      <p:ext uri="{BB962C8B-B14F-4D97-AF65-F5344CB8AC3E}">
        <p14:creationId xmlns:p14="http://schemas.microsoft.com/office/powerpoint/2010/main" val="140378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F7A18A-3BAC-4C77-BEB0-CF01B0A59E2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273A91B-E61E-4986-B5B5-11F6591A30B0}" type="slidenum">
              <a:rPr lang="en-US"/>
              <a:pPr/>
              <a:t>‹#›</a:t>
            </a:fld>
            <a:endParaRPr lang="en-US"/>
          </a:p>
        </p:txBody>
      </p:sp>
    </p:spTree>
    <p:extLst>
      <p:ext uri="{BB962C8B-B14F-4D97-AF65-F5344CB8AC3E}">
        <p14:creationId xmlns:p14="http://schemas.microsoft.com/office/powerpoint/2010/main" val="629757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155CC9-AC9E-473D-864C-C30A96D5E3C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DD67C1-2BAB-4247-AA76-7F25EA66ADB4}" type="slidenum">
              <a:rPr lang="en-US"/>
              <a:pPr/>
              <a:t>‹#›</a:t>
            </a:fld>
            <a:endParaRPr lang="en-US"/>
          </a:p>
        </p:txBody>
      </p:sp>
    </p:spTree>
    <p:extLst>
      <p:ext uri="{BB962C8B-B14F-4D97-AF65-F5344CB8AC3E}">
        <p14:creationId xmlns:p14="http://schemas.microsoft.com/office/powerpoint/2010/main" val="228395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9E55CD-9667-4843-A3F7-527B71A3E311}"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3B874804-0199-4C96-AF44-46665DEA100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1305119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6.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1.bin"/><Relationship Id="rId4" Type="http://schemas.openxmlformats.org/officeDocument/2006/relationships/image" Target="../media/image37.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4.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5.wmf"/></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6" name="TextBox 5">
            <a:extLst>
              <a:ext uri="{FF2B5EF4-FFF2-40B4-BE49-F238E27FC236}">
                <a16:creationId xmlns:a16="http://schemas.microsoft.com/office/drawing/2014/main" id="{51A8D100-D3F5-4968-9F4A-3FD19ADA0F79}"/>
              </a:ext>
            </a:extLst>
          </p:cNvPr>
          <p:cNvSpPr txBox="1"/>
          <p:nvPr/>
        </p:nvSpPr>
        <p:spPr>
          <a:xfrm>
            <a:off x="9402618" y="2115127"/>
            <a:ext cx="24384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مخرجات التعلم</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F421151-C7CA-4078-87C1-3615A35FA49E}"/>
              </a:ext>
            </a:extLst>
          </p:cNvPr>
          <p:cNvSpPr txBox="1"/>
          <p:nvPr/>
        </p:nvSpPr>
        <p:spPr>
          <a:xfrm>
            <a:off x="1229575" y="1941127"/>
            <a:ext cx="8173043" cy="4216539"/>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SA" sz="28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مع نهاية فصل الفيزياء سوف تكون الطالبة قادرة على</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تعريف الحرارة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وصف طرق انتقال الحرارة بين الأجسام</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التحويل بين مقياس درجة حرارة إلى مقياس آخر</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التمييز بين الكهرباء الساكنة والكهرباء المتحركة</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وصف طرق شحن الأجسام</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التمييز بين الأجسام العازلة والأجسام الموصلة للكهرباء</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تطبيق قانون أوم لحساب:</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المقاومة الكهربائية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SA" sz="2400" dirty="0">
                <a:solidFill>
                  <a:prstClr val="black"/>
                </a:solidFill>
                <a:latin typeface="Calibri"/>
                <a:cs typeface="Arial" panose="020B0604020202020204" pitchFamily="34" charset="0"/>
              </a:rPr>
              <a:t>فرق الجهد الكهربائي</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التيار الكهربائي</a:t>
            </a:r>
          </a:p>
        </p:txBody>
      </p:sp>
    </p:spTree>
    <p:extLst>
      <p:ext uri="{BB962C8B-B14F-4D97-AF65-F5344CB8AC3E}">
        <p14:creationId xmlns:p14="http://schemas.microsoft.com/office/powerpoint/2010/main" val="339222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1D98C0FB-7174-4CAA-8D10-7E73EC721E24}"/>
              </a:ext>
            </a:extLst>
          </p:cNvPr>
          <p:cNvGraphicFramePr/>
          <p:nvPr>
            <p:extLst>
              <p:ext uri="{D42A27DB-BD31-4B8C-83A1-F6EECF244321}">
                <p14:modId xmlns:p14="http://schemas.microsoft.com/office/powerpoint/2010/main" val="3856978771"/>
              </p:ext>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84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04E82702-5A11-4351-B508-2353B6126FF9}"/>
              </a:ext>
            </a:extLst>
          </p:cNvPr>
          <p:cNvGraphicFramePr/>
          <p:nvPr>
            <p:extLst>
              <p:ext uri="{D42A27DB-BD31-4B8C-83A1-F6EECF244321}">
                <p14:modId xmlns:p14="http://schemas.microsoft.com/office/powerpoint/2010/main" val="2520477756"/>
              </p:ext>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88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02A43D2D-79A2-40E1-80E1-A42331E5F0E9}"/>
              </a:ext>
            </a:extLst>
          </p:cNvPr>
          <p:cNvGraphicFramePr/>
          <p:nvPr>
            <p:extLst>
              <p:ext uri="{D42A27DB-BD31-4B8C-83A1-F6EECF244321}">
                <p14:modId xmlns:p14="http://schemas.microsoft.com/office/powerpoint/2010/main" val="3362956007"/>
              </p:ext>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81FB42E-2143-4202-A567-97428795CE5A}"/>
              </a:ext>
            </a:extLst>
          </p:cNvPr>
          <p:cNvSpPr txBox="1"/>
          <p:nvPr/>
        </p:nvSpPr>
        <p:spPr>
          <a:xfrm>
            <a:off x="8809702" y="3069070"/>
            <a:ext cx="314633" cy="584775"/>
          </a:xfrm>
          <a:prstGeom prst="rect">
            <a:avLst/>
          </a:prstGeom>
          <a:noFill/>
        </p:spPr>
        <p:txBody>
          <a:bodyPr wrap="square" rtlCol="0">
            <a:spAutoFit/>
          </a:bodyPr>
          <a:lstStyle/>
          <a:p>
            <a:r>
              <a:rPr lang="en-GB" sz="3200" dirty="0"/>
              <a:t>-</a:t>
            </a:r>
            <a:endParaRPr lang="en-US" sz="3200" dirty="0"/>
          </a:p>
        </p:txBody>
      </p:sp>
    </p:spTree>
    <p:extLst>
      <p:ext uri="{BB962C8B-B14F-4D97-AF65-F5344CB8AC3E}">
        <p14:creationId xmlns:p14="http://schemas.microsoft.com/office/powerpoint/2010/main" val="355092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5" name="Picture 4">
            <a:extLst>
              <a:ext uri="{FF2B5EF4-FFF2-40B4-BE49-F238E27FC236}">
                <a16:creationId xmlns:a16="http://schemas.microsoft.com/office/drawing/2014/main" id="{72EAD048-45F3-4074-9668-1DA4E4E03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495" y="3348895"/>
            <a:ext cx="6339379" cy="2913929"/>
          </a:xfrm>
          <a:prstGeom prst="rect">
            <a:avLst/>
          </a:prstGeom>
        </p:spPr>
      </p:pic>
      <p:sp>
        <p:nvSpPr>
          <p:cNvPr id="6" name="Rectangle 5">
            <a:extLst>
              <a:ext uri="{FF2B5EF4-FFF2-40B4-BE49-F238E27FC236}">
                <a16:creationId xmlns:a16="http://schemas.microsoft.com/office/drawing/2014/main" id="{0E15272E-8EDF-4A7F-BDB3-C7E85CB7D68C}"/>
              </a:ext>
            </a:extLst>
          </p:cNvPr>
          <p:cNvSpPr/>
          <p:nvPr/>
        </p:nvSpPr>
        <p:spPr>
          <a:xfrm>
            <a:off x="1900554" y="2370403"/>
            <a:ext cx="7975312" cy="954107"/>
          </a:xfrm>
          <a:prstGeom prst="rect">
            <a:avLst/>
          </a:prstGeom>
        </p:spPr>
        <p:txBody>
          <a:bodyPr wrap="square">
            <a:spAutoFit/>
          </a:bodyPr>
          <a:lstStyle/>
          <a:p>
            <a:pPr marL="274320" marR="0" lvl="0" indent="-274320" algn="ctr" defTabSz="914400" rtl="1" eaLnBrk="1" fontAlgn="auto" latinLnBrk="0" hangingPunct="1">
              <a:lnSpc>
                <a:spcPct val="100000"/>
              </a:lnSpc>
              <a:spcBef>
                <a:spcPts val="0"/>
              </a:spcBef>
              <a:spcAft>
                <a:spcPts val="0"/>
              </a:spcAft>
              <a:buClr>
                <a:srgbClr val="9BBB59"/>
              </a:buClr>
              <a:buSzTx/>
              <a:buFontTx/>
              <a:buNone/>
              <a:tabLst/>
              <a:defRPr/>
            </a:pPr>
            <a:r>
              <a:rPr kumimoji="0" lang="ar-SA"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كلمة "كهرباء" من أكثر الكلمات الفيزيائية شيوعاً في حياتنا اليومية </a:t>
            </a:r>
          </a:p>
          <a:p>
            <a:pPr marL="274320" marR="0" lvl="0" indent="-274320" algn="ctr" defTabSz="914400" rtl="1" eaLnBrk="1" fontAlgn="auto" latinLnBrk="0" hangingPunct="1">
              <a:lnSpc>
                <a:spcPct val="100000"/>
              </a:lnSpc>
              <a:spcBef>
                <a:spcPts val="0"/>
              </a:spcBef>
              <a:spcAft>
                <a:spcPts val="0"/>
              </a:spcAft>
              <a:buClr>
                <a:srgbClr val="9BBB59"/>
              </a:buClr>
              <a:buSzTx/>
              <a:buFontTx/>
              <a:buNone/>
              <a:tabLst/>
              <a:defRPr/>
            </a:pPr>
            <a:r>
              <a:rPr kumimoji="0" lang="ar-SA"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هناك الكهرباء الساكنة والكهرباء المتحركة.</a:t>
            </a:r>
            <a:endParaRPr kumimoji="0" lang="ar-SA"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endParaRPr>
          </a:p>
        </p:txBody>
      </p:sp>
      <p:sp>
        <p:nvSpPr>
          <p:cNvPr id="7" name="Rectangle 6">
            <a:extLst>
              <a:ext uri="{FF2B5EF4-FFF2-40B4-BE49-F238E27FC236}">
                <a16:creationId xmlns:a16="http://schemas.microsoft.com/office/drawing/2014/main" id="{C36991E0-EAB7-432E-B3A5-DEF7381CD9AB}"/>
              </a:ext>
            </a:extLst>
          </p:cNvPr>
          <p:cNvSpPr/>
          <p:nvPr/>
        </p:nvSpPr>
        <p:spPr>
          <a:xfrm>
            <a:off x="4783175" y="1147774"/>
            <a:ext cx="20345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الكهرباء</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37715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02755390-740E-4135-83F5-69E36DAC8833}"/>
              </a:ext>
            </a:extLst>
          </p:cNvPr>
          <p:cNvSpPr>
            <a:spLocks noGrp="1"/>
          </p:cNvSpPr>
          <p:nvPr>
            <p:ph idx="1"/>
          </p:nvPr>
        </p:nvSpPr>
        <p:spPr>
          <a:xfrm>
            <a:off x="1016000" y="2234354"/>
            <a:ext cx="10803523" cy="2208342"/>
          </a:xfrm>
        </p:spPr>
        <p:txBody>
          <a:bodyPr/>
          <a:lstStyle/>
          <a:p>
            <a:pPr algn="r" rtl="1" eaLnBrk="1" hangingPunct="1"/>
            <a:r>
              <a:rPr lang="ar-SA" altLang="en-US" sz="2800" dirty="0">
                <a:cs typeface="+mj-cs"/>
              </a:rPr>
              <a:t>أول التجارب في علم الكهرباء: تجارب احتكاك مادتين مختلفتين التي تؤدي إلى شحنهما بكهرباء «مختلفة».</a:t>
            </a:r>
          </a:p>
          <a:p>
            <a:pPr algn="r" rtl="1" eaLnBrk="1" hangingPunct="1"/>
            <a:r>
              <a:rPr lang="ar-SA" altLang="en-US" sz="2800" dirty="0">
                <a:cs typeface="+mj-cs"/>
              </a:rPr>
              <a:t>العالم «بنجامن فرانكلن» كان أول من أطلق على هذه الشحن إسم شحنة موجبة وشحنة سالبة.</a:t>
            </a:r>
          </a:p>
          <a:p>
            <a:pPr algn="r" rtl="1" eaLnBrk="1" hangingPunct="1"/>
            <a:r>
              <a:rPr lang="ar-SA" altLang="en-US" sz="2800" dirty="0">
                <a:cs typeface="+mj-cs"/>
              </a:rPr>
              <a:t>هذه التجارب بينت أن الشحن من نفس النوع تتنافر، والشحن من نوع مختلف تتجاذب.</a:t>
            </a:r>
            <a:endParaRPr lang="en-US" altLang="en-US" sz="2800" dirty="0">
              <a:cs typeface="+mj-cs"/>
            </a:endParaRPr>
          </a:p>
        </p:txBody>
      </p:sp>
      <p:pic>
        <p:nvPicPr>
          <p:cNvPr id="27" name="Picture 2">
            <a:extLst>
              <a:ext uri="{FF2B5EF4-FFF2-40B4-BE49-F238E27FC236}">
                <a16:creationId xmlns:a16="http://schemas.microsoft.com/office/drawing/2014/main" id="{21F5A9AD-498F-4A9A-ABB8-9730153899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6189" y="4319186"/>
            <a:ext cx="4298950" cy="2127250"/>
          </a:xfrm>
          <a:prstGeom prst="roundRect">
            <a:avLst>
              <a:gd name="adj" fmla="val 16667"/>
            </a:avLst>
          </a:prstGeom>
          <a:ln>
            <a:noFill/>
          </a:ln>
          <a:effectLst>
            <a:glow rad="635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AF28A8F-B2A6-4E18-8131-1905913BC533}"/>
              </a:ext>
            </a:extLst>
          </p:cNvPr>
          <p:cNvSpPr/>
          <p:nvPr/>
        </p:nvSpPr>
        <p:spPr>
          <a:xfrm>
            <a:off x="4315545" y="1369353"/>
            <a:ext cx="288091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Times New Roman" panose="02020603050405020304" pitchFamily="18" charset="0"/>
              </a:rPr>
              <a:t>الكهرباء الساكنة</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57142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29F2609D-D309-4BDF-9D83-434517433CF8}"/>
              </a:ext>
            </a:extLst>
          </p:cNvPr>
          <p:cNvSpPr txBox="1">
            <a:spLocks/>
          </p:cNvSpPr>
          <p:nvPr/>
        </p:nvSpPr>
        <p:spPr>
          <a:xfrm>
            <a:off x="2101052" y="2441564"/>
            <a:ext cx="9568112" cy="2446337"/>
          </a:xfrm>
          <a:prstGeom prst="rect">
            <a:avLst/>
          </a:prstGeom>
        </p:spPr>
        <p:txBody>
          <a:bodyPr/>
          <a:lst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justLow"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غالبية الأجسام في حياتنا اليومية متعادلة الشحنة. ولكن هناك طرق يتم فيها جعل هذه الأجسام مشحونة كهربائياً منها:-</a:t>
            </a:r>
          </a:p>
          <a:p>
            <a:pPr marL="823913" marR="0" lvl="1" indent="-457200" algn="justLow" defTabSz="914400" rtl="1" eaLnBrk="1" fontAlgn="auto" latinLnBrk="0" hangingPunct="1">
              <a:lnSpc>
                <a:spcPct val="100000"/>
              </a:lnSpc>
              <a:spcBef>
                <a:spcPct val="20000"/>
              </a:spcBef>
              <a:spcAft>
                <a:spcPts val="0"/>
              </a:spcAft>
              <a:buClrTx/>
              <a:buSzPct val="85000"/>
              <a:buFont typeface="+mj-lt"/>
              <a:buAutoNum type="arabicPeriod"/>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الشحن بالدلك </a:t>
            </a:r>
          </a:p>
          <a:p>
            <a:pPr marL="823913" marR="0" lvl="1" indent="-457200" algn="justLow" defTabSz="914400" rtl="1" eaLnBrk="1" fontAlgn="auto" latinLnBrk="0" hangingPunct="1">
              <a:lnSpc>
                <a:spcPct val="100000"/>
              </a:lnSpc>
              <a:spcBef>
                <a:spcPct val="20000"/>
              </a:spcBef>
              <a:spcAft>
                <a:spcPts val="0"/>
              </a:spcAft>
              <a:buClrTx/>
              <a:buSzPct val="85000"/>
              <a:buFont typeface="+mj-lt"/>
              <a:buAutoNum type="arabicPeriod"/>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الشحن باللمس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823913" marR="0" lvl="1" indent="-457200" algn="justLow" defTabSz="914400" rtl="1" eaLnBrk="1" fontAlgn="auto" latinLnBrk="0" hangingPunct="1">
              <a:lnSpc>
                <a:spcPct val="100000"/>
              </a:lnSpc>
              <a:spcBef>
                <a:spcPct val="20000"/>
              </a:spcBef>
              <a:spcAft>
                <a:spcPts val="0"/>
              </a:spcAft>
              <a:buClrTx/>
              <a:buSzPct val="85000"/>
              <a:buFont typeface="+mj-lt"/>
              <a:buAutoNum type="arabicPeriod"/>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الشحن بالتأثير (الحث)</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Title 1">
            <a:extLst>
              <a:ext uri="{FF2B5EF4-FFF2-40B4-BE49-F238E27FC236}">
                <a16:creationId xmlns:a16="http://schemas.microsoft.com/office/drawing/2014/main" id="{C9AFC2D1-91DE-43BD-BFA1-62F116C2DF4D}"/>
              </a:ext>
            </a:extLst>
          </p:cNvPr>
          <p:cNvSpPr txBox="1">
            <a:spLocks/>
          </p:cNvSpPr>
          <p:nvPr/>
        </p:nvSpPr>
        <p:spPr bwMode="auto">
          <a:xfrm>
            <a:off x="3471518" y="1284726"/>
            <a:ext cx="4494846"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en-US" sz="4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pitchFamily="34" charset="0"/>
                <a:cs typeface="Times New Roman" panose="02020603050405020304" pitchFamily="18" charset="0"/>
              </a:rPr>
              <a:t>طرق شحن الأجسام</a:t>
            </a:r>
          </a:p>
        </p:txBody>
      </p:sp>
      <p:pic>
        <p:nvPicPr>
          <p:cNvPr id="29" name="Picture 28">
            <a:extLst>
              <a:ext uri="{FF2B5EF4-FFF2-40B4-BE49-F238E27FC236}">
                <a16:creationId xmlns:a16="http://schemas.microsoft.com/office/drawing/2014/main" id="{8A1622AD-C9DC-499D-B86F-D5CFFCE33F0B}"/>
              </a:ext>
            </a:extLst>
          </p:cNvPr>
          <p:cNvPicPr>
            <a:picLocks noChangeAspect="1"/>
          </p:cNvPicPr>
          <p:nvPr/>
        </p:nvPicPr>
        <p:blipFill rotWithShape="1">
          <a:blip r:embed="rId2">
            <a:extLst>
              <a:ext uri="{28A0092B-C50C-407E-A947-70E740481C1C}">
                <a14:useLocalDpi xmlns:a14="http://schemas.microsoft.com/office/drawing/2010/main" val="0"/>
              </a:ext>
            </a:extLst>
          </a:blip>
          <a:srcRect l="1820" t="32726" r="55007" b="34717"/>
          <a:stretch/>
        </p:blipFill>
        <p:spPr>
          <a:xfrm>
            <a:off x="4491202" y="4196191"/>
            <a:ext cx="2246052" cy="1071418"/>
          </a:xfrm>
          <a:prstGeom prst="rect">
            <a:avLst/>
          </a:prstGeom>
          <a:effectLst>
            <a:glow rad="63500">
              <a:schemeClr val="accent2">
                <a:satMod val="175000"/>
                <a:alpha val="40000"/>
              </a:schemeClr>
            </a:glow>
          </a:effectLst>
        </p:spPr>
      </p:pic>
      <p:pic>
        <p:nvPicPr>
          <p:cNvPr id="1032" name="Picture 8" descr="Image result for ‫طرق شحن الأجسام‬‎">
            <a:extLst>
              <a:ext uri="{FF2B5EF4-FFF2-40B4-BE49-F238E27FC236}">
                <a16:creationId xmlns:a16="http://schemas.microsoft.com/office/drawing/2014/main" id="{28BFF6D2-4D73-4B72-8069-9DB893165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721" y="5361284"/>
            <a:ext cx="2611220" cy="10714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طرق شحن الأجسام‬‎">
            <a:extLst>
              <a:ext uri="{FF2B5EF4-FFF2-40B4-BE49-F238E27FC236}">
                <a16:creationId xmlns:a16="http://schemas.microsoft.com/office/drawing/2014/main" id="{74FD197E-5E4E-4E14-8A57-081181869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735" y="3051023"/>
            <a:ext cx="2112241" cy="10714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275BDBA-E478-4266-8604-1ACCF1A92AD5}"/>
              </a:ext>
            </a:extLst>
          </p:cNvPr>
          <p:cNvSpPr/>
          <p:nvPr/>
        </p:nvSpPr>
        <p:spPr>
          <a:xfrm>
            <a:off x="4325164" y="3216411"/>
            <a:ext cx="1216571" cy="775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بالدلك</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4CDD2181-98F9-490D-8C3C-ED9CC7577114}"/>
              </a:ext>
            </a:extLst>
          </p:cNvPr>
          <p:cNvSpPr/>
          <p:nvPr/>
        </p:nvSpPr>
        <p:spPr>
          <a:xfrm>
            <a:off x="3239900" y="4347866"/>
            <a:ext cx="1216571" cy="775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باللمس</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A9037176-64B2-4A57-842D-A40770BA7531}"/>
              </a:ext>
            </a:extLst>
          </p:cNvPr>
          <p:cNvSpPr/>
          <p:nvPr/>
        </p:nvSpPr>
        <p:spPr>
          <a:xfrm>
            <a:off x="5864775" y="5509065"/>
            <a:ext cx="1216571" cy="775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بالحث</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36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4" name="Rectangle 3">
            <a:extLst>
              <a:ext uri="{FF2B5EF4-FFF2-40B4-BE49-F238E27FC236}">
                <a16:creationId xmlns:a16="http://schemas.microsoft.com/office/drawing/2014/main" id="{C9B2E9C6-7A1D-4186-9AE7-A7DF0830CA0B}"/>
              </a:ext>
            </a:extLst>
          </p:cNvPr>
          <p:cNvSpPr/>
          <p:nvPr/>
        </p:nvSpPr>
        <p:spPr>
          <a:xfrm>
            <a:off x="2392218" y="2319775"/>
            <a:ext cx="7148945" cy="2246769"/>
          </a:xfrm>
          <a:prstGeom prst="rect">
            <a:avLst/>
          </a:prstGeom>
        </p:spPr>
        <p:txBody>
          <a:bodyPr wrap="square">
            <a:spAutoFit/>
          </a:bodyPr>
          <a:lstStyle/>
          <a:p>
            <a:pPr marL="444500" marR="0" lvl="0" indent="0" algn="justLow"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إذا دلك جسمان متعادلان من مادتين مختلفتين ببعضهما فإن بعض الإلكترونات تنتقل من أحد الجسمين للآخر بحيث يكون عدد الإلكترونات المفقودة من أحدهما يساوي تماما عدد الإلكترونات التي اكتسبها الآخر وبالتالي تكون شحنتاهما متساويتين في المقدار متعاكستين في الإشارة.</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6" name="Picture 9" descr="http://www.schoolarabia.net/images/modules/physics/alkhraba2_waalmagnat/altakhroub/shahen_bldalk.gif">
            <a:extLst>
              <a:ext uri="{FF2B5EF4-FFF2-40B4-BE49-F238E27FC236}">
                <a16:creationId xmlns:a16="http://schemas.microsoft.com/office/drawing/2014/main" id="{E150F49A-12B8-4716-B61C-B20BE6D15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495" y="4643265"/>
            <a:ext cx="6010275" cy="1633480"/>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FA4E78C-B144-4998-823B-FE134DE914B2}"/>
              </a:ext>
            </a:extLst>
          </p:cNvPr>
          <p:cNvSpPr/>
          <p:nvPr/>
        </p:nvSpPr>
        <p:spPr>
          <a:xfrm>
            <a:off x="3777426" y="1302737"/>
            <a:ext cx="390363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1. الشحن بالدلك</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44974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E0389F33-C1B8-4750-8533-F902237C6B36}"/>
              </a:ext>
            </a:extLst>
          </p:cNvPr>
          <p:cNvSpPr/>
          <p:nvPr/>
        </p:nvSpPr>
        <p:spPr>
          <a:xfrm>
            <a:off x="3766686" y="3089941"/>
            <a:ext cx="6943075" cy="181588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إذا اتصل أو تلامس جسم موصل مشحون مع جسم موصل متعادل فإن جزءاً من شحنة الموصل المشحون ينتقل إلى الموصل المتعادل وبالتالي تكون شحنتاهما من نفس النوع ويكون مجموع شحنتيهما قبل التلامس مساو لبعده.</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Rectangle 25">
            <a:extLst>
              <a:ext uri="{FF2B5EF4-FFF2-40B4-BE49-F238E27FC236}">
                <a16:creationId xmlns:a16="http://schemas.microsoft.com/office/drawing/2014/main" id="{E45324B4-D16B-4BD7-BA90-F585652DF458}"/>
              </a:ext>
            </a:extLst>
          </p:cNvPr>
          <p:cNvSpPr/>
          <p:nvPr/>
        </p:nvSpPr>
        <p:spPr>
          <a:xfrm>
            <a:off x="3628347" y="1302737"/>
            <a:ext cx="420179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2. الشحن باللمس</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27" name="Picture 3">
            <a:extLst>
              <a:ext uri="{FF2B5EF4-FFF2-40B4-BE49-F238E27FC236}">
                <a16:creationId xmlns:a16="http://schemas.microsoft.com/office/drawing/2014/main" id="{4F7C274D-E1FC-4D39-B2C5-AE070D8430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011" y="2813941"/>
            <a:ext cx="1971675" cy="2057400"/>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80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CF3E7293-6F74-4382-BD93-29C48A2A0013}"/>
              </a:ext>
            </a:extLst>
          </p:cNvPr>
          <p:cNvSpPr/>
          <p:nvPr/>
        </p:nvSpPr>
        <p:spPr>
          <a:xfrm>
            <a:off x="1760237" y="2256000"/>
            <a:ext cx="8044873" cy="2246769"/>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عند وضع جسم مشحون بشحنة موجبة مثلاً (الشحنة المؤثرة) بالقرب من جسم غير مشحون فإن الشحنة الموجبة للجسم الأول  تؤثر على الجسم الثاني بحيث يكتسب شحنات معاكسة (سالبة) عند الطرف القريب من الجسم المشحون</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تسمى شحنات تأثيرية مقيدة</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بينما تتكون شحنات مماثلة (موجبة) عند الطرف البعيد منها</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تسمى شحنات تأثيرية حرة).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01CA6CE3-41CD-482C-BED5-86A84C699950}"/>
              </a:ext>
            </a:extLst>
          </p:cNvPr>
          <p:cNvSpPr/>
          <p:nvPr/>
        </p:nvSpPr>
        <p:spPr>
          <a:xfrm>
            <a:off x="3652393" y="1302737"/>
            <a:ext cx="415370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3. الشحن بالتأثير</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27" name="Picture 7" descr="http://www.schoolarabia.net/images/modules/physics/alkhraba2_waalmagnat/altakhroub/shahen_blta2ther.gif">
            <a:extLst>
              <a:ext uri="{FF2B5EF4-FFF2-40B4-BE49-F238E27FC236}">
                <a16:creationId xmlns:a16="http://schemas.microsoft.com/office/drawing/2014/main" id="{4CC6E5E8-4550-452A-8D8B-FCEAA4EAF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957" y="4594419"/>
            <a:ext cx="3000375" cy="1590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985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713AA56C-CE55-46A1-91EE-5D86E797F683}"/>
              </a:ext>
            </a:extLst>
          </p:cNvPr>
          <p:cNvSpPr/>
          <p:nvPr/>
        </p:nvSpPr>
        <p:spPr>
          <a:xfrm>
            <a:off x="3068094" y="1470952"/>
            <a:ext cx="4806124" cy="58477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الكهرباء المتحركة (التيار الكهربي)</a:t>
            </a:r>
            <a:endParaRPr kumimoji="0" lang="en-US"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26" name="Content Placeholder 2">
            <a:extLst>
              <a:ext uri="{FF2B5EF4-FFF2-40B4-BE49-F238E27FC236}">
                <a16:creationId xmlns:a16="http://schemas.microsoft.com/office/drawing/2014/main" id="{A5692F0C-D541-4765-8021-C047292F3A5C}"/>
              </a:ext>
            </a:extLst>
          </p:cNvPr>
          <p:cNvSpPr>
            <a:spLocks noGrp="1"/>
          </p:cNvSpPr>
          <p:nvPr>
            <p:ph idx="1"/>
          </p:nvPr>
        </p:nvSpPr>
        <p:spPr>
          <a:xfrm>
            <a:off x="3215370" y="2421842"/>
            <a:ext cx="8730513" cy="2380432"/>
          </a:xfrm>
        </p:spPr>
        <p:txBody>
          <a:bodyPr/>
          <a:lstStyle/>
          <a:p>
            <a:pPr algn="just" rtl="1" eaLnBrk="1" fontAlgn="auto" hangingPunct="1">
              <a:spcAft>
                <a:spcPts val="0"/>
              </a:spcAft>
              <a:defRPr/>
            </a:pPr>
            <a:r>
              <a:rPr lang="ar-SA" sz="2800" dirty="0">
                <a:solidFill>
                  <a:prstClr val="black"/>
                </a:solidFill>
                <a:latin typeface="Times New Roman" pitchFamily="18" charset="0"/>
                <a:ea typeface="+mn-ea"/>
                <a:cs typeface="Times New Roman" pitchFamily="18" charset="0"/>
              </a:rPr>
              <a:t>الشحنات الكهربائية</a:t>
            </a:r>
            <a:r>
              <a:rPr lang="en-US" sz="2800" dirty="0">
                <a:solidFill>
                  <a:prstClr val="black"/>
                </a:solidFill>
                <a:latin typeface="Times New Roman" pitchFamily="18" charset="0"/>
                <a:ea typeface="+mn-ea"/>
                <a:cs typeface="Times New Roman" pitchFamily="18" charset="0"/>
              </a:rPr>
              <a:t> </a:t>
            </a:r>
            <a:r>
              <a:rPr lang="ar-SA" sz="2800" dirty="0">
                <a:solidFill>
                  <a:prstClr val="black"/>
                </a:solidFill>
                <a:latin typeface="Times New Roman" pitchFamily="18" charset="0"/>
                <a:ea typeface="+mn-ea"/>
                <a:cs typeface="Times New Roman" pitchFamily="18" charset="0"/>
              </a:rPr>
              <a:t>الساكنة (غير المتحركة) تنتج ما يعرف بالكهرباء الساكنة ولكن عندما تبدأ هذه الشحنات بالحركة فإنها تولد ما يعرف بالتيار الكهربائي. </a:t>
            </a:r>
          </a:p>
          <a:p>
            <a:pPr algn="r" rtl="1">
              <a:defRPr/>
            </a:pPr>
            <a:endParaRPr lang="ar-SA" sz="2800" dirty="0">
              <a:solidFill>
                <a:prstClr val="black"/>
              </a:solidFill>
              <a:latin typeface="Times New Roman" pitchFamily="18" charset="0"/>
              <a:ea typeface="+mn-ea"/>
              <a:cs typeface="Times New Roman" pitchFamily="18" charset="0"/>
            </a:endParaRPr>
          </a:p>
          <a:p>
            <a:pPr algn="r" rtl="1">
              <a:defRPr/>
            </a:pPr>
            <a:r>
              <a:rPr lang="ar-SA" sz="2800" dirty="0">
                <a:solidFill>
                  <a:prstClr val="black"/>
                </a:solidFill>
                <a:latin typeface="Times New Roman" pitchFamily="18" charset="0"/>
                <a:ea typeface="+mn-ea"/>
                <a:cs typeface="Times New Roman" pitchFamily="18" charset="0"/>
              </a:rPr>
              <a:t>تعتبر الكهرباء نتيجة مباشرة لحركة</a:t>
            </a:r>
          </a:p>
          <a:p>
            <a:pPr marL="0" indent="0" algn="r" rtl="1">
              <a:buNone/>
              <a:defRPr/>
            </a:pPr>
            <a:r>
              <a:rPr lang="ar-SA" sz="2800" dirty="0">
                <a:solidFill>
                  <a:prstClr val="black"/>
                </a:solidFill>
                <a:latin typeface="Times New Roman" pitchFamily="18" charset="0"/>
                <a:ea typeface="+mn-ea"/>
                <a:cs typeface="Times New Roman" pitchFamily="18" charset="0"/>
              </a:rPr>
              <a:t> الإلكترونات الموجودة داخل المادة.</a:t>
            </a:r>
            <a:endParaRPr lang="en-US" sz="2800" dirty="0"/>
          </a:p>
        </p:txBody>
      </p:sp>
      <p:pic>
        <p:nvPicPr>
          <p:cNvPr id="27" name="Picture 6" descr="Image result for ‫مكونات الذرة‬‎">
            <a:extLst>
              <a:ext uri="{FF2B5EF4-FFF2-40B4-BE49-F238E27FC236}">
                <a16:creationId xmlns:a16="http://schemas.microsoft.com/office/drawing/2014/main" id="{618E6A86-9E1B-409A-8081-C49C2508F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854" y="3498016"/>
            <a:ext cx="3476625" cy="1662129"/>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17227C6-FC8A-4447-AE03-133EDC09BD88}"/>
              </a:ext>
            </a:extLst>
          </p:cNvPr>
          <p:cNvPicPr>
            <a:picLocks noChangeAspect="1"/>
          </p:cNvPicPr>
          <p:nvPr/>
        </p:nvPicPr>
        <p:blipFill rotWithShape="1">
          <a:blip r:embed="rId3">
            <a:extLst>
              <a:ext uri="{28A0092B-C50C-407E-A947-70E740481C1C}">
                <a14:useLocalDpi xmlns:a14="http://schemas.microsoft.com/office/drawing/2010/main" val="0"/>
              </a:ext>
            </a:extLst>
          </a:blip>
          <a:srcRect l="25127" t="26054" r="24979" b="11285"/>
          <a:stretch/>
        </p:blipFill>
        <p:spPr>
          <a:xfrm>
            <a:off x="658112" y="3573278"/>
            <a:ext cx="3158836" cy="2154034"/>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292923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6" name="Picture 7" descr="http://dc07.arabsh.com/i/01709/ph2ry9q9ub7r.jpg">
            <a:extLst>
              <a:ext uri="{FF2B5EF4-FFF2-40B4-BE49-F238E27FC236}">
                <a16:creationId xmlns:a16="http://schemas.microsoft.com/office/drawing/2014/main" id="{EB1317AB-5633-4784-AC26-75F608101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65" y="2623128"/>
            <a:ext cx="3182937" cy="2986645"/>
          </a:xfrm>
          <a:prstGeom prst="rect">
            <a:avLst/>
          </a:prstGeom>
          <a:ln w="88900" cap="sq" cmpd="thickThin">
            <a:solidFill>
              <a:srgbClr val="000000"/>
            </a:solidFill>
            <a:prstDash val="solid"/>
            <a:miter lim="800000"/>
          </a:ln>
          <a:effectLst>
            <a:glow rad="63500">
              <a:schemeClr val="accent2">
                <a:satMod val="175000"/>
                <a:alpha val="40000"/>
              </a:schemeClr>
            </a:glow>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2F2BCF2-DA1F-45EF-A2CC-71DEF9981B39}"/>
              </a:ext>
            </a:extLst>
          </p:cNvPr>
          <p:cNvSpPr/>
          <p:nvPr/>
        </p:nvSpPr>
        <p:spPr>
          <a:xfrm>
            <a:off x="4577797" y="1101590"/>
            <a:ext cx="2260555" cy="923330"/>
          </a:xfrm>
          <a:prstGeom prst="rect">
            <a:avLst/>
          </a:prstGeom>
          <a:noFill/>
        </p:spPr>
        <p:txBody>
          <a:bodyPr wrap="none" lIns="91440" tIns="45720" rIns="91440" bIns="45720">
            <a:spAutoFit/>
          </a:bodyPr>
          <a:lstStyle/>
          <a:p>
            <a:pPr algn="ctr"/>
            <a:r>
              <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الحـــرارة</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7" name="Content Placeholder 2">
            <a:extLst>
              <a:ext uri="{FF2B5EF4-FFF2-40B4-BE49-F238E27FC236}">
                <a16:creationId xmlns:a16="http://schemas.microsoft.com/office/drawing/2014/main" id="{0F4E189D-5817-450E-8898-333EE3FC6ADA}"/>
              </a:ext>
            </a:extLst>
          </p:cNvPr>
          <p:cNvSpPr txBox="1">
            <a:spLocks/>
          </p:cNvSpPr>
          <p:nvPr/>
        </p:nvSpPr>
        <p:spPr bwMode="auto">
          <a:xfrm>
            <a:off x="3659477" y="2245883"/>
            <a:ext cx="8229600" cy="4030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273050"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just" rtl="1" eaLnBrk="1" hangingPunct="1">
              <a:spcBef>
                <a:spcPct val="20000"/>
              </a:spcBef>
              <a:buSzPct val="95000"/>
              <a:buFont typeface="Wingdings 2" panose="05020102010507070707" pitchFamily="18" charset="2"/>
              <a:buChar char=""/>
            </a:pPr>
            <a:r>
              <a:rPr lang="ar-SA" altLang="en-US" sz="2800" dirty="0">
                <a:solidFill>
                  <a:srgbClr val="000000"/>
                </a:solidFill>
                <a:latin typeface="Times New Roman" panose="02020603050405020304" pitchFamily="18" charset="0"/>
                <a:cs typeface="Times New Roman" panose="02020603050405020304" pitchFamily="18" charset="0"/>
              </a:rPr>
              <a:t>الحرارة أحد أشكال الطاقة التي قد يكتسبها الجسم نتيجة حركة الجزيئات والذرات الداخلية المكونة لمادته ويمكن الحصول عليها بعدة أشكال سواء كانت ميكانيكية كالإصطدام أو كيميائية كالتفاعلات المخبرية أو نووية كالإندماج أو كهربائية كحركة الشحنات وغير ذلك من الصور اليومية. </a:t>
            </a:r>
            <a:endParaRPr lang="en-US" altLang="en-US" sz="2800" dirty="0">
              <a:solidFill>
                <a:srgbClr val="000000"/>
              </a:solidFill>
              <a:latin typeface="Times New Roman" panose="02020603050405020304" pitchFamily="18" charset="0"/>
              <a:cs typeface="Times New Roman" panose="02020603050405020304" pitchFamily="18" charset="0"/>
            </a:endParaRPr>
          </a:p>
          <a:p>
            <a:pPr algn="just" rtl="1" eaLnBrk="1" hangingPunct="1">
              <a:spcBef>
                <a:spcPct val="20000"/>
              </a:spcBef>
              <a:buSzPct val="95000"/>
              <a:buFont typeface="Wingdings 2" panose="05020102010507070707" pitchFamily="18" charset="2"/>
              <a:buChar char=""/>
            </a:pPr>
            <a:r>
              <a:rPr lang="ar-SA" altLang="en-US" sz="2800" dirty="0">
                <a:solidFill>
                  <a:srgbClr val="000000"/>
                </a:solidFill>
                <a:latin typeface="Times New Roman" panose="02020603050405020304" pitchFamily="18" charset="0"/>
                <a:cs typeface="Times New Roman" panose="02020603050405020304" pitchFamily="18" charset="0"/>
              </a:rPr>
              <a:t>يمكن للحرارة أن تتنقل بين الأجسام بعدة طرق منها الإشعاع أو التوصيل أو الحمل. </a:t>
            </a:r>
          </a:p>
          <a:p>
            <a:pPr algn="just" rtl="1" eaLnBrk="1" hangingPunct="1">
              <a:spcBef>
                <a:spcPct val="20000"/>
              </a:spcBef>
              <a:buSzPct val="95000"/>
              <a:buFont typeface="Wingdings 2" panose="05020102010507070707" pitchFamily="18" charset="2"/>
              <a:buChar char=""/>
            </a:pPr>
            <a:r>
              <a:rPr lang="ar-SA" altLang="en-US" sz="2800" dirty="0">
                <a:solidFill>
                  <a:srgbClr val="000000"/>
                </a:solidFill>
                <a:latin typeface="Times New Roman" panose="02020603050405020304" pitchFamily="18" charset="0"/>
                <a:cs typeface="Times New Roman" panose="02020603050405020304" pitchFamily="18" charset="0"/>
              </a:rPr>
              <a:t>يشترط في انتقال الحرارة بين الأجسام أن تكون درجات الحرارة بينهما مختلفة. </a:t>
            </a:r>
          </a:p>
          <a:p>
            <a:pPr algn="r" rtl="1" eaLnBrk="1" hangingPunct="1">
              <a:spcBef>
                <a:spcPct val="20000"/>
              </a:spcBef>
              <a:buSzPct val="95000"/>
              <a:buFont typeface="Wingdings 2" panose="05020102010507070707" pitchFamily="18" charset="2"/>
              <a:buChar char=""/>
            </a:pPr>
            <a:endParaRPr lang="ar-SA"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5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3">
            <a:extLst>
              <a:ext uri="{FF2B5EF4-FFF2-40B4-BE49-F238E27FC236}">
                <a16:creationId xmlns:a16="http://schemas.microsoft.com/office/drawing/2014/main" id="{45CD0800-06C4-4E61-BDC1-DE80C98984E3}"/>
              </a:ext>
            </a:extLst>
          </p:cNvPr>
          <p:cNvSpPr txBox="1">
            <a:spLocks/>
          </p:cNvSpPr>
          <p:nvPr/>
        </p:nvSpPr>
        <p:spPr>
          <a:xfrm>
            <a:off x="4378036" y="2442441"/>
            <a:ext cx="6848764" cy="258050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altLang="en-US" sz="24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توجد الالكترونات على طبقات في الذرة.</a:t>
            </a: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altLang="en-US" sz="24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كلما ابتعد الالكترون عن النواة كلما قل التجاذب بينه وبين النواة وأصبح من السهل انتزاع الالكترون.</a:t>
            </a: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altLang="en-US" sz="24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عند انتزاع الالكترون من الذرة يصير إلكتروناً حراً والذرة تصبح أيون موجب.</a:t>
            </a:r>
            <a:endParaRPr kumimoji="0" lang="en-US" alt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صورة 6" descr="atom-h-he-li-na.gif">
            <a:extLst>
              <a:ext uri="{FF2B5EF4-FFF2-40B4-BE49-F238E27FC236}">
                <a16:creationId xmlns:a16="http://schemas.microsoft.com/office/drawing/2014/main" id="{FC672C1A-CE1D-4BA1-BA8F-005267FCE47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738" t="36454" r="8827"/>
          <a:stretch/>
        </p:blipFill>
        <p:spPr>
          <a:xfrm>
            <a:off x="770669" y="2578884"/>
            <a:ext cx="2783500" cy="2580506"/>
          </a:xfrm>
        </p:spPr>
      </p:pic>
      <p:sp>
        <p:nvSpPr>
          <p:cNvPr id="2" name="Rectangle 1">
            <a:extLst>
              <a:ext uri="{FF2B5EF4-FFF2-40B4-BE49-F238E27FC236}">
                <a16:creationId xmlns:a16="http://schemas.microsoft.com/office/drawing/2014/main" id="{FCCDF6C5-DD76-482F-B5C2-145779E3DF11}"/>
              </a:ext>
            </a:extLst>
          </p:cNvPr>
          <p:cNvSpPr/>
          <p:nvPr/>
        </p:nvSpPr>
        <p:spPr>
          <a:xfrm>
            <a:off x="4191954" y="1434197"/>
            <a:ext cx="307488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a:rPr>
              <a:t>الإلكترونات الحرة</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 name="Arrow: Curved Down 2">
            <a:extLst>
              <a:ext uri="{FF2B5EF4-FFF2-40B4-BE49-F238E27FC236}">
                <a16:creationId xmlns:a16="http://schemas.microsoft.com/office/drawing/2014/main" id="{F985A50D-D64D-4536-81BA-823A8C1BC1F0}"/>
              </a:ext>
            </a:extLst>
          </p:cNvPr>
          <p:cNvSpPr/>
          <p:nvPr/>
        </p:nvSpPr>
        <p:spPr>
          <a:xfrm>
            <a:off x="2382982" y="2365524"/>
            <a:ext cx="996008" cy="359203"/>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FC744E1-CAE2-4F9D-8CB7-6F9C441D77DE}"/>
              </a:ext>
            </a:extLst>
          </p:cNvPr>
          <p:cNvSpPr txBox="1"/>
          <p:nvPr/>
        </p:nvSpPr>
        <p:spPr>
          <a:xfrm>
            <a:off x="3240137" y="2632368"/>
            <a:ext cx="491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30000" noProof="0" dirty="0">
                <a:ln>
                  <a:noFill/>
                </a:ln>
                <a:solidFill>
                  <a:prstClr val="black"/>
                </a:solidFill>
                <a:effectLst/>
                <a:uLnTx/>
                <a:uFillTx/>
                <a:latin typeface="Calibri"/>
                <a:ea typeface="+mn-ea"/>
                <a:cs typeface="+mn-cs"/>
              </a:rPr>
              <a:t>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lowchart: Connector 4">
            <a:extLst>
              <a:ext uri="{FF2B5EF4-FFF2-40B4-BE49-F238E27FC236}">
                <a16:creationId xmlns:a16="http://schemas.microsoft.com/office/drawing/2014/main" id="{B7B39E6B-4D60-44AE-8FEE-6CF894EE0A31}"/>
              </a:ext>
            </a:extLst>
          </p:cNvPr>
          <p:cNvSpPr/>
          <p:nvPr/>
        </p:nvSpPr>
        <p:spPr>
          <a:xfrm>
            <a:off x="3629645" y="3078021"/>
            <a:ext cx="600610" cy="580442"/>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C4A4B72-129D-4229-AF08-292974AD3755}"/>
              </a:ext>
            </a:extLst>
          </p:cNvPr>
          <p:cNvSpPr txBox="1"/>
          <p:nvPr/>
        </p:nvSpPr>
        <p:spPr>
          <a:xfrm>
            <a:off x="3675827" y="3149605"/>
            <a:ext cx="665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Na</a:t>
            </a:r>
            <a:r>
              <a:rPr kumimoji="0" lang="en-GB" sz="2400" b="0" i="0" u="none" strike="noStrike" kern="1200" cap="none" spc="0" normalizeH="0" baseline="30000" noProof="0" dirty="0">
                <a:ln>
                  <a:noFill/>
                </a:ln>
                <a:solidFill>
                  <a:prstClr val="black"/>
                </a:solidFill>
                <a:effectLst/>
                <a:uLnTx/>
                <a:uFillTx/>
                <a:latin typeface="Calibri"/>
                <a:ea typeface="+mn-ea"/>
                <a:cs typeface="+mn-cs"/>
              </a:rPr>
              <a: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48BD2F36-66CA-4E89-A0CB-B27C1B35337B}"/>
              </a:ext>
            </a:extLst>
          </p:cNvPr>
          <p:cNvSpPr txBox="1"/>
          <p:nvPr/>
        </p:nvSpPr>
        <p:spPr>
          <a:xfrm>
            <a:off x="1242909" y="4292772"/>
            <a:ext cx="665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Na</a:t>
            </a: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0" name="Arrow: Curved Up 9">
            <a:extLst>
              <a:ext uri="{FF2B5EF4-FFF2-40B4-BE49-F238E27FC236}">
                <a16:creationId xmlns:a16="http://schemas.microsoft.com/office/drawing/2014/main" id="{CA3C00B5-E1FD-47B8-A999-CA086444CB87}"/>
              </a:ext>
            </a:extLst>
          </p:cNvPr>
          <p:cNvSpPr/>
          <p:nvPr/>
        </p:nvSpPr>
        <p:spPr>
          <a:xfrm>
            <a:off x="2987154" y="3760990"/>
            <a:ext cx="996008" cy="293777"/>
          </a:xfrm>
          <a:prstGeom prst="curvedUpArrow">
            <a:avLst>
              <a:gd name="adj1" fmla="val 0"/>
              <a:gd name="adj2" fmla="val 63653"/>
              <a:gd name="adj3" fmla="val 27709"/>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3" name="Picture 2" descr="Image result for ‫مكونات الذرة‬‎">
            <a:extLst>
              <a:ext uri="{FF2B5EF4-FFF2-40B4-BE49-F238E27FC236}">
                <a16:creationId xmlns:a16="http://schemas.microsoft.com/office/drawing/2014/main" id="{D247F406-72A4-4AD5-A803-B37D42B3F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074" y="4523604"/>
            <a:ext cx="3250710" cy="1753141"/>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536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A11B6232-5987-4393-8733-BE0C7E574B4A}"/>
              </a:ext>
            </a:extLst>
          </p:cNvPr>
          <p:cNvGraphicFramePr/>
          <p:nvPr>
            <p:extLst/>
          </p:nvPr>
        </p:nvGraphicFramePr>
        <p:xfrm>
          <a:off x="3666837" y="2164411"/>
          <a:ext cx="8128000" cy="425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EF46C1C-F71F-4E52-93FC-0440F618A2F7}"/>
              </a:ext>
            </a:extLst>
          </p:cNvPr>
          <p:cNvSpPr/>
          <p:nvPr/>
        </p:nvSpPr>
        <p:spPr>
          <a:xfrm>
            <a:off x="653806" y="3669207"/>
            <a:ext cx="3538148" cy="954107"/>
          </a:xfrm>
          <a:prstGeom prst="rect">
            <a:avLst/>
          </a:prstGeom>
          <a:ln w="3175">
            <a:solidFill>
              <a:schemeClr val="tx1"/>
            </a:solidFill>
          </a:ln>
          <a:effectLst>
            <a:glow rad="63500">
              <a:schemeClr val="accent2">
                <a:satMod val="175000"/>
                <a:alpha val="40000"/>
              </a:schemeClr>
            </a:glow>
          </a:effectLst>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3175"/>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Arial"/>
              </a:rPr>
              <a:t>التيار الكهربائي يعتمد أساساً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3175"/>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Arial"/>
              </a:rPr>
              <a:t> على وفرة الالكترونات الحرة</a:t>
            </a:r>
            <a:endParaRPr kumimoji="0" lang="en-US" sz="2800" b="1" i="0" u="none" strike="noStrike" kern="1200" cap="none" spc="0" normalizeH="0" baseline="0" noProof="0" dirty="0">
              <a:ln w="3175"/>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mn-cs"/>
            </a:endParaRPr>
          </a:p>
        </p:txBody>
      </p:sp>
      <p:sp>
        <p:nvSpPr>
          <p:cNvPr id="4" name="Rectangle 3">
            <a:extLst>
              <a:ext uri="{FF2B5EF4-FFF2-40B4-BE49-F238E27FC236}">
                <a16:creationId xmlns:a16="http://schemas.microsoft.com/office/drawing/2014/main" id="{9B95A8E1-160A-40DE-A197-45F54FA2853D}"/>
              </a:ext>
            </a:extLst>
          </p:cNvPr>
          <p:cNvSpPr/>
          <p:nvPr/>
        </p:nvSpPr>
        <p:spPr>
          <a:xfrm>
            <a:off x="3502565" y="1378596"/>
            <a:ext cx="444224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الأجسام الموصلة والعازلة</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42497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4" name="Picture 3">
            <a:extLst>
              <a:ext uri="{FF2B5EF4-FFF2-40B4-BE49-F238E27FC236}">
                <a16:creationId xmlns:a16="http://schemas.microsoft.com/office/drawing/2014/main" id="{ACBA35A2-A445-45BB-A713-C4C02A227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439" y="1765391"/>
            <a:ext cx="6076950" cy="4562475"/>
          </a:xfrm>
          <a:prstGeom prst="rect">
            <a:avLst/>
          </a:prstGeom>
        </p:spPr>
      </p:pic>
    </p:spTree>
    <p:extLst>
      <p:ext uri="{BB962C8B-B14F-4D97-AF65-F5344CB8AC3E}">
        <p14:creationId xmlns:p14="http://schemas.microsoft.com/office/powerpoint/2010/main" val="363788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D695A5F1-9235-4BA4-A009-FDC6CE4C35F6}"/>
              </a:ext>
            </a:extLst>
          </p:cNvPr>
          <p:cNvSpPr/>
          <p:nvPr/>
        </p:nvSpPr>
        <p:spPr>
          <a:xfrm>
            <a:off x="2181073" y="1397066"/>
            <a:ext cx="632897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Times New Roman" panose="02020603050405020304" pitchFamily="18" charset="0"/>
              </a:rPr>
              <a:t>تقسيم المواد حسب توصيلها للكهرباء</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26" name="Content Placeholder 2">
            <a:extLst>
              <a:ext uri="{FF2B5EF4-FFF2-40B4-BE49-F238E27FC236}">
                <a16:creationId xmlns:a16="http://schemas.microsoft.com/office/drawing/2014/main" id="{0FD6397E-4AD4-49C4-89F4-F4995C44EDBE}"/>
              </a:ext>
            </a:extLst>
          </p:cNvPr>
          <p:cNvSpPr>
            <a:spLocks noGrp="1"/>
          </p:cNvSpPr>
          <p:nvPr>
            <p:ph idx="1"/>
          </p:nvPr>
        </p:nvSpPr>
        <p:spPr>
          <a:xfrm>
            <a:off x="304800" y="2187863"/>
            <a:ext cx="11850250" cy="5976937"/>
          </a:xfrm>
        </p:spPr>
        <p:txBody>
          <a:bodyPr>
            <a:noAutofit/>
          </a:bodyPr>
          <a:lstStyle/>
          <a:p>
            <a:pPr algn="just" rtl="1" eaLnBrk="1" fontAlgn="auto" hangingPunct="1">
              <a:spcAft>
                <a:spcPts val="0"/>
              </a:spcAft>
              <a:buClrTx/>
              <a:defRPr/>
            </a:pPr>
            <a:r>
              <a:rPr lang="ar-SA" sz="2400" dirty="0">
                <a:latin typeface="Times New Roman" panose="02020603050405020304" pitchFamily="18" charset="0"/>
                <a:cs typeface="Times New Roman" pitchFamily="18" charset="0"/>
              </a:rPr>
              <a:t>تنشأ فكرة التوصيل الكهربي في المواد بناء على حركة الإلكترونات وقدرتها</a:t>
            </a:r>
          </a:p>
          <a:p>
            <a:pPr marL="0" indent="0" algn="just" rtl="1" eaLnBrk="1" fontAlgn="auto" hangingPunct="1">
              <a:spcAft>
                <a:spcPts val="0"/>
              </a:spcAft>
              <a:buClrTx/>
              <a:buNone/>
              <a:defRPr/>
            </a:pPr>
            <a:r>
              <a:rPr lang="ar-SA" sz="2400" dirty="0">
                <a:latin typeface="Times New Roman" panose="02020603050405020304" pitchFamily="18" charset="0"/>
                <a:cs typeface="Times New Roman" pitchFamily="18" charset="0"/>
              </a:rPr>
              <a:t>    على توصيل الكهرباء حيث تقسم المواد إلى أربعة أنواع هي: </a:t>
            </a:r>
            <a:endParaRPr lang="en-US" sz="2400" dirty="0">
              <a:latin typeface="Times New Roman" panose="02020603050405020304" pitchFamily="18" charset="0"/>
              <a:cs typeface="Times New Roman" pitchFamily="18" charset="0"/>
            </a:endParaRPr>
          </a:p>
          <a:p>
            <a:pPr marL="823913" lvl="1" indent="-457200" algn="just" rtl="1" eaLnBrk="1" fontAlgn="auto" hangingPunct="1">
              <a:spcAft>
                <a:spcPts val="0"/>
              </a:spcAft>
              <a:buClrTx/>
              <a:buFont typeface="+mj-lt"/>
              <a:buAutoNum type="arabicPeriod"/>
              <a:defRPr/>
            </a:pPr>
            <a:r>
              <a:rPr lang="ar-SA" sz="2400" b="1" dirty="0">
                <a:latin typeface="Times New Roman" panose="02020603050405020304" pitchFamily="18" charset="0"/>
                <a:cs typeface="Times New Roman" pitchFamily="18" charset="0"/>
              </a:rPr>
              <a:t>مواد عازلة</a:t>
            </a:r>
            <a:r>
              <a:rPr lang="en-US" sz="2400" b="1" dirty="0">
                <a:latin typeface="Times New Roman" panose="02020603050405020304" pitchFamily="18" charset="0"/>
                <a:cs typeface="Times New Roman" pitchFamily="18" charset="0"/>
              </a:rPr>
              <a:t>:</a:t>
            </a:r>
            <a:r>
              <a:rPr lang="ar-SA" sz="2400" dirty="0">
                <a:latin typeface="Times New Roman" panose="02020603050405020304" pitchFamily="18" charset="0"/>
                <a:cs typeface="Times New Roman" pitchFamily="18" charset="0"/>
              </a:rPr>
              <a:t> لا توجد بها الكترونات حرة  وبالتالي لا توصل الكهرباء</a:t>
            </a:r>
          </a:p>
          <a:p>
            <a:pPr marL="366713" lvl="1" indent="0" algn="just" rtl="1" eaLnBrk="1" fontAlgn="auto" hangingPunct="1">
              <a:spcAft>
                <a:spcPts val="0"/>
              </a:spcAft>
              <a:buClrTx/>
              <a:buNone/>
              <a:defRPr/>
            </a:pPr>
            <a:r>
              <a:rPr lang="ar-SA" sz="2400" dirty="0">
                <a:latin typeface="Times New Roman" panose="02020603050405020304" pitchFamily="18" charset="0"/>
                <a:cs typeface="Times New Roman" pitchFamily="18" charset="0"/>
              </a:rPr>
              <a:t>      مثل الخشب</a:t>
            </a:r>
            <a:r>
              <a:rPr lang="en-US" sz="2400" dirty="0">
                <a:latin typeface="Times New Roman" panose="02020603050405020304" pitchFamily="18" charset="0"/>
                <a:cs typeface="Times New Roman" pitchFamily="18" charset="0"/>
              </a:rPr>
              <a:t>. </a:t>
            </a:r>
            <a:r>
              <a:rPr lang="ar-SA" sz="2400" dirty="0">
                <a:latin typeface="Times New Roman" panose="02020603050405020304" pitchFamily="18" charset="0"/>
                <a:cs typeface="Times New Roman" pitchFamily="18" charset="0"/>
              </a:rPr>
              <a:t> و الخيط. </a:t>
            </a:r>
          </a:p>
          <a:p>
            <a:pPr marL="366713" lvl="1" indent="0" algn="just" rtl="1" eaLnBrk="1" fontAlgn="auto" hangingPunct="1">
              <a:spcAft>
                <a:spcPts val="0"/>
              </a:spcAft>
              <a:buClrTx/>
              <a:buNone/>
              <a:defRPr/>
            </a:pPr>
            <a:r>
              <a:rPr lang="ar-SA" sz="2400" b="1" dirty="0">
                <a:latin typeface="Times New Roman" panose="02020603050405020304" pitchFamily="18" charset="0"/>
                <a:cs typeface="Times New Roman" pitchFamily="18" charset="0"/>
              </a:rPr>
              <a:t>2.   مواد موصلة</a:t>
            </a:r>
            <a:r>
              <a:rPr lang="en-US" sz="2400" b="1" dirty="0">
                <a:latin typeface="Times New Roman" panose="02020603050405020304" pitchFamily="18" charset="0"/>
                <a:cs typeface="Times New Roman" pitchFamily="18" charset="0"/>
              </a:rPr>
              <a:t>:</a:t>
            </a:r>
            <a:r>
              <a:rPr lang="ar-SA" sz="2400" dirty="0">
                <a:latin typeface="Times New Roman" panose="02020603050405020304" pitchFamily="18" charset="0"/>
                <a:cs typeface="Times New Roman" pitchFamily="18" charset="0"/>
              </a:rPr>
              <a:t> تحتوي على عدد من الإلكترونات الحرة مثل النحاس والحديد.</a:t>
            </a:r>
          </a:p>
          <a:p>
            <a:pPr marL="823913" lvl="1" indent="-457200" algn="just" rtl="1" eaLnBrk="1" fontAlgn="auto" hangingPunct="1">
              <a:spcAft>
                <a:spcPts val="0"/>
              </a:spcAft>
              <a:buClrTx/>
              <a:buAutoNum type="arabicPeriod" startAt="3"/>
              <a:defRPr/>
            </a:pPr>
            <a:r>
              <a:rPr lang="ar-SA" sz="2400" b="1" dirty="0">
                <a:latin typeface="Times New Roman" panose="02020603050405020304" pitchFamily="18" charset="0"/>
                <a:cs typeface="Times New Roman" pitchFamily="18" charset="0"/>
              </a:rPr>
              <a:t>مواد</a:t>
            </a:r>
            <a:r>
              <a:rPr lang="ar-SA" sz="2400" dirty="0">
                <a:latin typeface="Times New Roman" panose="02020603050405020304" pitchFamily="18" charset="0"/>
                <a:cs typeface="Times New Roman" pitchFamily="18" charset="0"/>
              </a:rPr>
              <a:t> </a:t>
            </a:r>
            <a:r>
              <a:rPr lang="ar-SA" sz="2400" b="1" dirty="0">
                <a:latin typeface="Times New Roman" panose="02020603050405020304" pitchFamily="18" charset="0"/>
                <a:cs typeface="Times New Roman" pitchFamily="18" charset="0"/>
              </a:rPr>
              <a:t>شبه موصلة (شبه عازلة)</a:t>
            </a:r>
            <a:r>
              <a:rPr lang="en-US" sz="2400" b="1" dirty="0">
                <a:latin typeface="Times New Roman" panose="02020603050405020304" pitchFamily="18" charset="0"/>
                <a:cs typeface="Times New Roman" pitchFamily="18" charset="0"/>
              </a:rPr>
              <a:t>:</a:t>
            </a:r>
            <a:r>
              <a:rPr lang="ar-SA" sz="2400" dirty="0">
                <a:latin typeface="Times New Roman" panose="02020603050405020304" pitchFamily="18" charset="0"/>
                <a:cs typeface="Times New Roman" pitchFamily="18" charset="0"/>
              </a:rPr>
              <a:t> تقع بين المادتين السابقتين وبالتالي</a:t>
            </a:r>
          </a:p>
          <a:p>
            <a:pPr marL="366713" lvl="1" indent="0" algn="just" rtl="1" eaLnBrk="1" fontAlgn="auto" hangingPunct="1">
              <a:spcAft>
                <a:spcPts val="0"/>
              </a:spcAft>
              <a:buClrTx/>
              <a:buNone/>
              <a:defRPr/>
            </a:pPr>
            <a:r>
              <a:rPr lang="ar-SA" sz="2400" dirty="0">
                <a:latin typeface="Times New Roman" panose="02020603050405020304" pitchFamily="18" charset="0"/>
                <a:cs typeface="Times New Roman" pitchFamily="18" charset="0"/>
              </a:rPr>
              <a:t>      توصيلها للكهرباء أقل من الموصلات العادية وأعلى من العوازل</a:t>
            </a:r>
          </a:p>
          <a:p>
            <a:pPr marL="366713" lvl="1" indent="0" algn="just" rtl="1" eaLnBrk="1" fontAlgn="auto" hangingPunct="1">
              <a:spcAft>
                <a:spcPts val="0"/>
              </a:spcAft>
              <a:buClrTx/>
              <a:buNone/>
              <a:defRPr/>
            </a:pPr>
            <a:r>
              <a:rPr lang="ar-SA" sz="2400" dirty="0">
                <a:latin typeface="Times New Roman" panose="02020603050405020304" pitchFamily="18" charset="0"/>
                <a:cs typeface="Times New Roman" pitchFamily="18" charset="0"/>
              </a:rPr>
              <a:t>      مثل السيليكون والجرمانيوم</a:t>
            </a:r>
            <a:r>
              <a:rPr lang="en-US" sz="2400" dirty="0">
                <a:latin typeface="Times New Roman" panose="02020603050405020304" pitchFamily="18" charset="0"/>
                <a:cs typeface="Times New Roman" pitchFamily="18" charset="0"/>
              </a:rPr>
              <a:t>.</a:t>
            </a:r>
            <a:r>
              <a:rPr lang="ar-SA" sz="2400" dirty="0">
                <a:latin typeface="Times New Roman" panose="02020603050405020304" pitchFamily="18" charset="0"/>
                <a:cs typeface="Times New Roman" pitchFamily="18" charset="0"/>
              </a:rPr>
              <a:t> </a:t>
            </a:r>
          </a:p>
          <a:p>
            <a:pPr marL="823913" lvl="1" indent="-457200" algn="just" rtl="1" eaLnBrk="1" fontAlgn="auto" hangingPunct="1">
              <a:spcAft>
                <a:spcPts val="0"/>
              </a:spcAft>
              <a:buClrTx/>
              <a:buAutoNum type="arabicPeriod" startAt="4"/>
              <a:defRPr/>
            </a:pPr>
            <a:r>
              <a:rPr lang="ar-SA" sz="2400" b="1" dirty="0">
                <a:latin typeface="Times New Roman" panose="02020603050405020304" pitchFamily="18" charset="0"/>
                <a:cs typeface="Times New Roman" pitchFamily="18" charset="0"/>
              </a:rPr>
              <a:t>مواد فائقة التوصيل</a:t>
            </a:r>
            <a:r>
              <a:rPr lang="en-US" sz="2400" b="1" dirty="0">
                <a:latin typeface="Times New Roman" panose="02020603050405020304" pitchFamily="18" charset="0"/>
                <a:cs typeface="Times New Roman" pitchFamily="18" charset="0"/>
              </a:rPr>
              <a:t>:</a:t>
            </a:r>
            <a:r>
              <a:rPr lang="ar-SA" sz="2400" dirty="0">
                <a:latin typeface="Times New Roman" panose="02020603050405020304" pitchFamily="18" charset="0"/>
                <a:cs typeface="Times New Roman" pitchFamily="18" charset="0"/>
              </a:rPr>
              <a:t> تكون أغلب الكتروناتها حرة الحركة وبالتالي</a:t>
            </a:r>
          </a:p>
          <a:p>
            <a:pPr marL="366713" lvl="1" indent="0" algn="just" rtl="1" eaLnBrk="1" fontAlgn="auto" hangingPunct="1">
              <a:spcAft>
                <a:spcPts val="0"/>
              </a:spcAft>
              <a:buClrTx/>
              <a:buNone/>
              <a:defRPr/>
            </a:pPr>
            <a:r>
              <a:rPr lang="ar-SA" sz="2400" dirty="0">
                <a:latin typeface="Times New Roman" panose="02020603050405020304" pitchFamily="18" charset="0"/>
                <a:cs typeface="Times New Roman" pitchFamily="18" charset="0"/>
              </a:rPr>
              <a:t>      توصيلها للكهرباء أجود من المواد السابقة، مثل الزئبق.</a:t>
            </a:r>
            <a:endParaRPr lang="en-US" sz="2400" dirty="0">
              <a:latin typeface="Times New Roman" panose="02020603050405020304" pitchFamily="18" charset="0"/>
              <a:cs typeface="Times New Roman" pitchFamily="18" charset="0"/>
            </a:endParaRPr>
          </a:p>
        </p:txBody>
      </p:sp>
      <p:pic>
        <p:nvPicPr>
          <p:cNvPr id="30" name="Picture 5" descr="http://electricityinourlifeproject.wikispaces.com/file/view/4656565.jpg/237407345/4656565.jpg">
            <a:extLst>
              <a:ext uri="{FF2B5EF4-FFF2-40B4-BE49-F238E27FC236}">
                <a16:creationId xmlns:a16="http://schemas.microsoft.com/office/drawing/2014/main" id="{E64C379E-DA61-4922-A21E-FCD533101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575" y="2159647"/>
            <a:ext cx="247402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http://lahyan.net/nasser/10.jpg">
            <a:extLst>
              <a:ext uri="{FF2B5EF4-FFF2-40B4-BE49-F238E27FC236}">
                <a16:creationId xmlns:a16="http://schemas.microsoft.com/office/drawing/2014/main" id="{7A5DD34F-69C6-4D24-9F70-5D62C08A5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183" y="4467995"/>
            <a:ext cx="2506086" cy="199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6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8E6AB4F0-B818-499E-A74D-17A9F92A0D1D}"/>
              </a:ext>
            </a:extLst>
          </p:cNvPr>
          <p:cNvSpPr>
            <a:spLocks noGrp="1"/>
          </p:cNvSpPr>
          <p:nvPr>
            <p:ph idx="1"/>
          </p:nvPr>
        </p:nvSpPr>
        <p:spPr>
          <a:xfrm>
            <a:off x="2340818" y="1968057"/>
            <a:ext cx="9467872" cy="4929187"/>
          </a:xfrm>
        </p:spPr>
        <p:txBody>
          <a:bodyPr>
            <a:normAutofit lnSpcReduction="10000"/>
          </a:bodyPr>
          <a:lstStyle/>
          <a:p>
            <a:pPr marL="274320" indent="-274320" algn="just" rtl="1" eaLnBrk="1" fontAlgn="auto" hangingPunct="1">
              <a:spcAft>
                <a:spcPts val="0"/>
              </a:spcAft>
              <a:buClr>
                <a:schemeClr val="accent3"/>
              </a:buClr>
              <a:defRPr/>
            </a:pPr>
            <a:r>
              <a:rPr lang="ar-SA" dirty="0">
                <a:latin typeface="Times New Roman" pitchFamily="18" charset="0"/>
                <a:ea typeface="+mn-ea"/>
                <a:cs typeface="Times New Roman" pitchFamily="18" charset="0"/>
              </a:rPr>
              <a:t>إن الإلكترونات هي المكون الأساسي للفيزياء الكهربية وبالتالي فإن قيمة هذه الكهرباء يعتمد على عدد الإلكترونات المولدة لها والتي تسمى </a:t>
            </a:r>
            <a:r>
              <a:rPr lang="ar-SA" b="1" dirty="0">
                <a:latin typeface="Times New Roman" pitchFamily="18" charset="0"/>
                <a:ea typeface="+mn-ea"/>
                <a:cs typeface="Times New Roman" pitchFamily="18" charset="0"/>
              </a:rPr>
              <a:t>بالشحنة الكهربية</a:t>
            </a:r>
            <a:r>
              <a:rPr lang="ar-SA" dirty="0">
                <a:latin typeface="Times New Roman" pitchFamily="18" charset="0"/>
                <a:ea typeface="+mn-ea"/>
                <a:cs typeface="Times New Roman" pitchFamily="18" charset="0"/>
              </a:rPr>
              <a:t>. </a:t>
            </a:r>
          </a:p>
          <a:p>
            <a:pPr marL="274320" indent="-274320" algn="just" rtl="1" eaLnBrk="1" fontAlgn="auto" hangingPunct="1">
              <a:spcAft>
                <a:spcPts val="0"/>
              </a:spcAft>
              <a:buClr>
                <a:schemeClr val="accent3"/>
              </a:buClr>
              <a:defRPr/>
            </a:pPr>
            <a:r>
              <a:rPr lang="ar-SA" dirty="0">
                <a:latin typeface="Times New Roman" pitchFamily="18" charset="0"/>
                <a:ea typeface="+mn-ea"/>
                <a:cs typeface="Times New Roman" pitchFamily="18" charset="0"/>
              </a:rPr>
              <a:t>كمية الشحنة الكهربية:</a:t>
            </a:r>
            <a:endParaRPr lang="en-US" dirty="0">
              <a:latin typeface="Times New Roman" pitchFamily="18" charset="0"/>
              <a:ea typeface="+mn-ea"/>
              <a:cs typeface="Times New Roman" pitchFamily="18" charset="0"/>
            </a:endParaRPr>
          </a:p>
          <a:p>
            <a:pPr marL="274320" indent="-274320" algn="ctr" rtl="1" eaLnBrk="1" fontAlgn="auto" hangingPunct="1">
              <a:spcAft>
                <a:spcPts val="0"/>
              </a:spcAft>
              <a:buFont typeface="Wingdings 2" panose="05020102010507070707" pitchFamily="18" charset="2"/>
              <a:buNone/>
              <a:defRPr/>
            </a:pPr>
            <a:r>
              <a:rPr lang="en-US" dirty="0">
                <a:solidFill>
                  <a:srgbClr val="FF0000"/>
                </a:solidFill>
                <a:latin typeface="Times New Roman" pitchFamily="18" charset="0"/>
                <a:cs typeface="Times New Roman" pitchFamily="18" charset="0"/>
              </a:rPr>
              <a:t>Q ∞ n</a:t>
            </a:r>
            <a:endParaRPr lang="ar-SA" dirty="0">
              <a:solidFill>
                <a:srgbClr val="FF0000"/>
              </a:solidFill>
              <a:latin typeface="Times New Roman" pitchFamily="18" charset="0"/>
              <a:ea typeface="+mn-ea"/>
              <a:cs typeface="Times New Roman" pitchFamily="18" charset="0"/>
            </a:endParaRPr>
          </a:p>
          <a:p>
            <a:pPr marL="274320" indent="-274320" algn="ctr" rtl="1" eaLnBrk="1" fontAlgn="auto" hangingPunct="1">
              <a:spcAft>
                <a:spcPts val="0"/>
              </a:spcAft>
              <a:buClr>
                <a:schemeClr val="accent3"/>
              </a:buClr>
              <a:buFont typeface="Wingdings 2" panose="05020102010507070707" pitchFamily="18" charset="2"/>
              <a:buNone/>
              <a:defRPr/>
            </a:pPr>
            <a:r>
              <a:rPr lang="en-US" dirty="0">
                <a:solidFill>
                  <a:srgbClr val="FF0000"/>
                </a:solidFill>
                <a:latin typeface="Times New Roman" pitchFamily="18" charset="0"/>
                <a:ea typeface="+mn-ea"/>
                <a:cs typeface="Times New Roman" pitchFamily="18" charset="0"/>
              </a:rPr>
              <a:t>Q = ne</a:t>
            </a:r>
          </a:p>
          <a:p>
            <a:pPr marL="0" indent="0" algn="r" rtl="1" eaLnBrk="1" fontAlgn="auto" hangingPunct="1">
              <a:spcAft>
                <a:spcPts val="0"/>
              </a:spcAft>
              <a:buClr>
                <a:schemeClr val="accent3"/>
              </a:buClr>
              <a:buFont typeface="Wingdings 2" panose="05020102010507070707" pitchFamily="18" charset="2"/>
              <a:buNone/>
              <a:defRPr/>
            </a:pPr>
            <a:r>
              <a:rPr lang="ar-SA" dirty="0">
                <a:latin typeface="Times New Roman" pitchFamily="18" charset="0"/>
                <a:ea typeface="+mn-ea"/>
                <a:cs typeface="Times New Roman" pitchFamily="18" charset="0"/>
              </a:rPr>
              <a:t>  </a:t>
            </a:r>
            <a:r>
              <a:rPr lang="af-ZA" i="1" dirty="0">
                <a:latin typeface="Times New Roman" pitchFamily="18" charset="0"/>
                <a:ea typeface="+mn-ea"/>
                <a:cs typeface="Times New Roman" pitchFamily="18" charset="0"/>
              </a:rPr>
              <a:t>Q</a:t>
            </a:r>
            <a:r>
              <a:rPr lang="ar-SA" dirty="0">
                <a:latin typeface="Times New Roman" pitchFamily="18" charset="0"/>
                <a:ea typeface="+mn-ea"/>
                <a:cs typeface="Times New Roman" pitchFamily="18" charset="0"/>
              </a:rPr>
              <a:t> = كمية الشحنة مقاسة بوحدة الكولوم </a:t>
            </a:r>
            <a:r>
              <a:rPr lang="en-GB" dirty="0">
                <a:latin typeface="Times New Roman" pitchFamily="18" charset="0"/>
                <a:ea typeface="+mn-ea"/>
                <a:cs typeface="Times New Roman" pitchFamily="18" charset="0"/>
              </a:rPr>
              <a:t>C</a:t>
            </a:r>
            <a:r>
              <a:rPr lang="ar-SA" dirty="0">
                <a:latin typeface="Times New Roman" pitchFamily="18" charset="0"/>
                <a:ea typeface="+mn-ea"/>
                <a:cs typeface="Times New Roman" pitchFamily="18" charset="0"/>
              </a:rPr>
              <a:t>      </a:t>
            </a:r>
          </a:p>
          <a:p>
            <a:pPr marL="0" indent="0" algn="r" rtl="1" eaLnBrk="1" fontAlgn="auto" hangingPunct="1">
              <a:spcAft>
                <a:spcPts val="0"/>
              </a:spcAft>
              <a:buClr>
                <a:schemeClr val="accent3"/>
              </a:buClr>
              <a:buFont typeface="Wingdings 2" panose="05020102010507070707" pitchFamily="18" charset="2"/>
              <a:buNone/>
              <a:defRPr/>
            </a:pPr>
            <a:r>
              <a:rPr lang="en-US" dirty="0">
                <a:latin typeface="Times New Roman" pitchFamily="18" charset="0"/>
                <a:ea typeface="+mn-ea"/>
                <a:cs typeface="Times New Roman" pitchFamily="18" charset="0"/>
              </a:rPr>
              <a:t>e  </a:t>
            </a:r>
            <a:r>
              <a:rPr lang="ar-SA" dirty="0">
                <a:latin typeface="Times New Roman" pitchFamily="18" charset="0"/>
                <a:ea typeface="+mn-ea"/>
                <a:cs typeface="Times New Roman" pitchFamily="18" charset="0"/>
              </a:rPr>
              <a:t> = شحنة الإلكترون </a:t>
            </a:r>
            <a:r>
              <a:rPr lang="en-US" dirty="0">
                <a:latin typeface="Times New Roman" pitchFamily="18" charset="0"/>
                <a:ea typeface="+mn-ea"/>
                <a:cs typeface="Times New Roman" pitchFamily="18" charset="0"/>
              </a:rPr>
              <a:t> 1.6 x 10</a:t>
            </a:r>
            <a:r>
              <a:rPr lang="en-GB" baseline="30000" dirty="0">
                <a:latin typeface="Times New Roman" pitchFamily="18" charset="0"/>
                <a:ea typeface="+mn-ea"/>
                <a:cs typeface="Times New Roman" pitchFamily="18" charset="0"/>
              </a:rPr>
              <a:t>-19</a:t>
            </a:r>
            <a:r>
              <a:rPr lang="ar-SA" baseline="30000" dirty="0">
                <a:latin typeface="Times New Roman" pitchFamily="18" charset="0"/>
                <a:ea typeface="+mn-ea"/>
                <a:cs typeface="Times New Roman" pitchFamily="18" charset="0"/>
              </a:rPr>
              <a:t> </a:t>
            </a:r>
            <a:r>
              <a:rPr lang="ar-SA" dirty="0">
                <a:latin typeface="Times New Roman" pitchFamily="18" charset="0"/>
                <a:ea typeface="+mn-ea"/>
                <a:cs typeface="Times New Roman" pitchFamily="18" charset="0"/>
              </a:rPr>
              <a:t>كولوم</a:t>
            </a:r>
          </a:p>
          <a:p>
            <a:pPr marL="0" indent="0" algn="r" rtl="1" eaLnBrk="1" fontAlgn="auto" hangingPunct="1">
              <a:spcAft>
                <a:spcPts val="0"/>
              </a:spcAft>
              <a:buClr>
                <a:schemeClr val="accent3"/>
              </a:buClr>
              <a:buFont typeface="Wingdings 2" panose="05020102010507070707" pitchFamily="18" charset="2"/>
              <a:buNone/>
              <a:defRPr/>
            </a:pPr>
            <a:r>
              <a:rPr lang="ar-SA" dirty="0">
                <a:latin typeface="Times New Roman" pitchFamily="18" charset="0"/>
                <a:ea typeface="+mn-ea"/>
                <a:cs typeface="Times New Roman" pitchFamily="18" charset="0"/>
              </a:rPr>
              <a:t>  </a:t>
            </a:r>
            <a:r>
              <a:rPr lang="af-ZA" i="1" dirty="0">
                <a:latin typeface="Times New Roman" pitchFamily="18" charset="0"/>
                <a:ea typeface="+mn-ea"/>
                <a:cs typeface="Times New Roman" pitchFamily="18" charset="0"/>
              </a:rPr>
              <a:t>n</a:t>
            </a:r>
            <a:r>
              <a:rPr lang="ar-SA" dirty="0">
                <a:latin typeface="Times New Roman" pitchFamily="18" charset="0"/>
                <a:ea typeface="+mn-ea"/>
                <a:cs typeface="Times New Roman" pitchFamily="18" charset="0"/>
              </a:rPr>
              <a:t> = عدد الإلكترونات</a:t>
            </a:r>
            <a:endParaRPr lang="en-US" dirty="0">
              <a:latin typeface="Times New Roman" pitchFamily="18" charset="0"/>
              <a:ea typeface="+mn-ea"/>
              <a:cs typeface="Times New Roman" pitchFamily="18" charset="0"/>
            </a:endParaRPr>
          </a:p>
          <a:p>
            <a:pPr marL="274320" indent="-274320" algn="r" rtl="1" eaLnBrk="1" fontAlgn="auto" hangingPunct="1">
              <a:spcAft>
                <a:spcPts val="0"/>
              </a:spcAft>
              <a:buClr>
                <a:schemeClr val="accent3"/>
              </a:buClr>
              <a:buFont typeface="Wingdings 2"/>
              <a:buChar char=""/>
              <a:defRPr/>
            </a:pPr>
            <a:endParaRPr lang="ar-SA" dirty="0">
              <a:ea typeface="+mn-ea"/>
            </a:endParaRPr>
          </a:p>
        </p:txBody>
      </p:sp>
      <p:sp>
        <p:nvSpPr>
          <p:cNvPr id="2" name="Rectangle 1">
            <a:extLst>
              <a:ext uri="{FF2B5EF4-FFF2-40B4-BE49-F238E27FC236}">
                <a16:creationId xmlns:a16="http://schemas.microsoft.com/office/drawing/2014/main" id="{B363909E-5324-4A6A-849D-46F1CCD977BD}"/>
              </a:ext>
            </a:extLst>
          </p:cNvPr>
          <p:cNvSpPr/>
          <p:nvPr/>
        </p:nvSpPr>
        <p:spPr>
          <a:xfrm>
            <a:off x="3494576" y="1119616"/>
            <a:ext cx="37850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الشحنة الكهربية</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92829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8C06DDB2-5321-4D68-A89C-0C8384107FCB}"/>
              </a:ext>
            </a:extLst>
          </p:cNvPr>
          <p:cNvSpPr/>
          <p:nvPr/>
        </p:nvSpPr>
        <p:spPr>
          <a:xfrm>
            <a:off x="4214295" y="1156920"/>
            <a:ext cx="318067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مكونات الكهرباء</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6" name="Content Placeholder 3">
            <a:extLst>
              <a:ext uri="{FF2B5EF4-FFF2-40B4-BE49-F238E27FC236}">
                <a16:creationId xmlns:a16="http://schemas.microsoft.com/office/drawing/2014/main" id="{3758CE50-7A86-4AEB-96D4-6853C08A1573}"/>
              </a:ext>
            </a:extLst>
          </p:cNvPr>
          <p:cNvGraphicFramePr>
            <a:graphicFrameLocks noGrp="1"/>
          </p:cNvGraphicFramePr>
          <p:nvPr>
            <p:ph idx="1"/>
            <p:extLst/>
          </p:nvPr>
        </p:nvGraphicFramePr>
        <p:xfrm>
          <a:off x="1978715" y="2583960"/>
          <a:ext cx="7777162" cy="1925637"/>
        </p:xfrm>
        <a:graphic>
          <a:graphicData uri="http://schemas.openxmlformats.org/drawingml/2006/table">
            <a:tbl>
              <a:tblPr firstRow="1" bandRow="1">
                <a:tableStyleId>{F5AB1C69-6EDB-4FF4-983F-18BD219EF322}</a:tableStyleId>
              </a:tblPr>
              <a:tblGrid>
                <a:gridCol w="1872280">
                  <a:extLst>
                    <a:ext uri="{9D8B030D-6E8A-4147-A177-3AD203B41FA5}">
                      <a16:colId xmlns:a16="http://schemas.microsoft.com/office/drawing/2014/main" val="20000"/>
                    </a:ext>
                  </a:extLst>
                </a:gridCol>
                <a:gridCol w="3872627">
                  <a:extLst>
                    <a:ext uri="{9D8B030D-6E8A-4147-A177-3AD203B41FA5}">
                      <a16:colId xmlns:a16="http://schemas.microsoft.com/office/drawing/2014/main" val="20001"/>
                    </a:ext>
                  </a:extLst>
                </a:gridCol>
                <a:gridCol w="2032255">
                  <a:extLst>
                    <a:ext uri="{9D8B030D-6E8A-4147-A177-3AD203B41FA5}">
                      <a16:colId xmlns:a16="http://schemas.microsoft.com/office/drawing/2014/main" val="20002"/>
                    </a:ext>
                  </a:extLst>
                </a:gridCol>
              </a:tblGrid>
              <a:tr h="370781">
                <a:tc>
                  <a:txBody>
                    <a:bodyPr/>
                    <a:lstStyle/>
                    <a:p>
                      <a:pPr algn="ctr" rtl="1"/>
                      <a:r>
                        <a:rPr lang="ar-SA" sz="1800" dirty="0">
                          <a:cs typeface="+mj-cs"/>
                        </a:rPr>
                        <a:t>وحدات</a:t>
                      </a:r>
                      <a:r>
                        <a:rPr lang="ar-SA" sz="1800" baseline="0" dirty="0">
                          <a:cs typeface="+mj-cs"/>
                        </a:rPr>
                        <a:t> الكهرباء</a:t>
                      </a:r>
                      <a:endParaRPr lang="en-US" sz="1800" dirty="0">
                        <a:solidFill>
                          <a:srgbClr val="FFFF00"/>
                        </a:solidFill>
                        <a:cs typeface="+mj-cs"/>
                      </a:endParaRPr>
                    </a:p>
                  </a:txBody>
                  <a:tcPr marL="91444" marR="91444" marT="45712" marB="45712"/>
                </a:tc>
                <a:tc>
                  <a:txBody>
                    <a:bodyPr/>
                    <a:lstStyle/>
                    <a:p>
                      <a:pPr algn="ctr" rtl="1"/>
                      <a:r>
                        <a:rPr lang="ar-SA" sz="1800">
                          <a:cs typeface="+mj-cs"/>
                        </a:rPr>
                        <a:t>التعريف</a:t>
                      </a:r>
                      <a:endParaRPr lang="en-US" sz="1800" dirty="0">
                        <a:solidFill>
                          <a:srgbClr val="FFFF00"/>
                        </a:solidFill>
                        <a:cs typeface="+mj-cs"/>
                      </a:endParaRPr>
                    </a:p>
                  </a:txBody>
                  <a:tcPr marL="91444" marR="91444" marT="45712" marB="45712"/>
                </a:tc>
                <a:tc>
                  <a:txBody>
                    <a:bodyPr/>
                    <a:lstStyle/>
                    <a:p>
                      <a:pPr algn="ctr" rtl="1"/>
                      <a:r>
                        <a:rPr lang="ar-SA" sz="1800" dirty="0">
                          <a:cs typeface="+mj-cs"/>
                        </a:rPr>
                        <a:t>مكونات الكهرباء</a:t>
                      </a:r>
                      <a:endParaRPr lang="en-US" sz="1800" dirty="0">
                        <a:solidFill>
                          <a:srgbClr val="FFFF00"/>
                        </a:solidFill>
                        <a:cs typeface="+mj-cs"/>
                      </a:endParaRPr>
                    </a:p>
                  </a:txBody>
                  <a:tcPr marL="91444" marR="91444" marT="45712" marB="45712"/>
                </a:tc>
                <a:extLst>
                  <a:ext uri="{0D108BD9-81ED-4DB2-BD59-A6C34878D82A}">
                    <a16:rowId xmlns:a16="http://schemas.microsoft.com/office/drawing/2014/main" val="10000"/>
                  </a:ext>
                </a:extLst>
              </a:tr>
              <a:tr h="1554856">
                <a:tc>
                  <a:txBody>
                    <a:bodyPr/>
                    <a:lstStyle/>
                    <a:p>
                      <a:pPr algn="ctr" rtl="1"/>
                      <a:r>
                        <a:rPr lang="ar-SA" sz="1800" dirty="0">
                          <a:cs typeface="+mj-cs"/>
                        </a:rPr>
                        <a:t>فولت (</a:t>
                      </a:r>
                      <a:r>
                        <a:rPr lang="en-US" sz="1800" dirty="0">
                          <a:cs typeface="+mj-cs"/>
                        </a:rPr>
                        <a:t>v</a:t>
                      </a:r>
                      <a:r>
                        <a:rPr lang="ar-SA" sz="1800" dirty="0">
                          <a:cs typeface="+mj-cs"/>
                        </a:rPr>
                        <a:t>)</a:t>
                      </a:r>
                    </a:p>
                    <a:p>
                      <a:pPr algn="ctr" rtl="1"/>
                      <a:endParaRPr lang="ar-SA" sz="1800" dirty="0">
                        <a:cs typeface="+mj-cs"/>
                      </a:endParaRPr>
                    </a:p>
                    <a:p>
                      <a:pPr algn="ctr" rtl="1"/>
                      <a:r>
                        <a:rPr lang="ar-SA" sz="1800" dirty="0">
                          <a:cs typeface="+mj-cs"/>
                        </a:rPr>
                        <a:t>أمبير (</a:t>
                      </a:r>
                      <a:r>
                        <a:rPr lang="en-US" sz="1800" dirty="0">
                          <a:cs typeface="+mj-cs"/>
                        </a:rPr>
                        <a:t>A</a:t>
                      </a:r>
                      <a:r>
                        <a:rPr lang="ar-SA" sz="1800" dirty="0">
                          <a:cs typeface="+mj-cs"/>
                        </a:rPr>
                        <a:t>)</a:t>
                      </a:r>
                    </a:p>
                    <a:p>
                      <a:pPr algn="ctr" rtl="1"/>
                      <a:endParaRPr lang="ar-SA" sz="1800" dirty="0">
                        <a:cs typeface="+mj-cs"/>
                      </a:endParaRPr>
                    </a:p>
                    <a:p>
                      <a:pPr algn="ctr" rtl="1"/>
                      <a:r>
                        <a:rPr lang="ar-SA" sz="1800" dirty="0">
                          <a:cs typeface="+mj-cs"/>
                        </a:rPr>
                        <a:t>أوم (</a:t>
                      </a:r>
                      <a:r>
                        <a:rPr kumimoji="0" lang="en-GB" sz="2400" u="none" strike="noStrike" kern="1200" cap="none" spc="0" normalizeH="0" baseline="0" noProof="0" dirty="0">
                          <a:ln>
                            <a:noFill/>
                          </a:ln>
                          <a:effectLst/>
                          <a:uLnTx/>
                          <a:uFillTx/>
                          <a:cs typeface="+mj-cs"/>
                          <a:sym typeface="Symbol"/>
                        </a:rPr>
                        <a:t></a:t>
                      </a:r>
                      <a:r>
                        <a:rPr lang="ar-SA" sz="1800" dirty="0">
                          <a:cs typeface="+mj-cs"/>
                        </a:rPr>
                        <a:t>)</a:t>
                      </a:r>
                      <a:endParaRPr lang="en-US" sz="1800" dirty="0">
                        <a:cs typeface="+mj-cs"/>
                      </a:endParaRPr>
                    </a:p>
                  </a:txBody>
                  <a:tcPr marL="91444" marR="91444" marT="45712" marB="45712"/>
                </a:tc>
                <a:tc>
                  <a:txBody>
                    <a:bodyPr/>
                    <a:lstStyle/>
                    <a:p>
                      <a:pPr algn="ctr" rtl="1"/>
                      <a:r>
                        <a:rPr lang="ar-SA" sz="1800" dirty="0">
                          <a:cs typeface="+mj-cs"/>
                        </a:rPr>
                        <a:t>طاقة تدفق الإلكترونات (القوة المحركة الكهربية)</a:t>
                      </a:r>
                    </a:p>
                    <a:p>
                      <a:pPr algn="ctr" rtl="1"/>
                      <a:endParaRPr lang="ar-SA" sz="1800" dirty="0">
                        <a:cs typeface="+mj-cs"/>
                      </a:endParaRPr>
                    </a:p>
                    <a:p>
                      <a:pPr algn="ctr" rtl="1"/>
                      <a:r>
                        <a:rPr lang="ar-SA" sz="1800" dirty="0">
                          <a:cs typeface="+mj-cs"/>
                        </a:rPr>
                        <a:t>كمية الإلكترونات المتدفقة خلال السلك</a:t>
                      </a:r>
                    </a:p>
                    <a:p>
                      <a:pPr algn="ctr" rtl="1"/>
                      <a:endParaRPr lang="ar-SA" sz="1800" dirty="0">
                        <a:cs typeface="+mj-cs"/>
                      </a:endParaRPr>
                    </a:p>
                    <a:p>
                      <a:pPr algn="ctr" rtl="1"/>
                      <a:r>
                        <a:rPr lang="ar-SA" sz="1800" dirty="0">
                          <a:cs typeface="+mj-cs"/>
                        </a:rPr>
                        <a:t>قوة الاحتكاك على تدفق الإلكترونات</a:t>
                      </a:r>
                      <a:endParaRPr lang="en-US" sz="1800" dirty="0">
                        <a:cs typeface="+mj-cs"/>
                      </a:endParaRPr>
                    </a:p>
                  </a:txBody>
                  <a:tcPr marL="91444" marR="91444" marT="45712" marB="45712"/>
                </a:tc>
                <a:tc>
                  <a:txBody>
                    <a:bodyPr/>
                    <a:lstStyle/>
                    <a:p>
                      <a:pPr algn="ctr" rtl="1"/>
                      <a:r>
                        <a:rPr lang="ar-SA" sz="1800" dirty="0">
                          <a:cs typeface="+mj-cs"/>
                        </a:rPr>
                        <a:t>1- الجهد (</a:t>
                      </a:r>
                      <a:r>
                        <a:rPr lang="en-US" sz="1800" dirty="0">
                          <a:cs typeface="+mj-cs"/>
                        </a:rPr>
                        <a:t>V</a:t>
                      </a:r>
                      <a:r>
                        <a:rPr lang="ar-SA" sz="1800" dirty="0">
                          <a:cs typeface="+mj-cs"/>
                        </a:rPr>
                        <a:t>)</a:t>
                      </a:r>
                    </a:p>
                    <a:p>
                      <a:pPr algn="ctr" rtl="1"/>
                      <a:endParaRPr lang="ar-SA" sz="1800" dirty="0">
                        <a:cs typeface="+mj-cs"/>
                      </a:endParaRPr>
                    </a:p>
                    <a:p>
                      <a:pPr algn="ctr" rtl="1"/>
                      <a:r>
                        <a:rPr lang="ar-SA" sz="1800" dirty="0">
                          <a:cs typeface="+mj-cs"/>
                        </a:rPr>
                        <a:t>2- التيار (</a:t>
                      </a:r>
                      <a:r>
                        <a:rPr lang="en-US" sz="1800" dirty="0">
                          <a:cs typeface="+mj-cs"/>
                        </a:rPr>
                        <a:t>I</a:t>
                      </a:r>
                      <a:r>
                        <a:rPr lang="ar-SA" sz="1800" dirty="0">
                          <a:cs typeface="+mj-cs"/>
                        </a:rPr>
                        <a:t>)</a:t>
                      </a:r>
                    </a:p>
                    <a:p>
                      <a:pPr algn="ctr" rtl="1"/>
                      <a:endParaRPr lang="ar-SA" sz="1800" dirty="0">
                        <a:cs typeface="+mj-cs"/>
                      </a:endParaRPr>
                    </a:p>
                    <a:p>
                      <a:pPr algn="ctr" rtl="1"/>
                      <a:r>
                        <a:rPr lang="ar-SA" sz="1800" dirty="0">
                          <a:cs typeface="+mj-cs"/>
                        </a:rPr>
                        <a:t>3- المقاومة (</a:t>
                      </a:r>
                      <a:r>
                        <a:rPr lang="en-US" sz="1800" dirty="0">
                          <a:cs typeface="+mj-cs"/>
                        </a:rPr>
                        <a:t>R</a:t>
                      </a:r>
                      <a:r>
                        <a:rPr lang="ar-SA" sz="1800" dirty="0">
                          <a:cs typeface="+mj-cs"/>
                        </a:rPr>
                        <a:t>)</a:t>
                      </a:r>
                      <a:endParaRPr lang="en-US" sz="1800" dirty="0">
                        <a:cs typeface="+mj-cs"/>
                      </a:endParaRPr>
                    </a:p>
                  </a:txBody>
                  <a:tcPr marL="91444" marR="91444" marT="45712" marB="45712"/>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1D0AFA4E-A95A-4414-B89B-8401581BF88E}"/>
              </a:ext>
            </a:extLst>
          </p:cNvPr>
          <p:cNvSpPr/>
          <p:nvPr/>
        </p:nvSpPr>
        <p:spPr>
          <a:xfrm>
            <a:off x="2357556" y="1942018"/>
            <a:ext cx="6915676"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Arial" panose="020B0604020202020204" pitchFamily="34" charset="0"/>
              </a:rPr>
              <a:t>جدول يوضح مكونات الكهرباء ورموزها ووحدات الكهرباء</a:t>
            </a:r>
            <a:endParaRPr kumimoji="0" lang="en-US" altLang="en-US"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mn-cs"/>
            </a:endParaRPr>
          </a:p>
        </p:txBody>
      </p:sp>
      <p:pic>
        <p:nvPicPr>
          <p:cNvPr id="27" name="Picture 5" descr="http://www.phys4arab.net/uploood/naser/Resistance2.jpg">
            <a:extLst>
              <a:ext uri="{FF2B5EF4-FFF2-40B4-BE49-F238E27FC236}">
                <a16:creationId xmlns:a16="http://schemas.microsoft.com/office/drawing/2014/main" id="{942C4C0A-F5AF-4171-B590-C0139AC8E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428" y="4548500"/>
            <a:ext cx="4248150" cy="1992312"/>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E67DAE2-35F0-4674-8013-25EFEF384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597" y="4594680"/>
            <a:ext cx="3105150" cy="1884202"/>
          </a:xfrm>
          <a:prstGeom prst="rect">
            <a:avLst/>
          </a:prstGeom>
          <a:effectLst>
            <a:glow rad="139700">
              <a:schemeClr val="accent3">
                <a:satMod val="175000"/>
                <a:alpha val="40000"/>
              </a:schemeClr>
            </a:glow>
          </a:effectLst>
        </p:spPr>
      </p:pic>
    </p:spTree>
    <p:extLst>
      <p:ext uri="{BB962C8B-B14F-4D97-AF65-F5344CB8AC3E}">
        <p14:creationId xmlns:p14="http://schemas.microsoft.com/office/powerpoint/2010/main" val="2221855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E8698A3D-C21A-43D4-A6FD-28D9A4931707}"/>
              </a:ext>
            </a:extLst>
          </p:cNvPr>
          <p:cNvSpPr txBox="1">
            <a:spLocks/>
          </p:cNvSpPr>
          <p:nvPr/>
        </p:nvSpPr>
        <p:spPr bwMode="auto">
          <a:xfrm>
            <a:off x="3597564" y="1936027"/>
            <a:ext cx="8206509"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342900" marR="0" lvl="0" indent="-342900"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SA"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التيار الكهربائي ينتج عندما تتحرك الإلكترونات، ولكن ماهو السبب الذي جعل هذه الإلكترونات تتحرك؟. هذه الإلكترونات تحركت نتيجة تأثير قوة خارجية عليها تعرف بالقوة المحركة الكهربية أو فرق الجهد.</a:t>
            </a:r>
          </a:p>
          <a:p>
            <a:pPr marL="342900" marR="0" lvl="0" indent="-342900"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SA"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فرق الجهد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a:t>
            </a:r>
            <a:r>
              <a:rPr kumimoji="0" lang="ar-SA"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ar-SA"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هو الشغل اللازم لتحريك شحنة كهربائية بين نقطتين مختلفتي الجهد. </a:t>
            </a:r>
          </a:p>
          <a:p>
            <a:pPr marL="342900" marR="0" lvl="0" indent="-342900"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SA"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يقاس فرق الجهد بوحدة الفولت </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a:t>
            </a:r>
            <a:r>
              <a:rPr kumimoji="0" lang="ar-EG"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باستخدام جهاز يسمى الفولتميتر.</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7" name="Picture 6" descr="http://www.dhadh.com/images/page/7252.gif">
            <a:extLst>
              <a:ext uri="{FF2B5EF4-FFF2-40B4-BE49-F238E27FC236}">
                <a16:creationId xmlns:a16="http://schemas.microsoft.com/office/drawing/2014/main" id="{F0D298EC-30B6-48B7-8FAD-69FFB400C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1" y="2662394"/>
            <a:ext cx="3535362"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http://www.phys4arab.net/uploood/naser/emf1.jpg">
            <a:extLst>
              <a:ext uri="{FF2B5EF4-FFF2-40B4-BE49-F238E27FC236}">
                <a16:creationId xmlns:a16="http://schemas.microsoft.com/office/drawing/2014/main" id="{BDDD9AC8-8AF9-4D83-898A-8D64BB8C8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830" y="4565756"/>
            <a:ext cx="3405188" cy="1824010"/>
          </a:xfrm>
          <a:prstGeom prst="rect">
            <a:avLst/>
          </a:prstGeom>
          <a:noFill/>
          <a:ln>
            <a:noFill/>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CA624A9-8A70-43F9-A911-F424E1F90BA3}"/>
              </a:ext>
            </a:extLst>
          </p:cNvPr>
          <p:cNvSpPr/>
          <p:nvPr/>
        </p:nvSpPr>
        <p:spPr>
          <a:xfrm>
            <a:off x="3068094" y="1221494"/>
            <a:ext cx="4556055" cy="707886"/>
          </a:xfrm>
          <a:prstGeom prst="rect">
            <a:avLst/>
          </a:prstGeom>
        </p:spPr>
        <p:txBody>
          <a:bodyPr wrap="none">
            <a:spAutoFit/>
          </a:bodyPr>
          <a:lstStyle/>
          <a:p>
            <a:pPr marL="742950" marR="0" lvl="0" indent="-742950" algn="ctr" defTabSz="914400" rtl="1" eaLnBrk="1" fontAlgn="auto" latinLnBrk="0" hangingPunct="1">
              <a:lnSpc>
                <a:spcPct val="100000"/>
              </a:lnSpc>
              <a:spcBef>
                <a:spcPts val="0"/>
              </a:spcBef>
              <a:spcAft>
                <a:spcPts val="0"/>
              </a:spcAft>
              <a:buClrTx/>
              <a:buSzTx/>
              <a:buFont typeface="+mj-lt"/>
              <a:buAutoNum type="arabicPeriod"/>
              <a:tabLst/>
              <a:defRPr/>
            </a:pP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فرق الجهــد الكهربائي</a:t>
            </a:r>
            <a:endPar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Traditional Arabic"/>
            </a:endParaRPr>
          </a:p>
        </p:txBody>
      </p:sp>
      <p:sp>
        <p:nvSpPr>
          <p:cNvPr id="3" name="TextBox 2">
            <a:extLst>
              <a:ext uri="{FF2B5EF4-FFF2-40B4-BE49-F238E27FC236}">
                <a16:creationId xmlns:a16="http://schemas.microsoft.com/office/drawing/2014/main" id="{BFF631E1-176B-4E90-9567-D8F919723C62}"/>
              </a:ext>
            </a:extLst>
          </p:cNvPr>
          <p:cNvSpPr txBox="1"/>
          <p:nvPr/>
        </p:nvSpPr>
        <p:spPr>
          <a:xfrm>
            <a:off x="7784742" y="4671197"/>
            <a:ext cx="1248422"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en-US" sz="2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الفولتميتر</a:t>
            </a:r>
            <a:endParaRPr kumimoji="0" lang="en-US" sz="2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73334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9424BCC0-74FD-4AB6-AF28-B1E67F79A67F}"/>
              </a:ext>
            </a:extLst>
          </p:cNvPr>
          <p:cNvSpPr/>
          <p:nvPr/>
        </p:nvSpPr>
        <p:spPr>
          <a:xfrm>
            <a:off x="1229575" y="2302274"/>
            <a:ext cx="8995080"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9BBB59"/>
              </a:buClr>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الشحنات الكهربائية</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الساكنة (غير المتحركة) تنتج ما يعرف بالكهرباء الساكنة ولكن عندما تبدأ هذه الشحنات بالحركة فإنها تولد ما يعرف بالتيار الكهربائي. </a:t>
            </a:r>
          </a:p>
        </p:txBody>
      </p:sp>
      <p:sp>
        <p:nvSpPr>
          <p:cNvPr id="4" name="Rectangle 3">
            <a:extLst>
              <a:ext uri="{FF2B5EF4-FFF2-40B4-BE49-F238E27FC236}">
                <a16:creationId xmlns:a16="http://schemas.microsoft.com/office/drawing/2014/main" id="{EF6F385E-3310-4F59-8119-28943EFB91FA}"/>
              </a:ext>
            </a:extLst>
          </p:cNvPr>
          <p:cNvSpPr/>
          <p:nvPr/>
        </p:nvSpPr>
        <p:spPr>
          <a:xfrm>
            <a:off x="1274615" y="3253617"/>
            <a:ext cx="9180946"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9BBB59"/>
              </a:buClr>
              <a:buSzTx/>
              <a:buFontTx/>
              <a:buNone/>
              <a:tabLst/>
              <a:defRPr/>
            </a:pP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التيار الكهربائي </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هو كمية الشحنة الكهربائية التي تمر في فترة زمنية محددة، ووحدته «الأمبير» (</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26" name="Group 3">
            <a:extLst>
              <a:ext uri="{FF2B5EF4-FFF2-40B4-BE49-F238E27FC236}">
                <a16:creationId xmlns:a16="http://schemas.microsoft.com/office/drawing/2014/main" id="{BE02B5F1-A581-4C0D-BA72-D9DF35212455}"/>
              </a:ext>
            </a:extLst>
          </p:cNvPr>
          <p:cNvGrpSpPr>
            <a:grpSpLocks/>
          </p:cNvGrpSpPr>
          <p:nvPr/>
        </p:nvGrpSpPr>
        <p:grpSpPr bwMode="auto">
          <a:xfrm>
            <a:off x="2528392" y="4413329"/>
            <a:ext cx="3000375" cy="1976437"/>
            <a:chOff x="1868488" y="3119438"/>
            <a:chExt cx="3000375" cy="1975856"/>
          </a:xfrm>
        </p:grpSpPr>
        <p:pic>
          <p:nvPicPr>
            <p:cNvPr id="27" name="Picture 2" descr="http://t0.gstatic.com/images?q=tbn:ANd9GcTfCCeX_3wZBBED2W6LrOPyYtms9uoQSLl1ExZnR0RGsOnw7nCCQg">
              <a:extLst>
                <a:ext uri="{FF2B5EF4-FFF2-40B4-BE49-F238E27FC236}">
                  <a16:creationId xmlns:a16="http://schemas.microsoft.com/office/drawing/2014/main" id="{3BE26B4C-68E1-42F1-A9AA-D134CCDD3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3119438"/>
              <a:ext cx="3000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DDFCE7CC-CA0D-4C0C-8751-04A4742ADF94}"/>
                </a:ext>
              </a:extLst>
            </p:cNvPr>
            <p:cNvSpPr txBox="1"/>
            <p:nvPr/>
          </p:nvSpPr>
          <p:spPr>
            <a:xfrm>
              <a:off x="2792413" y="4725516"/>
              <a:ext cx="1152525" cy="36977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جهاز الأميتر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31837C52-2F30-4450-9E26-5EB717B2E0BF}"/>
              </a:ext>
            </a:extLst>
          </p:cNvPr>
          <p:cNvSpPr/>
          <p:nvPr/>
        </p:nvSpPr>
        <p:spPr>
          <a:xfrm>
            <a:off x="5558039" y="4657505"/>
            <a:ext cx="424988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الجهاز المستخدم لقياس شدة الكهرباء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يسمى الأميتر</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9DE5F0DC-6029-4777-BA9E-FBFFED6D8B54}"/>
              </a:ext>
            </a:extLst>
          </p:cNvPr>
          <p:cNvSpPr/>
          <p:nvPr/>
        </p:nvSpPr>
        <p:spPr>
          <a:xfrm>
            <a:off x="4258378" y="1332409"/>
            <a:ext cx="355257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2. التيار الكهربائي</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52981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D90F7054-77BB-496B-9683-9234B2826355}"/>
              </a:ext>
            </a:extLst>
          </p:cNvPr>
          <p:cNvSpPr txBox="1">
            <a:spLocks/>
          </p:cNvSpPr>
          <p:nvPr/>
        </p:nvSpPr>
        <p:spPr>
          <a:xfrm>
            <a:off x="5357091" y="1971381"/>
            <a:ext cx="6520877" cy="4461005"/>
          </a:xfrm>
          <a:prstGeom prst="rect">
            <a:avLst/>
          </a:prstGeom>
        </p:spPr>
        <p:txBody>
          <a:bodyPr/>
          <a:lstStyle/>
          <a:p>
            <a:pPr marL="0" marR="0" lvl="0" indent="0" algn="r" defTabSz="914400" rtl="1" eaLnBrk="1" fontAlgn="auto" latinLnBrk="0" hangingPunct="1">
              <a:lnSpc>
                <a:spcPct val="100000"/>
              </a:lnSpc>
              <a:spcBef>
                <a:spcPct val="20000"/>
              </a:spcBef>
              <a:spcAft>
                <a:spcPts val="0"/>
              </a:spcAft>
              <a:buClr>
                <a:srgbClr val="0BD0D9"/>
              </a:buClr>
              <a:buSzPct val="95000"/>
              <a:buFontTx/>
              <a:buNone/>
              <a:tabLst/>
              <a:defRPr/>
            </a:pP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المقاومة الكهربائية:</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هي خاصية ممانعة الموصل لمرور التيار الكهربائي فيه، مما ينتج عنها ارتفاع في درجة حرارته. </a:t>
            </a:r>
          </a:p>
          <a:p>
            <a:pPr marL="0" marR="0" lvl="0" indent="0" algn="r" defTabSz="914400" rtl="1" eaLnBrk="1" fontAlgn="auto" latinLnBrk="0" hangingPunct="1">
              <a:lnSpc>
                <a:spcPct val="100000"/>
              </a:lnSpc>
              <a:spcBef>
                <a:spcPct val="2000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استعمالات المقاومة الكهربائية:</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تحويل الطاقة الكهربائية إلى حرارة مثل: الفرن الكهربائي، أجهزة التسخين، المكواة، جهاز تجفيف الشعر.</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الإضاءة: يتوهج المصباح الكهربائي جراء مرور الشحن الكهربية في سلك ذو مقاومة موجود بداخل المصباح.</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تخفيض قيمة التيار الكهربائي في الدارة لحماية بعض أجزاء الدوائر الكهربائية.</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يمكن تشبيه المقاومة الكهربائية في عملها عمل محبس الماء حيث لا تسمح إلا بمرور كمية معينة من الكهرباء.</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2"/>
              <a:buChar char=""/>
              <a:tabLst/>
              <a:defRPr/>
            </a:pPr>
            <a:endPar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2"/>
              <a:buChar char=""/>
              <a:tabLst/>
              <a:defRPr/>
            </a:pPr>
            <a:endPar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2"/>
              <a:buChar char=""/>
              <a:tabLst/>
              <a:defRPr/>
            </a:pPr>
            <a:endPar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27" name="Rectangle 26">
            <a:extLst>
              <a:ext uri="{FF2B5EF4-FFF2-40B4-BE49-F238E27FC236}">
                <a16:creationId xmlns:a16="http://schemas.microsoft.com/office/drawing/2014/main" id="{8BEDDB5B-3401-41BB-B763-A94B4D70A50E}"/>
              </a:ext>
            </a:extLst>
          </p:cNvPr>
          <p:cNvSpPr/>
          <p:nvPr/>
        </p:nvSpPr>
        <p:spPr>
          <a:xfrm>
            <a:off x="3454817" y="1221575"/>
            <a:ext cx="420339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3. المقاومة الكهربائية</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183D648-1D2E-44E8-A424-50520BDC2477}"/>
              </a:ext>
            </a:extLst>
          </p:cNvPr>
          <p:cNvPicPr>
            <a:picLocks noChangeAspect="1"/>
          </p:cNvPicPr>
          <p:nvPr/>
        </p:nvPicPr>
        <p:blipFill rotWithShape="1">
          <a:blip r:embed="rId2">
            <a:extLst>
              <a:ext uri="{28A0092B-C50C-407E-A947-70E740481C1C}">
                <a14:useLocalDpi xmlns:a14="http://schemas.microsoft.com/office/drawing/2010/main" val="0"/>
              </a:ext>
            </a:extLst>
          </a:blip>
          <a:srcRect t="11989" b="31561"/>
          <a:stretch/>
        </p:blipFill>
        <p:spPr>
          <a:xfrm>
            <a:off x="836728" y="1977032"/>
            <a:ext cx="4572000" cy="1935040"/>
          </a:xfrm>
          <a:prstGeom prst="rect">
            <a:avLst/>
          </a:prstGeom>
          <a:effectLst>
            <a:glow rad="63500">
              <a:schemeClr val="accent1">
                <a:satMod val="175000"/>
                <a:alpha val="40000"/>
              </a:schemeClr>
            </a:glow>
          </a:effectLst>
        </p:spPr>
      </p:pic>
      <p:sp>
        <p:nvSpPr>
          <p:cNvPr id="5" name="Rectangle 4">
            <a:extLst>
              <a:ext uri="{FF2B5EF4-FFF2-40B4-BE49-F238E27FC236}">
                <a16:creationId xmlns:a16="http://schemas.microsoft.com/office/drawing/2014/main" id="{7150F841-4FD5-45D0-AA42-77DDAF081A62}"/>
              </a:ext>
            </a:extLst>
          </p:cNvPr>
          <p:cNvSpPr/>
          <p:nvPr/>
        </p:nvSpPr>
        <p:spPr>
          <a:xfrm>
            <a:off x="2383433" y="2043647"/>
            <a:ext cx="1018987" cy="2943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المقاومة</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E648C49-7EA2-4621-AB2E-99581CB887E2}"/>
              </a:ext>
            </a:extLst>
          </p:cNvPr>
          <p:cNvPicPr>
            <a:picLocks noChangeAspect="1"/>
          </p:cNvPicPr>
          <p:nvPr/>
        </p:nvPicPr>
        <p:blipFill rotWithShape="1">
          <a:blip r:embed="rId3">
            <a:extLst>
              <a:ext uri="{28A0092B-C50C-407E-A947-70E740481C1C}">
                <a14:useLocalDpi xmlns:a14="http://schemas.microsoft.com/office/drawing/2010/main" val="0"/>
              </a:ext>
            </a:extLst>
          </a:blip>
          <a:srcRect l="3181" r="4846" b="9362"/>
          <a:stretch/>
        </p:blipFill>
        <p:spPr>
          <a:xfrm>
            <a:off x="2784460" y="4022600"/>
            <a:ext cx="2999231" cy="1753880"/>
          </a:xfrm>
          <a:prstGeom prst="rect">
            <a:avLst/>
          </a:prstGeom>
          <a:effectLst>
            <a:glow rad="63500">
              <a:schemeClr val="accent1">
                <a:satMod val="175000"/>
                <a:alpha val="40000"/>
              </a:schemeClr>
            </a:glow>
          </a:effectLst>
        </p:spPr>
      </p:pic>
      <p:pic>
        <p:nvPicPr>
          <p:cNvPr id="30" name="Picture 6" descr="http://www.dhadh.com/images/page/7252.gif">
            <a:extLst>
              <a:ext uri="{FF2B5EF4-FFF2-40B4-BE49-F238E27FC236}">
                <a16:creationId xmlns:a16="http://schemas.microsoft.com/office/drawing/2014/main" id="{23C3F138-A728-4D10-A01F-C05D6ECD4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93" y="4004644"/>
            <a:ext cx="2121332" cy="1753880"/>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32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60DAD211-B40D-4E6C-9222-C27E7006D5CB}"/>
              </a:ext>
            </a:extLst>
          </p:cNvPr>
          <p:cNvSpPr/>
          <p:nvPr/>
        </p:nvSpPr>
        <p:spPr>
          <a:xfrm>
            <a:off x="3714284" y="2386995"/>
            <a:ext cx="7887855" cy="15696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بعض المقاومات تتلف (تنصهر) إذا مر بها تيار أكبر من مقدار معين، مثال:  المقاومة المستخدمة في المكيفات والسيارات والتي تسمى فيوز.</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بعض المقاومات تتميز بأنها تقطع التيار الكهربائي تلقائياً عند تجاوزه مقدار معين. مثال: قاطع الكهرباء الذي بداخل عداد الكهرباء الخاص بالمنزل.</a:t>
            </a:r>
          </a:p>
        </p:txBody>
      </p:sp>
      <p:sp>
        <p:nvSpPr>
          <p:cNvPr id="26" name="Rectangle 25">
            <a:extLst>
              <a:ext uri="{FF2B5EF4-FFF2-40B4-BE49-F238E27FC236}">
                <a16:creationId xmlns:a16="http://schemas.microsoft.com/office/drawing/2014/main" id="{E9A734D8-7E46-415E-B8B8-989D75306EA1}"/>
              </a:ext>
            </a:extLst>
          </p:cNvPr>
          <p:cNvSpPr/>
          <p:nvPr/>
        </p:nvSpPr>
        <p:spPr>
          <a:xfrm>
            <a:off x="3454817" y="1221575"/>
            <a:ext cx="420339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3. المقاومة الكهربائية</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E9884D0-7DEF-430B-81F6-6B5ADAE0A4F8}"/>
              </a:ext>
            </a:extLst>
          </p:cNvPr>
          <p:cNvSpPr/>
          <p:nvPr/>
        </p:nvSpPr>
        <p:spPr>
          <a:xfrm>
            <a:off x="3764659" y="4081442"/>
            <a:ext cx="7887855" cy="1938992"/>
          </a:xfrm>
          <a:prstGeom prst="rect">
            <a:avLst/>
          </a:prstGeom>
        </p:spPr>
        <p:txBody>
          <a:bodyPr wrap="square">
            <a:spAutoFit/>
          </a:bodyPr>
          <a:lstStyle/>
          <a:p>
            <a:pPr marL="274320" marR="0" lvl="0" indent="-274320" algn="r" defTabSz="914400" rtl="1" eaLnBrk="1" fontAlgn="auto" latinLnBrk="0" hangingPunct="1">
              <a:lnSpc>
                <a:spcPct val="100000"/>
              </a:lnSpc>
              <a:spcBef>
                <a:spcPts val="0"/>
              </a:spcBef>
              <a:spcAft>
                <a:spcPts val="0"/>
              </a:spcAft>
              <a:buClrTx/>
              <a:buSzTx/>
              <a:buFont typeface="Wingdings 2"/>
              <a:buChar char=""/>
              <a:tabLst/>
              <a:defRPr/>
            </a:pPr>
            <a:r>
              <a:rPr kumimoji="0" lang="ar-EG"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تنقسم المقاومات من حيث القيمة إلى نوعين هما: </a:t>
            </a:r>
            <a:endParaRPr kumimoji="0" lang="ar-SA"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514350" marR="0" lvl="0" indent="-514350" algn="just" defTabSz="914400" rtl="1" eaLnBrk="1" fontAlgn="auto" latinLnBrk="0" hangingPunct="1">
              <a:lnSpc>
                <a:spcPct val="100000"/>
              </a:lnSpc>
              <a:spcBef>
                <a:spcPts val="0"/>
              </a:spcBef>
              <a:spcAft>
                <a:spcPts val="0"/>
              </a:spcAft>
              <a:buClrTx/>
              <a:buSzTx/>
              <a:buFont typeface="+mj-lt"/>
              <a:buAutoNum type="arabicPeriod"/>
              <a:tabLst/>
              <a:defRPr/>
            </a:pPr>
            <a:r>
              <a:rPr kumimoji="0" lang="ar-SA"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المقاومة الثابتة</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وهي ذات قيمة ثابتة لا تتغير. </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المقاومة المتغيرة</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وهي المقاومة التي يمكن تغيير قيمتها ضمن مدى معين.</a:t>
            </a:r>
            <a:r>
              <a:rPr kumimoji="0" lang="ar-S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مثال عليها الأجهزة الصوتية فعندما نريد رفع صوت الجهاز "الراديو" أو نخفضه فإننا نغير في قيمة المقاومة المتغيرة.</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4">
            <a:extLst>
              <a:ext uri="{FF2B5EF4-FFF2-40B4-BE49-F238E27FC236}">
                <a16:creationId xmlns:a16="http://schemas.microsoft.com/office/drawing/2014/main" id="{8A318509-AA5D-4C32-A0F9-34D38146BC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463" y="3529554"/>
            <a:ext cx="28829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a:extLst>
              <a:ext uri="{FF2B5EF4-FFF2-40B4-BE49-F238E27FC236}">
                <a16:creationId xmlns:a16="http://schemas.microsoft.com/office/drawing/2014/main" id="{31BBB219-1D1D-4422-8F32-2ABF81C5BF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881" y="2355319"/>
            <a:ext cx="23352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3EDE252-9B90-48A3-A54B-2AD566F2EB0B}"/>
              </a:ext>
            </a:extLst>
          </p:cNvPr>
          <p:cNvSpPr txBox="1"/>
          <p:nvPr/>
        </p:nvSpPr>
        <p:spPr>
          <a:xfrm>
            <a:off x="1302330" y="2298684"/>
            <a:ext cx="1015997"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فـيـــوز</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9102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Title 1">
            <a:extLst>
              <a:ext uri="{FF2B5EF4-FFF2-40B4-BE49-F238E27FC236}">
                <a16:creationId xmlns:a16="http://schemas.microsoft.com/office/drawing/2014/main" id="{A2230EAB-A932-47D5-9F35-A9ACA28A664B}"/>
              </a:ext>
            </a:extLst>
          </p:cNvPr>
          <p:cNvSpPr txBox="1">
            <a:spLocks/>
          </p:cNvSpPr>
          <p:nvPr/>
        </p:nvSpPr>
        <p:spPr bwMode="auto">
          <a:xfrm>
            <a:off x="3495959" y="1063078"/>
            <a:ext cx="4160984" cy="78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rtl="1" eaLnBrk="1" hangingPunct="1"/>
            <a:r>
              <a:rPr lang="ar-SA" altLang="en-US" sz="5000" b="1" dirty="0">
                <a:ln w="22225">
                  <a:solidFill>
                    <a:schemeClr val="accent2"/>
                  </a:solidFill>
                  <a:prstDash val="solid"/>
                </a:ln>
                <a:solidFill>
                  <a:schemeClr val="accent2">
                    <a:lumMod val="40000"/>
                    <a:lumOff val="60000"/>
                  </a:schemeClr>
                </a:solidFill>
                <a:latin typeface="Calibri" panose="020F0502020204030204" pitchFamily="34" charset="0"/>
                <a:cs typeface="Traditional Arabic" panose="02020603050405020304" pitchFamily="18" charset="-78"/>
              </a:rPr>
              <a:t>طرق إنتقال الحرارة</a:t>
            </a:r>
          </a:p>
        </p:txBody>
      </p:sp>
      <p:graphicFrame>
        <p:nvGraphicFramePr>
          <p:cNvPr id="3" name="Diagram 2">
            <a:extLst>
              <a:ext uri="{FF2B5EF4-FFF2-40B4-BE49-F238E27FC236}">
                <a16:creationId xmlns:a16="http://schemas.microsoft.com/office/drawing/2014/main" id="{67CC95CA-31A7-4A39-B8AE-3319D0A98E5E}"/>
              </a:ext>
            </a:extLst>
          </p:cNvPr>
          <p:cNvGraphicFramePr/>
          <p:nvPr>
            <p:extLst>
              <p:ext uri="{D42A27DB-BD31-4B8C-83A1-F6EECF244321}">
                <p14:modId xmlns:p14="http://schemas.microsoft.com/office/powerpoint/2010/main" val="3079249561"/>
              </p:ext>
            </p:extLst>
          </p:nvPr>
        </p:nvGraphicFramePr>
        <p:xfrm>
          <a:off x="1597891" y="2430611"/>
          <a:ext cx="8562109" cy="2387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46EF8E9-6FF0-40E3-972D-68B531911D29}"/>
              </a:ext>
            </a:extLst>
          </p:cNvPr>
          <p:cNvSpPr/>
          <p:nvPr/>
        </p:nvSpPr>
        <p:spPr>
          <a:xfrm>
            <a:off x="1382535" y="1739157"/>
            <a:ext cx="9017610" cy="830997"/>
          </a:xfrm>
          <a:prstGeom prst="rect">
            <a:avLst/>
          </a:prstGeom>
        </p:spPr>
        <p:txBody>
          <a:bodyPr wrap="square">
            <a:spAutoFit/>
          </a:bodyPr>
          <a:lstStyle/>
          <a:p>
            <a:pPr algn="ctr" rtl="1">
              <a:spcBef>
                <a:spcPct val="20000"/>
              </a:spcBef>
              <a:buSzPct val="95000"/>
            </a:pPr>
            <a:r>
              <a:rPr lang="ar-SA" alt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الحرارة شكل من أشكال الطاقة وبالتالي فهي لا تفنى ولكنها تنتقل بين الأجسام ويمكن لها الإنتقال بثلاث طرق هي: </a:t>
            </a:r>
          </a:p>
        </p:txBody>
      </p:sp>
      <p:pic>
        <p:nvPicPr>
          <p:cNvPr id="28" name="Picture 2" descr="Image result for ‫التوصيل الحراري‬‎">
            <a:extLst>
              <a:ext uri="{FF2B5EF4-FFF2-40B4-BE49-F238E27FC236}">
                <a16:creationId xmlns:a16="http://schemas.microsoft.com/office/drawing/2014/main" id="{BA6B462A-EAC4-4AFC-8167-E2AFB7F3C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343" y="4224951"/>
            <a:ext cx="4846284" cy="227044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45B5678-954F-4CA7-B686-2DC9F9CE71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3132" y="4221827"/>
            <a:ext cx="3068287" cy="2270443"/>
          </a:xfrm>
          <a:prstGeom prst="rect">
            <a:avLst/>
          </a:prstGeom>
        </p:spPr>
      </p:pic>
    </p:spTree>
    <p:extLst>
      <p:ext uri="{BB962C8B-B14F-4D97-AF65-F5344CB8AC3E}">
        <p14:creationId xmlns:p14="http://schemas.microsoft.com/office/powerpoint/2010/main" val="2958962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550B9ECA-73BE-45FC-9AAF-7A4A47553473}"/>
              </a:ext>
            </a:extLst>
          </p:cNvPr>
          <p:cNvSpPr/>
          <p:nvPr/>
        </p:nvSpPr>
        <p:spPr>
          <a:xfrm>
            <a:off x="3709214" y="2066837"/>
            <a:ext cx="7897996" cy="523220"/>
          </a:xfrm>
          <a:prstGeom prst="rect">
            <a:avLst/>
          </a:prstGeom>
        </p:spPr>
        <p:txBody>
          <a:bodyPr wrap="none">
            <a:spAutoFit/>
          </a:bodyPr>
          <a:lstStyle/>
          <a:p>
            <a:pPr marL="0" marR="0" lvl="0" indent="0" algn="r" defTabSz="914400" rtl="1" eaLnBrk="1" fontAlgn="auto" latinLnBrk="0" hangingPunct="1">
              <a:lnSpc>
                <a:spcPct val="100000"/>
              </a:lnSpc>
              <a:spcBef>
                <a:spcPct val="20000"/>
              </a:spcBef>
              <a:spcAft>
                <a:spcPts val="0"/>
              </a:spcAft>
              <a:buClr>
                <a:srgbClr val="0BD0D9"/>
              </a:buClr>
              <a:buSzPct val="95000"/>
              <a:buFontTx/>
              <a:buNone/>
              <a:tabLst/>
              <a:defRPr/>
            </a:pPr>
            <a:r>
              <a:rPr kumimoji="0" lang="ar-SA"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imes New Roman" pitchFamily="18" charset="0"/>
                <a:ea typeface="+mn-ea"/>
                <a:cs typeface="Times New Roman" pitchFamily="18" charset="0"/>
              </a:rPr>
              <a:t>تقاس المقاومة بوحدة الأوم </a:t>
            </a:r>
            <a:r>
              <a:rPr kumimoji="0" lang="en-GB"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imes New Roman" pitchFamily="18" charset="0"/>
                <a:ea typeface="+mn-ea"/>
                <a:cs typeface="Times New Roman" pitchFamily="18" charset="0"/>
              </a:rPr>
              <a:t>(</a:t>
            </a:r>
            <a:r>
              <a:rPr kumimoji="0" lang="en-GB"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imes New Roman" pitchFamily="18" charset="0"/>
                <a:ea typeface="+mn-ea"/>
                <a:cs typeface="Times New Roman" pitchFamily="18" charset="0"/>
                <a:sym typeface="Symbol"/>
              </a:rPr>
              <a:t></a:t>
            </a:r>
            <a:r>
              <a:rPr kumimoji="0" lang="en-GB"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imes New Roman" pitchFamily="18" charset="0"/>
                <a:ea typeface="+mn-ea"/>
                <a:cs typeface="Times New Roman" pitchFamily="18" charset="0"/>
              </a:rPr>
              <a:t> </a:t>
            </a:r>
            <a:r>
              <a:rPr kumimoji="0" lang="ar-EG"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imes New Roman" pitchFamily="18" charset="0"/>
                <a:ea typeface="+mn-ea"/>
                <a:cs typeface="Times New Roman" pitchFamily="18" charset="0"/>
              </a:rPr>
              <a:t>باستخدام جهاز يسمى الأوميتر. </a:t>
            </a:r>
            <a:endParaRPr kumimoji="0" lang="ar-SA"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imes New Roman" pitchFamily="18" charset="0"/>
              <a:ea typeface="+mn-ea"/>
              <a:cs typeface="Times New Roman" pitchFamily="18" charset="0"/>
            </a:endParaRPr>
          </a:p>
        </p:txBody>
      </p:sp>
      <p:pic>
        <p:nvPicPr>
          <p:cNvPr id="26" name="Picture 2" descr="http://upload.wikimedia.org/wikipedia/commons/4/4e/Ohmmeter.jpg">
            <a:extLst>
              <a:ext uri="{FF2B5EF4-FFF2-40B4-BE49-F238E27FC236}">
                <a16:creationId xmlns:a16="http://schemas.microsoft.com/office/drawing/2014/main" id="{528B40B8-98AA-43D9-A71E-520BE3FEA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00" y="1855010"/>
            <a:ext cx="1279516" cy="183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a:extLst>
              <a:ext uri="{FF2B5EF4-FFF2-40B4-BE49-F238E27FC236}">
                <a16:creationId xmlns:a16="http://schemas.microsoft.com/office/drawing/2014/main" id="{2958B652-A06C-4EAE-904B-318AD6947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75" y="3925835"/>
            <a:ext cx="315118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E1FB0C0-8822-48F3-AF8F-C2A7C07E3DD9}"/>
              </a:ext>
            </a:extLst>
          </p:cNvPr>
          <p:cNvSpPr/>
          <p:nvPr/>
        </p:nvSpPr>
        <p:spPr>
          <a:xfrm>
            <a:off x="725842" y="3794781"/>
            <a:ext cx="127951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جهاز الأوميتر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297F67D4-F189-4D68-B0DC-98DFE2E9647B}"/>
              </a:ext>
            </a:extLst>
          </p:cNvPr>
          <p:cNvSpPr/>
          <p:nvPr/>
        </p:nvSpPr>
        <p:spPr>
          <a:xfrm>
            <a:off x="3454817" y="1221575"/>
            <a:ext cx="420339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3. المقاومة الكهربائية</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D77C72E-262F-426C-BE7E-2EB4B57023EB}"/>
              </a:ext>
            </a:extLst>
          </p:cNvPr>
          <p:cNvSpPr/>
          <p:nvPr/>
        </p:nvSpPr>
        <p:spPr>
          <a:xfrm>
            <a:off x="9810200" y="2708627"/>
            <a:ext cx="177805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قانون أوم</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AE3E3F19-9A65-41C3-838C-22288C842304}"/>
              </a:ext>
            </a:extLst>
          </p:cNvPr>
          <p:cNvSpPr/>
          <p:nvPr/>
        </p:nvSpPr>
        <p:spPr>
          <a:xfrm>
            <a:off x="3731488" y="2634826"/>
            <a:ext cx="6096000" cy="1200329"/>
          </a:xfrm>
          <a:prstGeom prst="rect">
            <a:avLst/>
          </a:prstGeom>
        </p:spPr>
        <p:txBody>
          <a:bodyP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عند ثبوت درجة الحرارة فإن ال</a:t>
            </a:r>
            <a:r>
              <a:rPr kumimoji="0" lang="ar-EG"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تيار المار في موصل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(I)</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 </a:t>
            </a:r>
            <a:r>
              <a:rPr kumimoji="0" lang="ar-EG"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ما يتناسب طردياً مع فرق الجهد المطبق بين طرفيه</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(V) </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 و</a:t>
            </a:r>
            <a:r>
              <a:rPr kumimoji="0" lang="ar-EG"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عكسياً مع مقاومته</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(R</a:t>
            </a:r>
            <a:r>
              <a:rPr kumimoji="0" lang="ar-EG"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 رياضياً يمكن كتابة قانون أوم كالتالي:</a:t>
            </a:r>
            <a:endPar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endParaRPr>
          </a:p>
        </p:txBody>
      </p:sp>
      <p:graphicFrame>
        <p:nvGraphicFramePr>
          <p:cNvPr id="29" name="Object 1">
            <a:extLst>
              <a:ext uri="{FF2B5EF4-FFF2-40B4-BE49-F238E27FC236}">
                <a16:creationId xmlns:a16="http://schemas.microsoft.com/office/drawing/2014/main" id="{E7F41B89-B5B7-49E4-BD2D-E29117E300DB}"/>
              </a:ext>
            </a:extLst>
          </p:cNvPr>
          <p:cNvGraphicFramePr>
            <a:graphicFrameLocks noChangeAspect="1"/>
          </p:cNvGraphicFramePr>
          <p:nvPr>
            <p:extLst/>
          </p:nvPr>
        </p:nvGraphicFramePr>
        <p:xfrm>
          <a:off x="9827488" y="3982693"/>
          <a:ext cx="873125" cy="844550"/>
        </p:xfrm>
        <a:graphic>
          <a:graphicData uri="http://schemas.openxmlformats.org/presentationml/2006/ole">
            <mc:AlternateContent xmlns:mc="http://schemas.openxmlformats.org/markup-compatibility/2006">
              <mc:Choice xmlns:v="urn:schemas-microsoft-com:vml" Requires="v">
                <p:oleObj spid="_x0000_s1030" name="Equation" r:id="rId5" imgW="406048" imgH="393359" progId="Equation.3">
                  <p:embed/>
                </p:oleObj>
              </mc:Choice>
              <mc:Fallback>
                <p:oleObj name="Equation" r:id="rId5" imgW="406048" imgH="393359" progId="Equation.3">
                  <p:embed/>
                  <p:pic>
                    <p:nvPicPr>
                      <p:cNvPr id="29" name="Object 1">
                        <a:extLst>
                          <a:ext uri="{FF2B5EF4-FFF2-40B4-BE49-F238E27FC236}">
                            <a16:creationId xmlns:a16="http://schemas.microsoft.com/office/drawing/2014/main" id="{E7F41B89-B5B7-49E4-BD2D-E29117E300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7488" y="3982693"/>
                        <a:ext cx="873125" cy="844550"/>
                      </a:xfrm>
                      <a:prstGeom prst="rect">
                        <a:avLst/>
                      </a:prstGeom>
                      <a:solidFill>
                        <a:schemeClr val="accent3">
                          <a:lumMod val="40000"/>
                          <a:lumOff val="60000"/>
                        </a:schemeClr>
                      </a:solidFill>
                      <a:ln>
                        <a:noFill/>
                      </a:ln>
                    </p:spPr>
                  </p:pic>
                </p:oleObj>
              </mc:Fallback>
            </mc:AlternateContent>
          </a:graphicData>
        </a:graphic>
      </p:graphicFrame>
      <p:sp>
        <p:nvSpPr>
          <p:cNvPr id="6" name="Rectangle 5">
            <a:extLst>
              <a:ext uri="{FF2B5EF4-FFF2-40B4-BE49-F238E27FC236}">
                <a16:creationId xmlns:a16="http://schemas.microsoft.com/office/drawing/2014/main" id="{88F493F4-FCB1-4C92-9E40-10A3E8ECC5E4}"/>
              </a:ext>
            </a:extLst>
          </p:cNvPr>
          <p:cNvSpPr/>
          <p:nvPr/>
        </p:nvSpPr>
        <p:spPr>
          <a:xfrm>
            <a:off x="7296109" y="4465177"/>
            <a:ext cx="1016625"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ajalla UI"/>
              </a:rPr>
              <a:t>V = IR</a:t>
            </a:r>
          </a:p>
        </p:txBody>
      </p:sp>
      <p:graphicFrame>
        <p:nvGraphicFramePr>
          <p:cNvPr id="31" name="Object 1">
            <a:extLst>
              <a:ext uri="{FF2B5EF4-FFF2-40B4-BE49-F238E27FC236}">
                <a16:creationId xmlns:a16="http://schemas.microsoft.com/office/drawing/2014/main" id="{96E6A13A-DBA6-415B-8CC7-F412642D5E8E}"/>
              </a:ext>
            </a:extLst>
          </p:cNvPr>
          <p:cNvGraphicFramePr>
            <a:graphicFrameLocks noChangeAspect="1"/>
          </p:cNvGraphicFramePr>
          <p:nvPr>
            <p:extLst/>
          </p:nvPr>
        </p:nvGraphicFramePr>
        <p:xfrm>
          <a:off x="4908806" y="4042335"/>
          <a:ext cx="927100" cy="844550"/>
        </p:xfrm>
        <a:graphic>
          <a:graphicData uri="http://schemas.openxmlformats.org/presentationml/2006/ole">
            <mc:AlternateContent xmlns:mc="http://schemas.openxmlformats.org/markup-compatibility/2006">
              <mc:Choice xmlns:v="urn:schemas-microsoft-com:vml" Requires="v">
                <p:oleObj spid="_x0000_s1031" name="Equation" r:id="rId7" imgW="431613" imgH="393529" progId="Equation.3">
                  <p:embed/>
                </p:oleObj>
              </mc:Choice>
              <mc:Fallback>
                <p:oleObj name="Equation" r:id="rId7" imgW="431613" imgH="393529" progId="Equation.3">
                  <p:embed/>
                  <p:pic>
                    <p:nvPicPr>
                      <p:cNvPr id="31" name="Object 1">
                        <a:extLst>
                          <a:ext uri="{FF2B5EF4-FFF2-40B4-BE49-F238E27FC236}">
                            <a16:creationId xmlns:a16="http://schemas.microsoft.com/office/drawing/2014/main" id="{96E6A13A-DBA6-415B-8CC7-F412642D5E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8806" y="4042335"/>
                        <a:ext cx="927100" cy="844550"/>
                      </a:xfrm>
                      <a:prstGeom prst="rect">
                        <a:avLst/>
                      </a:prstGeom>
                      <a:solidFill>
                        <a:schemeClr val="accent3">
                          <a:lumMod val="40000"/>
                          <a:lumOff val="60000"/>
                        </a:schemeClr>
                      </a:solidFill>
                      <a:ln>
                        <a:noFill/>
                      </a:ln>
                    </p:spPr>
                  </p:pic>
                </p:oleObj>
              </mc:Fallback>
            </mc:AlternateContent>
          </a:graphicData>
        </a:graphic>
      </p:graphicFrame>
      <p:sp>
        <p:nvSpPr>
          <p:cNvPr id="7" name="Arrow: Curved Up 6">
            <a:extLst>
              <a:ext uri="{FF2B5EF4-FFF2-40B4-BE49-F238E27FC236}">
                <a16:creationId xmlns:a16="http://schemas.microsoft.com/office/drawing/2014/main" id="{ABC4B8A7-8B3F-4735-81F6-7A51263F9FD5}"/>
              </a:ext>
            </a:extLst>
          </p:cNvPr>
          <p:cNvSpPr/>
          <p:nvPr/>
        </p:nvSpPr>
        <p:spPr>
          <a:xfrm flipH="1" flipV="1">
            <a:off x="8349675" y="4078304"/>
            <a:ext cx="1440872" cy="42227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Arrow: Curved Up 32">
            <a:extLst>
              <a:ext uri="{FF2B5EF4-FFF2-40B4-BE49-F238E27FC236}">
                <a16:creationId xmlns:a16="http://schemas.microsoft.com/office/drawing/2014/main" id="{5B630231-EC56-4D1E-89B1-0A715AA8A81B}"/>
              </a:ext>
            </a:extLst>
          </p:cNvPr>
          <p:cNvSpPr/>
          <p:nvPr/>
        </p:nvSpPr>
        <p:spPr>
          <a:xfrm flipH="1" flipV="1">
            <a:off x="5884505" y="4042902"/>
            <a:ext cx="1440872" cy="42227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9E1F768-2309-4948-8D92-11ED0E6021F0}"/>
              </a:ext>
            </a:extLst>
          </p:cNvPr>
          <p:cNvPicPr>
            <a:picLocks noChangeAspect="1"/>
          </p:cNvPicPr>
          <p:nvPr/>
        </p:nvPicPr>
        <p:blipFill rotWithShape="1">
          <a:blip r:embed="rId9">
            <a:extLst>
              <a:ext uri="{28A0092B-C50C-407E-A947-70E740481C1C}">
                <a14:useLocalDpi xmlns:a14="http://schemas.microsoft.com/office/drawing/2010/main" val="0"/>
              </a:ext>
            </a:extLst>
          </a:blip>
          <a:srcRect l="4917" t="9770" r="13412" b="10081"/>
          <a:stretch/>
        </p:blipFill>
        <p:spPr>
          <a:xfrm>
            <a:off x="6650815" y="5059795"/>
            <a:ext cx="2014794" cy="1481017"/>
          </a:xfrm>
          <a:prstGeom prst="rect">
            <a:avLst/>
          </a:prstGeom>
        </p:spPr>
      </p:pic>
    </p:spTree>
    <p:extLst>
      <p:ext uri="{BB962C8B-B14F-4D97-AF65-F5344CB8AC3E}">
        <p14:creationId xmlns:p14="http://schemas.microsoft.com/office/powerpoint/2010/main" val="316523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7F226DE7-5027-4A0A-8634-2895912D0EB2}"/>
              </a:ext>
            </a:extLst>
          </p:cNvPr>
          <p:cNvGraphicFramePr/>
          <p:nvPr>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Object 1">
            <a:extLst>
              <a:ext uri="{FF2B5EF4-FFF2-40B4-BE49-F238E27FC236}">
                <a16:creationId xmlns:a16="http://schemas.microsoft.com/office/drawing/2014/main" id="{2EDC0B0A-2D8C-4940-B25A-E0104288B25E}"/>
              </a:ext>
            </a:extLst>
          </p:cNvPr>
          <p:cNvGraphicFramePr>
            <a:graphicFrameLocks noChangeAspect="1"/>
          </p:cNvGraphicFramePr>
          <p:nvPr>
            <p:extLst/>
          </p:nvPr>
        </p:nvGraphicFramePr>
        <p:xfrm>
          <a:off x="3487214" y="3163741"/>
          <a:ext cx="873125" cy="844550"/>
        </p:xfrm>
        <a:graphic>
          <a:graphicData uri="http://schemas.openxmlformats.org/presentationml/2006/ole">
            <mc:AlternateContent xmlns:mc="http://schemas.openxmlformats.org/markup-compatibility/2006">
              <mc:Choice xmlns:v="urn:schemas-microsoft-com:vml" Requires="v">
                <p:oleObj spid="_x0000_s2052" name="Equation" r:id="rId8" imgW="406048" imgH="393359" progId="Equation.3">
                  <p:embed/>
                </p:oleObj>
              </mc:Choice>
              <mc:Fallback>
                <p:oleObj name="Equation" r:id="rId8" imgW="406048" imgH="393359" progId="Equation.3">
                  <p:embed/>
                  <p:pic>
                    <p:nvPicPr>
                      <p:cNvPr id="27" name="Object 1">
                        <a:extLst>
                          <a:ext uri="{FF2B5EF4-FFF2-40B4-BE49-F238E27FC236}">
                            <a16:creationId xmlns:a16="http://schemas.microsoft.com/office/drawing/2014/main" id="{2EDC0B0A-2D8C-4940-B25A-E0104288B2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7214" y="3163741"/>
                        <a:ext cx="873125" cy="844550"/>
                      </a:xfrm>
                      <a:prstGeom prst="rect">
                        <a:avLst/>
                      </a:prstGeom>
                      <a:solidFill>
                        <a:schemeClr val="accent3">
                          <a:lumMod val="40000"/>
                          <a:lumOff val="60000"/>
                        </a:schemeClr>
                      </a:solidFill>
                      <a:ln>
                        <a:noFill/>
                      </a:ln>
                    </p:spPr>
                  </p:pic>
                </p:oleObj>
              </mc:Fallback>
            </mc:AlternateContent>
          </a:graphicData>
        </a:graphic>
      </p:graphicFrame>
      <p:sp>
        <p:nvSpPr>
          <p:cNvPr id="2" name="TextBox 1">
            <a:extLst>
              <a:ext uri="{FF2B5EF4-FFF2-40B4-BE49-F238E27FC236}">
                <a16:creationId xmlns:a16="http://schemas.microsoft.com/office/drawing/2014/main" id="{EF1AFD00-89FD-42A5-9C2A-3E9885D899EC}"/>
              </a:ext>
            </a:extLst>
          </p:cNvPr>
          <p:cNvSpPr txBox="1"/>
          <p:nvPr/>
        </p:nvSpPr>
        <p:spPr>
          <a:xfrm>
            <a:off x="2918692" y="4304145"/>
            <a:ext cx="208741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110 / 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5.5</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5500 mA</a:t>
            </a:r>
          </a:p>
        </p:txBody>
      </p:sp>
    </p:spTree>
    <p:extLst>
      <p:ext uri="{BB962C8B-B14F-4D97-AF65-F5344CB8AC3E}">
        <p14:creationId xmlns:p14="http://schemas.microsoft.com/office/powerpoint/2010/main" val="128177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2238C207-DCEA-41C0-80DF-961E8DEB3828}"/>
              </a:ext>
            </a:extLst>
          </p:cNvPr>
          <p:cNvGraphicFramePr/>
          <p:nvPr>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Object 1">
            <a:extLst>
              <a:ext uri="{FF2B5EF4-FFF2-40B4-BE49-F238E27FC236}">
                <a16:creationId xmlns:a16="http://schemas.microsoft.com/office/drawing/2014/main" id="{12D3D9A4-CBA4-41F4-9A4D-A428BDDBED8D}"/>
              </a:ext>
            </a:extLst>
          </p:cNvPr>
          <p:cNvGraphicFramePr>
            <a:graphicFrameLocks noChangeAspect="1"/>
          </p:cNvGraphicFramePr>
          <p:nvPr>
            <p:extLst/>
          </p:nvPr>
        </p:nvGraphicFramePr>
        <p:xfrm>
          <a:off x="3353398" y="3334035"/>
          <a:ext cx="927100" cy="844550"/>
        </p:xfrm>
        <a:graphic>
          <a:graphicData uri="http://schemas.openxmlformats.org/presentationml/2006/ole">
            <mc:AlternateContent xmlns:mc="http://schemas.openxmlformats.org/markup-compatibility/2006">
              <mc:Choice xmlns:v="urn:schemas-microsoft-com:vml" Requires="v">
                <p:oleObj spid="_x0000_s3076" name="Equation" r:id="rId8" imgW="431613" imgH="393529" progId="Equation.3">
                  <p:embed/>
                </p:oleObj>
              </mc:Choice>
              <mc:Fallback>
                <p:oleObj name="Equation" r:id="rId8" imgW="431613" imgH="393529" progId="Equation.3">
                  <p:embed/>
                  <p:pic>
                    <p:nvPicPr>
                      <p:cNvPr id="27" name="Object 1">
                        <a:extLst>
                          <a:ext uri="{FF2B5EF4-FFF2-40B4-BE49-F238E27FC236}">
                            <a16:creationId xmlns:a16="http://schemas.microsoft.com/office/drawing/2014/main" id="{12D3D9A4-CBA4-41F4-9A4D-A428BDDBED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3398" y="3334035"/>
                        <a:ext cx="927100" cy="844550"/>
                      </a:xfrm>
                      <a:prstGeom prst="rect">
                        <a:avLst/>
                      </a:prstGeom>
                      <a:solidFill>
                        <a:schemeClr val="accent3">
                          <a:lumMod val="40000"/>
                          <a:lumOff val="60000"/>
                        </a:schemeClr>
                      </a:solidFill>
                      <a:ln>
                        <a:noFill/>
                      </a:ln>
                    </p:spPr>
                  </p:pic>
                </p:oleObj>
              </mc:Fallback>
            </mc:AlternateContent>
          </a:graphicData>
        </a:graphic>
      </p:graphicFrame>
      <p:sp>
        <p:nvSpPr>
          <p:cNvPr id="2" name="TextBox 1">
            <a:extLst>
              <a:ext uri="{FF2B5EF4-FFF2-40B4-BE49-F238E27FC236}">
                <a16:creationId xmlns:a16="http://schemas.microsoft.com/office/drawing/2014/main" id="{2DDDE7D2-7ED2-4A3F-802F-74240937A4CC}"/>
              </a:ext>
            </a:extLst>
          </p:cNvPr>
          <p:cNvSpPr txBox="1"/>
          <p:nvPr/>
        </p:nvSpPr>
        <p:spPr>
          <a:xfrm>
            <a:off x="2758439" y="4461164"/>
            <a:ext cx="2312325"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140 / 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2800  </a:t>
            </a:r>
            <a:r>
              <a:rPr kumimoji="0" lang="el-GR" altLang="en-US"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Ω</a:t>
            </a:r>
            <a:endParaRPr kumimoji="0" lang="en-GB"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3123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9D893CC7-B307-411E-AC52-C638BDEA6D91}"/>
              </a:ext>
            </a:extLst>
          </p:cNvPr>
          <p:cNvSpPr/>
          <p:nvPr/>
        </p:nvSpPr>
        <p:spPr>
          <a:xfrm>
            <a:off x="2663332" y="828307"/>
            <a:ext cx="574388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أجهزة قياس مكونات الكهرباء </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6" name="Content Placeholder 4">
            <a:extLst>
              <a:ext uri="{FF2B5EF4-FFF2-40B4-BE49-F238E27FC236}">
                <a16:creationId xmlns:a16="http://schemas.microsoft.com/office/drawing/2014/main" id="{7F32E864-CE8D-4A8D-94DF-F3D6601F3327}"/>
              </a:ext>
            </a:extLst>
          </p:cNvPr>
          <p:cNvGraphicFramePr>
            <a:graphicFrameLocks noGrp="1"/>
          </p:cNvGraphicFramePr>
          <p:nvPr>
            <p:ph idx="1"/>
            <p:extLst/>
          </p:nvPr>
        </p:nvGraphicFramePr>
        <p:xfrm>
          <a:off x="2262909" y="1599089"/>
          <a:ext cx="9192378" cy="4945742"/>
        </p:xfrm>
        <a:graphic>
          <a:graphicData uri="http://schemas.openxmlformats.org/drawingml/2006/table">
            <a:tbl>
              <a:tblPr firstRow="1" bandRow="1">
                <a:tableStyleId>{F5AB1C69-6EDB-4FF4-983F-18BD219EF322}</a:tableStyleId>
              </a:tblPr>
              <a:tblGrid>
                <a:gridCol w="8072582">
                  <a:extLst>
                    <a:ext uri="{9D8B030D-6E8A-4147-A177-3AD203B41FA5}">
                      <a16:colId xmlns:a16="http://schemas.microsoft.com/office/drawing/2014/main" val="20000"/>
                    </a:ext>
                  </a:extLst>
                </a:gridCol>
                <a:gridCol w="1119796">
                  <a:extLst>
                    <a:ext uri="{9D8B030D-6E8A-4147-A177-3AD203B41FA5}">
                      <a16:colId xmlns:a16="http://schemas.microsoft.com/office/drawing/2014/main" val="20001"/>
                    </a:ext>
                  </a:extLst>
                </a:gridCol>
              </a:tblGrid>
              <a:tr h="444058">
                <a:tc>
                  <a:txBody>
                    <a:bodyPr/>
                    <a:lstStyle/>
                    <a:p>
                      <a:pPr algn="r" rtl="1"/>
                      <a:r>
                        <a:rPr lang="ar-SA" sz="2400" dirty="0"/>
                        <a:t>يستخدم لقياس</a:t>
                      </a:r>
                      <a:endParaRPr lang="en-US" sz="2400" dirty="0"/>
                    </a:p>
                  </a:txBody>
                  <a:tcPr marT="45686" marB="45686"/>
                </a:tc>
                <a:tc>
                  <a:txBody>
                    <a:bodyPr/>
                    <a:lstStyle/>
                    <a:p>
                      <a:pPr algn="ctr" rtl="1"/>
                      <a:r>
                        <a:rPr lang="ar-SA" sz="2000" dirty="0"/>
                        <a:t>الجهاز</a:t>
                      </a:r>
                      <a:endParaRPr lang="en-US" sz="2000" dirty="0"/>
                    </a:p>
                  </a:txBody>
                  <a:tcPr marT="45686" marB="45686"/>
                </a:tc>
                <a:extLst>
                  <a:ext uri="{0D108BD9-81ED-4DB2-BD59-A6C34878D82A}">
                    <a16:rowId xmlns:a16="http://schemas.microsoft.com/office/drawing/2014/main" val="10000"/>
                  </a:ext>
                </a:extLst>
              </a:tr>
              <a:tr h="1154657">
                <a:tc>
                  <a:txBody>
                    <a:bodyPr/>
                    <a:lstStyle/>
                    <a:p>
                      <a:pPr algn="r" rtl="1"/>
                      <a:r>
                        <a:rPr lang="ar-SA" sz="2400" dirty="0"/>
                        <a:t>فرق الجهد</a:t>
                      </a:r>
                      <a:endParaRPr lang="en-US" sz="2400" dirty="0"/>
                    </a:p>
                  </a:txBody>
                  <a:tcPr marT="45686" marB="45686"/>
                </a:tc>
                <a:tc>
                  <a:txBody>
                    <a:bodyPr/>
                    <a:lstStyle/>
                    <a:p>
                      <a:pPr algn="ctr" rtl="1"/>
                      <a:r>
                        <a:rPr kumimoji="0" lang="ar-EG" altLang="en-US" sz="2400" u="none" strike="noStrike" kern="1200" cap="none" spc="0" normalizeH="0" baseline="0" noProof="0" dirty="0">
                          <a:ln>
                            <a:noFill/>
                          </a:ln>
                          <a:effectLst/>
                          <a:uLnTx/>
                          <a:uFillTx/>
                        </a:rPr>
                        <a:t>الفولتميتر</a:t>
                      </a:r>
                      <a:endParaRPr kumimoji="0" lang="ar-SA" altLang="en-US" sz="2400" u="none" strike="noStrike" kern="1200" cap="none" spc="0" normalizeH="0" baseline="0" noProof="0" dirty="0">
                        <a:ln>
                          <a:noFill/>
                        </a:ln>
                        <a:effectLst/>
                        <a:uLnTx/>
                        <a:uFillTx/>
                      </a:endParaRPr>
                    </a:p>
                    <a:p>
                      <a:pPr algn="ctr" rtl="1"/>
                      <a:endParaRPr kumimoji="0" lang="ar-SA" sz="2400" u="none" strike="noStrike" kern="1200" cap="none" spc="0" normalizeH="0" baseline="0" noProof="0" dirty="0">
                        <a:ln>
                          <a:noFill/>
                        </a:ln>
                        <a:effectLst/>
                        <a:uLnTx/>
                        <a:uFillTx/>
                      </a:endParaRPr>
                    </a:p>
                    <a:p>
                      <a:pPr algn="ctr" rtl="1"/>
                      <a:endPar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txBody>
                  <a:tcPr marT="45686" marB="45686"/>
                </a:tc>
                <a:extLst>
                  <a:ext uri="{0D108BD9-81ED-4DB2-BD59-A6C34878D82A}">
                    <a16:rowId xmlns:a16="http://schemas.microsoft.com/office/drawing/2014/main" val="10001"/>
                  </a:ext>
                </a:extLst>
              </a:tr>
              <a:tr h="1065832">
                <a:tc>
                  <a:txBody>
                    <a:bodyPr/>
                    <a:lstStyle/>
                    <a:p>
                      <a:pPr algn="r" rtl="1"/>
                      <a:r>
                        <a:rPr lang="ar-SA" sz="2400" dirty="0"/>
                        <a:t>المقاومة</a:t>
                      </a:r>
                      <a:endParaRPr lang="en-US" sz="2400" dirty="0"/>
                    </a:p>
                  </a:txBody>
                  <a:tcPr marT="45686" marB="45686"/>
                </a:tc>
                <a:tc>
                  <a:txBody>
                    <a:bodyPr/>
                    <a:lstStyle/>
                    <a:p>
                      <a:pPr algn="ctr" rtl="1"/>
                      <a:r>
                        <a:rPr kumimoji="0" lang="ar-EG" sz="2400" u="none" strike="noStrike" kern="1200" cap="none" spc="0" normalizeH="0" baseline="0" noProof="0" dirty="0">
                          <a:ln>
                            <a:noFill/>
                          </a:ln>
                          <a:effectLst/>
                          <a:uLnTx/>
                          <a:uFillTx/>
                        </a:rPr>
                        <a:t>الأوميتر</a:t>
                      </a:r>
                      <a:endParaRPr kumimoji="0" lang="ar-SA" sz="2400" u="none" strike="noStrike" kern="1200" cap="none" spc="0" normalizeH="0" baseline="0" noProof="0" dirty="0">
                        <a:ln>
                          <a:noFill/>
                        </a:ln>
                        <a:effectLst/>
                        <a:uLnTx/>
                        <a:uFillTx/>
                      </a:endParaRPr>
                    </a:p>
                    <a:p>
                      <a:pPr algn="ctr" rtl="1"/>
                      <a:endParaRPr kumimoji="0" lang="ar-SA" sz="2400" u="none" strike="noStrike" kern="1200" cap="none" spc="0" normalizeH="0" baseline="0" noProof="0" dirty="0">
                        <a:ln>
                          <a:noFill/>
                        </a:ln>
                        <a:effectLst/>
                        <a:uLnTx/>
                        <a:uFillTx/>
                      </a:endParaRPr>
                    </a:p>
                    <a:p>
                      <a:pPr algn="ctr" rtl="1"/>
                      <a:endParaRPr lang="en-US" sz="1800" dirty="0"/>
                    </a:p>
                  </a:txBody>
                  <a:tcPr marT="45686" marB="45686"/>
                </a:tc>
                <a:extLst>
                  <a:ext uri="{0D108BD9-81ED-4DB2-BD59-A6C34878D82A}">
                    <a16:rowId xmlns:a16="http://schemas.microsoft.com/office/drawing/2014/main" val="10002"/>
                  </a:ext>
                </a:extLst>
              </a:tr>
              <a:tr h="1154657">
                <a:tc>
                  <a:txBody>
                    <a:bodyPr/>
                    <a:lstStyle/>
                    <a:p>
                      <a:pPr algn="r" rtl="1"/>
                      <a:r>
                        <a:rPr lang="ar-SA" sz="2400" dirty="0"/>
                        <a:t>شدة التيار</a:t>
                      </a:r>
                      <a:endParaRPr lang="en-US" sz="2400" dirty="0"/>
                    </a:p>
                  </a:txBody>
                  <a:tcPr marT="45686" marB="45686"/>
                </a:tc>
                <a:tc>
                  <a:txBody>
                    <a:bodyPr/>
                    <a:lstStyle/>
                    <a:p>
                      <a:pPr algn="ctr" rtl="1"/>
                      <a:r>
                        <a:rPr lang="ar-SA" sz="2400" dirty="0"/>
                        <a:t>الأميتر</a:t>
                      </a:r>
                    </a:p>
                    <a:p>
                      <a:pPr algn="ctr" rtl="1"/>
                      <a:endParaRPr lang="ar-SA" sz="2400" dirty="0"/>
                    </a:p>
                    <a:p>
                      <a:pPr algn="ctr" rtl="1"/>
                      <a:endParaRPr lang="en-US" sz="2400" dirty="0"/>
                    </a:p>
                  </a:txBody>
                  <a:tcPr marT="45686" marB="45686"/>
                </a:tc>
                <a:extLst>
                  <a:ext uri="{0D108BD9-81ED-4DB2-BD59-A6C34878D82A}">
                    <a16:rowId xmlns:a16="http://schemas.microsoft.com/office/drawing/2014/main" val="10003"/>
                  </a:ext>
                </a:extLst>
              </a:tr>
              <a:tr h="1014094">
                <a:tc>
                  <a:txBody>
                    <a:bodyPr/>
                    <a:lstStyle/>
                    <a:p>
                      <a:pPr algn="r" rtl="1"/>
                      <a:r>
                        <a:rPr kumimoji="0" lang="ar-SA" altLang="en-US" sz="2400" u="none" strike="noStrike" kern="1200" cap="none" spc="0" normalizeH="0" baseline="0" noProof="0" dirty="0">
                          <a:ln>
                            <a:noFill/>
                          </a:ln>
                          <a:effectLst/>
                          <a:uLnTx/>
                          <a:uFillTx/>
                        </a:rPr>
                        <a:t>جهاز متعدد الاغراض يقيس كلا من الجهد والتيار والمقاومة</a:t>
                      </a:r>
                      <a:endParaRPr lang="en-US" sz="1600" dirty="0"/>
                    </a:p>
                  </a:txBody>
                  <a:tcPr marT="45686" marB="45686"/>
                </a:tc>
                <a:tc>
                  <a:txBody>
                    <a:bodyPr/>
                    <a:lstStyle/>
                    <a:p>
                      <a:pPr algn="ctr" rtl="1"/>
                      <a:r>
                        <a:rPr kumimoji="0" lang="ar-SA" altLang="en-US" sz="2600" u="none" strike="noStrike" kern="1200" cap="none" spc="0" normalizeH="0" baseline="0" noProof="0" dirty="0">
                          <a:ln>
                            <a:noFill/>
                          </a:ln>
                          <a:effectLst/>
                          <a:uLnTx/>
                          <a:uFillTx/>
                        </a:rPr>
                        <a:t>الافوميتر</a:t>
                      </a:r>
                    </a:p>
                  </a:txBody>
                  <a:tcPr marT="45686" marB="45686"/>
                </a:tc>
                <a:extLst>
                  <a:ext uri="{0D108BD9-81ED-4DB2-BD59-A6C34878D82A}">
                    <a16:rowId xmlns:a16="http://schemas.microsoft.com/office/drawing/2014/main" val="10004"/>
                  </a:ext>
                </a:extLst>
              </a:tr>
            </a:tbl>
          </a:graphicData>
        </a:graphic>
      </p:graphicFrame>
      <p:pic>
        <p:nvPicPr>
          <p:cNvPr id="27" name="Picture 2">
            <a:extLst>
              <a:ext uri="{FF2B5EF4-FFF2-40B4-BE49-F238E27FC236}">
                <a16:creationId xmlns:a16="http://schemas.microsoft.com/office/drawing/2014/main" id="{4778E015-8FF4-4C3D-9D57-8BE86CD78A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6462" y="1959711"/>
            <a:ext cx="1441450" cy="146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a:extLst>
              <a:ext uri="{FF2B5EF4-FFF2-40B4-BE49-F238E27FC236}">
                <a16:creationId xmlns:a16="http://schemas.microsoft.com/office/drawing/2014/main" id="{3B702E1E-3C7A-4AEE-9761-1A9BC7484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5619" y="2871644"/>
            <a:ext cx="1363663" cy="146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a:extLst>
              <a:ext uri="{FF2B5EF4-FFF2-40B4-BE49-F238E27FC236}">
                <a16:creationId xmlns:a16="http://schemas.microsoft.com/office/drawing/2014/main" id="{07225848-E1DD-431E-95E9-65C4EE4B2F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355" y="4156362"/>
            <a:ext cx="1363663" cy="133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a:extLst>
              <a:ext uri="{FF2B5EF4-FFF2-40B4-BE49-F238E27FC236}">
                <a16:creationId xmlns:a16="http://schemas.microsoft.com/office/drawing/2014/main" id="{A7F5AD42-E2DD-420F-BB80-779B71E245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1048" y="5105259"/>
            <a:ext cx="207803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994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33" name="TextBox 32">
            <a:extLst>
              <a:ext uri="{FF2B5EF4-FFF2-40B4-BE49-F238E27FC236}">
                <a16:creationId xmlns:a16="http://schemas.microsoft.com/office/drawing/2014/main" id="{52ED53DB-B052-4364-A4FD-787DD479F125}"/>
              </a:ext>
            </a:extLst>
          </p:cNvPr>
          <p:cNvSpPr txBox="1"/>
          <p:nvPr/>
        </p:nvSpPr>
        <p:spPr>
          <a:xfrm>
            <a:off x="2403558" y="2604979"/>
            <a:ext cx="5836672" cy="2308324"/>
          </a:xfrm>
          <a:prstGeom prst="rect">
            <a:avLst/>
          </a:prstGeom>
          <a:no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كتاب مبادئ العلوم العامة</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إعداد أ.د/ عبدالله بن يوسف عبيد وأخرون</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الناشر: الخوارزم العلمية – الطبعة الأولى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794C9C19-5797-4CF6-A7EE-E02B423D0DF7}"/>
              </a:ext>
            </a:extLst>
          </p:cNvPr>
          <p:cNvGrpSpPr/>
          <p:nvPr/>
        </p:nvGrpSpPr>
        <p:grpSpPr>
          <a:xfrm>
            <a:off x="8913412" y="2573931"/>
            <a:ext cx="2798859" cy="2636022"/>
            <a:chOff x="8913412" y="2573931"/>
            <a:chExt cx="2798859" cy="2636022"/>
          </a:xfrm>
        </p:grpSpPr>
        <p:pic>
          <p:nvPicPr>
            <p:cNvPr id="30" name="Graphic 29" descr="Books">
              <a:extLst>
                <a:ext uri="{FF2B5EF4-FFF2-40B4-BE49-F238E27FC236}">
                  <a16:creationId xmlns:a16="http://schemas.microsoft.com/office/drawing/2014/main" id="{3C25470D-B6DB-4F2F-8E46-C97F09D3D9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3412" y="2573931"/>
              <a:ext cx="2798859" cy="2636022"/>
            </a:xfrm>
            <a:prstGeom prst="rect">
              <a:avLst/>
            </a:prstGeom>
            <a:effectLst>
              <a:glow rad="228600">
                <a:schemeClr val="accent3">
                  <a:satMod val="175000"/>
                  <a:alpha val="40000"/>
                </a:schemeClr>
              </a:glow>
            </a:effectLst>
          </p:spPr>
        </p:pic>
        <p:sp>
          <p:nvSpPr>
            <p:cNvPr id="31" name="TextBox 30">
              <a:extLst>
                <a:ext uri="{FF2B5EF4-FFF2-40B4-BE49-F238E27FC236}">
                  <a16:creationId xmlns:a16="http://schemas.microsoft.com/office/drawing/2014/main" id="{CB32A3E0-6C96-443F-9CB1-AAA6E6EB4D70}"/>
                </a:ext>
              </a:extLst>
            </p:cNvPr>
            <p:cNvSpPr txBox="1"/>
            <p:nvPr/>
          </p:nvSpPr>
          <p:spPr>
            <a:xfrm rot="20362341">
              <a:off x="9702986" y="2841780"/>
              <a:ext cx="1404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Arial" panose="020B0604020202020204" pitchFamily="34" charset="0"/>
                </a:rPr>
                <a:t>المرجع</a:t>
              </a:r>
              <a:endParaRPr kumimoji="0" lang="en-US"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mn-cs"/>
              </a:endParaRPr>
            </a:p>
          </p:txBody>
        </p:sp>
        <p:sp>
          <p:nvSpPr>
            <p:cNvPr id="34" name="TextBox 33">
              <a:extLst>
                <a:ext uri="{FF2B5EF4-FFF2-40B4-BE49-F238E27FC236}">
                  <a16:creationId xmlns:a16="http://schemas.microsoft.com/office/drawing/2014/main" id="{2215D1B1-E1E1-42E9-B95E-0356D5C886A0}"/>
                </a:ext>
              </a:extLst>
            </p:cNvPr>
            <p:cNvSpPr txBox="1"/>
            <p:nvPr/>
          </p:nvSpPr>
          <p:spPr>
            <a:xfrm rot="20477883">
              <a:off x="10334848" y="3327990"/>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مبـــــــادئ</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5" name="TextBox 34">
              <a:extLst>
                <a:ext uri="{FF2B5EF4-FFF2-40B4-BE49-F238E27FC236}">
                  <a16:creationId xmlns:a16="http://schemas.microsoft.com/office/drawing/2014/main" id="{389D8E1E-0A95-4E76-AA37-93405436613B}"/>
                </a:ext>
              </a:extLst>
            </p:cNvPr>
            <p:cNvSpPr txBox="1"/>
            <p:nvPr/>
          </p:nvSpPr>
          <p:spPr>
            <a:xfrm rot="20346046">
              <a:off x="10200167" y="3778106"/>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العلــــــوم</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6" name="TextBox 35">
              <a:extLst>
                <a:ext uri="{FF2B5EF4-FFF2-40B4-BE49-F238E27FC236}">
                  <a16:creationId xmlns:a16="http://schemas.microsoft.com/office/drawing/2014/main" id="{D451160B-682F-4CED-8053-4E8B5772CD50}"/>
                </a:ext>
              </a:extLst>
            </p:cNvPr>
            <p:cNvSpPr txBox="1"/>
            <p:nvPr/>
          </p:nvSpPr>
          <p:spPr>
            <a:xfrm rot="20214779">
              <a:off x="9998151" y="4309737"/>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العـــــــامة</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gr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Tree>
    <p:extLst>
      <p:ext uri="{BB962C8B-B14F-4D97-AF65-F5344CB8AC3E}">
        <p14:creationId xmlns:p14="http://schemas.microsoft.com/office/powerpoint/2010/main" val="224078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7FFB0270-4FC1-4875-9600-A2A5171676E1}"/>
              </a:ext>
            </a:extLst>
          </p:cNvPr>
          <p:cNvSpPr txBox="1">
            <a:spLocks/>
          </p:cNvSpPr>
          <p:nvPr/>
        </p:nvSpPr>
        <p:spPr>
          <a:xfrm>
            <a:off x="1760237" y="1830507"/>
            <a:ext cx="9991075" cy="3508410"/>
          </a:xfrm>
          <a:prstGeom prst="rect">
            <a:avLst/>
          </a:prstGeom>
        </p:spPr>
        <p:txBody>
          <a:bodyPr>
            <a:noAutofit/>
          </a:bodyPr>
          <a:lst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637" lvl="2" indent="0" algn="ctr" eaLnBrk="1" fontAlgn="auto" hangingPunct="1">
              <a:spcAft>
                <a:spcPts val="0"/>
              </a:spcAft>
              <a:buClrTx/>
              <a:buNone/>
              <a:defRPr/>
            </a:pPr>
            <a:r>
              <a:rPr lang="ar-SA"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ea typeface="+mn-ea"/>
                <a:cs typeface="Times New Roman" pitchFamily="18" charset="0"/>
              </a:rPr>
              <a:t>تنتقل الحرارة بين الأجسام الصلبة فى عملية التوصيل الحرارى بإحدى طريقتين هما:</a:t>
            </a:r>
          </a:p>
          <a:p>
            <a:pPr marL="617537" lvl="2" indent="-342900" algn="just" eaLnBrk="1" fontAlgn="auto" hangingPunct="1">
              <a:spcAft>
                <a:spcPts val="0"/>
              </a:spcAft>
              <a:buClrTx/>
              <a:buFont typeface="Wingdings" panose="05000000000000000000" pitchFamily="2" charset="2"/>
              <a:buChar char="v"/>
              <a:defRPr/>
            </a:pPr>
            <a:r>
              <a:rPr lang="ar-SA" sz="2400" b="1" dirty="0">
                <a:solidFill>
                  <a:prstClr val="black"/>
                </a:solidFill>
                <a:latin typeface="Times New Roman" pitchFamily="18" charset="0"/>
                <a:ea typeface="+mn-ea"/>
                <a:cs typeface="Times New Roman" pitchFamily="18" charset="0"/>
              </a:rPr>
              <a:t>الإلكترونات الحرة:</a:t>
            </a:r>
            <a:r>
              <a:rPr lang="ar-SA" sz="2400" dirty="0">
                <a:solidFill>
                  <a:prstClr val="black"/>
                </a:solidFill>
                <a:latin typeface="Times New Roman" pitchFamily="18" charset="0"/>
                <a:ea typeface="+mn-ea"/>
                <a:cs typeface="Times New Roman" pitchFamily="18" charset="0"/>
              </a:rPr>
              <a:t> وهذه الإلكترونات تكتسب طاقة مما يؤدي إلى ازدياد طاقتها الحركية بحيث تتحرك هذه الإلكترونات نحو المنطقة الباردة مما ينتج عنه اصطدامها بالإلكترونات الموجودة فى هذه المناطق الباردة بحيث يؤدي إلى أن ينتقل جزء من طاقتها الحركية لها وبالتالي يؤدي إلى إرتفاع درجة حرارتها.</a:t>
            </a:r>
          </a:p>
          <a:p>
            <a:pPr marL="274637" lvl="2" indent="0" algn="just" eaLnBrk="1" fontAlgn="auto" hangingPunct="1">
              <a:spcAft>
                <a:spcPts val="0"/>
              </a:spcAft>
              <a:buClrTx/>
              <a:buNone/>
              <a:defRPr/>
            </a:pPr>
            <a:endParaRPr lang="ar-SA" sz="2400" dirty="0">
              <a:solidFill>
                <a:prstClr val="black"/>
              </a:solidFill>
              <a:latin typeface="Times New Roman" pitchFamily="18" charset="0"/>
              <a:ea typeface="+mn-ea"/>
              <a:cs typeface="Times New Roman" pitchFamily="18" charset="0"/>
            </a:endParaRPr>
          </a:p>
          <a:p>
            <a:pPr marL="274637" lvl="2" indent="0" algn="just" eaLnBrk="1" fontAlgn="auto" hangingPunct="1">
              <a:spcAft>
                <a:spcPts val="0"/>
              </a:spcAft>
              <a:buClrTx/>
              <a:buNone/>
              <a:defRPr/>
            </a:pPr>
            <a:endParaRPr lang="ar-SA" sz="2400" dirty="0">
              <a:solidFill>
                <a:prstClr val="black"/>
              </a:solidFill>
              <a:latin typeface="Times New Roman" pitchFamily="18" charset="0"/>
              <a:ea typeface="+mn-ea"/>
              <a:cs typeface="Times New Roman" pitchFamily="18" charset="0"/>
            </a:endParaRPr>
          </a:p>
          <a:p>
            <a:pPr marL="274637" lvl="2" indent="0" algn="just" eaLnBrk="1" fontAlgn="auto" hangingPunct="1">
              <a:spcAft>
                <a:spcPts val="0"/>
              </a:spcAft>
              <a:buClrTx/>
              <a:buNone/>
              <a:defRPr/>
            </a:pPr>
            <a:endParaRPr lang="ar-SA" sz="2400" dirty="0">
              <a:solidFill>
                <a:prstClr val="black"/>
              </a:solidFill>
              <a:latin typeface="Times New Roman" pitchFamily="18" charset="0"/>
              <a:ea typeface="+mn-ea"/>
              <a:cs typeface="Times New Roman" pitchFamily="18" charset="0"/>
            </a:endParaRPr>
          </a:p>
          <a:p>
            <a:pPr marL="617537" lvl="2" indent="-342900" algn="just" eaLnBrk="1" fontAlgn="auto" hangingPunct="1">
              <a:spcAft>
                <a:spcPts val="0"/>
              </a:spcAft>
              <a:buClrTx/>
              <a:buFont typeface="Wingdings" panose="05000000000000000000" pitchFamily="2" charset="2"/>
              <a:buChar char="v"/>
              <a:defRPr/>
            </a:pPr>
            <a:r>
              <a:rPr lang="ar-SA" sz="2400" b="1" dirty="0">
                <a:solidFill>
                  <a:prstClr val="black"/>
                </a:solidFill>
                <a:latin typeface="Times New Roman" pitchFamily="18" charset="0"/>
                <a:ea typeface="+mn-ea"/>
                <a:cs typeface="Times New Roman" pitchFamily="18" charset="0"/>
              </a:rPr>
              <a:t>جزيئات المادة:</a:t>
            </a:r>
            <a:r>
              <a:rPr lang="ar-SA" sz="2400" dirty="0">
                <a:solidFill>
                  <a:prstClr val="black"/>
                </a:solidFill>
                <a:latin typeface="Times New Roman" pitchFamily="18" charset="0"/>
                <a:ea typeface="+mn-ea"/>
                <a:cs typeface="Times New Roman" pitchFamily="18" charset="0"/>
              </a:rPr>
              <a:t> في هذه الطريقة تكتسب جزيئات المادة الموجودة فى الطرف الساخن طاقة حركية مما يزيد سرعتها وبالتالي يجعلها تتصادم مع الجزيئات المجاورة لها والتى تكتسب بدورها طاقة تنقلها إلى الجزيئات المجاورة لها وهكذا حتى تنتقل الحرارة إلى الطرف الآخر للمادة. </a:t>
            </a:r>
            <a:endParaRPr lang="en-US" sz="2400" dirty="0">
              <a:solidFill>
                <a:prstClr val="black"/>
              </a:solidFill>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20BF56D2-4F2C-4BD8-88BD-3A5A16E4989F}"/>
              </a:ext>
            </a:extLst>
          </p:cNvPr>
          <p:cNvSpPr/>
          <p:nvPr/>
        </p:nvSpPr>
        <p:spPr>
          <a:xfrm>
            <a:off x="3743402" y="1129833"/>
            <a:ext cx="3525325" cy="707886"/>
          </a:xfrm>
          <a:prstGeom prst="rect">
            <a:avLst/>
          </a:prstGeom>
        </p:spPr>
        <p:txBody>
          <a:bodyPr wrap="none">
            <a:spAutoFit/>
          </a:bodyPr>
          <a:lstStyle/>
          <a:p>
            <a:pPr lvl="1" indent="-457200" algn="just" rtl="1">
              <a:buFont typeface="+mj-lt"/>
              <a:buAutoNum type="arabicPeriod"/>
              <a:defRPr/>
            </a:pPr>
            <a:r>
              <a:rPr lang="ar-SA"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التوصيل الحراري</a:t>
            </a:r>
          </a:p>
        </p:txBody>
      </p:sp>
      <p:pic>
        <p:nvPicPr>
          <p:cNvPr id="3" name="Picture 2">
            <a:extLst>
              <a:ext uri="{FF2B5EF4-FFF2-40B4-BE49-F238E27FC236}">
                <a16:creationId xmlns:a16="http://schemas.microsoft.com/office/drawing/2014/main" id="{A6AFF01F-6D2F-41AA-AC5F-2A553C2F20CF}"/>
              </a:ext>
            </a:extLst>
          </p:cNvPr>
          <p:cNvPicPr>
            <a:picLocks noChangeAspect="1"/>
          </p:cNvPicPr>
          <p:nvPr/>
        </p:nvPicPr>
        <p:blipFill>
          <a:blip r:embed="rId2"/>
          <a:stretch>
            <a:fillRect/>
          </a:stretch>
        </p:blipFill>
        <p:spPr>
          <a:xfrm>
            <a:off x="3106992" y="3680170"/>
            <a:ext cx="5220929" cy="1343025"/>
          </a:xfrm>
          <a:prstGeom prst="rect">
            <a:avLst/>
          </a:prstGeom>
        </p:spPr>
      </p:pic>
    </p:spTree>
    <p:extLst>
      <p:ext uri="{BB962C8B-B14F-4D97-AF65-F5344CB8AC3E}">
        <p14:creationId xmlns:p14="http://schemas.microsoft.com/office/powerpoint/2010/main" val="245609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A4FE4FA6-37CA-4248-B794-7956ED24F169}"/>
              </a:ext>
            </a:extLst>
          </p:cNvPr>
          <p:cNvSpPr txBox="1">
            <a:spLocks/>
          </p:cNvSpPr>
          <p:nvPr/>
        </p:nvSpPr>
        <p:spPr bwMode="auto">
          <a:xfrm>
            <a:off x="3530488" y="2531061"/>
            <a:ext cx="8229600" cy="2447691"/>
          </a:xfrm>
          <a:prstGeom prst="rect">
            <a:avLst/>
          </a:prstGeom>
          <a:noFill/>
          <a:ln>
            <a:noFill/>
          </a:ln>
          <a:extLst/>
        </p:spPr>
        <p:txBody>
          <a:bodyPr/>
          <a:lstStyle>
            <a:lvl1pPr marL="273050" indent="-273050" eaLnBrk="0" hangingPunct="0">
              <a:defRPr>
                <a:solidFill>
                  <a:schemeClr val="tx1"/>
                </a:solidFill>
                <a:latin typeface="Arial" pitchFamily="34" charset="0"/>
                <a:ea typeface="Majalla UI"/>
                <a:cs typeface="Majalla UI"/>
              </a:defRPr>
            </a:lvl1pPr>
            <a:lvl2pPr marL="914400" indent="-457200" eaLnBrk="0" hangingPunct="0">
              <a:defRPr>
                <a:solidFill>
                  <a:schemeClr val="tx1"/>
                </a:solidFill>
                <a:latin typeface="Arial" pitchFamily="34" charset="0"/>
                <a:ea typeface="Majalla UI"/>
                <a:cs typeface="Majalla UI"/>
              </a:defRPr>
            </a:lvl2pPr>
            <a:lvl3pPr marL="1187450" indent="-27305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marL="457200" lvl="2" indent="0" algn="ctr" rtl="1" eaLnBrk="1" hangingPunct="1">
              <a:spcBef>
                <a:spcPct val="20000"/>
              </a:spcBef>
              <a:buSzPct val="95000"/>
              <a:defRPr/>
            </a:pPr>
            <a:r>
              <a:rPr lang="ar-SA" sz="2800" dirty="0">
                <a:solidFill>
                  <a:prstClr val="black"/>
                </a:solidFill>
                <a:latin typeface="Times New Roman" pitchFamily="18" charset="0"/>
                <a:cs typeface="+mj-cs"/>
              </a:rPr>
              <a:t>من الطرق الرئيسية لإنتقال الحرارة في السوائل والغازات. فلو قمنا بتسخين وعاء به ماء فإن الماء الموجود فوق اللهب مباشرة يسخن ويتمدد وتقل كثافته فيطفوا على السطح ويحل محله ماء بارد أكثر كثافة وهكذا حتى تزداد حرارة الماء بالكامل. وبالتالي نحصل على تيار ماء ناقل للحرارة يسمى هذا التيار بتيار الحمل. </a:t>
            </a:r>
            <a:endParaRPr lang="ar-SA" sz="2800" b="1" dirty="0">
              <a:solidFill>
                <a:prstClr val="black"/>
              </a:solidFill>
              <a:latin typeface="Calibri" pitchFamily="34" charset="0"/>
              <a:cs typeface="+mj-cs"/>
            </a:endParaRPr>
          </a:p>
          <a:p>
            <a:pPr lvl="1" algn="ctr" rtl="1" eaLnBrk="1" hangingPunct="1">
              <a:spcBef>
                <a:spcPct val="20000"/>
              </a:spcBef>
              <a:buClr>
                <a:srgbClr val="0BD0D9"/>
              </a:buClr>
              <a:buSzPct val="95000"/>
              <a:buFont typeface="Calibri" pitchFamily="34" charset="0"/>
              <a:buAutoNum type="arabicPeriod" startAt="2"/>
              <a:defRPr/>
            </a:pPr>
            <a:endParaRPr lang="en-US" sz="2800" dirty="0">
              <a:solidFill>
                <a:prstClr val="black"/>
              </a:solidFill>
              <a:latin typeface="Times New Roman" pitchFamily="18" charset="0"/>
              <a:cs typeface="+mj-cs"/>
            </a:endParaRPr>
          </a:p>
        </p:txBody>
      </p:sp>
      <p:sp>
        <p:nvSpPr>
          <p:cNvPr id="2" name="Rectangle 1">
            <a:extLst>
              <a:ext uri="{FF2B5EF4-FFF2-40B4-BE49-F238E27FC236}">
                <a16:creationId xmlns:a16="http://schemas.microsoft.com/office/drawing/2014/main" id="{E74BD0F5-A29B-419E-81FD-DB2FEFEF9090}"/>
              </a:ext>
            </a:extLst>
          </p:cNvPr>
          <p:cNvSpPr/>
          <p:nvPr/>
        </p:nvSpPr>
        <p:spPr>
          <a:xfrm>
            <a:off x="3904782" y="1250018"/>
            <a:ext cx="3595856" cy="707886"/>
          </a:xfrm>
          <a:prstGeom prst="rect">
            <a:avLst/>
          </a:prstGeom>
        </p:spPr>
        <p:txBody>
          <a:bodyPr wrap="none">
            <a:spAutoFit/>
          </a:bodyPr>
          <a:lstStyle/>
          <a:p>
            <a:pPr lvl="1" algn="just" rtl="1">
              <a:spcBef>
                <a:spcPct val="20000"/>
              </a:spcBef>
              <a:buSzPct val="95000"/>
              <a:buFont typeface="+mj-lt"/>
              <a:buAutoNum type="arabicPeriod" startAt="2"/>
              <a:defRPr/>
            </a:pPr>
            <a:r>
              <a:rPr lang="ar-SA"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الحمل الحرارى</a:t>
            </a:r>
          </a:p>
        </p:txBody>
      </p:sp>
      <p:pic>
        <p:nvPicPr>
          <p:cNvPr id="27" name="Picture 4">
            <a:extLst>
              <a:ext uri="{FF2B5EF4-FFF2-40B4-BE49-F238E27FC236}">
                <a16:creationId xmlns:a16="http://schemas.microsoft.com/office/drawing/2014/main" id="{89E7F2BB-B520-4067-9968-EA199CDFE8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395" y="2500227"/>
            <a:ext cx="2423061" cy="2514225"/>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02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2BB3CA0A-3491-4DE0-A8C5-49EAB05AA5B7}"/>
              </a:ext>
            </a:extLst>
          </p:cNvPr>
          <p:cNvSpPr txBox="1">
            <a:spLocks/>
          </p:cNvSpPr>
          <p:nvPr/>
        </p:nvSpPr>
        <p:spPr bwMode="auto">
          <a:xfrm>
            <a:off x="3825179" y="1946787"/>
            <a:ext cx="8643938" cy="3024773"/>
          </a:xfrm>
          <a:prstGeom prst="rect">
            <a:avLst/>
          </a:prstGeom>
          <a:noFill/>
          <a:ln w="9525">
            <a:noFill/>
            <a:miter lim="800000"/>
            <a:headEnd/>
            <a:tailEnd/>
          </a:ln>
        </p:spPr>
        <p:txBody>
          <a:bodyPr/>
          <a:lstStyle/>
          <a:p>
            <a:pPr marL="800100" lvl="1" indent="-342900" algn="just" rtl="1">
              <a:spcBef>
                <a:spcPct val="20000"/>
              </a:spcBef>
              <a:buSzPct val="95000"/>
              <a:buFont typeface="Arial" pitchFamily="34" charset="0"/>
              <a:buChar char="•"/>
              <a:defRPr/>
            </a:pPr>
            <a:r>
              <a:rPr lang="ar-SA" sz="2800" dirty="0">
                <a:solidFill>
                  <a:prstClr val="black"/>
                </a:solidFill>
                <a:latin typeface="Times New Roman" pitchFamily="18" charset="0"/>
                <a:cs typeface="+mj-cs"/>
              </a:rPr>
              <a:t>في طريقتي انتقال الحرارة السابقتين كان لابد من وجود وسط مادي لكي تنتقل من خلاله الحرارة من جسم لآخر ولكن في هذه الطريقة فإننا لانحتاج لذلك الوسط إذ أن الحرارة تنتقل على شكل موجات كهرومغناطيسية.</a:t>
            </a:r>
          </a:p>
          <a:p>
            <a:pPr marL="800100" lvl="1" indent="-342900" algn="just" rtl="1">
              <a:spcBef>
                <a:spcPct val="20000"/>
              </a:spcBef>
              <a:buSzPct val="95000"/>
              <a:buFont typeface="Arial" pitchFamily="34" charset="0"/>
              <a:buChar char="•"/>
              <a:defRPr/>
            </a:pPr>
            <a:r>
              <a:rPr lang="ar-SA" sz="2800" dirty="0">
                <a:solidFill>
                  <a:prstClr val="black"/>
                </a:solidFill>
                <a:latin typeface="Times New Roman" pitchFamily="18" charset="0"/>
                <a:cs typeface="+mj-cs"/>
              </a:rPr>
              <a:t>مثال على هذه الطريقة انتقال الحرارة صباح كل يوم من الشمس البعيدة إلى الأرض. وهذه الطريقة تحدث عندما تكون الأجسام ذات حرارة عالية جداً (طاقة عالية) وبالتالي تنشط جزيئاتها وتتذبذب بترددات عالية جداً ما ينتج عنه انطلاق موجات كهرومغناطيسية حاملة للحرارة وعندما يمتصها جسم ما فإنه يكتسب تلك الحرارة. </a:t>
            </a:r>
            <a:endParaRPr lang="ar-SA" sz="2800" dirty="0">
              <a:solidFill>
                <a:prstClr val="black"/>
              </a:solidFill>
              <a:cs typeface="+mj-cs"/>
            </a:endParaRPr>
          </a:p>
          <a:p>
            <a:pPr marL="914400" lvl="1" indent="-457200" algn="just" rtl="1">
              <a:spcBef>
                <a:spcPct val="20000"/>
              </a:spcBef>
              <a:buClr>
                <a:srgbClr val="0BD0D9"/>
              </a:buClr>
              <a:buSzPct val="95000"/>
              <a:buFont typeface="+mj-lt"/>
              <a:buAutoNum type="arabicPeriod" startAt="3"/>
              <a:defRPr/>
            </a:pPr>
            <a:endParaRPr lang="ar-SA" sz="2800" b="1" dirty="0">
              <a:solidFill>
                <a:prstClr val="black"/>
              </a:solidFill>
              <a:latin typeface="Calibri" pitchFamily="34" charset="0"/>
              <a:cs typeface="+mj-cs"/>
            </a:endParaRPr>
          </a:p>
          <a:p>
            <a:pPr marL="914400" lvl="1" indent="-457200" algn="just" rtl="1">
              <a:spcBef>
                <a:spcPct val="20000"/>
              </a:spcBef>
              <a:buClr>
                <a:srgbClr val="0BD0D9"/>
              </a:buClr>
              <a:buSzPct val="95000"/>
              <a:buFont typeface="+mj-lt"/>
              <a:buAutoNum type="arabicPeriod" startAt="3"/>
              <a:defRPr/>
            </a:pPr>
            <a:endParaRPr lang="en-US" sz="2800" dirty="0">
              <a:solidFill>
                <a:prstClr val="black"/>
              </a:solidFill>
              <a:latin typeface="Times New Roman" pitchFamily="18" charset="0"/>
              <a:cs typeface="+mj-cs"/>
            </a:endParaRPr>
          </a:p>
        </p:txBody>
      </p:sp>
      <p:sp>
        <p:nvSpPr>
          <p:cNvPr id="2" name="Rectangle 1">
            <a:extLst>
              <a:ext uri="{FF2B5EF4-FFF2-40B4-BE49-F238E27FC236}">
                <a16:creationId xmlns:a16="http://schemas.microsoft.com/office/drawing/2014/main" id="{E98D0912-84CD-438B-8A8C-BAF67B3C8D4B}"/>
              </a:ext>
            </a:extLst>
          </p:cNvPr>
          <p:cNvSpPr/>
          <p:nvPr/>
        </p:nvSpPr>
        <p:spPr>
          <a:xfrm>
            <a:off x="3951696" y="1178555"/>
            <a:ext cx="3541354" cy="707886"/>
          </a:xfrm>
          <a:prstGeom prst="rect">
            <a:avLst/>
          </a:prstGeom>
        </p:spPr>
        <p:txBody>
          <a:bodyPr wrap="none">
            <a:spAutoFit/>
          </a:bodyPr>
          <a:lstStyle/>
          <a:p>
            <a:pPr marL="457200" indent="-457200" algn="just" rtl="1">
              <a:spcBef>
                <a:spcPct val="20000"/>
              </a:spcBef>
              <a:buSzPct val="95000"/>
              <a:buFont typeface="+mj-lt"/>
              <a:buAutoNum type="arabicPeriod" startAt="3"/>
              <a:defRPr/>
            </a:pPr>
            <a:r>
              <a:rPr lang="ar-SA"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الإشعاع  الحراري</a:t>
            </a:r>
          </a:p>
        </p:txBody>
      </p:sp>
      <p:pic>
        <p:nvPicPr>
          <p:cNvPr id="27" name="Picture 3">
            <a:extLst>
              <a:ext uri="{FF2B5EF4-FFF2-40B4-BE49-F238E27FC236}">
                <a16:creationId xmlns:a16="http://schemas.microsoft.com/office/drawing/2014/main" id="{5448E6AB-2197-4014-8B88-295D23622B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998" y="2271252"/>
            <a:ext cx="3115434" cy="3205316"/>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2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E6886477-DD0A-4E07-9383-41434CCBA4A0}"/>
              </a:ext>
            </a:extLst>
          </p:cNvPr>
          <p:cNvSpPr txBox="1">
            <a:spLocks/>
          </p:cNvSpPr>
          <p:nvPr/>
        </p:nvSpPr>
        <p:spPr>
          <a:xfrm>
            <a:off x="1120367" y="2165554"/>
            <a:ext cx="10909860" cy="4692446"/>
          </a:xfrm>
          <a:prstGeom prst="rect">
            <a:avLst/>
          </a:prstGeom>
        </p:spPr>
        <p:txBody>
          <a:bodyPr/>
          <a:lstStyle/>
          <a:p>
            <a:pPr marL="342900" indent="-342900" algn="r" rtl="1" eaLnBrk="0" hangingPunct="0">
              <a:spcBef>
                <a:spcPct val="20000"/>
              </a:spcBef>
              <a:buSzPct val="95000"/>
              <a:buFont typeface="Arial" pitchFamily="34" charset="0"/>
              <a:buChar char="•"/>
              <a:defRPr/>
            </a:pPr>
            <a:r>
              <a:rPr lang="ar-SA" sz="2800" b="1" dirty="0">
                <a:solidFill>
                  <a:prstClr val="black"/>
                </a:solidFill>
                <a:latin typeface="Times New Roman" pitchFamily="18" charset="0"/>
                <a:cs typeface="Times New Roman" pitchFamily="18" charset="0"/>
              </a:rPr>
              <a:t>تقسم المواد حسب توصيلها للحرارة إلى:</a:t>
            </a:r>
          </a:p>
          <a:p>
            <a:pPr marL="914400" lvl="1" indent="-457200" algn="r" rtl="1" eaLnBrk="0" hangingPunct="0">
              <a:spcBef>
                <a:spcPct val="20000"/>
              </a:spcBef>
              <a:buSzPct val="95000"/>
              <a:buFont typeface="+mj-lt"/>
              <a:buAutoNum type="arabicPeriod"/>
              <a:defRPr/>
            </a:pPr>
            <a:r>
              <a:rPr lang="ar-SA" sz="2800" dirty="0">
                <a:solidFill>
                  <a:prstClr val="black"/>
                </a:solidFill>
                <a:latin typeface="Times New Roman" pitchFamily="18" charset="0"/>
                <a:cs typeface="Times New Roman" pitchFamily="18" charset="0"/>
              </a:rPr>
              <a:t>مواد جيدة التوصيل للحرارة: مثال الألمونيوم - الحديد - النحاس. </a:t>
            </a:r>
          </a:p>
          <a:p>
            <a:pPr marL="914400" lvl="1" indent="-457200" algn="r" rtl="1" eaLnBrk="0" hangingPunct="0">
              <a:spcBef>
                <a:spcPct val="20000"/>
              </a:spcBef>
              <a:buSzPct val="95000"/>
              <a:buFont typeface="+mj-lt"/>
              <a:buAutoNum type="arabicPeriod"/>
              <a:defRPr/>
            </a:pPr>
            <a:r>
              <a:rPr lang="ar-SA" sz="2800" dirty="0">
                <a:solidFill>
                  <a:prstClr val="black"/>
                </a:solidFill>
                <a:latin typeface="Times New Roman" pitchFamily="18" charset="0"/>
                <a:cs typeface="Times New Roman" pitchFamily="18" charset="0"/>
              </a:rPr>
              <a:t>مواد رديئة التوصيل للحرارة: مثال: الخشب - البلاستيك - الزجاج.</a:t>
            </a:r>
          </a:p>
          <a:p>
            <a:pPr marL="342900" indent="-342900" algn="r" rtl="1" eaLnBrk="0" hangingPunct="0">
              <a:spcBef>
                <a:spcPct val="20000"/>
              </a:spcBef>
              <a:buSzPct val="95000"/>
              <a:buFont typeface="Arial" pitchFamily="34" charset="0"/>
              <a:buChar char="•"/>
              <a:defRPr/>
            </a:pPr>
            <a:r>
              <a:rPr lang="ar-SA" sz="2800" b="1" dirty="0">
                <a:solidFill>
                  <a:prstClr val="black"/>
                </a:solidFill>
                <a:latin typeface="Times New Roman" pitchFamily="18" charset="0"/>
                <a:cs typeface="Times New Roman" pitchFamily="18" charset="0"/>
              </a:rPr>
              <a:t>إستخدامات المواد الموصلة والعازلة للحرارة:</a:t>
            </a:r>
          </a:p>
          <a:p>
            <a:pPr marL="914400" lvl="1" indent="-457200" algn="r" rtl="1" eaLnBrk="0" hangingPunct="0">
              <a:spcBef>
                <a:spcPct val="20000"/>
              </a:spcBef>
              <a:buSzPct val="95000"/>
              <a:buFont typeface="+mj-lt"/>
              <a:buAutoNum type="arabicPeriod"/>
              <a:defRPr/>
            </a:pPr>
            <a:r>
              <a:rPr lang="ar-SA" sz="2800" dirty="0">
                <a:solidFill>
                  <a:prstClr val="black"/>
                </a:solidFill>
                <a:latin typeface="Times New Roman" pitchFamily="18" charset="0"/>
                <a:cs typeface="Times New Roman" pitchFamily="18" charset="0"/>
              </a:rPr>
              <a:t>تستخدم المواد جيدة التوصيل للحرارة فى صناعة الأوانى , غلايات الشاى , المصانع , محطات الكهرباء. </a:t>
            </a:r>
          </a:p>
          <a:p>
            <a:pPr marL="914400" lvl="1" indent="-457200" algn="r" rtl="1" eaLnBrk="0" hangingPunct="0">
              <a:spcBef>
                <a:spcPct val="20000"/>
              </a:spcBef>
              <a:buSzPct val="95000"/>
              <a:buFont typeface="+mj-lt"/>
              <a:buAutoNum type="arabicPeriod"/>
              <a:defRPr/>
            </a:pPr>
            <a:r>
              <a:rPr lang="ar-SA" sz="2800" dirty="0">
                <a:solidFill>
                  <a:prstClr val="black"/>
                </a:solidFill>
                <a:latin typeface="Times New Roman" pitchFamily="18" charset="0"/>
                <a:cs typeface="Times New Roman" pitchFamily="18" charset="0"/>
              </a:rPr>
              <a:t>تستخدم المواد رديئة التوصيل للحرارة فى صناعة مقابض أوانى الطهى , نرتدى الملابس الصوفية الثقيلة شتاءًا لأنها عازلة للحرارة فتحتفظ بدرجة حرارة الجسم ونشعر بالدفء. </a:t>
            </a:r>
          </a:p>
          <a:p>
            <a:pPr marL="273050" indent="-273050" algn="r" rtl="1" eaLnBrk="0" hangingPunct="0">
              <a:spcBef>
                <a:spcPct val="20000"/>
              </a:spcBef>
              <a:buClr>
                <a:srgbClr val="0BD0D9"/>
              </a:buClr>
              <a:buSzPct val="95000"/>
              <a:buFont typeface="Wingdings 2" pitchFamily="18" charset="2"/>
              <a:buChar char=""/>
              <a:defRPr/>
            </a:pPr>
            <a:endParaRPr lang="en-US" sz="2800" dirty="0">
              <a:solidFill>
                <a:prstClr val="black"/>
              </a:solidFill>
              <a:latin typeface="Constantia"/>
            </a:endParaRPr>
          </a:p>
        </p:txBody>
      </p:sp>
      <p:sp>
        <p:nvSpPr>
          <p:cNvPr id="4" name="Rectangle 3">
            <a:extLst>
              <a:ext uri="{FF2B5EF4-FFF2-40B4-BE49-F238E27FC236}">
                <a16:creationId xmlns:a16="http://schemas.microsoft.com/office/drawing/2014/main" id="{3571CFC9-00E8-470E-A6A0-D058AD596B33}"/>
              </a:ext>
            </a:extLst>
          </p:cNvPr>
          <p:cNvSpPr/>
          <p:nvPr/>
        </p:nvSpPr>
        <p:spPr>
          <a:xfrm>
            <a:off x="4710395" y="1232029"/>
            <a:ext cx="1846980" cy="923330"/>
          </a:xfrm>
          <a:prstGeom prst="rect">
            <a:avLst/>
          </a:prstGeom>
          <a:noFill/>
        </p:spPr>
        <p:txBody>
          <a:bodyPr wrap="none" lIns="91440" tIns="45720" rIns="91440" bIns="45720">
            <a:spAutoFit/>
          </a:bodyPr>
          <a:lstStyle/>
          <a:p>
            <a:pPr algn="ctr"/>
            <a:r>
              <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الحرارة</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9830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TextBox 72">
            <a:extLst>
              <a:ext uri="{FF2B5EF4-FFF2-40B4-BE49-F238E27FC236}">
                <a16:creationId xmlns:a16="http://schemas.microsoft.com/office/drawing/2014/main" id="{4B973D70-3CD9-434E-98CD-59DE8078CE78}"/>
              </a:ext>
            </a:extLst>
          </p:cNvPr>
          <p:cNvSpPr txBox="1">
            <a:spLocks noChangeArrowheads="1"/>
          </p:cNvSpPr>
          <p:nvPr/>
        </p:nvSpPr>
        <p:spPr bwMode="auto">
          <a:xfrm>
            <a:off x="3283974" y="1238867"/>
            <a:ext cx="38542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r" rtl="1" eaLnBrk="1" hangingPunct="1"/>
            <a:r>
              <a:rPr lang="ar-SA"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مقياس درجة الحرارة</a:t>
            </a:r>
          </a:p>
        </p:txBody>
      </p:sp>
      <p:grpSp>
        <p:nvGrpSpPr>
          <p:cNvPr id="139" name="Group 138">
            <a:extLst>
              <a:ext uri="{FF2B5EF4-FFF2-40B4-BE49-F238E27FC236}">
                <a16:creationId xmlns:a16="http://schemas.microsoft.com/office/drawing/2014/main" id="{BE8DB6B5-29AD-4A0E-8C53-01630CEA59EE}"/>
              </a:ext>
            </a:extLst>
          </p:cNvPr>
          <p:cNvGrpSpPr/>
          <p:nvPr/>
        </p:nvGrpSpPr>
        <p:grpSpPr>
          <a:xfrm>
            <a:off x="2845337" y="1789471"/>
            <a:ext cx="5334000" cy="4643231"/>
            <a:chOff x="1771650" y="600075"/>
            <a:chExt cx="5334000" cy="5981700"/>
          </a:xfrm>
        </p:grpSpPr>
        <p:sp>
          <p:nvSpPr>
            <p:cNvPr id="140" name="Rectangle 15">
              <a:extLst>
                <a:ext uri="{FF2B5EF4-FFF2-40B4-BE49-F238E27FC236}">
                  <a16:creationId xmlns:a16="http://schemas.microsoft.com/office/drawing/2014/main" id="{6041717A-1FA9-4422-8009-CB395E6CDF65}"/>
                </a:ext>
              </a:extLst>
            </p:cNvPr>
            <p:cNvSpPr>
              <a:spLocks noChangeArrowheads="1"/>
            </p:cNvSpPr>
            <p:nvPr/>
          </p:nvSpPr>
          <p:spPr bwMode="auto">
            <a:xfrm>
              <a:off x="3598863" y="6369050"/>
              <a:ext cx="630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Celsius</a:t>
              </a:r>
            </a:p>
          </p:txBody>
        </p:sp>
        <p:sp>
          <p:nvSpPr>
            <p:cNvPr id="141" name="Rectangle 27">
              <a:extLst>
                <a:ext uri="{FF2B5EF4-FFF2-40B4-BE49-F238E27FC236}">
                  <a16:creationId xmlns:a16="http://schemas.microsoft.com/office/drawing/2014/main" id="{6DAA68D8-96AB-4C78-B9F0-8C0FE5664712}"/>
                </a:ext>
              </a:extLst>
            </p:cNvPr>
            <p:cNvSpPr>
              <a:spLocks noChangeArrowheads="1"/>
            </p:cNvSpPr>
            <p:nvPr/>
          </p:nvSpPr>
          <p:spPr bwMode="auto">
            <a:xfrm>
              <a:off x="5900738" y="6369050"/>
              <a:ext cx="9048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Fahrenheit</a:t>
              </a:r>
            </a:p>
          </p:txBody>
        </p:sp>
        <p:grpSp>
          <p:nvGrpSpPr>
            <p:cNvPr id="142" name="Group 141">
              <a:extLst>
                <a:ext uri="{FF2B5EF4-FFF2-40B4-BE49-F238E27FC236}">
                  <a16:creationId xmlns:a16="http://schemas.microsoft.com/office/drawing/2014/main" id="{E751F68C-48A5-4575-96EE-C8A154220D28}"/>
                </a:ext>
              </a:extLst>
            </p:cNvPr>
            <p:cNvGrpSpPr/>
            <p:nvPr/>
          </p:nvGrpSpPr>
          <p:grpSpPr>
            <a:xfrm>
              <a:off x="2309813" y="600075"/>
              <a:ext cx="4208462" cy="5699125"/>
              <a:chOff x="2309813" y="600075"/>
              <a:chExt cx="4208462" cy="5699125"/>
            </a:xfrm>
          </p:grpSpPr>
          <p:grpSp>
            <p:nvGrpSpPr>
              <p:cNvPr id="176" name="Group 3">
                <a:extLst>
                  <a:ext uri="{FF2B5EF4-FFF2-40B4-BE49-F238E27FC236}">
                    <a16:creationId xmlns:a16="http://schemas.microsoft.com/office/drawing/2014/main" id="{F7D478F8-356F-498F-AE39-317CAC0AE29A}"/>
                  </a:ext>
                </a:extLst>
              </p:cNvPr>
              <p:cNvGrpSpPr>
                <a:grpSpLocks/>
              </p:cNvGrpSpPr>
              <p:nvPr/>
            </p:nvGrpSpPr>
            <p:grpSpPr bwMode="auto">
              <a:xfrm>
                <a:off x="3792538" y="600075"/>
                <a:ext cx="244475" cy="5691188"/>
                <a:chOff x="2389" y="378"/>
                <a:chExt cx="154" cy="3585"/>
              </a:xfrm>
            </p:grpSpPr>
            <p:sp>
              <p:nvSpPr>
                <p:cNvPr id="199" name="Freeform 4">
                  <a:extLst>
                    <a:ext uri="{FF2B5EF4-FFF2-40B4-BE49-F238E27FC236}">
                      <a16:creationId xmlns:a16="http://schemas.microsoft.com/office/drawing/2014/main" id="{BD8F6AF5-B5E1-4453-BDF5-83019CDD779B}"/>
                    </a:ext>
                  </a:extLst>
                </p:cNvPr>
                <p:cNvSpPr>
                  <a:spLocks/>
                </p:cNvSpPr>
                <p:nvPr/>
              </p:nvSpPr>
              <p:spPr bwMode="auto">
                <a:xfrm>
                  <a:off x="2398" y="388"/>
                  <a:ext cx="145" cy="3354"/>
                </a:xfrm>
                <a:custGeom>
                  <a:avLst/>
                  <a:gdLst>
                    <a:gd name="T0" fmla="*/ 117 w 145"/>
                    <a:gd name="T1" fmla="*/ 3354 h 3354"/>
                    <a:gd name="T2" fmla="*/ 117 w 145"/>
                    <a:gd name="T3" fmla="*/ 3354 h 3354"/>
                    <a:gd name="T4" fmla="*/ 131 w 145"/>
                    <a:gd name="T5" fmla="*/ 3345 h 3354"/>
                    <a:gd name="T6" fmla="*/ 136 w 145"/>
                    <a:gd name="T7" fmla="*/ 3331 h 3354"/>
                    <a:gd name="T8" fmla="*/ 141 w 145"/>
                    <a:gd name="T9" fmla="*/ 3317 h 3354"/>
                    <a:gd name="T10" fmla="*/ 145 w 145"/>
                    <a:gd name="T11" fmla="*/ 3298 h 3354"/>
                    <a:gd name="T12" fmla="*/ 145 w 145"/>
                    <a:gd name="T13" fmla="*/ 70 h 3354"/>
                    <a:gd name="T14" fmla="*/ 145 w 145"/>
                    <a:gd name="T15" fmla="*/ 70 h 3354"/>
                    <a:gd name="T16" fmla="*/ 141 w 145"/>
                    <a:gd name="T17" fmla="*/ 56 h 3354"/>
                    <a:gd name="T18" fmla="*/ 141 w 145"/>
                    <a:gd name="T19" fmla="*/ 42 h 3354"/>
                    <a:gd name="T20" fmla="*/ 122 w 145"/>
                    <a:gd name="T21" fmla="*/ 19 h 3354"/>
                    <a:gd name="T22" fmla="*/ 99 w 145"/>
                    <a:gd name="T23" fmla="*/ 4 h 3354"/>
                    <a:gd name="T24" fmla="*/ 84 w 145"/>
                    <a:gd name="T25" fmla="*/ 0 h 3354"/>
                    <a:gd name="T26" fmla="*/ 70 w 145"/>
                    <a:gd name="T27" fmla="*/ 0 h 3354"/>
                    <a:gd name="T28" fmla="*/ 70 w 145"/>
                    <a:gd name="T29" fmla="*/ 0 h 3354"/>
                    <a:gd name="T30" fmla="*/ 70 w 145"/>
                    <a:gd name="T31" fmla="*/ 0 h 3354"/>
                    <a:gd name="T32" fmla="*/ 56 w 145"/>
                    <a:gd name="T33" fmla="*/ 0 h 3354"/>
                    <a:gd name="T34" fmla="*/ 42 w 145"/>
                    <a:gd name="T35" fmla="*/ 4 h 3354"/>
                    <a:gd name="T36" fmla="*/ 19 w 145"/>
                    <a:gd name="T37" fmla="*/ 19 h 3354"/>
                    <a:gd name="T38" fmla="*/ 5 w 145"/>
                    <a:gd name="T39" fmla="*/ 42 h 3354"/>
                    <a:gd name="T40" fmla="*/ 0 w 145"/>
                    <a:gd name="T41" fmla="*/ 56 h 3354"/>
                    <a:gd name="T42" fmla="*/ 0 w 145"/>
                    <a:gd name="T43" fmla="*/ 70 h 3354"/>
                    <a:gd name="T44" fmla="*/ 0 w 145"/>
                    <a:gd name="T45" fmla="*/ 3298 h 3354"/>
                    <a:gd name="T46" fmla="*/ 0 w 145"/>
                    <a:gd name="T47" fmla="*/ 3298 h 3354"/>
                    <a:gd name="T48" fmla="*/ 0 w 145"/>
                    <a:gd name="T49" fmla="*/ 3317 h 3354"/>
                    <a:gd name="T50" fmla="*/ 5 w 145"/>
                    <a:gd name="T51" fmla="*/ 3331 h 3354"/>
                    <a:gd name="T52" fmla="*/ 14 w 145"/>
                    <a:gd name="T53" fmla="*/ 3340 h 3354"/>
                    <a:gd name="T54" fmla="*/ 23 w 145"/>
                    <a:gd name="T55" fmla="*/ 3354 h 3354"/>
                    <a:gd name="T56" fmla="*/ 117 w 145"/>
                    <a:gd name="T57" fmla="*/ 3354 h 3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3354"/>
                    <a:gd name="T89" fmla="*/ 145 w 145"/>
                    <a:gd name="T90" fmla="*/ 3354 h 3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3354">
                      <a:moveTo>
                        <a:pt x="117" y="3354"/>
                      </a:moveTo>
                      <a:lnTo>
                        <a:pt x="117" y="3354"/>
                      </a:lnTo>
                      <a:lnTo>
                        <a:pt x="131" y="3345"/>
                      </a:lnTo>
                      <a:lnTo>
                        <a:pt x="136" y="3331"/>
                      </a:lnTo>
                      <a:lnTo>
                        <a:pt x="141" y="3317"/>
                      </a:lnTo>
                      <a:lnTo>
                        <a:pt x="145" y="3298"/>
                      </a:lnTo>
                      <a:lnTo>
                        <a:pt x="145" y="70"/>
                      </a:lnTo>
                      <a:lnTo>
                        <a:pt x="141" y="56"/>
                      </a:lnTo>
                      <a:lnTo>
                        <a:pt x="141" y="42"/>
                      </a:lnTo>
                      <a:lnTo>
                        <a:pt x="122" y="19"/>
                      </a:lnTo>
                      <a:lnTo>
                        <a:pt x="99" y="4"/>
                      </a:lnTo>
                      <a:lnTo>
                        <a:pt x="84" y="0"/>
                      </a:lnTo>
                      <a:lnTo>
                        <a:pt x="70" y="0"/>
                      </a:lnTo>
                      <a:lnTo>
                        <a:pt x="56" y="0"/>
                      </a:lnTo>
                      <a:lnTo>
                        <a:pt x="42" y="4"/>
                      </a:lnTo>
                      <a:lnTo>
                        <a:pt x="19" y="19"/>
                      </a:lnTo>
                      <a:lnTo>
                        <a:pt x="5" y="42"/>
                      </a:lnTo>
                      <a:lnTo>
                        <a:pt x="0" y="56"/>
                      </a:lnTo>
                      <a:lnTo>
                        <a:pt x="0" y="70"/>
                      </a:lnTo>
                      <a:lnTo>
                        <a:pt x="0" y="3298"/>
                      </a:lnTo>
                      <a:lnTo>
                        <a:pt x="0" y="3317"/>
                      </a:lnTo>
                      <a:lnTo>
                        <a:pt x="5" y="3331"/>
                      </a:lnTo>
                      <a:lnTo>
                        <a:pt x="14" y="3340"/>
                      </a:lnTo>
                      <a:lnTo>
                        <a:pt x="23" y="3354"/>
                      </a:lnTo>
                      <a:lnTo>
                        <a:pt x="117" y="3354"/>
                      </a:lnTo>
                      <a:close/>
                    </a:path>
                  </a:pathLst>
                </a:custGeom>
                <a:solidFill>
                  <a:srgbClr val="D0D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5">
                  <a:extLst>
                    <a:ext uri="{FF2B5EF4-FFF2-40B4-BE49-F238E27FC236}">
                      <a16:creationId xmlns:a16="http://schemas.microsoft.com/office/drawing/2014/main" id="{ED5C0475-D64A-4BD8-8285-31F0953B968C}"/>
                    </a:ext>
                  </a:extLst>
                </p:cNvPr>
                <p:cNvSpPr>
                  <a:spLocks/>
                </p:cNvSpPr>
                <p:nvPr/>
              </p:nvSpPr>
              <p:spPr bwMode="auto">
                <a:xfrm>
                  <a:off x="2398" y="388"/>
                  <a:ext cx="145" cy="3354"/>
                </a:xfrm>
                <a:custGeom>
                  <a:avLst/>
                  <a:gdLst>
                    <a:gd name="T0" fmla="*/ 117 w 145"/>
                    <a:gd name="T1" fmla="*/ 3354 h 3354"/>
                    <a:gd name="T2" fmla="*/ 117 w 145"/>
                    <a:gd name="T3" fmla="*/ 3354 h 3354"/>
                    <a:gd name="T4" fmla="*/ 131 w 145"/>
                    <a:gd name="T5" fmla="*/ 3345 h 3354"/>
                    <a:gd name="T6" fmla="*/ 136 w 145"/>
                    <a:gd name="T7" fmla="*/ 3331 h 3354"/>
                    <a:gd name="T8" fmla="*/ 141 w 145"/>
                    <a:gd name="T9" fmla="*/ 3317 h 3354"/>
                    <a:gd name="T10" fmla="*/ 145 w 145"/>
                    <a:gd name="T11" fmla="*/ 3298 h 3354"/>
                    <a:gd name="T12" fmla="*/ 145 w 145"/>
                    <a:gd name="T13" fmla="*/ 70 h 3354"/>
                    <a:gd name="T14" fmla="*/ 145 w 145"/>
                    <a:gd name="T15" fmla="*/ 70 h 3354"/>
                    <a:gd name="T16" fmla="*/ 141 w 145"/>
                    <a:gd name="T17" fmla="*/ 56 h 3354"/>
                    <a:gd name="T18" fmla="*/ 141 w 145"/>
                    <a:gd name="T19" fmla="*/ 42 h 3354"/>
                    <a:gd name="T20" fmla="*/ 122 w 145"/>
                    <a:gd name="T21" fmla="*/ 19 h 3354"/>
                    <a:gd name="T22" fmla="*/ 99 w 145"/>
                    <a:gd name="T23" fmla="*/ 4 h 3354"/>
                    <a:gd name="T24" fmla="*/ 84 w 145"/>
                    <a:gd name="T25" fmla="*/ 0 h 3354"/>
                    <a:gd name="T26" fmla="*/ 70 w 145"/>
                    <a:gd name="T27" fmla="*/ 0 h 3354"/>
                    <a:gd name="T28" fmla="*/ 70 w 145"/>
                    <a:gd name="T29" fmla="*/ 0 h 3354"/>
                    <a:gd name="T30" fmla="*/ 70 w 145"/>
                    <a:gd name="T31" fmla="*/ 0 h 3354"/>
                    <a:gd name="T32" fmla="*/ 56 w 145"/>
                    <a:gd name="T33" fmla="*/ 0 h 3354"/>
                    <a:gd name="T34" fmla="*/ 42 w 145"/>
                    <a:gd name="T35" fmla="*/ 4 h 3354"/>
                    <a:gd name="T36" fmla="*/ 19 w 145"/>
                    <a:gd name="T37" fmla="*/ 19 h 3354"/>
                    <a:gd name="T38" fmla="*/ 5 w 145"/>
                    <a:gd name="T39" fmla="*/ 42 h 3354"/>
                    <a:gd name="T40" fmla="*/ 0 w 145"/>
                    <a:gd name="T41" fmla="*/ 56 h 3354"/>
                    <a:gd name="T42" fmla="*/ 0 w 145"/>
                    <a:gd name="T43" fmla="*/ 70 h 3354"/>
                    <a:gd name="T44" fmla="*/ 0 w 145"/>
                    <a:gd name="T45" fmla="*/ 3298 h 3354"/>
                    <a:gd name="T46" fmla="*/ 0 w 145"/>
                    <a:gd name="T47" fmla="*/ 3298 h 3354"/>
                    <a:gd name="T48" fmla="*/ 0 w 145"/>
                    <a:gd name="T49" fmla="*/ 3317 h 3354"/>
                    <a:gd name="T50" fmla="*/ 5 w 145"/>
                    <a:gd name="T51" fmla="*/ 3331 h 3354"/>
                    <a:gd name="T52" fmla="*/ 14 w 145"/>
                    <a:gd name="T53" fmla="*/ 3340 h 3354"/>
                    <a:gd name="T54" fmla="*/ 23 w 145"/>
                    <a:gd name="T55" fmla="*/ 3354 h 3354"/>
                    <a:gd name="T56" fmla="*/ 117 w 145"/>
                    <a:gd name="T57" fmla="*/ 3354 h 3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3354"/>
                    <a:gd name="T89" fmla="*/ 145 w 145"/>
                    <a:gd name="T90" fmla="*/ 3354 h 3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3354">
                      <a:moveTo>
                        <a:pt x="117" y="3354"/>
                      </a:moveTo>
                      <a:lnTo>
                        <a:pt x="117" y="3354"/>
                      </a:lnTo>
                      <a:lnTo>
                        <a:pt x="131" y="3345"/>
                      </a:lnTo>
                      <a:lnTo>
                        <a:pt x="136" y="3331"/>
                      </a:lnTo>
                      <a:lnTo>
                        <a:pt x="141" y="3317"/>
                      </a:lnTo>
                      <a:lnTo>
                        <a:pt x="145" y="3298"/>
                      </a:lnTo>
                      <a:lnTo>
                        <a:pt x="145" y="70"/>
                      </a:lnTo>
                      <a:lnTo>
                        <a:pt x="141" y="56"/>
                      </a:lnTo>
                      <a:lnTo>
                        <a:pt x="141" y="42"/>
                      </a:lnTo>
                      <a:lnTo>
                        <a:pt x="122" y="19"/>
                      </a:lnTo>
                      <a:lnTo>
                        <a:pt x="99" y="4"/>
                      </a:lnTo>
                      <a:lnTo>
                        <a:pt x="84" y="0"/>
                      </a:lnTo>
                      <a:lnTo>
                        <a:pt x="70" y="0"/>
                      </a:lnTo>
                      <a:lnTo>
                        <a:pt x="56" y="0"/>
                      </a:lnTo>
                      <a:lnTo>
                        <a:pt x="42" y="4"/>
                      </a:lnTo>
                      <a:lnTo>
                        <a:pt x="19" y="19"/>
                      </a:lnTo>
                      <a:lnTo>
                        <a:pt x="5" y="42"/>
                      </a:lnTo>
                      <a:lnTo>
                        <a:pt x="0" y="56"/>
                      </a:lnTo>
                      <a:lnTo>
                        <a:pt x="0" y="70"/>
                      </a:lnTo>
                      <a:lnTo>
                        <a:pt x="0" y="3298"/>
                      </a:lnTo>
                      <a:lnTo>
                        <a:pt x="0" y="3317"/>
                      </a:lnTo>
                      <a:lnTo>
                        <a:pt x="5" y="3331"/>
                      </a:lnTo>
                      <a:lnTo>
                        <a:pt x="14" y="3340"/>
                      </a:lnTo>
                      <a:lnTo>
                        <a:pt x="23" y="3354"/>
                      </a:lnTo>
                      <a:lnTo>
                        <a:pt x="117" y="3354"/>
                      </a:lnTo>
                      <a:close/>
                    </a:path>
                  </a:pathLst>
                </a:custGeom>
                <a:solidFill>
                  <a:srgbClr val="A3BD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6">
                  <a:extLst>
                    <a:ext uri="{FF2B5EF4-FFF2-40B4-BE49-F238E27FC236}">
                      <a16:creationId xmlns:a16="http://schemas.microsoft.com/office/drawing/2014/main" id="{6AD2B4C1-B038-4255-8537-17F3BAE34D0B}"/>
                    </a:ext>
                  </a:extLst>
                </p:cNvPr>
                <p:cNvSpPr>
                  <a:spLocks/>
                </p:cNvSpPr>
                <p:nvPr/>
              </p:nvSpPr>
              <p:spPr bwMode="auto">
                <a:xfrm>
                  <a:off x="2426" y="416"/>
                  <a:ext cx="89" cy="3303"/>
                </a:xfrm>
                <a:custGeom>
                  <a:avLst/>
                  <a:gdLst>
                    <a:gd name="T0" fmla="*/ 0 w 89"/>
                    <a:gd name="T1" fmla="*/ 42 h 3303"/>
                    <a:gd name="T2" fmla="*/ 0 w 89"/>
                    <a:gd name="T3" fmla="*/ 42 h 3303"/>
                    <a:gd name="T4" fmla="*/ 5 w 89"/>
                    <a:gd name="T5" fmla="*/ 23 h 3303"/>
                    <a:gd name="T6" fmla="*/ 14 w 89"/>
                    <a:gd name="T7" fmla="*/ 9 h 3303"/>
                    <a:gd name="T8" fmla="*/ 28 w 89"/>
                    <a:gd name="T9" fmla="*/ 0 h 3303"/>
                    <a:gd name="T10" fmla="*/ 42 w 89"/>
                    <a:gd name="T11" fmla="*/ 0 h 3303"/>
                    <a:gd name="T12" fmla="*/ 42 w 89"/>
                    <a:gd name="T13" fmla="*/ 0 h 3303"/>
                    <a:gd name="T14" fmla="*/ 42 w 89"/>
                    <a:gd name="T15" fmla="*/ 0 h 3303"/>
                    <a:gd name="T16" fmla="*/ 61 w 89"/>
                    <a:gd name="T17" fmla="*/ 0 h 3303"/>
                    <a:gd name="T18" fmla="*/ 75 w 89"/>
                    <a:gd name="T19" fmla="*/ 9 h 3303"/>
                    <a:gd name="T20" fmla="*/ 85 w 89"/>
                    <a:gd name="T21" fmla="*/ 23 h 3303"/>
                    <a:gd name="T22" fmla="*/ 89 w 89"/>
                    <a:gd name="T23" fmla="*/ 42 h 3303"/>
                    <a:gd name="T24" fmla="*/ 89 w 89"/>
                    <a:gd name="T25" fmla="*/ 3270 h 3303"/>
                    <a:gd name="T26" fmla="*/ 89 w 89"/>
                    <a:gd name="T27" fmla="*/ 3270 h 3303"/>
                    <a:gd name="T28" fmla="*/ 85 w 89"/>
                    <a:gd name="T29" fmla="*/ 3289 h 3303"/>
                    <a:gd name="T30" fmla="*/ 71 w 89"/>
                    <a:gd name="T31" fmla="*/ 3303 h 3303"/>
                    <a:gd name="T32" fmla="*/ 14 w 89"/>
                    <a:gd name="T33" fmla="*/ 3303 h 3303"/>
                    <a:gd name="T34" fmla="*/ 14 w 89"/>
                    <a:gd name="T35" fmla="*/ 3303 h 3303"/>
                    <a:gd name="T36" fmla="*/ 5 w 89"/>
                    <a:gd name="T37" fmla="*/ 3289 h 3303"/>
                    <a:gd name="T38" fmla="*/ 0 w 89"/>
                    <a:gd name="T39" fmla="*/ 3270 h 3303"/>
                    <a:gd name="T40" fmla="*/ 0 w 89"/>
                    <a:gd name="T41" fmla="*/ 42 h 3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303"/>
                    <a:gd name="T65" fmla="*/ 89 w 89"/>
                    <a:gd name="T66" fmla="*/ 3303 h 3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303">
                      <a:moveTo>
                        <a:pt x="0" y="42"/>
                      </a:moveTo>
                      <a:lnTo>
                        <a:pt x="0" y="42"/>
                      </a:lnTo>
                      <a:lnTo>
                        <a:pt x="5" y="23"/>
                      </a:lnTo>
                      <a:lnTo>
                        <a:pt x="14" y="9"/>
                      </a:lnTo>
                      <a:lnTo>
                        <a:pt x="28" y="0"/>
                      </a:lnTo>
                      <a:lnTo>
                        <a:pt x="42" y="0"/>
                      </a:lnTo>
                      <a:lnTo>
                        <a:pt x="61" y="0"/>
                      </a:lnTo>
                      <a:lnTo>
                        <a:pt x="75" y="9"/>
                      </a:lnTo>
                      <a:lnTo>
                        <a:pt x="85" y="23"/>
                      </a:lnTo>
                      <a:lnTo>
                        <a:pt x="89" y="42"/>
                      </a:lnTo>
                      <a:lnTo>
                        <a:pt x="89" y="3270"/>
                      </a:lnTo>
                      <a:lnTo>
                        <a:pt x="85" y="3289"/>
                      </a:lnTo>
                      <a:lnTo>
                        <a:pt x="71" y="3303"/>
                      </a:lnTo>
                      <a:lnTo>
                        <a:pt x="14" y="3303"/>
                      </a:lnTo>
                      <a:lnTo>
                        <a:pt x="5" y="3289"/>
                      </a:lnTo>
                      <a:lnTo>
                        <a:pt x="0" y="3270"/>
                      </a:lnTo>
                      <a:lnTo>
                        <a:pt x="0" y="42"/>
                      </a:lnTo>
                      <a:close/>
                    </a:path>
                  </a:pathLst>
                </a:custGeom>
                <a:solidFill>
                  <a:srgbClr val="F9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7">
                  <a:extLst>
                    <a:ext uri="{FF2B5EF4-FFF2-40B4-BE49-F238E27FC236}">
                      <a16:creationId xmlns:a16="http://schemas.microsoft.com/office/drawing/2014/main" id="{A47B2688-BEDF-45ED-8303-4EA2F3C380EB}"/>
                    </a:ext>
                  </a:extLst>
                </p:cNvPr>
                <p:cNvSpPr>
                  <a:spLocks/>
                </p:cNvSpPr>
                <p:nvPr/>
              </p:nvSpPr>
              <p:spPr bwMode="auto">
                <a:xfrm>
                  <a:off x="2445" y="435"/>
                  <a:ext cx="47" cy="1970"/>
                </a:xfrm>
                <a:custGeom>
                  <a:avLst/>
                  <a:gdLst>
                    <a:gd name="T0" fmla="*/ 47 w 47"/>
                    <a:gd name="T1" fmla="*/ 23 h 1970"/>
                    <a:gd name="T2" fmla="*/ 47 w 47"/>
                    <a:gd name="T3" fmla="*/ 23 h 1970"/>
                    <a:gd name="T4" fmla="*/ 47 w 47"/>
                    <a:gd name="T5" fmla="*/ 14 h 1970"/>
                    <a:gd name="T6" fmla="*/ 42 w 47"/>
                    <a:gd name="T7" fmla="*/ 4 h 1970"/>
                    <a:gd name="T8" fmla="*/ 33 w 47"/>
                    <a:gd name="T9" fmla="*/ 0 h 1970"/>
                    <a:gd name="T10" fmla="*/ 23 w 47"/>
                    <a:gd name="T11" fmla="*/ 0 h 1970"/>
                    <a:gd name="T12" fmla="*/ 23 w 47"/>
                    <a:gd name="T13" fmla="*/ 0 h 1970"/>
                    <a:gd name="T14" fmla="*/ 14 w 47"/>
                    <a:gd name="T15" fmla="*/ 0 h 1970"/>
                    <a:gd name="T16" fmla="*/ 9 w 47"/>
                    <a:gd name="T17" fmla="*/ 4 h 1970"/>
                    <a:gd name="T18" fmla="*/ 5 w 47"/>
                    <a:gd name="T19" fmla="*/ 14 h 1970"/>
                    <a:gd name="T20" fmla="*/ 0 w 47"/>
                    <a:gd name="T21" fmla="*/ 23 h 1970"/>
                    <a:gd name="T22" fmla="*/ 0 w 47"/>
                    <a:gd name="T23" fmla="*/ 1970 h 1970"/>
                    <a:gd name="T24" fmla="*/ 47 w 47"/>
                    <a:gd name="T25" fmla="*/ 1970 h 1970"/>
                    <a:gd name="T26" fmla="*/ 47 w 47"/>
                    <a:gd name="T27" fmla="*/ 23 h 19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1970"/>
                    <a:gd name="T44" fmla="*/ 47 w 47"/>
                    <a:gd name="T45" fmla="*/ 1970 h 19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1970">
                      <a:moveTo>
                        <a:pt x="47" y="23"/>
                      </a:moveTo>
                      <a:lnTo>
                        <a:pt x="47" y="23"/>
                      </a:lnTo>
                      <a:lnTo>
                        <a:pt x="47" y="14"/>
                      </a:lnTo>
                      <a:lnTo>
                        <a:pt x="42" y="4"/>
                      </a:lnTo>
                      <a:lnTo>
                        <a:pt x="33" y="0"/>
                      </a:lnTo>
                      <a:lnTo>
                        <a:pt x="23" y="0"/>
                      </a:lnTo>
                      <a:lnTo>
                        <a:pt x="14" y="0"/>
                      </a:lnTo>
                      <a:lnTo>
                        <a:pt x="9" y="4"/>
                      </a:lnTo>
                      <a:lnTo>
                        <a:pt x="5" y="14"/>
                      </a:lnTo>
                      <a:lnTo>
                        <a:pt x="0" y="23"/>
                      </a:lnTo>
                      <a:lnTo>
                        <a:pt x="0" y="1970"/>
                      </a:lnTo>
                      <a:lnTo>
                        <a:pt x="47" y="1970"/>
                      </a:lnTo>
                      <a:lnTo>
                        <a:pt x="4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8">
                  <a:extLst>
                    <a:ext uri="{FF2B5EF4-FFF2-40B4-BE49-F238E27FC236}">
                      <a16:creationId xmlns:a16="http://schemas.microsoft.com/office/drawing/2014/main" id="{489FF2F1-8F90-4D1C-954E-C049A7F4453A}"/>
                    </a:ext>
                  </a:extLst>
                </p:cNvPr>
                <p:cNvSpPr>
                  <a:spLocks/>
                </p:cNvSpPr>
                <p:nvPr/>
              </p:nvSpPr>
              <p:spPr bwMode="auto">
                <a:xfrm>
                  <a:off x="2389" y="378"/>
                  <a:ext cx="145" cy="3355"/>
                </a:xfrm>
                <a:custGeom>
                  <a:avLst/>
                  <a:gdLst>
                    <a:gd name="T0" fmla="*/ 117 w 145"/>
                    <a:gd name="T1" fmla="*/ 3355 h 3355"/>
                    <a:gd name="T2" fmla="*/ 117 w 145"/>
                    <a:gd name="T3" fmla="*/ 3355 h 3355"/>
                    <a:gd name="T4" fmla="*/ 131 w 145"/>
                    <a:gd name="T5" fmla="*/ 3345 h 3355"/>
                    <a:gd name="T6" fmla="*/ 136 w 145"/>
                    <a:gd name="T7" fmla="*/ 3331 h 3355"/>
                    <a:gd name="T8" fmla="*/ 140 w 145"/>
                    <a:gd name="T9" fmla="*/ 3317 h 3355"/>
                    <a:gd name="T10" fmla="*/ 145 w 145"/>
                    <a:gd name="T11" fmla="*/ 3298 h 3355"/>
                    <a:gd name="T12" fmla="*/ 145 w 145"/>
                    <a:gd name="T13" fmla="*/ 71 h 3355"/>
                    <a:gd name="T14" fmla="*/ 145 w 145"/>
                    <a:gd name="T15" fmla="*/ 71 h 3355"/>
                    <a:gd name="T16" fmla="*/ 140 w 145"/>
                    <a:gd name="T17" fmla="*/ 57 h 3355"/>
                    <a:gd name="T18" fmla="*/ 140 w 145"/>
                    <a:gd name="T19" fmla="*/ 43 h 3355"/>
                    <a:gd name="T20" fmla="*/ 122 w 145"/>
                    <a:gd name="T21" fmla="*/ 19 h 3355"/>
                    <a:gd name="T22" fmla="*/ 98 w 145"/>
                    <a:gd name="T23" fmla="*/ 5 h 3355"/>
                    <a:gd name="T24" fmla="*/ 84 w 145"/>
                    <a:gd name="T25" fmla="*/ 0 h 3355"/>
                    <a:gd name="T26" fmla="*/ 70 w 145"/>
                    <a:gd name="T27" fmla="*/ 0 h 3355"/>
                    <a:gd name="T28" fmla="*/ 70 w 145"/>
                    <a:gd name="T29" fmla="*/ 0 h 3355"/>
                    <a:gd name="T30" fmla="*/ 70 w 145"/>
                    <a:gd name="T31" fmla="*/ 0 h 3355"/>
                    <a:gd name="T32" fmla="*/ 56 w 145"/>
                    <a:gd name="T33" fmla="*/ 0 h 3355"/>
                    <a:gd name="T34" fmla="*/ 42 w 145"/>
                    <a:gd name="T35" fmla="*/ 5 h 3355"/>
                    <a:gd name="T36" fmla="*/ 18 w 145"/>
                    <a:gd name="T37" fmla="*/ 19 h 3355"/>
                    <a:gd name="T38" fmla="*/ 4 w 145"/>
                    <a:gd name="T39" fmla="*/ 43 h 3355"/>
                    <a:gd name="T40" fmla="*/ 0 w 145"/>
                    <a:gd name="T41" fmla="*/ 57 h 3355"/>
                    <a:gd name="T42" fmla="*/ 0 w 145"/>
                    <a:gd name="T43" fmla="*/ 71 h 3355"/>
                    <a:gd name="T44" fmla="*/ 0 w 145"/>
                    <a:gd name="T45" fmla="*/ 3298 h 3355"/>
                    <a:gd name="T46" fmla="*/ 0 w 145"/>
                    <a:gd name="T47" fmla="*/ 3298 h 3355"/>
                    <a:gd name="T48" fmla="*/ 0 w 145"/>
                    <a:gd name="T49" fmla="*/ 3317 h 3355"/>
                    <a:gd name="T50" fmla="*/ 4 w 145"/>
                    <a:gd name="T51" fmla="*/ 3331 h 3355"/>
                    <a:gd name="T52" fmla="*/ 14 w 145"/>
                    <a:gd name="T53" fmla="*/ 3341 h 3355"/>
                    <a:gd name="T54" fmla="*/ 23 w 145"/>
                    <a:gd name="T55" fmla="*/ 3355 h 3355"/>
                    <a:gd name="T56" fmla="*/ 117 w 145"/>
                    <a:gd name="T57" fmla="*/ 3355 h 33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3355"/>
                    <a:gd name="T89" fmla="*/ 145 w 145"/>
                    <a:gd name="T90" fmla="*/ 3355 h 33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3355">
                      <a:moveTo>
                        <a:pt x="117" y="3355"/>
                      </a:moveTo>
                      <a:lnTo>
                        <a:pt x="117" y="3355"/>
                      </a:lnTo>
                      <a:lnTo>
                        <a:pt x="131" y="3345"/>
                      </a:lnTo>
                      <a:lnTo>
                        <a:pt x="136" y="3331"/>
                      </a:lnTo>
                      <a:lnTo>
                        <a:pt x="140" y="3317"/>
                      </a:lnTo>
                      <a:lnTo>
                        <a:pt x="145" y="3298"/>
                      </a:lnTo>
                      <a:lnTo>
                        <a:pt x="145" y="71"/>
                      </a:lnTo>
                      <a:lnTo>
                        <a:pt x="140" y="57"/>
                      </a:lnTo>
                      <a:lnTo>
                        <a:pt x="140" y="43"/>
                      </a:lnTo>
                      <a:lnTo>
                        <a:pt x="122" y="19"/>
                      </a:lnTo>
                      <a:lnTo>
                        <a:pt x="98" y="5"/>
                      </a:lnTo>
                      <a:lnTo>
                        <a:pt x="84" y="0"/>
                      </a:lnTo>
                      <a:lnTo>
                        <a:pt x="70" y="0"/>
                      </a:lnTo>
                      <a:lnTo>
                        <a:pt x="56" y="0"/>
                      </a:lnTo>
                      <a:lnTo>
                        <a:pt x="42" y="5"/>
                      </a:lnTo>
                      <a:lnTo>
                        <a:pt x="18" y="19"/>
                      </a:lnTo>
                      <a:lnTo>
                        <a:pt x="4" y="43"/>
                      </a:lnTo>
                      <a:lnTo>
                        <a:pt x="0" y="57"/>
                      </a:lnTo>
                      <a:lnTo>
                        <a:pt x="0" y="71"/>
                      </a:lnTo>
                      <a:lnTo>
                        <a:pt x="0" y="3298"/>
                      </a:lnTo>
                      <a:lnTo>
                        <a:pt x="0" y="3317"/>
                      </a:lnTo>
                      <a:lnTo>
                        <a:pt x="4" y="3331"/>
                      </a:lnTo>
                      <a:lnTo>
                        <a:pt x="14" y="3341"/>
                      </a:lnTo>
                      <a:lnTo>
                        <a:pt x="23" y="3355"/>
                      </a:lnTo>
                      <a:lnTo>
                        <a:pt x="117" y="3355"/>
                      </a:lnTo>
                      <a:close/>
                    </a:path>
                  </a:pathLst>
                </a:custGeom>
                <a:noFill/>
                <a:ln w="30163">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9">
                  <a:extLst>
                    <a:ext uri="{FF2B5EF4-FFF2-40B4-BE49-F238E27FC236}">
                      <a16:creationId xmlns:a16="http://schemas.microsoft.com/office/drawing/2014/main" id="{2A34B1DF-26D0-4A7B-92B1-BAE74EB72469}"/>
                    </a:ext>
                  </a:extLst>
                </p:cNvPr>
                <p:cNvSpPr>
                  <a:spLocks/>
                </p:cNvSpPr>
                <p:nvPr/>
              </p:nvSpPr>
              <p:spPr bwMode="auto">
                <a:xfrm>
                  <a:off x="2440" y="430"/>
                  <a:ext cx="47" cy="1970"/>
                </a:xfrm>
                <a:custGeom>
                  <a:avLst/>
                  <a:gdLst>
                    <a:gd name="T0" fmla="*/ 47 w 47"/>
                    <a:gd name="T1" fmla="*/ 23 h 1970"/>
                    <a:gd name="T2" fmla="*/ 47 w 47"/>
                    <a:gd name="T3" fmla="*/ 23 h 1970"/>
                    <a:gd name="T4" fmla="*/ 47 w 47"/>
                    <a:gd name="T5" fmla="*/ 14 h 1970"/>
                    <a:gd name="T6" fmla="*/ 42 w 47"/>
                    <a:gd name="T7" fmla="*/ 5 h 1970"/>
                    <a:gd name="T8" fmla="*/ 33 w 47"/>
                    <a:gd name="T9" fmla="*/ 0 h 1970"/>
                    <a:gd name="T10" fmla="*/ 24 w 47"/>
                    <a:gd name="T11" fmla="*/ 0 h 1970"/>
                    <a:gd name="T12" fmla="*/ 24 w 47"/>
                    <a:gd name="T13" fmla="*/ 0 h 1970"/>
                    <a:gd name="T14" fmla="*/ 14 w 47"/>
                    <a:gd name="T15" fmla="*/ 0 h 1970"/>
                    <a:gd name="T16" fmla="*/ 10 w 47"/>
                    <a:gd name="T17" fmla="*/ 5 h 1970"/>
                    <a:gd name="T18" fmla="*/ 5 w 47"/>
                    <a:gd name="T19" fmla="*/ 14 h 1970"/>
                    <a:gd name="T20" fmla="*/ 0 w 47"/>
                    <a:gd name="T21" fmla="*/ 23 h 1970"/>
                    <a:gd name="T22" fmla="*/ 0 w 47"/>
                    <a:gd name="T23" fmla="*/ 1970 h 1970"/>
                    <a:gd name="T24" fmla="*/ 47 w 47"/>
                    <a:gd name="T25" fmla="*/ 1970 h 1970"/>
                    <a:gd name="T26" fmla="*/ 47 w 47"/>
                    <a:gd name="T27" fmla="*/ 23 h 19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1970"/>
                    <a:gd name="T44" fmla="*/ 47 w 47"/>
                    <a:gd name="T45" fmla="*/ 1970 h 19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1970">
                      <a:moveTo>
                        <a:pt x="47" y="23"/>
                      </a:moveTo>
                      <a:lnTo>
                        <a:pt x="47" y="23"/>
                      </a:lnTo>
                      <a:lnTo>
                        <a:pt x="47" y="14"/>
                      </a:lnTo>
                      <a:lnTo>
                        <a:pt x="42" y="5"/>
                      </a:lnTo>
                      <a:lnTo>
                        <a:pt x="33" y="0"/>
                      </a:lnTo>
                      <a:lnTo>
                        <a:pt x="24" y="0"/>
                      </a:lnTo>
                      <a:lnTo>
                        <a:pt x="14" y="0"/>
                      </a:lnTo>
                      <a:lnTo>
                        <a:pt x="10" y="5"/>
                      </a:lnTo>
                      <a:lnTo>
                        <a:pt x="5" y="14"/>
                      </a:lnTo>
                      <a:lnTo>
                        <a:pt x="0" y="23"/>
                      </a:lnTo>
                      <a:lnTo>
                        <a:pt x="0" y="1970"/>
                      </a:lnTo>
                      <a:lnTo>
                        <a:pt x="47" y="1970"/>
                      </a:lnTo>
                      <a:lnTo>
                        <a:pt x="47" y="23"/>
                      </a:lnTo>
                      <a:close/>
                    </a:path>
                  </a:pathLst>
                </a:custGeom>
                <a:noFill/>
                <a:ln w="14288">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10">
                  <a:extLst>
                    <a:ext uri="{FF2B5EF4-FFF2-40B4-BE49-F238E27FC236}">
                      <a16:creationId xmlns:a16="http://schemas.microsoft.com/office/drawing/2014/main" id="{97C91499-8FB4-4092-A4C1-F407A397185C}"/>
                    </a:ext>
                  </a:extLst>
                </p:cNvPr>
                <p:cNvSpPr>
                  <a:spLocks/>
                </p:cNvSpPr>
                <p:nvPr/>
              </p:nvSpPr>
              <p:spPr bwMode="auto">
                <a:xfrm>
                  <a:off x="2407" y="3681"/>
                  <a:ext cx="94" cy="272"/>
                </a:xfrm>
                <a:custGeom>
                  <a:avLst/>
                  <a:gdLst>
                    <a:gd name="T0" fmla="*/ 94 w 94"/>
                    <a:gd name="T1" fmla="*/ 47 h 272"/>
                    <a:gd name="T2" fmla="*/ 94 w 94"/>
                    <a:gd name="T3" fmla="*/ 47 h 272"/>
                    <a:gd name="T4" fmla="*/ 94 w 94"/>
                    <a:gd name="T5" fmla="*/ 28 h 272"/>
                    <a:gd name="T6" fmla="*/ 85 w 94"/>
                    <a:gd name="T7" fmla="*/ 14 h 272"/>
                    <a:gd name="T8" fmla="*/ 66 w 94"/>
                    <a:gd name="T9" fmla="*/ 5 h 272"/>
                    <a:gd name="T10" fmla="*/ 47 w 94"/>
                    <a:gd name="T11" fmla="*/ 0 h 272"/>
                    <a:gd name="T12" fmla="*/ 47 w 94"/>
                    <a:gd name="T13" fmla="*/ 0 h 272"/>
                    <a:gd name="T14" fmla="*/ 47 w 94"/>
                    <a:gd name="T15" fmla="*/ 0 h 272"/>
                    <a:gd name="T16" fmla="*/ 47 w 94"/>
                    <a:gd name="T17" fmla="*/ 0 h 272"/>
                    <a:gd name="T18" fmla="*/ 29 w 94"/>
                    <a:gd name="T19" fmla="*/ 5 h 272"/>
                    <a:gd name="T20" fmla="*/ 14 w 94"/>
                    <a:gd name="T21" fmla="*/ 14 h 272"/>
                    <a:gd name="T22" fmla="*/ 5 w 94"/>
                    <a:gd name="T23" fmla="*/ 28 h 272"/>
                    <a:gd name="T24" fmla="*/ 0 w 94"/>
                    <a:gd name="T25" fmla="*/ 47 h 272"/>
                    <a:gd name="T26" fmla="*/ 0 w 94"/>
                    <a:gd name="T27" fmla="*/ 225 h 272"/>
                    <a:gd name="T28" fmla="*/ 0 w 94"/>
                    <a:gd name="T29" fmla="*/ 225 h 272"/>
                    <a:gd name="T30" fmla="*/ 5 w 94"/>
                    <a:gd name="T31" fmla="*/ 244 h 272"/>
                    <a:gd name="T32" fmla="*/ 14 w 94"/>
                    <a:gd name="T33" fmla="*/ 258 h 272"/>
                    <a:gd name="T34" fmla="*/ 29 w 94"/>
                    <a:gd name="T35" fmla="*/ 268 h 272"/>
                    <a:gd name="T36" fmla="*/ 47 w 94"/>
                    <a:gd name="T37" fmla="*/ 272 h 272"/>
                    <a:gd name="T38" fmla="*/ 47 w 94"/>
                    <a:gd name="T39" fmla="*/ 272 h 272"/>
                    <a:gd name="T40" fmla="*/ 47 w 94"/>
                    <a:gd name="T41" fmla="*/ 272 h 272"/>
                    <a:gd name="T42" fmla="*/ 47 w 94"/>
                    <a:gd name="T43" fmla="*/ 272 h 272"/>
                    <a:gd name="T44" fmla="*/ 66 w 94"/>
                    <a:gd name="T45" fmla="*/ 268 h 272"/>
                    <a:gd name="T46" fmla="*/ 85 w 94"/>
                    <a:gd name="T47" fmla="*/ 258 h 272"/>
                    <a:gd name="T48" fmla="*/ 94 w 94"/>
                    <a:gd name="T49" fmla="*/ 244 h 272"/>
                    <a:gd name="T50" fmla="*/ 94 w 94"/>
                    <a:gd name="T51" fmla="*/ 225 h 272"/>
                    <a:gd name="T52" fmla="*/ 94 w 94"/>
                    <a:gd name="T53" fmla="*/ 47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7"/>
                      </a:moveTo>
                      <a:lnTo>
                        <a:pt x="94" y="47"/>
                      </a:lnTo>
                      <a:lnTo>
                        <a:pt x="94" y="28"/>
                      </a:lnTo>
                      <a:lnTo>
                        <a:pt x="85" y="14"/>
                      </a:lnTo>
                      <a:lnTo>
                        <a:pt x="66" y="5"/>
                      </a:lnTo>
                      <a:lnTo>
                        <a:pt x="47" y="0"/>
                      </a:lnTo>
                      <a:lnTo>
                        <a:pt x="29" y="5"/>
                      </a:lnTo>
                      <a:lnTo>
                        <a:pt x="14" y="14"/>
                      </a:lnTo>
                      <a:lnTo>
                        <a:pt x="5" y="28"/>
                      </a:lnTo>
                      <a:lnTo>
                        <a:pt x="0" y="47"/>
                      </a:lnTo>
                      <a:lnTo>
                        <a:pt x="0" y="225"/>
                      </a:lnTo>
                      <a:lnTo>
                        <a:pt x="5" y="244"/>
                      </a:lnTo>
                      <a:lnTo>
                        <a:pt x="14" y="258"/>
                      </a:lnTo>
                      <a:lnTo>
                        <a:pt x="29" y="268"/>
                      </a:lnTo>
                      <a:lnTo>
                        <a:pt x="47" y="272"/>
                      </a:lnTo>
                      <a:lnTo>
                        <a:pt x="66" y="268"/>
                      </a:lnTo>
                      <a:lnTo>
                        <a:pt x="85" y="258"/>
                      </a:lnTo>
                      <a:lnTo>
                        <a:pt x="94" y="244"/>
                      </a:lnTo>
                      <a:lnTo>
                        <a:pt x="94" y="225"/>
                      </a:lnTo>
                      <a:lnTo>
                        <a:pt x="94" y="47"/>
                      </a:lnTo>
                      <a:close/>
                    </a:path>
                  </a:pathLst>
                </a:custGeom>
                <a:noFill/>
                <a:ln w="44450">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Rectangle 11">
                  <a:extLst>
                    <a:ext uri="{FF2B5EF4-FFF2-40B4-BE49-F238E27FC236}">
                      <a16:creationId xmlns:a16="http://schemas.microsoft.com/office/drawing/2014/main" id="{568221DE-A3D8-4941-8492-1310137FF4F2}"/>
                    </a:ext>
                  </a:extLst>
                </p:cNvPr>
                <p:cNvSpPr>
                  <a:spLocks noChangeArrowheads="1"/>
                </p:cNvSpPr>
                <p:nvPr/>
              </p:nvSpPr>
              <p:spPr bwMode="auto">
                <a:xfrm>
                  <a:off x="2445" y="2405"/>
                  <a:ext cx="47" cy="1304"/>
                </a:xfrm>
                <a:prstGeom prst="rect">
                  <a:avLst/>
                </a:prstGeom>
                <a:solidFill>
                  <a:srgbClr val="A4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ar-SA" altLang="en-US">
                    <a:solidFill>
                      <a:srgbClr val="000000"/>
                    </a:solidFill>
                  </a:endParaRPr>
                </a:p>
              </p:txBody>
            </p:sp>
            <p:sp>
              <p:nvSpPr>
                <p:cNvPr id="207" name="Rectangle 12">
                  <a:extLst>
                    <a:ext uri="{FF2B5EF4-FFF2-40B4-BE49-F238E27FC236}">
                      <a16:creationId xmlns:a16="http://schemas.microsoft.com/office/drawing/2014/main" id="{0C21DD6A-966C-4CB5-9AD6-56197640E553}"/>
                    </a:ext>
                  </a:extLst>
                </p:cNvPr>
                <p:cNvSpPr>
                  <a:spLocks noChangeArrowheads="1"/>
                </p:cNvSpPr>
                <p:nvPr/>
              </p:nvSpPr>
              <p:spPr bwMode="auto">
                <a:xfrm>
                  <a:off x="2440" y="2400"/>
                  <a:ext cx="47" cy="1305"/>
                </a:xfrm>
                <a:prstGeom prst="rect">
                  <a:avLst/>
                </a:prstGeom>
                <a:noFill/>
                <a:ln w="14288">
                  <a:solidFill>
                    <a:srgbClr val="A3BDC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ar-SA" altLang="en-US">
                    <a:solidFill>
                      <a:srgbClr val="000000"/>
                    </a:solidFill>
                  </a:endParaRPr>
                </a:p>
              </p:txBody>
            </p:sp>
            <p:sp>
              <p:nvSpPr>
                <p:cNvPr id="208" name="Freeform 13">
                  <a:extLst>
                    <a:ext uri="{FF2B5EF4-FFF2-40B4-BE49-F238E27FC236}">
                      <a16:creationId xmlns:a16="http://schemas.microsoft.com/office/drawing/2014/main" id="{0F1571FB-6CA8-4FDC-A607-DA3F4B775F6D}"/>
                    </a:ext>
                  </a:extLst>
                </p:cNvPr>
                <p:cNvSpPr>
                  <a:spLocks/>
                </p:cNvSpPr>
                <p:nvPr/>
              </p:nvSpPr>
              <p:spPr bwMode="auto">
                <a:xfrm>
                  <a:off x="2417" y="3691"/>
                  <a:ext cx="94" cy="272"/>
                </a:xfrm>
                <a:custGeom>
                  <a:avLst/>
                  <a:gdLst>
                    <a:gd name="T0" fmla="*/ 94 w 94"/>
                    <a:gd name="T1" fmla="*/ 46 h 272"/>
                    <a:gd name="T2" fmla="*/ 94 w 94"/>
                    <a:gd name="T3" fmla="*/ 46 h 272"/>
                    <a:gd name="T4" fmla="*/ 94 w 94"/>
                    <a:gd name="T5" fmla="*/ 28 h 272"/>
                    <a:gd name="T6" fmla="*/ 84 w 94"/>
                    <a:gd name="T7" fmla="*/ 14 h 272"/>
                    <a:gd name="T8" fmla="*/ 65 w 94"/>
                    <a:gd name="T9" fmla="*/ 4 h 272"/>
                    <a:gd name="T10" fmla="*/ 47 w 94"/>
                    <a:gd name="T11" fmla="*/ 0 h 272"/>
                    <a:gd name="T12" fmla="*/ 47 w 94"/>
                    <a:gd name="T13" fmla="*/ 0 h 272"/>
                    <a:gd name="T14" fmla="*/ 47 w 94"/>
                    <a:gd name="T15" fmla="*/ 0 h 272"/>
                    <a:gd name="T16" fmla="*/ 47 w 94"/>
                    <a:gd name="T17" fmla="*/ 0 h 272"/>
                    <a:gd name="T18" fmla="*/ 28 w 94"/>
                    <a:gd name="T19" fmla="*/ 4 h 272"/>
                    <a:gd name="T20" fmla="*/ 14 w 94"/>
                    <a:gd name="T21" fmla="*/ 14 h 272"/>
                    <a:gd name="T22" fmla="*/ 4 w 94"/>
                    <a:gd name="T23" fmla="*/ 28 h 272"/>
                    <a:gd name="T24" fmla="*/ 0 w 94"/>
                    <a:gd name="T25" fmla="*/ 46 h 272"/>
                    <a:gd name="T26" fmla="*/ 0 w 94"/>
                    <a:gd name="T27" fmla="*/ 225 h 272"/>
                    <a:gd name="T28" fmla="*/ 0 w 94"/>
                    <a:gd name="T29" fmla="*/ 225 h 272"/>
                    <a:gd name="T30" fmla="*/ 4 w 94"/>
                    <a:gd name="T31" fmla="*/ 244 h 272"/>
                    <a:gd name="T32" fmla="*/ 14 w 94"/>
                    <a:gd name="T33" fmla="*/ 258 h 272"/>
                    <a:gd name="T34" fmla="*/ 28 w 94"/>
                    <a:gd name="T35" fmla="*/ 267 h 272"/>
                    <a:gd name="T36" fmla="*/ 47 w 94"/>
                    <a:gd name="T37" fmla="*/ 272 h 272"/>
                    <a:gd name="T38" fmla="*/ 47 w 94"/>
                    <a:gd name="T39" fmla="*/ 272 h 272"/>
                    <a:gd name="T40" fmla="*/ 47 w 94"/>
                    <a:gd name="T41" fmla="*/ 272 h 272"/>
                    <a:gd name="T42" fmla="*/ 47 w 94"/>
                    <a:gd name="T43" fmla="*/ 272 h 272"/>
                    <a:gd name="T44" fmla="*/ 65 w 94"/>
                    <a:gd name="T45" fmla="*/ 267 h 272"/>
                    <a:gd name="T46" fmla="*/ 84 w 94"/>
                    <a:gd name="T47" fmla="*/ 258 h 272"/>
                    <a:gd name="T48" fmla="*/ 94 w 94"/>
                    <a:gd name="T49" fmla="*/ 244 h 272"/>
                    <a:gd name="T50" fmla="*/ 94 w 94"/>
                    <a:gd name="T51" fmla="*/ 225 h 272"/>
                    <a:gd name="T52" fmla="*/ 94 w 94"/>
                    <a:gd name="T53" fmla="*/ 46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6"/>
                      </a:moveTo>
                      <a:lnTo>
                        <a:pt x="94" y="46"/>
                      </a:lnTo>
                      <a:lnTo>
                        <a:pt x="94" y="28"/>
                      </a:lnTo>
                      <a:lnTo>
                        <a:pt x="84" y="14"/>
                      </a:lnTo>
                      <a:lnTo>
                        <a:pt x="65" y="4"/>
                      </a:lnTo>
                      <a:lnTo>
                        <a:pt x="47" y="0"/>
                      </a:lnTo>
                      <a:lnTo>
                        <a:pt x="28" y="4"/>
                      </a:lnTo>
                      <a:lnTo>
                        <a:pt x="14" y="14"/>
                      </a:lnTo>
                      <a:lnTo>
                        <a:pt x="4" y="28"/>
                      </a:lnTo>
                      <a:lnTo>
                        <a:pt x="0" y="46"/>
                      </a:lnTo>
                      <a:lnTo>
                        <a:pt x="0" y="225"/>
                      </a:lnTo>
                      <a:lnTo>
                        <a:pt x="4" y="244"/>
                      </a:lnTo>
                      <a:lnTo>
                        <a:pt x="14" y="258"/>
                      </a:lnTo>
                      <a:lnTo>
                        <a:pt x="28" y="267"/>
                      </a:lnTo>
                      <a:lnTo>
                        <a:pt x="47" y="272"/>
                      </a:lnTo>
                      <a:lnTo>
                        <a:pt x="65" y="267"/>
                      </a:lnTo>
                      <a:lnTo>
                        <a:pt x="84" y="258"/>
                      </a:lnTo>
                      <a:lnTo>
                        <a:pt x="94" y="244"/>
                      </a:lnTo>
                      <a:lnTo>
                        <a:pt x="94" y="225"/>
                      </a:lnTo>
                      <a:lnTo>
                        <a:pt x="94" y="46"/>
                      </a:lnTo>
                      <a:close/>
                    </a:path>
                  </a:pathLst>
                </a:custGeom>
                <a:noFill/>
                <a:ln w="14288">
                  <a:solidFill>
                    <a:srgbClr val="A4001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14">
                  <a:extLst>
                    <a:ext uri="{FF2B5EF4-FFF2-40B4-BE49-F238E27FC236}">
                      <a16:creationId xmlns:a16="http://schemas.microsoft.com/office/drawing/2014/main" id="{7106DFC8-79F1-4710-9B55-F91F94578AC9}"/>
                    </a:ext>
                  </a:extLst>
                </p:cNvPr>
                <p:cNvSpPr>
                  <a:spLocks/>
                </p:cNvSpPr>
                <p:nvPr/>
              </p:nvSpPr>
              <p:spPr bwMode="auto">
                <a:xfrm>
                  <a:off x="2395" y="3691"/>
                  <a:ext cx="116" cy="272"/>
                </a:xfrm>
                <a:custGeom>
                  <a:avLst/>
                  <a:gdLst>
                    <a:gd name="T0" fmla="*/ 341002 w 94"/>
                    <a:gd name="T1" fmla="*/ 46 h 272"/>
                    <a:gd name="T2" fmla="*/ 341002 w 94"/>
                    <a:gd name="T3" fmla="*/ 46 h 272"/>
                    <a:gd name="T4" fmla="*/ 341002 w 94"/>
                    <a:gd name="T5" fmla="*/ 28 h 272"/>
                    <a:gd name="T6" fmla="*/ 306985 w 94"/>
                    <a:gd name="T7" fmla="*/ 14 h 272"/>
                    <a:gd name="T8" fmla="*/ 237525 w 94"/>
                    <a:gd name="T9" fmla="*/ 4 h 272"/>
                    <a:gd name="T10" fmla="*/ 173009 w 94"/>
                    <a:gd name="T11" fmla="*/ 0 h 272"/>
                    <a:gd name="T12" fmla="*/ 173009 w 94"/>
                    <a:gd name="T13" fmla="*/ 0 h 272"/>
                    <a:gd name="T14" fmla="*/ 173009 w 94"/>
                    <a:gd name="T15" fmla="*/ 0 h 272"/>
                    <a:gd name="T16" fmla="*/ 173009 w 94"/>
                    <a:gd name="T17" fmla="*/ 0 h 272"/>
                    <a:gd name="T18" fmla="*/ 102421 w 94"/>
                    <a:gd name="T19" fmla="*/ 4 h 272"/>
                    <a:gd name="T20" fmla="*/ 49447 w 94"/>
                    <a:gd name="T21" fmla="*/ 14 h 272"/>
                    <a:gd name="T22" fmla="*/ 14001 w 94"/>
                    <a:gd name="T23" fmla="*/ 28 h 272"/>
                    <a:gd name="T24" fmla="*/ 0 w 94"/>
                    <a:gd name="T25" fmla="*/ 46 h 272"/>
                    <a:gd name="T26" fmla="*/ 0 w 94"/>
                    <a:gd name="T27" fmla="*/ 225 h 272"/>
                    <a:gd name="T28" fmla="*/ 0 w 94"/>
                    <a:gd name="T29" fmla="*/ 225 h 272"/>
                    <a:gd name="T30" fmla="*/ 14001 w 94"/>
                    <a:gd name="T31" fmla="*/ 244 h 272"/>
                    <a:gd name="T32" fmla="*/ 49447 w 94"/>
                    <a:gd name="T33" fmla="*/ 258 h 272"/>
                    <a:gd name="T34" fmla="*/ 102421 w 94"/>
                    <a:gd name="T35" fmla="*/ 267 h 272"/>
                    <a:gd name="T36" fmla="*/ 173009 w 94"/>
                    <a:gd name="T37" fmla="*/ 272 h 272"/>
                    <a:gd name="T38" fmla="*/ 173009 w 94"/>
                    <a:gd name="T39" fmla="*/ 272 h 272"/>
                    <a:gd name="T40" fmla="*/ 173009 w 94"/>
                    <a:gd name="T41" fmla="*/ 272 h 272"/>
                    <a:gd name="T42" fmla="*/ 173009 w 94"/>
                    <a:gd name="T43" fmla="*/ 272 h 272"/>
                    <a:gd name="T44" fmla="*/ 237525 w 94"/>
                    <a:gd name="T45" fmla="*/ 267 h 272"/>
                    <a:gd name="T46" fmla="*/ 306985 w 94"/>
                    <a:gd name="T47" fmla="*/ 258 h 272"/>
                    <a:gd name="T48" fmla="*/ 341002 w 94"/>
                    <a:gd name="T49" fmla="*/ 244 h 272"/>
                    <a:gd name="T50" fmla="*/ 341002 w 94"/>
                    <a:gd name="T51" fmla="*/ 225 h 272"/>
                    <a:gd name="T52" fmla="*/ 341002 w 94"/>
                    <a:gd name="T53" fmla="*/ 46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6"/>
                      </a:moveTo>
                      <a:lnTo>
                        <a:pt x="94" y="46"/>
                      </a:lnTo>
                      <a:lnTo>
                        <a:pt x="94" y="28"/>
                      </a:lnTo>
                      <a:lnTo>
                        <a:pt x="84" y="14"/>
                      </a:lnTo>
                      <a:lnTo>
                        <a:pt x="65" y="4"/>
                      </a:lnTo>
                      <a:lnTo>
                        <a:pt x="47" y="0"/>
                      </a:lnTo>
                      <a:lnTo>
                        <a:pt x="28" y="4"/>
                      </a:lnTo>
                      <a:lnTo>
                        <a:pt x="14" y="14"/>
                      </a:lnTo>
                      <a:lnTo>
                        <a:pt x="4" y="28"/>
                      </a:lnTo>
                      <a:lnTo>
                        <a:pt x="0" y="46"/>
                      </a:lnTo>
                      <a:lnTo>
                        <a:pt x="0" y="225"/>
                      </a:lnTo>
                      <a:lnTo>
                        <a:pt x="4" y="244"/>
                      </a:lnTo>
                      <a:lnTo>
                        <a:pt x="14" y="258"/>
                      </a:lnTo>
                      <a:lnTo>
                        <a:pt x="28" y="267"/>
                      </a:lnTo>
                      <a:lnTo>
                        <a:pt x="47" y="272"/>
                      </a:lnTo>
                      <a:lnTo>
                        <a:pt x="65" y="267"/>
                      </a:lnTo>
                      <a:lnTo>
                        <a:pt x="84" y="258"/>
                      </a:lnTo>
                      <a:lnTo>
                        <a:pt x="94" y="244"/>
                      </a:lnTo>
                      <a:lnTo>
                        <a:pt x="94" y="225"/>
                      </a:lnTo>
                      <a:lnTo>
                        <a:pt x="94" y="46"/>
                      </a:lnTo>
                      <a:close/>
                    </a:path>
                  </a:pathLst>
                </a:custGeom>
                <a:solidFill>
                  <a:srgbClr val="B62635"/>
                </a:solidFill>
                <a:ln w="14288">
                  <a:solidFill>
                    <a:srgbClr val="A4001D"/>
                  </a:solidFill>
                  <a:round/>
                  <a:headEnd/>
                  <a:tailEnd/>
                </a:ln>
              </p:spPr>
              <p:txBody>
                <a:bodyPr/>
                <a:lstStyle/>
                <a:p>
                  <a:endParaRPr lang="en-US"/>
                </a:p>
              </p:txBody>
            </p:sp>
          </p:grpSp>
          <p:grpSp>
            <p:nvGrpSpPr>
              <p:cNvPr id="177" name="Group 16">
                <a:extLst>
                  <a:ext uri="{FF2B5EF4-FFF2-40B4-BE49-F238E27FC236}">
                    <a16:creationId xmlns:a16="http://schemas.microsoft.com/office/drawing/2014/main" id="{92CF35A8-71FF-451C-A204-70A9262563F2}"/>
                  </a:ext>
                </a:extLst>
              </p:cNvPr>
              <p:cNvGrpSpPr>
                <a:grpSpLocks/>
              </p:cNvGrpSpPr>
              <p:nvPr/>
            </p:nvGrpSpPr>
            <p:grpSpPr bwMode="auto">
              <a:xfrm>
                <a:off x="6273800" y="600075"/>
                <a:ext cx="244475" cy="5699125"/>
                <a:chOff x="3952" y="378"/>
                <a:chExt cx="154" cy="3590"/>
              </a:xfrm>
            </p:grpSpPr>
            <p:sp>
              <p:nvSpPr>
                <p:cNvPr id="189" name="Freeform 17">
                  <a:extLst>
                    <a:ext uri="{FF2B5EF4-FFF2-40B4-BE49-F238E27FC236}">
                      <a16:creationId xmlns:a16="http://schemas.microsoft.com/office/drawing/2014/main" id="{54B2BBFC-4992-4D5E-A4D1-9236B07D0EEF}"/>
                    </a:ext>
                  </a:extLst>
                </p:cNvPr>
                <p:cNvSpPr>
                  <a:spLocks/>
                </p:cNvSpPr>
                <p:nvPr/>
              </p:nvSpPr>
              <p:spPr bwMode="auto">
                <a:xfrm>
                  <a:off x="3961" y="388"/>
                  <a:ext cx="145" cy="3354"/>
                </a:xfrm>
                <a:custGeom>
                  <a:avLst/>
                  <a:gdLst>
                    <a:gd name="T0" fmla="*/ 122 w 145"/>
                    <a:gd name="T1" fmla="*/ 3354 h 3354"/>
                    <a:gd name="T2" fmla="*/ 122 w 145"/>
                    <a:gd name="T3" fmla="*/ 3354 h 3354"/>
                    <a:gd name="T4" fmla="*/ 131 w 145"/>
                    <a:gd name="T5" fmla="*/ 3345 h 3354"/>
                    <a:gd name="T6" fmla="*/ 141 w 145"/>
                    <a:gd name="T7" fmla="*/ 3331 h 3354"/>
                    <a:gd name="T8" fmla="*/ 145 w 145"/>
                    <a:gd name="T9" fmla="*/ 3317 h 3354"/>
                    <a:gd name="T10" fmla="*/ 145 w 145"/>
                    <a:gd name="T11" fmla="*/ 3298 h 3354"/>
                    <a:gd name="T12" fmla="*/ 145 w 145"/>
                    <a:gd name="T13" fmla="*/ 70 h 3354"/>
                    <a:gd name="T14" fmla="*/ 145 w 145"/>
                    <a:gd name="T15" fmla="*/ 70 h 3354"/>
                    <a:gd name="T16" fmla="*/ 145 w 145"/>
                    <a:gd name="T17" fmla="*/ 56 h 3354"/>
                    <a:gd name="T18" fmla="*/ 141 w 145"/>
                    <a:gd name="T19" fmla="*/ 42 h 3354"/>
                    <a:gd name="T20" fmla="*/ 127 w 145"/>
                    <a:gd name="T21" fmla="*/ 19 h 3354"/>
                    <a:gd name="T22" fmla="*/ 103 w 145"/>
                    <a:gd name="T23" fmla="*/ 4 h 3354"/>
                    <a:gd name="T24" fmla="*/ 89 w 145"/>
                    <a:gd name="T25" fmla="*/ 0 h 3354"/>
                    <a:gd name="T26" fmla="*/ 75 w 145"/>
                    <a:gd name="T27" fmla="*/ 0 h 3354"/>
                    <a:gd name="T28" fmla="*/ 75 w 145"/>
                    <a:gd name="T29" fmla="*/ 0 h 3354"/>
                    <a:gd name="T30" fmla="*/ 75 w 145"/>
                    <a:gd name="T31" fmla="*/ 0 h 3354"/>
                    <a:gd name="T32" fmla="*/ 61 w 145"/>
                    <a:gd name="T33" fmla="*/ 0 h 3354"/>
                    <a:gd name="T34" fmla="*/ 47 w 145"/>
                    <a:gd name="T35" fmla="*/ 4 h 3354"/>
                    <a:gd name="T36" fmla="*/ 23 w 145"/>
                    <a:gd name="T37" fmla="*/ 19 h 3354"/>
                    <a:gd name="T38" fmla="*/ 9 w 145"/>
                    <a:gd name="T39" fmla="*/ 42 h 3354"/>
                    <a:gd name="T40" fmla="*/ 5 w 145"/>
                    <a:gd name="T41" fmla="*/ 56 h 3354"/>
                    <a:gd name="T42" fmla="*/ 0 w 145"/>
                    <a:gd name="T43" fmla="*/ 70 h 3354"/>
                    <a:gd name="T44" fmla="*/ 0 w 145"/>
                    <a:gd name="T45" fmla="*/ 3298 h 3354"/>
                    <a:gd name="T46" fmla="*/ 0 w 145"/>
                    <a:gd name="T47" fmla="*/ 3298 h 3354"/>
                    <a:gd name="T48" fmla="*/ 5 w 145"/>
                    <a:gd name="T49" fmla="*/ 3317 h 3354"/>
                    <a:gd name="T50" fmla="*/ 9 w 145"/>
                    <a:gd name="T51" fmla="*/ 3331 h 3354"/>
                    <a:gd name="T52" fmla="*/ 14 w 145"/>
                    <a:gd name="T53" fmla="*/ 3340 h 3354"/>
                    <a:gd name="T54" fmla="*/ 28 w 145"/>
                    <a:gd name="T55" fmla="*/ 3354 h 3354"/>
                    <a:gd name="T56" fmla="*/ 122 w 145"/>
                    <a:gd name="T57" fmla="*/ 3354 h 3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3354"/>
                    <a:gd name="T89" fmla="*/ 145 w 145"/>
                    <a:gd name="T90" fmla="*/ 3354 h 3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3354">
                      <a:moveTo>
                        <a:pt x="122" y="3354"/>
                      </a:moveTo>
                      <a:lnTo>
                        <a:pt x="122" y="3354"/>
                      </a:lnTo>
                      <a:lnTo>
                        <a:pt x="131" y="3345"/>
                      </a:lnTo>
                      <a:lnTo>
                        <a:pt x="141" y="3331"/>
                      </a:lnTo>
                      <a:lnTo>
                        <a:pt x="145" y="3317"/>
                      </a:lnTo>
                      <a:lnTo>
                        <a:pt x="145" y="3298"/>
                      </a:lnTo>
                      <a:lnTo>
                        <a:pt x="145" y="70"/>
                      </a:lnTo>
                      <a:lnTo>
                        <a:pt x="145" y="56"/>
                      </a:lnTo>
                      <a:lnTo>
                        <a:pt x="141" y="42"/>
                      </a:lnTo>
                      <a:lnTo>
                        <a:pt x="127" y="19"/>
                      </a:lnTo>
                      <a:lnTo>
                        <a:pt x="103" y="4"/>
                      </a:lnTo>
                      <a:lnTo>
                        <a:pt x="89" y="0"/>
                      </a:lnTo>
                      <a:lnTo>
                        <a:pt x="75" y="0"/>
                      </a:lnTo>
                      <a:lnTo>
                        <a:pt x="61" y="0"/>
                      </a:lnTo>
                      <a:lnTo>
                        <a:pt x="47" y="4"/>
                      </a:lnTo>
                      <a:lnTo>
                        <a:pt x="23" y="19"/>
                      </a:lnTo>
                      <a:lnTo>
                        <a:pt x="9" y="42"/>
                      </a:lnTo>
                      <a:lnTo>
                        <a:pt x="5" y="56"/>
                      </a:lnTo>
                      <a:lnTo>
                        <a:pt x="0" y="70"/>
                      </a:lnTo>
                      <a:lnTo>
                        <a:pt x="0" y="3298"/>
                      </a:lnTo>
                      <a:lnTo>
                        <a:pt x="5" y="3317"/>
                      </a:lnTo>
                      <a:lnTo>
                        <a:pt x="9" y="3331"/>
                      </a:lnTo>
                      <a:lnTo>
                        <a:pt x="14" y="3340"/>
                      </a:lnTo>
                      <a:lnTo>
                        <a:pt x="28" y="3354"/>
                      </a:lnTo>
                      <a:lnTo>
                        <a:pt x="122" y="3354"/>
                      </a:lnTo>
                      <a:close/>
                    </a:path>
                  </a:pathLst>
                </a:custGeom>
                <a:solidFill>
                  <a:srgbClr val="D0D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8">
                  <a:extLst>
                    <a:ext uri="{FF2B5EF4-FFF2-40B4-BE49-F238E27FC236}">
                      <a16:creationId xmlns:a16="http://schemas.microsoft.com/office/drawing/2014/main" id="{709BCA34-F6DE-4E52-ABB5-DF100C740AE7}"/>
                    </a:ext>
                  </a:extLst>
                </p:cNvPr>
                <p:cNvSpPr>
                  <a:spLocks/>
                </p:cNvSpPr>
                <p:nvPr/>
              </p:nvSpPr>
              <p:spPr bwMode="auto">
                <a:xfrm>
                  <a:off x="3952" y="378"/>
                  <a:ext cx="145" cy="3355"/>
                </a:xfrm>
                <a:custGeom>
                  <a:avLst/>
                  <a:gdLst>
                    <a:gd name="T0" fmla="*/ 122 w 145"/>
                    <a:gd name="T1" fmla="*/ 3355 h 3355"/>
                    <a:gd name="T2" fmla="*/ 122 w 145"/>
                    <a:gd name="T3" fmla="*/ 3355 h 3355"/>
                    <a:gd name="T4" fmla="*/ 131 w 145"/>
                    <a:gd name="T5" fmla="*/ 3345 h 3355"/>
                    <a:gd name="T6" fmla="*/ 140 w 145"/>
                    <a:gd name="T7" fmla="*/ 3331 h 3355"/>
                    <a:gd name="T8" fmla="*/ 145 w 145"/>
                    <a:gd name="T9" fmla="*/ 3317 h 3355"/>
                    <a:gd name="T10" fmla="*/ 145 w 145"/>
                    <a:gd name="T11" fmla="*/ 3298 h 3355"/>
                    <a:gd name="T12" fmla="*/ 145 w 145"/>
                    <a:gd name="T13" fmla="*/ 71 h 3355"/>
                    <a:gd name="T14" fmla="*/ 145 w 145"/>
                    <a:gd name="T15" fmla="*/ 71 h 3355"/>
                    <a:gd name="T16" fmla="*/ 145 w 145"/>
                    <a:gd name="T17" fmla="*/ 57 h 3355"/>
                    <a:gd name="T18" fmla="*/ 140 w 145"/>
                    <a:gd name="T19" fmla="*/ 43 h 3355"/>
                    <a:gd name="T20" fmla="*/ 126 w 145"/>
                    <a:gd name="T21" fmla="*/ 19 h 3355"/>
                    <a:gd name="T22" fmla="*/ 103 w 145"/>
                    <a:gd name="T23" fmla="*/ 5 h 3355"/>
                    <a:gd name="T24" fmla="*/ 89 w 145"/>
                    <a:gd name="T25" fmla="*/ 0 h 3355"/>
                    <a:gd name="T26" fmla="*/ 75 w 145"/>
                    <a:gd name="T27" fmla="*/ 0 h 3355"/>
                    <a:gd name="T28" fmla="*/ 75 w 145"/>
                    <a:gd name="T29" fmla="*/ 0 h 3355"/>
                    <a:gd name="T30" fmla="*/ 75 w 145"/>
                    <a:gd name="T31" fmla="*/ 0 h 3355"/>
                    <a:gd name="T32" fmla="*/ 61 w 145"/>
                    <a:gd name="T33" fmla="*/ 0 h 3355"/>
                    <a:gd name="T34" fmla="*/ 47 w 145"/>
                    <a:gd name="T35" fmla="*/ 5 h 3355"/>
                    <a:gd name="T36" fmla="*/ 23 w 145"/>
                    <a:gd name="T37" fmla="*/ 19 h 3355"/>
                    <a:gd name="T38" fmla="*/ 9 w 145"/>
                    <a:gd name="T39" fmla="*/ 43 h 3355"/>
                    <a:gd name="T40" fmla="*/ 4 w 145"/>
                    <a:gd name="T41" fmla="*/ 57 h 3355"/>
                    <a:gd name="T42" fmla="*/ 0 w 145"/>
                    <a:gd name="T43" fmla="*/ 71 h 3355"/>
                    <a:gd name="T44" fmla="*/ 0 w 145"/>
                    <a:gd name="T45" fmla="*/ 3298 h 3355"/>
                    <a:gd name="T46" fmla="*/ 0 w 145"/>
                    <a:gd name="T47" fmla="*/ 3298 h 3355"/>
                    <a:gd name="T48" fmla="*/ 4 w 145"/>
                    <a:gd name="T49" fmla="*/ 3317 h 3355"/>
                    <a:gd name="T50" fmla="*/ 9 w 145"/>
                    <a:gd name="T51" fmla="*/ 3331 h 3355"/>
                    <a:gd name="T52" fmla="*/ 14 w 145"/>
                    <a:gd name="T53" fmla="*/ 3341 h 3355"/>
                    <a:gd name="T54" fmla="*/ 28 w 145"/>
                    <a:gd name="T55" fmla="*/ 3355 h 3355"/>
                    <a:gd name="T56" fmla="*/ 122 w 145"/>
                    <a:gd name="T57" fmla="*/ 3355 h 33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3355"/>
                    <a:gd name="T89" fmla="*/ 145 w 145"/>
                    <a:gd name="T90" fmla="*/ 3355 h 33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3355">
                      <a:moveTo>
                        <a:pt x="122" y="3355"/>
                      </a:moveTo>
                      <a:lnTo>
                        <a:pt x="122" y="3355"/>
                      </a:lnTo>
                      <a:lnTo>
                        <a:pt x="131" y="3345"/>
                      </a:lnTo>
                      <a:lnTo>
                        <a:pt x="140" y="3331"/>
                      </a:lnTo>
                      <a:lnTo>
                        <a:pt x="145" y="3317"/>
                      </a:lnTo>
                      <a:lnTo>
                        <a:pt x="145" y="3298"/>
                      </a:lnTo>
                      <a:lnTo>
                        <a:pt x="145" y="71"/>
                      </a:lnTo>
                      <a:lnTo>
                        <a:pt x="145" y="57"/>
                      </a:lnTo>
                      <a:lnTo>
                        <a:pt x="140" y="43"/>
                      </a:lnTo>
                      <a:lnTo>
                        <a:pt x="126" y="19"/>
                      </a:lnTo>
                      <a:lnTo>
                        <a:pt x="103" y="5"/>
                      </a:lnTo>
                      <a:lnTo>
                        <a:pt x="89" y="0"/>
                      </a:lnTo>
                      <a:lnTo>
                        <a:pt x="75" y="0"/>
                      </a:lnTo>
                      <a:lnTo>
                        <a:pt x="61" y="0"/>
                      </a:lnTo>
                      <a:lnTo>
                        <a:pt x="47" y="5"/>
                      </a:lnTo>
                      <a:lnTo>
                        <a:pt x="23" y="19"/>
                      </a:lnTo>
                      <a:lnTo>
                        <a:pt x="9" y="43"/>
                      </a:lnTo>
                      <a:lnTo>
                        <a:pt x="4" y="57"/>
                      </a:lnTo>
                      <a:lnTo>
                        <a:pt x="0" y="71"/>
                      </a:lnTo>
                      <a:lnTo>
                        <a:pt x="0" y="3298"/>
                      </a:lnTo>
                      <a:lnTo>
                        <a:pt x="4" y="3317"/>
                      </a:lnTo>
                      <a:lnTo>
                        <a:pt x="9" y="3331"/>
                      </a:lnTo>
                      <a:lnTo>
                        <a:pt x="14" y="3341"/>
                      </a:lnTo>
                      <a:lnTo>
                        <a:pt x="28" y="3355"/>
                      </a:lnTo>
                      <a:lnTo>
                        <a:pt x="122" y="3355"/>
                      </a:lnTo>
                      <a:close/>
                    </a:path>
                  </a:pathLst>
                </a:custGeom>
                <a:noFill/>
                <a:ln w="30163">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19">
                  <a:extLst>
                    <a:ext uri="{FF2B5EF4-FFF2-40B4-BE49-F238E27FC236}">
                      <a16:creationId xmlns:a16="http://schemas.microsoft.com/office/drawing/2014/main" id="{042305D4-CD50-4F4B-BAA7-58FF377DAA80}"/>
                    </a:ext>
                  </a:extLst>
                </p:cNvPr>
                <p:cNvSpPr>
                  <a:spLocks/>
                </p:cNvSpPr>
                <p:nvPr/>
              </p:nvSpPr>
              <p:spPr bwMode="auto">
                <a:xfrm>
                  <a:off x="3961" y="388"/>
                  <a:ext cx="145" cy="3354"/>
                </a:xfrm>
                <a:custGeom>
                  <a:avLst/>
                  <a:gdLst>
                    <a:gd name="T0" fmla="*/ 122 w 145"/>
                    <a:gd name="T1" fmla="*/ 3354 h 3354"/>
                    <a:gd name="T2" fmla="*/ 122 w 145"/>
                    <a:gd name="T3" fmla="*/ 3354 h 3354"/>
                    <a:gd name="T4" fmla="*/ 131 w 145"/>
                    <a:gd name="T5" fmla="*/ 3345 h 3354"/>
                    <a:gd name="T6" fmla="*/ 141 w 145"/>
                    <a:gd name="T7" fmla="*/ 3331 h 3354"/>
                    <a:gd name="T8" fmla="*/ 145 w 145"/>
                    <a:gd name="T9" fmla="*/ 3317 h 3354"/>
                    <a:gd name="T10" fmla="*/ 145 w 145"/>
                    <a:gd name="T11" fmla="*/ 3298 h 3354"/>
                    <a:gd name="T12" fmla="*/ 145 w 145"/>
                    <a:gd name="T13" fmla="*/ 70 h 3354"/>
                    <a:gd name="T14" fmla="*/ 145 w 145"/>
                    <a:gd name="T15" fmla="*/ 70 h 3354"/>
                    <a:gd name="T16" fmla="*/ 145 w 145"/>
                    <a:gd name="T17" fmla="*/ 56 h 3354"/>
                    <a:gd name="T18" fmla="*/ 141 w 145"/>
                    <a:gd name="T19" fmla="*/ 42 h 3354"/>
                    <a:gd name="T20" fmla="*/ 127 w 145"/>
                    <a:gd name="T21" fmla="*/ 19 h 3354"/>
                    <a:gd name="T22" fmla="*/ 103 w 145"/>
                    <a:gd name="T23" fmla="*/ 4 h 3354"/>
                    <a:gd name="T24" fmla="*/ 89 w 145"/>
                    <a:gd name="T25" fmla="*/ 0 h 3354"/>
                    <a:gd name="T26" fmla="*/ 75 w 145"/>
                    <a:gd name="T27" fmla="*/ 0 h 3354"/>
                    <a:gd name="T28" fmla="*/ 75 w 145"/>
                    <a:gd name="T29" fmla="*/ 0 h 3354"/>
                    <a:gd name="T30" fmla="*/ 75 w 145"/>
                    <a:gd name="T31" fmla="*/ 0 h 3354"/>
                    <a:gd name="T32" fmla="*/ 61 w 145"/>
                    <a:gd name="T33" fmla="*/ 0 h 3354"/>
                    <a:gd name="T34" fmla="*/ 47 w 145"/>
                    <a:gd name="T35" fmla="*/ 4 h 3354"/>
                    <a:gd name="T36" fmla="*/ 23 w 145"/>
                    <a:gd name="T37" fmla="*/ 19 h 3354"/>
                    <a:gd name="T38" fmla="*/ 9 w 145"/>
                    <a:gd name="T39" fmla="*/ 42 h 3354"/>
                    <a:gd name="T40" fmla="*/ 5 w 145"/>
                    <a:gd name="T41" fmla="*/ 56 h 3354"/>
                    <a:gd name="T42" fmla="*/ 0 w 145"/>
                    <a:gd name="T43" fmla="*/ 70 h 3354"/>
                    <a:gd name="T44" fmla="*/ 0 w 145"/>
                    <a:gd name="T45" fmla="*/ 3298 h 3354"/>
                    <a:gd name="T46" fmla="*/ 0 w 145"/>
                    <a:gd name="T47" fmla="*/ 3298 h 3354"/>
                    <a:gd name="T48" fmla="*/ 5 w 145"/>
                    <a:gd name="T49" fmla="*/ 3317 h 3354"/>
                    <a:gd name="T50" fmla="*/ 9 w 145"/>
                    <a:gd name="T51" fmla="*/ 3331 h 3354"/>
                    <a:gd name="T52" fmla="*/ 14 w 145"/>
                    <a:gd name="T53" fmla="*/ 3340 h 3354"/>
                    <a:gd name="T54" fmla="*/ 28 w 145"/>
                    <a:gd name="T55" fmla="*/ 3354 h 3354"/>
                    <a:gd name="T56" fmla="*/ 122 w 145"/>
                    <a:gd name="T57" fmla="*/ 3354 h 3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3354"/>
                    <a:gd name="T89" fmla="*/ 145 w 145"/>
                    <a:gd name="T90" fmla="*/ 3354 h 3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3354">
                      <a:moveTo>
                        <a:pt x="122" y="3354"/>
                      </a:moveTo>
                      <a:lnTo>
                        <a:pt x="122" y="3354"/>
                      </a:lnTo>
                      <a:lnTo>
                        <a:pt x="131" y="3345"/>
                      </a:lnTo>
                      <a:lnTo>
                        <a:pt x="141" y="3331"/>
                      </a:lnTo>
                      <a:lnTo>
                        <a:pt x="145" y="3317"/>
                      </a:lnTo>
                      <a:lnTo>
                        <a:pt x="145" y="3298"/>
                      </a:lnTo>
                      <a:lnTo>
                        <a:pt x="145" y="70"/>
                      </a:lnTo>
                      <a:lnTo>
                        <a:pt x="145" y="56"/>
                      </a:lnTo>
                      <a:lnTo>
                        <a:pt x="141" y="42"/>
                      </a:lnTo>
                      <a:lnTo>
                        <a:pt x="127" y="19"/>
                      </a:lnTo>
                      <a:lnTo>
                        <a:pt x="103" y="4"/>
                      </a:lnTo>
                      <a:lnTo>
                        <a:pt x="89" y="0"/>
                      </a:lnTo>
                      <a:lnTo>
                        <a:pt x="75" y="0"/>
                      </a:lnTo>
                      <a:lnTo>
                        <a:pt x="61" y="0"/>
                      </a:lnTo>
                      <a:lnTo>
                        <a:pt x="47" y="4"/>
                      </a:lnTo>
                      <a:lnTo>
                        <a:pt x="23" y="19"/>
                      </a:lnTo>
                      <a:lnTo>
                        <a:pt x="9" y="42"/>
                      </a:lnTo>
                      <a:lnTo>
                        <a:pt x="5" y="56"/>
                      </a:lnTo>
                      <a:lnTo>
                        <a:pt x="0" y="70"/>
                      </a:lnTo>
                      <a:lnTo>
                        <a:pt x="0" y="3298"/>
                      </a:lnTo>
                      <a:lnTo>
                        <a:pt x="5" y="3317"/>
                      </a:lnTo>
                      <a:lnTo>
                        <a:pt x="9" y="3331"/>
                      </a:lnTo>
                      <a:lnTo>
                        <a:pt x="14" y="3340"/>
                      </a:lnTo>
                      <a:lnTo>
                        <a:pt x="28" y="3354"/>
                      </a:lnTo>
                      <a:lnTo>
                        <a:pt x="122" y="3354"/>
                      </a:lnTo>
                      <a:close/>
                    </a:path>
                  </a:pathLst>
                </a:custGeom>
                <a:solidFill>
                  <a:srgbClr val="A3BD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0">
                  <a:extLst>
                    <a:ext uri="{FF2B5EF4-FFF2-40B4-BE49-F238E27FC236}">
                      <a16:creationId xmlns:a16="http://schemas.microsoft.com/office/drawing/2014/main" id="{D6CEAD6A-2935-4860-96A4-6963B215C9BA}"/>
                    </a:ext>
                  </a:extLst>
                </p:cNvPr>
                <p:cNvSpPr>
                  <a:spLocks/>
                </p:cNvSpPr>
                <p:nvPr/>
              </p:nvSpPr>
              <p:spPr bwMode="auto">
                <a:xfrm>
                  <a:off x="3994" y="416"/>
                  <a:ext cx="84" cy="3303"/>
                </a:xfrm>
                <a:custGeom>
                  <a:avLst/>
                  <a:gdLst>
                    <a:gd name="T0" fmla="*/ 0 w 84"/>
                    <a:gd name="T1" fmla="*/ 42 h 3303"/>
                    <a:gd name="T2" fmla="*/ 0 w 84"/>
                    <a:gd name="T3" fmla="*/ 42 h 3303"/>
                    <a:gd name="T4" fmla="*/ 0 w 84"/>
                    <a:gd name="T5" fmla="*/ 23 h 3303"/>
                    <a:gd name="T6" fmla="*/ 9 w 84"/>
                    <a:gd name="T7" fmla="*/ 9 h 3303"/>
                    <a:gd name="T8" fmla="*/ 23 w 84"/>
                    <a:gd name="T9" fmla="*/ 0 h 3303"/>
                    <a:gd name="T10" fmla="*/ 42 w 84"/>
                    <a:gd name="T11" fmla="*/ 0 h 3303"/>
                    <a:gd name="T12" fmla="*/ 42 w 84"/>
                    <a:gd name="T13" fmla="*/ 0 h 3303"/>
                    <a:gd name="T14" fmla="*/ 42 w 84"/>
                    <a:gd name="T15" fmla="*/ 0 h 3303"/>
                    <a:gd name="T16" fmla="*/ 56 w 84"/>
                    <a:gd name="T17" fmla="*/ 0 h 3303"/>
                    <a:gd name="T18" fmla="*/ 70 w 84"/>
                    <a:gd name="T19" fmla="*/ 9 h 3303"/>
                    <a:gd name="T20" fmla="*/ 80 w 84"/>
                    <a:gd name="T21" fmla="*/ 23 h 3303"/>
                    <a:gd name="T22" fmla="*/ 84 w 84"/>
                    <a:gd name="T23" fmla="*/ 42 h 3303"/>
                    <a:gd name="T24" fmla="*/ 84 w 84"/>
                    <a:gd name="T25" fmla="*/ 3270 h 3303"/>
                    <a:gd name="T26" fmla="*/ 84 w 84"/>
                    <a:gd name="T27" fmla="*/ 3270 h 3303"/>
                    <a:gd name="T28" fmla="*/ 80 w 84"/>
                    <a:gd name="T29" fmla="*/ 3289 h 3303"/>
                    <a:gd name="T30" fmla="*/ 70 w 84"/>
                    <a:gd name="T31" fmla="*/ 3303 h 3303"/>
                    <a:gd name="T32" fmla="*/ 14 w 84"/>
                    <a:gd name="T33" fmla="*/ 3303 h 3303"/>
                    <a:gd name="T34" fmla="*/ 14 w 84"/>
                    <a:gd name="T35" fmla="*/ 3303 h 3303"/>
                    <a:gd name="T36" fmla="*/ 5 w 84"/>
                    <a:gd name="T37" fmla="*/ 3289 h 3303"/>
                    <a:gd name="T38" fmla="*/ 0 w 84"/>
                    <a:gd name="T39" fmla="*/ 3270 h 3303"/>
                    <a:gd name="T40" fmla="*/ 0 w 84"/>
                    <a:gd name="T41" fmla="*/ 42 h 3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3303"/>
                    <a:gd name="T65" fmla="*/ 84 w 84"/>
                    <a:gd name="T66" fmla="*/ 3303 h 3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3303">
                      <a:moveTo>
                        <a:pt x="0" y="42"/>
                      </a:moveTo>
                      <a:lnTo>
                        <a:pt x="0" y="42"/>
                      </a:lnTo>
                      <a:lnTo>
                        <a:pt x="0" y="23"/>
                      </a:lnTo>
                      <a:lnTo>
                        <a:pt x="9" y="9"/>
                      </a:lnTo>
                      <a:lnTo>
                        <a:pt x="23" y="0"/>
                      </a:lnTo>
                      <a:lnTo>
                        <a:pt x="42" y="0"/>
                      </a:lnTo>
                      <a:lnTo>
                        <a:pt x="56" y="0"/>
                      </a:lnTo>
                      <a:lnTo>
                        <a:pt x="70" y="9"/>
                      </a:lnTo>
                      <a:lnTo>
                        <a:pt x="80" y="23"/>
                      </a:lnTo>
                      <a:lnTo>
                        <a:pt x="84" y="42"/>
                      </a:lnTo>
                      <a:lnTo>
                        <a:pt x="84" y="3270"/>
                      </a:lnTo>
                      <a:lnTo>
                        <a:pt x="80" y="3289"/>
                      </a:lnTo>
                      <a:lnTo>
                        <a:pt x="70" y="3303"/>
                      </a:lnTo>
                      <a:lnTo>
                        <a:pt x="14" y="3303"/>
                      </a:lnTo>
                      <a:lnTo>
                        <a:pt x="5" y="3289"/>
                      </a:lnTo>
                      <a:lnTo>
                        <a:pt x="0" y="3270"/>
                      </a:lnTo>
                      <a:lnTo>
                        <a:pt x="0" y="42"/>
                      </a:lnTo>
                      <a:close/>
                    </a:path>
                  </a:pathLst>
                </a:custGeom>
                <a:solidFill>
                  <a:srgbClr val="F9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1">
                  <a:extLst>
                    <a:ext uri="{FF2B5EF4-FFF2-40B4-BE49-F238E27FC236}">
                      <a16:creationId xmlns:a16="http://schemas.microsoft.com/office/drawing/2014/main" id="{E0818800-B9DB-4FD7-91B3-BF3477F315DB}"/>
                    </a:ext>
                  </a:extLst>
                </p:cNvPr>
                <p:cNvSpPr>
                  <a:spLocks/>
                </p:cNvSpPr>
                <p:nvPr/>
              </p:nvSpPr>
              <p:spPr bwMode="auto">
                <a:xfrm>
                  <a:off x="4008" y="430"/>
                  <a:ext cx="47" cy="1970"/>
                </a:xfrm>
                <a:custGeom>
                  <a:avLst/>
                  <a:gdLst>
                    <a:gd name="T0" fmla="*/ 47 w 47"/>
                    <a:gd name="T1" fmla="*/ 23 h 1970"/>
                    <a:gd name="T2" fmla="*/ 47 w 47"/>
                    <a:gd name="T3" fmla="*/ 23 h 1970"/>
                    <a:gd name="T4" fmla="*/ 47 w 47"/>
                    <a:gd name="T5" fmla="*/ 14 h 1970"/>
                    <a:gd name="T6" fmla="*/ 37 w 47"/>
                    <a:gd name="T7" fmla="*/ 5 h 1970"/>
                    <a:gd name="T8" fmla="*/ 33 w 47"/>
                    <a:gd name="T9" fmla="*/ 0 h 1970"/>
                    <a:gd name="T10" fmla="*/ 23 w 47"/>
                    <a:gd name="T11" fmla="*/ 0 h 1970"/>
                    <a:gd name="T12" fmla="*/ 23 w 47"/>
                    <a:gd name="T13" fmla="*/ 0 h 1970"/>
                    <a:gd name="T14" fmla="*/ 14 w 47"/>
                    <a:gd name="T15" fmla="*/ 0 h 1970"/>
                    <a:gd name="T16" fmla="*/ 5 w 47"/>
                    <a:gd name="T17" fmla="*/ 5 h 1970"/>
                    <a:gd name="T18" fmla="*/ 0 w 47"/>
                    <a:gd name="T19" fmla="*/ 14 h 1970"/>
                    <a:gd name="T20" fmla="*/ 0 w 47"/>
                    <a:gd name="T21" fmla="*/ 23 h 1970"/>
                    <a:gd name="T22" fmla="*/ 0 w 47"/>
                    <a:gd name="T23" fmla="*/ 1970 h 1970"/>
                    <a:gd name="T24" fmla="*/ 47 w 47"/>
                    <a:gd name="T25" fmla="*/ 1970 h 1970"/>
                    <a:gd name="T26" fmla="*/ 47 w 47"/>
                    <a:gd name="T27" fmla="*/ 23 h 19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1970"/>
                    <a:gd name="T44" fmla="*/ 47 w 47"/>
                    <a:gd name="T45" fmla="*/ 1970 h 19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1970">
                      <a:moveTo>
                        <a:pt x="47" y="23"/>
                      </a:moveTo>
                      <a:lnTo>
                        <a:pt x="47" y="23"/>
                      </a:lnTo>
                      <a:lnTo>
                        <a:pt x="47" y="14"/>
                      </a:lnTo>
                      <a:lnTo>
                        <a:pt x="37" y="5"/>
                      </a:lnTo>
                      <a:lnTo>
                        <a:pt x="33" y="0"/>
                      </a:lnTo>
                      <a:lnTo>
                        <a:pt x="23" y="0"/>
                      </a:lnTo>
                      <a:lnTo>
                        <a:pt x="14" y="0"/>
                      </a:lnTo>
                      <a:lnTo>
                        <a:pt x="5" y="5"/>
                      </a:lnTo>
                      <a:lnTo>
                        <a:pt x="0" y="14"/>
                      </a:lnTo>
                      <a:lnTo>
                        <a:pt x="0" y="23"/>
                      </a:lnTo>
                      <a:lnTo>
                        <a:pt x="0" y="1970"/>
                      </a:lnTo>
                      <a:lnTo>
                        <a:pt x="47" y="1970"/>
                      </a:lnTo>
                      <a:lnTo>
                        <a:pt x="47" y="23"/>
                      </a:lnTo>
                      <a:close/>
                    </a:path>
                  </a:pathLst>
                </a:custGeom>
                <a:noFill/>
                <a:ln w="14288">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22">
                  <a:extLst>
                    <a:ext uri="{FF2B5EF4-FFF2-40B4-BE49-F238E27FC236}">
                      <a16:creationId xmlns:a16="http://schemas.microsoft.com/office/drawing/2014/main" id="{C7FB4297-F654-4F02-8DC9-9C1EA30256EB}"/>
                    </a:ext>
                  </a:extLst>
                </p:cNvPr>
                <p:cNvSpPr>
                  <a:spLocks/>
                </p:cNvSpPr>
                <p:nvPr/>
              </p:nvSpPr>
              <p:spPr bwMode="auto">
                <a:xfrm>
                  <a:off x="3975" y="3681"/>
                  <a:ext cx="94" cy="272"/>
                </a:xfrm>
                <a:custGeom>
                  <a:avLst/>
                  <a:gdLst>
                    <a:gd name="T0" fmla="*/ 94 w 94"/>
                    <a:gd name="T1" fmla="*/ 47 h 272"/>
                    <a:gd name="T2" fmla="*/ 94 w 94"/>
                    <a:gd name="T3" fmla="*/ 47 h 272"/>
                    <a:gd name="T4" fmla="*/ 89 w 94"/>
                    <a:gd name="T5" fmla="*/ 28 h 272"/>
                    <a:gd name="T6" fmla="*/ 80 w 94"/>
                    <a:gd name="T7" fmla="*/ 14 h 272"/>
                    <a:gd name="T8" fmla="*/ 66 w 94"/>
                    <a:gd name="T9" fmla="*/ 5 h 272"/>
                    <a:gd name="T10" fmla="*/ 47 w 94"/>
                    <a:gd name="T11" fmla="*/ 0 h 272"/>
                    <a:gd name="T12" fmla="*/ 47 w 94"/>
                    <a:gd name="T13" fmla="*/ 0 h 272"/>
                    <a:gd name="T14" fmla="*/ 47 w 94"/>
                    <a:gd name="T15" fmla="*/ 0 h 272"/>
                    <a:gd name="T16" fmla="*/ 47 w 94"/>
                    <a:gd name="T17" fmla="*/ 0 h 272"/>
                    <a:gd name="T18" fmla="*/ 28 w 94"/>
                    <a:gd name="T19" fmla="*/ 5 h 272"/>
                    <a:gd name="T20" fmla="*/ 14 w 94"/>
                    <a:gd name="T21" fmla="*/ 14 h 272"/>
                    <a:gd name="T22" fmla="*/ 0 w 94"/>
                    <a:gd name="T23" fmla="*/ 28 h 272"/>
                    <a:gd name="T24" fmla="*/ 0 w 94"/>
                    <a:gd name="T25" fmla="*/ 47 h 272"/>
                    <a:gd name="T26" fmla="*/ 0 w 94"/>
                    <a:gd name="T27" fmla="*/ 225 h 272"/>
                    <a:gd name="T28" fmla="*/ 0 w 94"/>
                    <a:gd name="T29" fmla="*/ 225 h 272"/>
                    <a:gd name="T30" fmla="*/ 0 w 94"/>
                    <a:gd name="T31" fmla="*/ 244 h 272"/>
                    <a:gd name="T32" fmla="*/ 14 w 94"/>
                    <a:gd name="T33" fmla="*/ 258 h 272"/>
                    <a:gd name="T34" fmla="*/ 28 w 94"/>
                    <a:gd name="T35" fmla="*/ 268 h 272"/>
                    <a:gd name="T36" fmla="*/ 47 w 94"/>
                    <a:gd name="T37" fmla="*/ 272 h 272"/>
                    <a:gd name="T38" fmla="*/ 47 w 94"/>
                    <a:gd name="T39" fmla="*/ 272 h 272"/>
                    <a:gd name="T40" fmla="*/ 47 w 94"/>
                    <a:gd name="T41" fmla="*/ 272 h 272"/>
                    <a:gd name="T42" fmla="*/ 47 w 94"/>
                    <a:gd name="T43" fmla="*/ 272 h 272"/>
                    <a:gd name="T44" fmla="*/ 66 w 94"/>
                    <a:gd name="T45" fmla="*/ 268 h 272"/>
                    <a:gd name="T46" fmla="*/ 80 w 94"/>
                    <a:gd name="T47" fmla="*/ 258 h 272"/>
                    <a:gd name="T48" fmla="*/ 89 w 94"/>
                    <a:gd name="T49" fmla="*/ 244 h 272"/>
                    <a:gd name="T50" fmla="*/ 94 w 94"/>
                    <a:gd name="T51" fmla="*/ 225 h 272"/>
                    <a:gd name="T52" fmla="*/ 94 w 94"/>
                    <a:gd name="T53" fmla="*/ 47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7"/>
                      </a:moveTo>
                      <a:lnTo>
                        <a:pt x="94" y="47"/>
                      </a:lnTo>
                      <a:lnTo>
                        <a:pt x="89" y="28"/>
                      </a:lnTo>
                      <a:lnTo>
                        <a:pt x="80" y="14"/>
                      </a:lnTo>
                      <a:lnTo>
                        <a:pt x="66" y="5"/>
                      </a:lnTo>
                      <a:lnTo>
                        <a:pt x="47" y="0"/>
                      </a:lnTo>
                      <a:lnTo>
                        <a:pt x="28" y="5"/>
                      </a:lnTo>
                      <a:lnTo>
                        <a:pt x="14" y="14"/>
                      </a:lnTo>
                      <a:lnTo>
                        <a:pt x="0" y="28"/>
                      </a:lnTo>
                      <a:lnTo>
                        <a:pt x="0" y="47"/>
                      </a:lnTo>
                      <a:lnTo>
                        <a:pt x="0" y="225"/>
                      </a:lnTo>
                      <a:lnTo>
                        <a:pt x="0" y="244"/>
                      </a:lnTo>
                      <a:lnTo>
                        <a:pt x="14" y="258"/>
                      </a:lnTo>
                      <a:lnTo>
                        <a:pt x="28" y="268"/>
                      </a:lnTo>
                      <a:lnTo>
                        <a:pt x="47" y="272"/>
                      </a:lnTo>
                      <a:lnTo>
                        <a:pt x="66" y="268"/>
                      </a:lnTo>
                      <a:lnTo>
                        <a:pt x="80" y="258"/>
                      </a:lnTo>
                      <a:lnTo>
                        <a:pt x="89" y="244"/>
                      </a:lnTo>
                      <a:lnTo>
                        <a:pt x="94" y="225"/>
                      </a:lnTo>
                      <a:lnTo>
                        <a:pt x="94" y="47"/>
                      </a:lnTo>
                      <a:close/>
                    </a:path>
                  </a:pathLst>
                </a:custGeom>
                <a:noFill/>
                <a:ln w="44450">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Rectangle 23">
                  <a:extLst>
                    <a:ext uri="{FF2B5EF4-FFF2-40B4-BE49-F238E27FC236}">
                      <a16:creationId xmlns:a16="http://schemas.microsoft.com/office/drawing/2014/main" id="{C1D547A0-443D-479A-9F23-533F147DBBA1}"/>
                    </a:ext>
                  </a:extLst>
                </p:cNvPr>
                <p:cNvSpPr>
                  <a:spLocks noChangeArrowheads="1"/>
                </p:cNvSpPr>
                <p:nvPr/>
              </p:nvSpPr>
              <p:spPr bwMode="auto">
                <a:xfrm>
                  <a:off x="4013" y="2405"/>
                  <a:ext cx="47" cy="1304"/>
                </a:xfrm>
                <a:prstGeom prst="rect">
                  <a:avLst/>
                </a:prstGeom>
                <a:solidFill>
                  <a:srgbClr val="A4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ar-SA" altLang="en-US">
                    <a:solidFill>
                      <a:srgbClr val="000000"/>
                    </a:solidFill>
                  </a:endParaRPr>
                </a:p>
              </p:txBody>
            </p:sp>
            <p:sp>
              <p:nvSpPr>
                <p:cNvPr id="196" name="Rectangle 24">
                  <a:extLst>
                    <a:ext uri="{FF2B5EF4-FFF2-40B4-BE49-F238E27FC236}">
                      <a16:creationId xmlns:a16="http://schemas.microsoft.com/office/drawing/2014/main" id="{E5E84899-1A42-4E79-8433-E0B96E96DCCE}"/>
                    </a:ext>
                  </a:extLst>
                </p:cNvPr>
                <p:cNvSpPr>
                  <a:spLocks noChangeArrowheads="1"/>
                </p:cNvSpPr>
                <p:nvPr/>
              </p:nvSpPr>
              <p:spPr bwMode="auto">
                <a:xfrm>
                  <a:off x="4008" y="2400"/>
                  <a:ext cx="47" cy="1305"/>
                </a:xfrm>
                <a:prstGeom prst="rect">
                  <a:avLst/>
                </a:prstGeom>
                <a:noFill/>
                <a:ln w="14288">
                  <a:solidFill>
                    <a:srgbClr val="A3BDC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ar-SA" altLang="en-US">
                    <a:solidFill>
                      <a:srgbClr val="000000"/>
                    </a:solidFill>
                  </a:endParaRPr>
                </a:p>
              </p:txBody>
            </p:sp>
            <p:sp>
              <p:nvSpPr>
                <p:cNvPr id="197" name="Freeform 25">
                  <a:extLst>
                    <a:ext uri="{FF2B5EF4-FFF2-40B4-BE49-F238E27FC236}">
                      <a16:creationId xmlns:a16="http://schemas.microsoft.com/office/drawing/2014/main" id="{8204C129-C11C-4E71-A63B-19E54EC0B855}"/>
                    </a:ext>
                  </a:extLst>
                </p:cNvPr>
                <p:cNvSpPr>
                  <a:spLocks/>
                </p:cNvSpPr>
                <p:nvPr/>
              </p:nvSpPr>
              <p:spPr bwMode="auto">
                <a:xfrm>
                  <a:off x="3984" y="3691"/>
                  <a:ext cx="94" cy="272"/>
                </a:xfrm>
                <a:custGeom>
                  <a:avLst/>
                  <a:gdLst>
                    <a:gd name="T0" fmla="*/ 94 w 94"/>
                    <a:gd name="T1" fmla="*/ 46 h 272"/>
                    <a:gd name="T2" fmla="*/ 94 w 94"/>
                    <a:gd name="T3" fmla="*/ 46 h 272"/>
                    <a:gd name="T4" fmla="*/ 90 w 94"/>
                    <a:gd name="T5" fmla="*/ 28 h 272"/>
                    <a:gd name="T6" fmla="*/ 80 w 94"/>
                    <a:gd name="T7" fmla="*/ 14 h 272"/>
                    <a:gd name="T8" fmla="*/ 66 w 94"/>
                    <a:gd name="T9" fmla="*/ 4 h 272"/>
                    <a:gd name="T10" fmla="*/ 47 w 94"/>
                    <a:gd name="T11" fmla="*/ 0 h 272"/>
                    <a:gd name="T12" fmla="*/ 47 w 94"/>
                    <a:gd name="T13" fmla="*/ 0 h 272"/>
                    <a:gd name="T14" fmla="*/ 47 w 94"/>
                    <a:gd name="T15" fmla="*/ 0 h 272"/>
                    <a:gd name="T16" fmla="*/ 47 w 94"/>
                    <a:gd name="T17" fmla="*/ 0 h 272"/>
                    <a:gd name="T18" fmla="*/ 29 w 94"/>
                    <a:gd name="T19" fmla="*/ 4 h 272"/>
                    <a:gd name="T20" fmla="*/ 15 w 94"/>
                    <a:gd name="T21" fmla="*/ 14 h 272"/>
                    <a:gd name="T22" fmla="*/ 0 w 94"/>
                    <a:gd name="T23" fmla="*/ 28 h 272"/>
                    <a:gd name="T24" fmla="*/ 0 w 94"/>
                    <a:gd name="T25" fmla="*/ 46 h 272"/>
                    <a:gd name="T26" fmla="*/ 0 w 94"/>
                    <a:gd name="T27" fmla="*/ 225 h 272"/>
                    <a:gd name="T28" fmla="*/ 0 w 94"/>
                    <a:gd name="T29" fmla="*/ 225 h 272"/>
                    <a:gd name="T30" fmla="*/ 0 w 94"/>
                    <a:gd name="T31" fmla="*/ 244 h 272"/>
                    <a:gd name="T32" fmla="*/ 15 w 94"/>
                    <a:gd name="T33" fmla="*/ 258 h 272"/>
                    <a:gd name="T34" fmla="*/ 29 w 94"/>
                    <a:gd name="T35" fmla="*/ 267 h 272"/>
                    <a:gd name="T36" fmla="*/ 47 w 94"/>
                    <a:gd name="T37" fmla="*/ 272 h 272"/>
                    <a:gd name="T38" fmla="*/ 47 w 94"/>
                    <a:gd name="T39" fmla="*/ 272 h 272"/>
                    <a:gd name="T40" fmla="*/ 47 w 94"/>
                    <a:gd name="T41" fmla="*/ 272 h 272"/>
                    <a:gd name="T42" fmla="*/ 47 w 94"/>
                    <a:gd name="T43" fmla="*/ 272 h 272"/>
                    <a:gd name="T44" fmla="*/ 66 w 94"/>
                    <a:gd name="T45" fmla="*/ 267 h 272"/>
                    <a:gd name="T46" fmla="*/ 80 w 94"/>
                    <a:gd name="T47" fmla="*/ 258 h 272"/>
                    <a:gd name="T48" fmla="*/ 90 w 94"/>
                    <a:gd name="T49" fmla="*/ 244 h 272"/>
                    <a:gd name="T50" fmla="*/ 94 w 94"/>
                    <a:gd name="T51" fmla="*/ 225 h 272"/>
                    <a:gd name="T52" fmla="*/ 94 w 94"/>
                    <a:gd name="T53" fmla="*/ 46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6"/>
                      </a:moveTo>
                      <a:lnTo>
                        <a:pt x="94" y="46"/>
                      </a:lnTo>
                      <a:lnTo>
                        <a:pt x="90" y="28"/>
                      </a:lnTo>
                      <a:lnTo>
                        <a:pt x="80" y="14"/>
                      </a:lnTo>
                      <a:lnTo>
                        <a:pt x="66" y="4"/>
                      </a:lnTo>
                      <a:lnTo>
                        <a:pt x="47" y="0"/>
                      </a:lnTo>
                      <a:lnTo>
                        <a:pt x="29" y="4"/>
                      </a:lnTo>
                      <a:lnTo>
                        <a:pt x="15" y="14"/>
                      </a:lnTo>
                      <a:lnTo>
                        <a:pt x="0" y="28"/>
                      </a:lnTo>
                      <a:lnTo>
                        <a:pt x="0" y="46"/>
                      </a:lnTo>
                      <a:lnTo>
                        <a:pt x="0" y="225"/>
                      </a:lnTo>
                      <a:lnTo>
                        <a:pt x="0" y="244"/>
                      </a:lnTo>
                      <a:lnTo>
                        <a:pt x="15" y="258"/>
                      </a:lnTo>
                      <a:lnTo>
                        <a:pt x="29" y="267"/>
                      </a:lnTo>
                      <a:lnTo>
                        <a:pt x="47" y="272"/>
                      </a:lnTo>
                      <a:lnTo>
                        <a:pt x="66" y="267"/>
                      </a:lnTo>
                      <a:lnTo>
                        <a:pt x="80" y="258"/>
                      </a:lnTo>
                      <a:lnTo>
                        <a:pt x="90" y="244"/>
                      </a:lnTo>
                      <a:lnTo>
                        <a:pt x="94" y="225"/>
                      </a:lnTo>
                      <a:lnTo>
                        <a:pt x="94" y="46"/>
                      </a:lnTo>
                      <a:close/>
                    </a:path>
                  </a:pathLst>
                </a:custGeom>
                <a:noFill/>
                <a:ln w="14288">
                  <a:solidFill>
                    <a:srgbClr val="A4001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26">
                  <a:extLst>
                    <a:ext uri="{FF2B5EF4-FFF2-40B4-BE49-F238E27FC236}">
                      <a16:creationId xmlns:a16="http://schemas.microsoft.com/office/drawing/2014/main" id="{5B7F59D1-740C-40CE-8354-3B30248CCAF1}"/>
                    </a:ext>
                  </a:extLst>
                </p:cNvPr>
                <p:cNvSpPr>
                  <a:spLocks/>
                </p:cNvSpPr>
                <p:nvPr/>
              </p:nvSpPr>
              <p:spPr bwMode="auto">
                <a:xfrm>
                  <a:off x="3957" y="3696"/>
                  <a:ext cx="121" cy="272"/>
                </a:xfrm>
                <a:custGeom>
                  <a:avLst/>
                  <a:gdLst>
                    <a:gd name="T0" fmla="*/ 1781973 w 94"/>
                    <a:gd name="T1" fmla="*/ 46 h 272"/>
                    <a:gd name="T2" fmla="*/ 1781973 w 94"/>
                    <a:gd name="T3" fmla="*/ 46 h 272"/>
                    <a:gd name="T4" fmla="*/ 1696210 w 94"/>
                    <a:gd name="T5" fmla="*/ 28 h 272"/>
                    <a:gd name="T6" fmla="*/ 1513844 w 94"/>
                    <a:gd name="T7" fmla="*/ 14 h 272"/>
                    <a:gd name="T8" fmla="*/ 1243581 w 94"/>
                    <a:gd name="T9" fmla="*/ 4 h 272"/>
                    <a:gd name="T10" fmla="*/ 873839 w 94"/>
                    <a:gd name="T11" fmla="*/ 0 h 272"/>
                    <a:gd name="T12" fmla="*/ 873839 w 94"/>
                    <a:gd name="T13" fmla="*/ 0 h 272"/>
                    <a:gd name="T14" fmla="*/ 873839 w 94"/>
                    <a:gd name="T15" fmla="*/ 0 h 272"/>
                    <a:gd name="T16" fmla="*/ 873839 w 94"/>
                    <a:gd name="T17" fmla="*/ 0 h 272"/>
                    <a:gd name="T18" fmla="*/ 551380 w 94"/>
                    <a:gd name="T19" fmla="*/ 4 h 272"/>
                    <a:gd name="T20" fmla="*/ 273357 w 94"/>
                    <a:gd name="T21" fmla="*/ 14 h 272"/>
                    <a:gd name="T22" fmla="*/ 0 w 94"/>
                    <a:gd name="T23" fmla="*/ 28 h 272"/>
                    <a:gd name="T24" fmla="*/ 0 w 94"/>
                    <a:gd name="T25" fmla="*/ 46 h 272"/>
                    <a:gd name="T26" fmla="*/ 0 w 94"/>
                    <a:gd name="T27" fmla="*/ 225 h 272"/>
                    <a:gd name="T28" fmla="*/ 0 w 94"/>
                    <a:gd name="T29" fmla="*/ 225 h 272"/>
                    <a:gd name="T30" fmla="*/ 0 w 94"/>
                    <a:gd name="T31" fmla="*/ 244 h 272"/>
                    <a:gd name="T32" fmla="*/ 273357 w 94"/>
                    <a:gd name="T33" fmla="*/ 258 h 272"/>
                    <a:gd name="T34" fmla="*/ 551380 w 94"/>
                    <a:gd name="T35" fmla="*/ 267 h 272"/>
                    <a:gd name="T36" fmla="*/ 873839 w 94"/>
                    <a:gd name="T37" fmla="*/ 272 h 272"/>
                    <a:gd name="T38" fmla="*/ 873839 w 94"/>
                    <a:gd name="T39" fmla="*/ 272 h 272"/>
                    <a:gd name="T40" fmla="*/ 873839 w 94"/>
                    <a:gd name="T41" fmla="*/ 272 h 272"/>
                    <a:gd name="T42" fmla="*/ 873839 w 94"/>
                    <a:gd name="T43" fmla="*/ 272 h 272"/>
                    <a:gd name="T44" fmla="*/ 1243581 w 94"/>
                    <a:gd name="T45" fmla="*/ 267 h 272"/>
                    <a:gd name="T46" fmla="*/ 1513844 w 94"/>
                    <a:gd name="T47" fmla="*/ 258 h 272"/>
                    <a:gd name="T48" fmla="*/ 1696210 w 94"/>
                    <a:gd name="T49" fmla="*/ 244 h 272"/>
                    <a:gd name="T50" fmla="*/ 1781973 w 94"/>
                    <a:gd name="T51" fmla="*/ 225 h 272"/>
                    <a:gd name="T52" fmla="*/ 1781973 w 94"/>
                    <a:gd name="T53" fmla="*/ 46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6"/>
                      </a:moveTo>
                      <a:lnTo>
                        <a:pt x="94" y="46"/>
                      </a:lnTo>
                      <a:lnTo>
                        <a:pt x="90" y="28"/>
                      </a:lnTo>
                      <a:lnTo>
                        <a:pt x="80" y="14"/>
                      </a:lnTo>
                      <a:lnTo>
                        <a:pt x="66" y="4"/>
                      </a:lnTo>
                      <a:lnTo>
                        <a:pt x="47" y="0"/>
                      </a:lnTo>
                      <a:lnTo>
                        <a:pt x="29" y="4"/>
                      </a:lnTo>
                      <a:lnTo>
                        <a:pt x="15" y="14"/>
                      </a:lnTo>
                      <a:lnTo>
                        <a:pt x="0" y="28"/>
                      </a:lnTo>
                      <a:lnTo>
                        <a:pt x="0" y="46"/>
                      </a:lnTo>
                      <a:lnTo>
                        <a:pt x="0" y="225"/>
                      </a:lnTo>
                      <a:lnTo>
                        <a:pt x="0" y="244"/>
                      </a:lnTo>
                      <a:lnTo>
                        <a:pt x="15" y="258"/>
                      </a:lnTo>
                      <a:lnTo>
                        <a:pt x="29" y="267"/>
                      </a:lnTo>
                      <a:lnTo>
                        <a:pt x="47" y="272"/>
                      </a:lnTo>
                      <a:lnTo>
                        <a:pt x="66" y="267"/>
                      </a:lnTo>
                      <a:lnTo>
                        <a:pt x="80" y="258"/>
                      </a:lnTo>
                      <a:lnTo>
                        <a:pt x="90" y="244"/>
                      </a:lnTo>
                      <a:lnTo>
                        <a:pt x="94" y="225"/>
                      </a:lnTo>
                      <a:lnTo>
                        <a:pt x="94" y="46"/>
                      </a:lnTo>
                      <a:close/>
                    </a:path>
                  </a:pathLst>
                </a:custGeom>
                <a:solidFill>
                  <a:srgbClr val="B62635"/>
                </a:solidFill>
                <a:ln w="14288">
                  <a:solidFill>
                    <a:srgbClr val="A4001D"/>
                  </a:solidFill>
                  <a:round/>
                  <a:headEnd/>
                  <a:tailEnd/>
                </a:ln>
              </p:spPr>
              <p:txBody>
                <a:bodyPr/>
                <a:lstStyle/>
                <a:p>
                  <a:endParaRPr lang="en-US"/>
                </a:p>
              </p:txBody>
            </p:sp>
          </p:grpSp>
          <p:grpSp>
            <p:nvGrpSpPr>
              <p:cNvPr id="178" name="Group 28">
                <a:extLst>
                  <a:ext uri="{FF2B5EF4-FFF2-40B4-BE49-F238E27FC236}">
                    <a16:creationId xmlns:a16="http://schemas.microsoft.com/office/drawing/2014/main" id="{A6E1D843-E45B-46B8-9FE4-A18BEF42C133}"/>
                  </a:ext>
                </a:extLst>
              </p:cNvPr>
              <p:cNvGrpSpPr>
                <a:grpSpLocks/>
              </p:cNvGrpSpPr>
              <p:nvPr/>
            </p:nvGrpSpPr>
            <p:grpSpPr bwMode="auto">
              <a:xfrm>
                <a:off x="2309813" y="600075"/>
                <a:ext cx="246062" cy="5691188"/>
                <a:chOff x="1455" y="378"/>
                <a:chExt cx="155" cy="3585"/>
              </a:xfrm>
            </p:grpSpPr>
            <p:sp>
              <p:nvSpPr>
                <p:cNvPr id="179" name="Freeform 29">
                  <a:extLst>
                    <a:ext uri="{FF2B5EF4-FFF2-40B4-BE49-F238E27FC236}">
                      <a16:creationId xmlns:a16="http://schemas.microsoft.com/office/drawing/2014/main" id="{558F7842-03EA-4015-BD03-188A5F184008}"/>
                    </a:ext>
                  </a:extLst>
                </p:cNvPr>
                <p:cNvSpPr>
                  <a:spLocks/>
                </p:cNvSpPr>
                <p:nvPr/>
              </p:nvSpPr>
              <p:spPr bwMode="auto">
                <a:xfrm>
                  <a:off x="1464" y="388"/>
                  <a:ext cx="146" cy="3354"/>
                </a:xfrm>
                <a:custGeom>
                  <a:avLst/>
                  <a:gdLst>
                    <a:gd name="T0" fmla="*/ 122 w 146"/>
                    <a:gd name="T1" fmla="*/ 3354 h 3354"/>
                    <a:gd name="T2" fmla="*/ 122 w 146"/>
                    <a:gd name="T3" fmla="*/ 3354 h 3354"/>
                    <a:gd name="T4" fmla="*/ 132 w 146"/>
                    <a:gd name="T5" fmla="*/ 3345 h 3354"/>
                    <a:gd name="T6" fmla="*/ 141 w 146"/>
                    <a:gd name="T7" fmla="*/ 3331 h 3354"/>
                    <a:gd name="T8" fmla="*/ 146 w 146"/>
                    <a:gd name="T9" fmla="*/ 3317 h 3354"/>
                    <a:gd name="T10" fmla="*/ 146 w 146"/>
                    <a:gd name="T11" fmla="*/ 3298 h 3354"/>
                    <a:gd name="T12" fmla="*/ 146 w 146"/>
                    <a:gd name="T13" fmla="*/ 70 h 3354"/>
                    <a:gd name="T14" fmla="*/ 146 w 146"/>
                    <a:gd name="T15" fmla="*/ 70 h 3354"/>
                    <a:gd name="T16" fmla="*/ 146 w 146"/>
                    <a:gd name="T17" fmla="*/ 56 h 3354"/>
                    <a:gd name="T18" fmla="*/ 141 w 146"/>
                    <a:gd name="T19" fmla="*/ 42 h 3354"/>
                    <a:gd name="T20" fmla="*/ 127 w 146"/>
                    <a:gd name="T21" fmla="*/ 19 h 3354"/>
                    <a:gd name="T22" fmla="*/ 104 w 146"/>
                    <a:gd name="T23" fmla="*/ 4 h 3354"/>
                    <a:gd name="T24" fmla="*/ 89 w 146"/>
                    <a:gd name="T25" fmla="*/ 0 h 3354"/>
                    <a:gd name="T26" fmla="*/ 75 w 146"/>
                    <a:gd name="T27" fmla="*/ 0 h 3354"/>
                    <a:gd name="T28" fmla="*/ 75 w 146"/>
                    <a:gd name="T29" fmla="*/ 0 h 3354"/>
                    <a:gd name="T30" fmla="*/ 75 w 146"/>
                    <a:gd name="T31" fmla="*/ 0 h 3354"/>
                    <a:gd name="T32" fmla="*/ 61 w 146"/>
                    <a:gd name="T33" fmla="*/ 0 h 3354"/>
                    <a:gd name="T34" fmla="*/ 47 w 146"/>
                    <a:gd name="T35" fmla="*/ 4 h 3354"/>
                    <a:gd name="T36" fmla="*/ 24 w 146"/>
                    <a:gd name="T37" fmla="*/ 19 h 3354"/>
                    <a:gd name="T38" fmla="*/ 10 w 146"/>
                    <a:gd name="T39" fmla="*/ 42 h 3354"/>
                    <a:gd name="T40" fmla="*/ 5 w 146"/>
                    <a:gd name="T41" fmla="*/ 56 h 3354"/>
                    <a:gd name="T42" fmla="*/ 0 w 146"/>
                    <a:gd name="T43" fmla="*/ 70 h 3354"/>
                    <a:gd name="T44" fmla="*/ 0 w 146"/>
                    <a:gd name="T45" fmla="*/ 3298 h 3354"/>
                    <a:gd name="T46" fmla="*/ 0 w 146"/>
                    <a:gd name="T47" fmla="*/ 3298 h 3354"/>
                    <a:gd name="T48" fmla="*/ 5 w 146"/>
                    <a:gd name="T49" fmla="*/ 3317 h 3354"/>
                    <a:gd name="T50" fmla="*/ 10 w 146"/>
                    <a:gd name="T51" fmla="*/ 3331 h 3354"/>
                    <a:gd name="T52" fmla="*/ 14 w 146"/>
                    <a:gd name="T53" fmla="*/ 3340 h 3354"/>
                    <a:gd name="T54" fmla="*/ 28 w 146"/>
                    <a:gd name="T55" fmla="*/ 3354 h 3354"/>
                    <a:gd name="T56" fmla="*/ 122 w 146"/>
                    <a:gd name="T57" fmla="*/ 3354 h 3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3354"/>
                    <a:gd name="T89" fmla="*/ 146 w 146"/>
                    <a:gd name="T90" fmla="*/ 3354 h 3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3354">
                      <a:moveTo>
                        <a:pt x="122" y="3354"/>
                      </a:moveTo>
                      <a:lnTo>
                        <a:pt x="122" y="3354"/>
                      </a:lnTo>
                      <a:lnTo>
                        <a:pt x="132" y="3345"/>
                      </a:lnTo>
                      <a:lnTo>
                        <a:pt x="141" y="3331"/>
                      </a:lnTo>
                      <a:lnTo>
                        <a:pt x="146" y="3317"/>
                      </a:lnTo>
                      <a:lnTo>
                        <a:pt x="146" y="3298"/>
                      </a:lnTo>
                      <a:lnTo>
                        <a:pt x="146" y="70"/>
                      </a:lnTo>
                      <a:lnTo>
                        <a:pt x="146" y="56"/>
                      </a:lnTo>
                      <a:lnTo>
                        <a:pt x="141" y="42"/>
                      </a:lnTo>
                      <a:lnTo>
                        <a:pt x="127" y="19"/>
                      </a:lnTo>
                      <a:lnTo>
                        <a:pt x="104" y="4"/>
                      </a:lnTo>
                      <a:lnTo>
                        <a:pt x="89" y="0"/>
                      </a:lnTo>
                      <a:lnTo>
                        <a:pt x="75" y="0"/>
                      </a:lnTo>
                      <a:lnTo>
                        <a:pt x="61" y="0"/>
                      </a:lnTo>
                      <a:lnTo>
                        <a:pt x="47" y="4"/>
                      </a:lnTo>
                      <a:lnTo>
                        <a:pt x="24" y="19"/>
                      </a:lnTo>
                      <a:lnTo>
                        <a:pt x="10" y="42"/>
                      </a:lnTo>
                      <a:lnTo>
                        <a:pt x="5" y="56"/>
                      </a:lnTo>
                      <a:lnTo>
                        <a:pt x="0" y="70"/>
                      </a:lnTo>
                      <a:lnTo>
                        <a:pt x="0" y="3298"/>
                      </a:lnTo>
                      <a:lnTo>
                        <a:pt x="5" y="3317"/>
                      </a:lnTo>
                      <a:lnTo>
                        <a:pt x="10" y="3331"/>
                      </a:lnTo>
                      <a:lnTo>
                        <a:pt x="14" y="3340"/>
                      </a:lnTo>
                      <a:lnTo>
                        <a:pt x="28" y="3354"/>
                      </a:lnTo>
                      <a:lnTo>
                        <a:pt x="122" y="3354"/>
                      </a:lnTo>
                      <a:close/>
                    </a:path>
                  </a:pathLst>
                </a:custGeom>
                <a:solidFill>
                  <a:srgbClr val="D0D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30">
                  <a:extLst>
                    <a:ext uri="{FF2B5EF4-FFF2-40B4-BE49-F238E27FC236}">
                      <a16:creationId xmlns:a16="http://schemas.microsoft.com/office/drawing/2014/main" id="{052852B9-C202-40C2-B7AF-9B28B99F6CBC}"/>
                    </a:ext>
                  </a:extLst>
                </p:cNvPr>
                <p:cNvSpPr>
                  <a:spLocks/>
                </p:cNvSpPr>
                <p:nvPr/>
              </p:nvSpPr>
              <p:spPr bwMode="auto">
                <a:xfrm>
                  <a:off x="1455" y="388"/>
                  <a:ext cx="146" cy="3354"/>
                </a:xfrm>
                <a:custGeom>
                  <a:avLst/>
                  <a:gdLst>
                    <a:gd name="T0" fmla="*/ 122 w 146"/>
                    <a:gd name="T1" fmla="*/ 3354 h 3354"/>
                    <a:gd name="T2" fmla="*/ 122 w 146"/>
                    <a:gd name="T3" fmla="*/ 3354 h 3354"/>
                    <a:gd name="T4" fmla="*/ 132 w 146"/>
                    <a:gd name="T5" fmla="*/ 3345 h 3354"/>
                    <a:gd name="T6" fmla="*/ 141 w 146"/>
                    <a:gd name="T7" fmla="*/ 3331 h 3354"/>
                    <a:gd name="T8" fmla="*/ 146 w 146"/>
                    <a:gd name="T9" fmla="*/ 3317 h 3354"/>
                    <a:gd name="T10" fmla="*/ 146 w 146"/>
                    <a:gd name="T11" fmla="*/ 3298 h 3354"/>
                    <a:gd name="T12" fmla="*/ 146 w 146"/>
                    <a:gd name="T13" fmla="*/ 70 h 3354"/>
                    <a:gd name="T14" fmla="*/ 146 w 146"/>
                    <a:gd name="T15" fmla="*/ 70 h 3354"/>
                    <a:gd name="T16" fmla="*/ 146 w 146"/>
                    <a:gd name="T17" fmla="*/ 56 h 3354"/>
                    <a:gd name="T18" fmla="*/ 141 w 146"/>
                    <a:gd name="T19" fmla="*/ 42 h 3354"/>
                    <a:gd name="T20" fmla="*/ 127 w 146"/>
                    <a:gd name="T21" fmla="*/ 19 h 3354"/>
                    <a:gd name="T22" fmla="*/ 104 w 146"/>
                    <a:gd name="T23" fmla="*/ 4 h 3354"/>
                    <a:gd name="T24" fmla="*/ 89 w 146"/>
                    <a:gd name="T25" fmla="*/ 0 h 3354"/>
                    <a:gd name="T26" fmla="*/ 75 w 146"/>
                    <a:gd name="T27" fmla="*/ 0 h 3354"/>
                    <a:gd name="T28" fmla="*/ 75 w 146"/>
                    <a:gd name="T29" fmla="*/ 0 h 3354"/>
                    <a:gd name="T30" fmla="*/ 75 w 146"/>
                    <a:gd name="T31" fmla="*/ 0 h 3354"/>
                    <a:gd name="T32" fmla="*/ 61 w 146"/>
                    <a:gd name="T33" fmla="*/ 0 h 3354"/>
                    <a:gd name="T34" fmla="*/ 47 w 146"/>
                    <a:gd name="T35" fmla="*/ 4 h 3354"/>
                    <a:gd name="T36" fmla="*/ 24 w 146"/>
                    <a:gd name="T37" fmla="*/ 19 h 3354"/>
                    <a:gd name="T38" fmla="*/ 10 w 146"/>
                    <a:gd name="T39" fmla="*/ 42 h 3354"/>
                    <a:gd name="T40" fmla="*/ 5 w 146"/>
                    <a:gd name="T41" fmla="*/ 56 h 3354"/>
                    <a:gd name="T42" fmla="*/ 0 w 146"/>
                    <a:gd name="T43" fmla="*/ 70 h 3354"/>
                    <a:gd name="T44" fmla="*/ 0 w 146"/>
                    <a:gd name="T45" fmla="*/ 3298 h 3354"/>
                    <a:gd name="T46" fmla="*/ 0 w 146"/>
                    <a:gd name="T47" fmla="*/ 3298 h 3354"/>
                    <a:gd name="T48" fmla="*/ 5 w 146"/>
                    <a:gd name="T49" fmla="*/ 3317 h 3354"/>
                    <a:gd name="T50" fmla="*/ 10 w 146"/>
                    <a:gd name="T51" fmla="*/ 3331 h 3354"/>
                    <a:gd name="T52" fmla="*/ 14 w 146"/>
                    <a:gd name="T53" fmla="*/ 3340 h 3354"/>
                    <a:gd name="T54" fmla="*/ 28 w 146"/>
                    <a:gd name="T55" fmla="*/ 3354 h 3354"/>
                    <a:gd name="T56" fmla="*/ 122 w 146"/>
                    <a:gd name="T57" fmla="*/ 3354 h 3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3354"/>
                    <a:gd name="T89" fmla="*/ 146 w 146"/>
                    <a:gd name="T90" fmla="*/ 3354 h 3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3354">
                      <a:moveTo>
                        <a:pt x="122" y="3354"/>
                      </a:moveTo>
                      <a:lnTo>
                        <a:pt x="122" y="3354"/>
                      </a:lnTo>
                      <a:lnTo>
                        <a:pt x="132" y="3345"/>
                      </a:lnTo>
                      <a:lnTo>
                        <a:pt x="141" y="3331"/>
                      </a:lnTo>
                      <a:lnTo>
                        <a:pt x="146" y="3317"/>
                      </a:lnTo>
                      <a:lnTo>
                        <a:pt x="146" y="3298"/>
                      </a:lnTo>
                      <a:lnTo>
                        <a:pt x="146" y="70"/>
                      </a:lnTo>
                      <a:lnTo>
                        <a:pt x="146" y="56"/>
                      </a:lnTo>
                      <a:lnTo>
                        <a:pt x="141" y="42"/>
                      </a:lnTo>
                      <a:lnTo>
                        <a:pt x="127" y="19"/>
                      </a:lnTo>
                      <a:lnTo>
                        <a:pt x="104" y="4"/>
                      </a:lnTo>
                      <a:lnTo>
                        <a:pt x="89" y="0"/>
                      </a:lnTo>
                      <a:lnTo>
                        <a:pt x="75" y="0"/>
                      </a:lnTo>
                      <a:lnTo>
                        <a:pt x="61" y="0"/>
                      </a:lnTo>
                      <a:lnTo>
                        <a:pt x="47" y="4"/>
                      </a:lnTo>
                      <a:lnTo>
                        <a:pt x="24" y="19"/>
                      </a:lnTo>
                      <a:lnTo>
                        <a:pt x="10" y="42"/>
                      </a:lnTo>
                      <a:lnTo>
                        <a:pt x="5" y="56"/>
                      </a:lnTo>
                      <a:lnTo>
                        <a:pt x="0" y="70"/>
                      </a:lnTo>
                      <a:lnTo>
                        <a:pt x="0" y="3298"/>
                      </a:lnTo>
                      <a:lnTo>
                        <a:pt x="5" y="3317"/>
                      </a:lnTo>
                      <a:lnTo>
                        <a:pt x="10" y="3331"/>
                      </a:lnTo>
                      <a:lnTo>
                        <a:pt x="14" y="3340"/>
                      </a:lnTo>
                      <a:lnTo>
                        <a:pt x="28" y="3354"/>
                      </a:lnTo>
                      <a:lnTo>
                        <a:pt x="122" y="3354"/>
                      </a:lnTo>
                      <a:close/>
                    </a:path>
                  </a:pathLst>
                </a:custGeom>
                <a:solidFill>
                  <a:srgbClr val="A3BD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31">
                  <a:extLst>
                    <a:ext uri="{FF2B5EF4-FFF2-40B4-BE49-F238E27FC236}">
                      <a16:creationId xmlns:a16="http://schemas.microsoft.com/office/drawing/2014/main" id="{DA4595F5-DCCE-4964-B7E2-094692F6FF17}"/>
                    </a:ext>
                  </a:extLst>
                </p:cNvPr>
                <p:cNvSpPr>
                  <a:spLocks/>
                </p:cNvSpPr>
                <p:nvPr/>
              </p:nvSpPr>
              <p:spPr bwMode="auto">
                <a:xfrm>
                  <a:off x="1497" y="416"/>
                  <a:ext cx="85" cy="3303"/>
                </a:xfrm>
                <a:custGeom>
                  <a:avLst/>
                  <a:gdLst>
                    <a:gd name="T0" fmla="*/ 0 w 85"/>
                    <a:gd name="T1" fmla="*/ 42 h 3303"/>
                    <a:gd name="T2" fmla="*/ 0 w 85"/>
                    <a:gd name="T3" fmla="*/ 42 h 3303"/>
                    <a:gd name="T4" fmla="*/ 0 w 85"/>
                    <a:gd name="T5" fmla="*/ 23 h 3303"/>
                    <a:gd name="T6" fmla="*/ 10 w 85"/>
                    <a:gd name="T7" fmla="*/ 9 h 3303"/>
                    <a:gd name="T8" fmla="*/ 24 w 85"/>
                    <a:gd name="T9" fmla="*/ 0 h 3303"/>
                    <a:gd name="T10" fmla="*/ 42 w 85"/>
                    <a:gd name="T11" fmla="*/ 0 h 3303"/>
                    <a:gd name="T12" fmla="*/ 42 w 85"/>
                    <a:gd name="T13" fmla="*/ 0 h 3303"/>
                    <a:gd name="T14" fmla="*/ 42 w 85"/>
                    <a:gd name="T15" fmla="*/ 0 h 3303"/>
                    <a:gd name="T16" fmla="*/ 56 w 85"/>
                    <a:gd name="T17" fmla="*/ 0 h 3303"/>
                    <a:gd name="T18" fmla="*/ 71 w 85"/>
                    <a:gd name="T19" fmla="*/ 9 h 3303"/>
                    <a:gd name="T20" fmla="*/ 80 w 85"/>
                    <a:gd name="T21" fmla="*/ 23 h 3303"/>
                    <a:gd name="T22" fmla="*/ 85 w 85"/>
                    <a:gd name="T23" fmla="*/ 42 h 3303"/>
                    <a:gd name="T24" fmla="*/ 85 w 85"/>
                    <a:gd name="T25" fmla="*/ 3270 h 3303"/>
                    <a:gd name="T26" fmla="*/ 85 w 85"/>
                    <a:gd name="T27" fmla="*/ 3270 h 3303"/>
                    <a:gd name="T28" fmla="*/ 80 w 85"/>
                    <a:gd name="T29" fmla="*/ 3289 h 3303"/>
                    <a:gd name="T30" fmla="*/ 71 w 85"/>
                    <a:gd name="T31" fmla="*/ 3303 h 3303"/>
                    <a:gd name="T32" fmla="*/ 14 w 85"/>
                    <a:gd name="T33" fmla="*/ 3303 h 3303"/>
                    <a:gd name="T34" fmla="*/ 14 w 85"/>
                    <a:gd name="T35" fmla="*/ 3303 h 3303"/>
                    <a:gd name="T36" fmla="*/ 5 w 85"/>
                    <a:gd name="T37" fmla="*/ 3289 h 3303"/>
                    <a:gd name="T38" fmla="*/ 0 w 85"/>
                    <a:gd name="T39" fmla="*/ 3270 h 3303"/>
                    <a:gd name="T40" fmla="*/ 0 w 85"/>
                    <a:gd name="T41" fmla="*/ 42 h 3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3303"/>
                    <a:gd name="T65" fmla="*/ 85 w 85"/>
                    <a:gd name="T66" fmla="*/ 3303 h 3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3303">
                      <a:moveTo>
                        <a:pt x="0" y="42"/>
                      </a:moveTo>
                      <a:lnTo>
                        <a:pt x="0" y="42"/>
                      </a:lnTo>
                      <a:lnTo>
                        <a:pt x="0" y="23"/>
                      </a:lnTo>
                      <a:lnTo>
                        <a:pt x="10" y="9"/>
                      </a:lnTo>
                      <a:lnTo>
                        <a:pt x="24" y="0"/>
                      </a:lnTo>
                      <a:lnTo>
                        <a:pt x="42" y="0"/>
                      </a:lnTo>
                      <a:lnTo>
                        <a:pt x="56" y="0"/>
                      </a:lnTo>
                      <a:lnTo>
                        <a:pt x="71" y="9"/>
                      </a:lnTo>
                      <a:lnTo>
                        <a:pt x="80" y="23"/>
                      </a:lnTo>
                      <a:lnTo>
                        <a:pt x="85" y="42"/>
                      </a:lnTo>
                      <a:lnTo>
                        <a:pt x="85" y="3270"/>
                      </a:lnTo>
                      <a:lnTo>
                        <a:pt x="80" y="3289"/>
                      </a:lnTo>
                      <a:lnTo>
                        <a:pt x="71" y="3303"/>
                      </a:lnTo>
                      <a:lnTo>
                        <a:pt x="14" y="3303"/>
                      </a:lnTo>
                      <a:lnTo>
                        <a:pt x="5" y="3289"/>
                      </a:lnTo>
                      <a:lnTo>
                        <a:pt x="0" y="3270"/>
                      </a:lnTo>
                      <a:lnTo>
                        <a:pt x="0" y="42"/>
                      </a:lnTo>
                      <a:close/>
                    </a:path>
                  </a:pathLst>
                </a:custGeom>
                <a:solidFill>
                  <a:srgbClr val="F9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32">
                  <a:extLst>
                    <a:ext uri="{FF2B5EF4-FFF2-40B4-BE49-F238E27FC236}">
                      <a16:creationId xmlns:a16="http://schemas.microsoft.com/office/drawing/2014/main" id="{240746A4-16A7-43DC-ABBE-0D6B27A3EFF8}"/>
                    </a:ext>
                  </a:extLst>
                </p:cNvPr>
                <p:cNvSpPr>
                  <a:spLocks/>
                </p:cNvSpPr>
                <p:nvPr/>
              </p:nvSpPr>
              <p:spPr bwMode="auto">
                <a:xfrm>
                  <a:off x="1516" y="435"/>
                  <a:ext cx="47" cy="1970"/>
                </a:xfrm>
                <a:custGeom>
                  <a:avLst/>
                  <a:gdLst>
                    <a:gd name="T0" fmla="*/ 47 w 47"/>
                    <a:gd name="T1" fmla="*/ 23 h 1970"/>
                    <a:gd name="T2" fmla="*/ 47 w 47"/>
                    <a:gd name="T3" fmla="*/ 23 h 1970"/>
                    <a:gd name="T4" fmla="*/ 47 w 47"/>
                    <a:gd name="T5" fmla="*/ 14 h 1970"/>
                    <a:gd name="T6" fmla="*/ 37 w 47"/>
                    <a:gd name="T7" fmla="*/ 4 h 1970"/>
                    <a:gd name="T8" fmla="*/ 33 w 47"/>
                    <a:gd name="T9" fmla="*/ 0 h 1970"/>
                    <a:gd name="T10" fmla="*/ 23 w 47"/>
                    <a:gd name="T11" fmla="*/ 0 h 1970"/>
                    <a:gd name="T12" fmla="*/ 23 w 47"/>
                    <a:gd name="T13" fmla="*/ 0 h 1970"/>
                    <a:gd name="T14" fmla="*/ 14 w 47"/>
                    <a:gd name="T15" fmla="*/ 0 h 1970"/>
                    <a:gd name="T16" fmla="*/ 5 w 47"/>
                    <a:gd name="T17" fmla="*/ 4 h 1970"/>
                    <a:gd name="T18" fmla="*/ 0 w 47"/>
                    <a:gd name="T19" fmla="*/ 14 h 1970"/>
                    <a:gd name="T20" fmla="*/ 0 w 47"/>
                    <a:gd name="T21" fmla="*/ 23 h 1970"/>
                    <a:gd name="T22" fmla="*/ 0 w 47"/>
                    <a:gd name="T23" fmla="*/ 1970 h 1970"/>
                    <a:gd name="T24" fmla="*/ 47 w 47"/>
                    <a:gd name="T25" fmla="*/ 1970 h 1970"/>
                    <a:gd name="T26" fmla="*/ 47 w 47"/>
                    <a:gd name="T27" fmla="*/ 23 h 19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1970"/>
                    <a:gd name="T44" fmla="*/ 47 w 47"/>
                    <a:gd name="T45" fmla="*/ 1970 h 19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1970">
                      <a:moveTo>
                        <a:pt x="47" y="23"/>
                      </a:moveTo>
                      <a:lnTo>
                        <a:pt x="47" y="23"/>
                      </a:lnTo>
                      <a:lnTo>
                        <a:pt x="47" y="14"/>
                      </a:lnTo>
                      <a:lnTo>
                        <a:pt x="37" y="4"/>
                      </a:lnTo>
                      <a:lnTo>
                        <a:pt x="33" y="0"/>
                      </a:lnTo>
                      <a:lnTo>
                        <a:pt x="23" y="0"/>
                      </a:lnTo>
                      <a:lnTo>
                        <a:pt x="14" y="0"/>
                      </a:lnTo>
                      <a:lnTo>
                        <a:pt x="5" y="4"/>
                      </a:lnTo>
                      <a:lnTo>
                        <a:pt x="0" y="14"/>
                      </a:lnTo>
                      <a:lnTo>
                        <a:pt x="0" y="23"/>
                      </a:lnTo>
                      <a:lnTo>
                        <a:pt x="0" y="1970"/>
                      </a:lnTo>
                      <a:lnTo>
                        <a:pt x="47" y="1970"/>
                      </a:lnTo>
                      <a:lnTo>
                        <a:pt x="4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33">
                  <a:extLst>
                    <a:ext uri="{FF2B5EF4-FFF2-40B4-BE49-F238E27FC236}">
                      <a16:creationId xmlns:a16="http://schemas.microsoft.com/office/drawing/2014/main" id="{67D7F28D-D727-4A30-9624-83DC1C3FFDE4}"/>
                    </a:ext>
                  </a:extLst>
                </p:cNvPr>
                <p:cNvSpPr>
                  <a:spLocks/>
                </p:cNvSpPr>
                <p:nvPr/>
              </p:nvSpPr>
              <p:spPr bwMode="auto">
                <a:xfrm>
                  <a:off x="1455" y="378"/>
                  <a:ext cx="145" cy="3355"/>
                </a:xfrm>
                <a:custGeom>
                  <a:avLst/>
                  <a:gdLst>
                    <a:gd name="T0" fmla="*/ 122 w 145"/>
                    <a:gd name="T1" fmla="*/ 3355 h 3355"/>
                    <a:gd name="T2" fmla="*/ 122 w 145"/>
                    <a:gd name="T3" fmla="*/ 3355 h 3355"/>
                    <a:gd name="T4" fmla="*/ 131 w 145"/>
                    <a:gd name="T5" fmla="*/ 3345 h 3355"/>
                    <a:gd name="T6" fmla="*/ 141 w 145"/>
                    <a:gd name="T7" fmla="*/ 3331 h 3355"/>
                    <a:gd name="T8" fmla="*/ 145 w 145"/>
                    <a:gd name="T9" fmla="*/ 3317 h 3355"/>
                    <a:gd name="T10" fmla="*/ 145 w 145"/>
                    <a:gd name="T11" fmla="*/ 3298 h 3355"/>
                    <a:gd name="T12" fmla="*/ 145 w 145"/>
                    <a:gd name="T13" fmla="*/ 71 h 3355"/>
                    <a:gd name="T14" fmla="*/ 145 w 145"/>
                    <a:gd name="T15" fmla="*/ 71 h 3355"/>
                    <a:gd name="T16" fmla="*/ 145 w 145"/>
                    <a:gd name="T17" fmla="*/ 57 h 3355"/>
                    <a:gd name="T18" fmla="*/ 141 w 145"/>
                    <a:gd name="T19" fmla="*/ 43 h 3355"/>
                    <a:gd name="T20" fmla="*/ 127 w 145"/>
                    <a:gd name="T21" fmla="*/ 19 h 3355"/>
                    <a:gd name="T22" fmla="*/ 103 w 145"/>
                    <a:gd name="T23" fmla="*/ 5 h 3355"/>
                    <a:gd name="T24" fmla="*/ 89 w 145"/>
                    <a:gd name="T25" fmla="*/ 0 h 3355"/>
                    <a:gd name="T26" fmla="*/ 75 w 145"/>
                    <a:gd name="T27" fmla="*/ 0 h 3355"/>
                    <a:gd name="T28" fmla="*/ 75 w 145"/>
                    <a:gd name="T29" fmla="*/ 0 h 3355"/>
                    <a:gd name="T30" fmla="*/ 75 w 145"/>
                    <a:gd name="T31" fmla="*/ 0 h 3355"/>
                    <a:gd name="T32" fmla="*/ 61 w 145"/>
                    <a:gd name="T33" fmla="*/ 0 h 3355"/>
                    <a:gd name="T34" fmla="*/ 47 w 145"/>
                    <a:gd name="T35" fmla="*/ 5 h 3355"/>
                    <a:gd name="T36" fmla="*/ 23 w 145"/>
                    <a:gd name="T37" fmla="*/ 19 h 3355"/>
                    <a:gd name="T38" fmla="*/ 9 w 145"/>
                    <a:gd name="T39" fmla="*/ 43 h 3355"/>
                    <a:gd name="T40" fmla="*/ 5 w 145"/>
                    <a:gd name="T41" fmla="*/ 57 h 3355"/>
                    <a:gd name="T42" fmla="*/ 0 w 145"/>
                    <a:gd name="T43" fmla="*/ 71 h 3355"/>
                    <a:gd name="T44" fmla="*/ 0 w 145"/>
                    <a:gd name="T45" fmla="*/ 3298 h 3355"/>
                    <a:gd name="T46" fmla="*/ 0 w 145"/>
                    <a:gd name="T47" fmla="*/ 3298 h 3355"/>
                    <a:gd name="T48" fmla="*/ 5 w 145"/>
                    <a:gd name="T49" fmla="*/ 3317 h 3355"/>
                    <a:gd name="T50" fmla="*/ 9 w 145"/>
                    <a:gd name="T51" fmla="*/ 3331 h 3355"/>
                    <a:gd name="T52" fmla="*/ 14 w 145"/>
                    <a:gd name="T53" fmla="*/ 3341 h 3355"/>
                    <a:gd name="T54" fmla="*/ 28 w 145"/>
                    <a:gd name="T55" fmla="*/ 3355 h 3355"/>
                    <a:gd name="T56" fmla="*/ 122 w 145"/>
                    <a:gd name="T57" fmla="*/ 3355 h 33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3355"/>
                    <a:gd name="T89" fmla="*/ 145 w 145"/>
                    <a:gd name="T90" fmla="*/ 3355 h 33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3355">
                      <a:moveTo>
                        <a:pt x="122" y="3355"/>
                      </a:moveTo>
                      <a:lnTo>
                        <a:pt x="122" y="3355"/>
                      </a:lnTo>
                      <a:lnTo>
                        <a:pt x="131" y="3345"/>
                      </a:lnTo>
                      <a:lnTo>
                        <a:pt x="141" y="3331"/>
                      </a:lnTo>
                      <a:lnTo>
                        <a:pt x="145" y="3317"/>
                      </a:lnTo>
                      <a:lnTo>
                        <a:pt x="145" y="3298"/>
                      </a:lnTo>
                      <a:lnTo>
                        <a:pt x="145" y="71"/>
                      </a:lnTo>
                      <a:lnTo>
                        <a:pt x="145" y="57"/>
                      </a:lnTo>
                      <a:lnTo>
                        <a:pt x="141" y="43"/>
                      </a:lnTo>
                      <a:lnTo>
                        <a:pt x="127" y="19"/>
                      </a:lnTo>
                      <a:lnTo>
                        <a:pt x="103" y="5"/>
                      </a:lnTo>
                      <a:lnTo>
                        <a:pt x="89" y="0"/>
                      </a:lnTo>
                      <a:lnTo>
                        <a:pt x="75" y="0"/>
                      </a:lnTo>
                      <a:lnTo>
                        <a:pt x="61" y="0"/>
                      </a:lnTo>
                      <a:lnTo>
                        <a:pt x="47" y="5"/>
                      </a:lnTo>
                      <a:lnTo>
                        <a:pt x="23" y="19"/>
                      </a:lnTo>
                      <a:lnTo>
                        <a:pt x="9" y="43"/>
                      </a:lnTo>
                      <a:lnTo>
                        <a:pt x="5" y="57"/>
                      </a:lnTo>
                      <a:lnTo>
                        <a:pt x="0" y="71"/>
                      </a:lnTo>
                      <a:lnTo>
                        <a:pt x="0" y="3298"/>
                      </a:lnTo>
                      <a:lnTo>
                        <a:pt x="5" y="3317"/>
                      </a:lnTo>
                      <a:lnTo>
                        <a:pt x="9" y="3331"/>
                      </a:lnTo>
                      <a:lnTo>
                        <a:pt x="14" y="3341"/>
                      </a:lnTo>
                      <a:lnTo>
                        <a:pt x="28" y="3355"/>
                      </a:lnTo>
                      <a:lnTo>
                        <a:pt x="122" y="3355"/>
                      </a:lnTo>
                      <a:close/>
                    </a:path>
                  </a:pathLst>
                </a:custGeom>
                <a:noFill/>
                <a:ln w="30163">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34">
                  <a:extLst>
                    <a:ext uri="{FF2B5EF4-FFF2-40B4-BE49-F238E27FC236}">
                      <a16:creationId xmlns:a16="http://schemas.microsoft.com/office/drawing/2014/main" id="{1994D4AA-436E-4ED9-B346-8C0CD7A7EA8B}"/>
                    </a:ext>
                  </a:extLst>
                </p:cNvPr>
                <p:cNvSpPr>
                  <a:spLocks/>
                </p:cNvSpPr>
                <p:nvPr/>
              </p:nvSpPr>
              <p:spPr bwMode="auto">
                <a:xfrm>
                  <a:off x="1511" y="430"/>
                  <a:ext cx="47" cy="1970"/>
                </a:xfrm>
                <a:custGeom>
                  <a:avLst/>
                  <a:gdLst>
                    <a:gd name="T0" fmla="*/ 47 w 47"/>
                    <a:gd name="T1" fmla="*/ 23 h 1970"/>
                    <a:gd name="T2" fmla="*/ 47 w 47"/>
                    <a:gd name="T3" fmla="*/ 23 h 1970"/>
                    <a:gd name="T4" fmla="*/ 47 w 47"/>
                    <a:gd name="T5" fmla="*/ 14 h 1970"/>
                    <a:gd name="T6" fmla="*/ 38 w 47"/>
                    <a:gd name="T7" fmla="*/ 5 h 1970"/>
                    <a:gd name="T8" fmla="*/ 33 w 47"/>
                    <a:gd name="T9" fmla="*/ 0 h 1970"/>
                    <a:gd name="T10" fmla="*/ 24 w 47"/>
                    <a:gd name="T11" fmla="*/ 0 h 1970"/>
                    <a:gd name="T12" fmla="*/ 24 w 47"/>
                    <a:gd name="T13" fmla="*/ 0 h 1970"/>
                    <a:gd name="T14" fmla="*/ 14 w 47"/>
                    <a:gd name="T15" fmla="*/ 0 h 1970"/>
                    <a:gd name="T16" fmla="*/ 5 w 47"/>
                    <a:gd name="T17" fmla="*/ 5 h 1970"/>
                    <a:gd name="T18" fmla="*/ 0 w 47"/>
                    <a:gd name="T19" fmla="*/ 14 h 1970"/>
                    <a:gd name="T20" fmla="*/ 0 w 47"/>
                    <a:gd name="T21" fmla="*/ 23 h 1970"/>
                    <a:gd name="T22" fmla="*/ 0 w 47"/>
                    <a:gd name="T23" fmla="*/ 1970 h 1970"/>
                    <a:gd name="T24" fmla="*/ 47 w 47"/>
                    <a:gd name="T25" fmla="*/ 1970 h 1970"/>
                    <a:gd name="T26" fmla="*/ 47 w 47"/>
                    <a:gd name="T27" fmla="*/ 23 h 19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1970"/>
                    <a:gd name="T44" fmla="*/ 47 w 47"/>
                    <a:gd name="T45" fmla="*/ 1970 h 19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1970">
                      <a:moveTo>
                        <a:pt x="47" y="23"/>
                      </a:moveTo>
                      <a:lnTo>
                        <a:pt x="47" y="23"/>
                      </a:lnTo>
                      <a:lnTo>
                        <a:pt x="47" y="14"/>
                      </a:lnTo>
                      <a:lnTo>
                        <a:pt x="38" y="5"/>
                      </a:lnTo>
                      <a:lnTo>
                        <a:pt x="33" y="0"/>
                      </a:lnTo>
                      <a:lnTo>
                        <a:pt x="24" y="0"/>
                      </a:lnTo>
                      <a:lnTo>
                        <a:pt x="14" y="0"/>
                      </a:lnTo>
                      <a:lnTo>
                        <a:pt x="5" y="5"/>
                      </a:lnTo>
                      <a:lnTo>
                        <a:pt x="0" y="14"/>
                      </a:lnTo>
                      <a:lnTo>
                        <a:pt x="0" y="23"/>
                      </a:lnTo>
                      <a:lnTo>
                        <a:pt x="0" y="1970"/>
                      </a:lnTo>
                      <a:lnTo>
                        <a:pt x="47" y="1970"/>
                      </a:lnTo>
                      <a:lnTo>
                        <a:pt x="47" y="23"/>
                      </a:lnTo>
                      <a:close/>
                    </a:path>
                  </a:pathLst>
                </a:custGeom>
                <a:noFill/>
                <a:ln w="14288">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35">
                  <a:extLst>
                    <a:ext uri="{FF2B5EF4-FFF2-40B4-BE49-F238E27FC236}">
                      <a16:creationId xmlns:a16="http://schemas.microsoft.com/office/drawing/2014/main" id="{A11009FE-1DA7-4632-80B1-310A8E78F89C}"/>
                    </a:ext>
                  </a:extLst>
                </p:cNvPr>
                <p:cNvSpPr>
                  <a:spLocks/>
                </p:cNvSpPr>
                <p:nvPr/>
              </p:nvSpPr>
              <p:spPr bwMode="auto">
                <a:xfrm>
                  <a:off x="1478" y="3681"/>
                  <a:ext cx="94" cy="272"/>
                </a:xfrm>
                <a:custGeom>
                  <a:avLst/>
                  <a:gdLst>
                    <a:gd name="T0" fmla="*/ 94 w 94"/>
                    <a:gd name="T1" fmla="*/ 47 h 272"/>
                    <a:gd name="T2" fmla="*/ 94 w 94"/>
                    <a:gd name="T3" fmla="*/ 47 h 272"/>
                    <a:gd name="T4" fmla="*/ 90 w 94"/>
                    <a:gd name="T5" fmla="*/ 28 h 272"/>
                    <a:gd name="T6" fmla="*/ 80 w 94"/>
                    <a:gd name="T7" fmla="*/ 14 h 272"/>
                    <a:gd name="T8" fmla="*/ 66 w 94"/>
                    <a:gd name="T9" fmla="*/ 5 h 272"/>
                    <a:gd name="T10" fmla="*/ 47 w 94"/>
                    <a:gd name="T11" fmla="*/ 0 h 272"/>
                    <a:gd name="T12" fmla="*/ 47 w 94"/>
                    <a:gd name="T13" fmla="*/ 0 h 272"/>
                    <a:gd name="T14" fmla="*/ 47 w 94"/>
                    <a:gd name="T15" fmla="*/ 0 h 272"/>
                    <a:gd name="T16" fmla="*/ 47 w 94"/>
                    <a:gd name="T17" fmla="*/ 0 h 272"/>
                    <a:gd name="T18" fmla="*/ 29 w 94"/>
                    <a:gd name="T19" fmla="*/ 5 h 272"/>
                    <a:gd name="T20" fmla="*/ 14 w 94"/>
                    <a:gd name="T21" fmla="*/ 14 h 272"/>
                    <a:gd name="T22" fmla="*/ 0 w 94"/>
                    <a:gd name="T23" fmla="*/ 28 h 272"/>
                    <a:gd name="T24" fmla="*/ 0 w 94"/>
                    <a:gd name="T25" fmla="*/ 47 h 272"/>
                    <a:gd name="T26" fmla="*/ 0 w 94"/>
                    <a:gd name="T27" fmla="*/ 225 h 272"/>
                    <a:gd name="T28" fmla="*/ 0 w 94"/>
                    <a:gd name="T29" fmla="*/ 225 h 272"/>
                    <a:gd name="T30" fmla="*/ 0 w 94"/>
                    <a:gd name="T31" fmla="*/ 244 h 272"/>
                    <a:gd name="T32" fmla="*/ 14 w 94"/>
                    <a:gd name="T33" fmla="*/ 258 h 272"/>
                    <a:gd name="T34" fmla="*/ 29 w 94"/>
                    <a:gd name="T35" fmla="*/ 268 h 272"/>
                    <a:gd name="T36" fmla="*/ 47 w 94"/>
                    <a:gd name="T37" fmla="*/ 272 h 272"/>
                    <a:gd name="T38" fmla="*/ 47 w 94"/>
                    <a:gd name="T39" fmla="*/ 272 h 272"/>
                    <a:gd name="T40" fmla="*/ 47 w 94"/>
                    <a:gd name="T41" fmla="*/ 272 h 272"/>
                    <a:gd name="T42" fmla="*/ 47 w 94"/>
                    <a:gd name="T43" fmla="*/ 272 h 272"/>
                    <a:gd name="T44" fmla="*/ 66 w 94"/>
                    <a:gd name="T45" fmla="*/ 268 h 272"/>
                    <a:gd name="T46" fmla="*/ 80 w 94"/>
                    <a:gd name="T47" fmla="*/ 258 h 272"/>
                    <a:gd name="T48" fmla="*/ 90 w 94"/>
                    <a:gd name="T49" fmla="*/ 244 h 272"/>
                    <a:gd name="T50" fmla="*/ 94 w 94"/>
                    <a:gd name="T51" fmla="*/ 225 h 272"/>
                    <a:gd name="T52" fmla="*/ 94 w 94"/>
                    <a:gd name="T53" fmla="*/ 47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7"/>
                      </a:moveTo>
                      <a:lnTo>
                        <a:pt x="94" y="47"/>
                      </a:lnTo>
                      <a:lnTo>
                        <a:pt x="90" y="28"/>
                      </a:lnTo>
                      <a:lnTo>
                        <a:pt x="80" y="14"/>
                      </a:lnTo>
                      <a:lnTo>
                        <a:pt x="66" y="5"/>
                      </a:lnTo>
                      <a:lnTo>
                        <a:pt x="47" y="0"/>
                      </a:lnTo>
                      <a:lnTo>
                        <a:pt x="29" y="5"/>
                      </a:lnTo>
                      <a:lnTo>
                        <a:pt x="14" y="14"/>
                      </a:lnTo>
                      <a:lnTo>
                        <a:pt x="0" y="28"/>
                      </a:lnTo>
                      <a:lnTo>
                        <a:pt x="0" y="47"/>
                      </a:lnTo>
                      <a:lnTo>
                        <a:pt x="0" y="225"/>
                      </a:lnTo>
                      <a:lnTo>
                        <a:pt x="0" y="244"/>
                      </a:lnTo>
                      <a:lnTo>
                        <a:pt x="14" y="258"/>
                      </a:lnTo>
                      <a:lnTo>
                        <a:pt x="29" y="268"/>
                      </a:lnTo>
                      <a:lnTo>
                        <a:pt x="47" y="272"/>
                      </a:lnTo>
                      <a:lnTo>
                        <a:pt x="66" y="268"/>
                      </a:lnTo>
                      <a:lnTo>
                        <a:pt x="80" y="258"/>
                      </a:lnTo>
                      <a:lnTo>
                        <a:pt x="90" y="244"/>
                      </a:lnTo>
                      <a:lnTo>
                        <a:pt x="94" y="225"/>
                      </a:lnTo>
                      <a:lnTo>
                        <a:pt x="94" y="47"/>
                      </a:lnTo>
                      <a:close/>
                    </a:path>
                  </a:pathLst>
                </a:custGeom>
                <a:noFill/>
                <a:ln w="44450">
                  <a:solidFill>
                    <a:srgbClr val="A3BDC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Rectangle 36">
                  <a:extLst>
                    <a:ext uri="{FF2B5EF4-FFF2-40B4-BE49-F238E27FC236}">
                      <a16:creationId xmlns:a16="http://schemas.microsoft.com/office/drawing/2014/main" id="{62F176D3-BDB1-4489-82FA-7DCDB73CF585}"/>
                    </a:ext>
                  </a:extLst>
                </p:cNvPr>
                <p:cNvSpPr>
                  <a:spLocks noChangeArrowheads="1"/>
                </p:cNvSpPr>
                <p:nvPr/>
              </p:nvSpPr>
              <p:spPr bwMode="auto">
                <a:xfrm>
                  <a:off x="1516" y="2405"/>
                  <a:ext cx="47" cy="1304"/>
                </a:xfrm>
                <a:prstGeom prst="rect">
                  <a:avLst/>
                </a:prstGeom>
                <a:solidFill>
                  <a:srgbClr val="A4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ar-SA" altLang="en-US">
                    <a:solidFill>
                      <a:srgbClr val="000000"/>
                    </a:solidFill>
                  </a:endParaRPr>
                </a:p>
              </p:txBody>
            </p:sp>
            <p:sp>
              <p:nvSpPr>
                <p:cNvPr id="187" name="Rectangle 37">
                  <a:extLst>
                    <a:ext uri="{FF2B5EF4-FFF2-40B4-BE49-F238E27FC236}">
                      <a16:creationId xmlns:a16="http://schemas.microsoft.com/office/drawing/2014/main" id="{90CC1AA2-3E5B-4AB9-8B37-3CEA985ED20C}"/>
                    </a:ext>
                  </a:extLst>
                </p:cNvPr>
                <p:cNvSpPr>
                  <a:spLocks noChangeArrowheads="1"/>
                </p:cNvSpPr>
                <p:nvPr/>
              </p:nvSpPr>
              <p:spPr bwMode="auto">
                <a:xfrm>
                  <a:off x="1511" y="2400"/>
                  <a:ext cx="47" cy="1305"/>
                </a:xfrm>
                <a:prstGeom prst="rect">
                  <a:avLst/>
                </a:prstGeom>
                <a:noFill/>
                <a:ln w="14288">
                  <a:solidFill>
                    <a:srgbClr val="A3BDC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endParaRPr lang="ar-SA" altLang="en-US">
                    <a:solidFill>
                      <a:srgbClr val="000000"/>
                    </a:solidFill>
                  </a:endParaRPr>
                </a:p>
              </p:txBody>
            </p:sp>
            <p:sp>
              <p:nvSpPr>
                <p:cNvPr id="188" name="Freeform 38">
                  <a:extLst>
                    <a:ext uri="{FF2B5EF4-FFF2-40B4-BE49-F238E27FC236}">
                      <a16:creationId xmlns:a16="http://schemas.microsoft.com/office/drawing/2014/main" id="{A264D48F-480E-4D4E-8681-530EF481BC1D}"/>
                    </a:ext>
                  </a:extLst>
                </p:cNvPr>
                <p:cNvSpPr>
                  <a:spLocks/>
                </p:cNvSpPr>
                <p:nvPr/>
              </p:nvSpPr>
              <p:spPr bwMode="auto">
                <a:xfrm>
                  <a:off x="1472" y="3691"/>
                  <a:ext cx="114" cy="272"/>
                </a:xfrm>
                <a:custGeom>
                  <a:avLst/>
                  <a:gdLst>
                    <a:gd name="T0" fmla="*/ 173008 w 94"/>
                    <a:gd name="T1" fmla="*/ 46 h 272"/>
                    <a:gd name="T2" fmla="*/ 173008 w 94"/>
                    <a:gd name="T3" fmla="*/ 46 h 272"/>
                    <a:gd name="T4" fmla="*/ 165181 w 94"/>
                    <a:gd name="T5" fmla="*/ 28 h 272"/>
                    <a:gd name="T6" fmla="*/ 148299 w 94"/>
                    <a:gd name="T7" fmla="*/ 14 h 272"/>
                    <a:gd name="T8" fmla="*/ 120439 w 94"/>
                    <a:gd name="T9" fmla="*/ 4 h 272"/>
                    <a:gd name="T10" fmla="*/ 87408 w 94"/>
                    <a:gd name="T11" fmla="*/ 0 h 272"/>
                    <a:gd name="T12" fmla="*/ 87408 w 94"/>
                    <a:gd name="T13" fmla="*/ 0 h 272"/>
                    <a:gd name="T14" fmla="*/ 87408 w 94"/>
                    <a:gd name="T15" fmla="*/ 0 h 272"/>
                    <a:gd name="T16" fmla="*/ 87408 w 94"/>
                    <a:gd name="T17" fmla="*/ 0 h 272"/>
                    <a:gd name="T18" fmla="*/ 52097 w 94"/>
                    <a:gd name="T19" fmla="*/ 4 h 272"/>
                    <a:gd name="T20" fmla="*/ 25455 w 94"/>
                    <a:gd name="T21" fmla="*/ 14 h 272"/>
                    <a:gd name="T22" fmla="*/ 0 w 94"/>
                    <a:gd name="T23" fmla="*/ 28 h 272"/>
                    <a:gd name="T24" fmla="*/ 0 w 94"/>
                    <a:gd name="T25" fmla="*/ 46 h 272"/>
                    <a:gd name="T26" fmla="*/ 0 w 94"/>
                    <a:gd name="T27" fmla="*/ 225 h 272"/>
                    <a:gd name="T28" fmla="*/ 0 w 94"/>
                    <a:gd name="T29" fmla="*/ 225 h 272"/>
                    <a:gd name="T30" fmla="*/ 0 w 94"/>
                    <a:gd name="T31" fmla="*/ 244 h 272"/>
                    <a:gd name="T32" fmla="*/ 25455 w 94"/>
                    <a:gd name="T33" fmla="*/ 258 h 272"/>
                    <a:gd name="T34" fmla="*/ 52097 w 94"/>
                    <a:gd name="T35" fmla="*/ 267 h 272"/>
                    <a:gd name="T36" fmla="*/ 87408 w 94"/>
                    <a:gd name="T37" fmla="*/ 272 h 272"/>
                    <a:gd name="T38" fmla="*/ 87408 w 94"/>
                    <a:gd name="T39" fmla="*/ 272 h 272"/>
                    <a:gd name="T40" fmla="*/ 87408 w 94"/>
                    <a:gd name="T41" fmla="*/ 272 h 272"/>
                    <a:gd name="T42" fmla="*/ 87408 w 94"/>
                    <a:gd name="T43" fmla="*/ 272 h 272"/>
                    <a:gd name="T44" fmla="*/ 120439 w 94"/>
                    <a:gd name="T45" fmla="*/ 267 h 272"/>
                    <a:gd name="T46" fmla="*/ 148299 w 94"/>
                    <a:gd name="T47" fmla="*/ 258 h 272"/>
                    <a:gd name="T48" fmla="*/ 165181 w 94"/>
                    <a:gd name="T49" fmla="*/ 244 h 272"/>
                    <a:gd name="T50" fmla="*/ 173008 w 94"/>
                    <a:gd name="T51" fmla="*/ 225 h 272"/>
                    <a:gd name="T52" fmla="*/ 173008 w 94"/>
                    <a:gd name="T53" fmla="*/ 46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72"/>
                    <a:gd name="T83" fmla="*/ 94 w 94"/>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72">
                      <a:moveTo>
                        <a:pt x="94" y="46"/>
                      </a:moveTo>
                      <a:lnTo>
                        <a:pt x="94" y="46"/>
                      </a:lnTo>
                      <a:lnTo>
                        <a:pt x="89" y="28"/>
                      </a:lnTo>
                      <a:lnTo>
                        <a:pt x="80" y="14"/>
                      </a:lnTo>
                      <a:lnTo>
                        <a:pt x="65" y="4"/>
                      </a:lnTo>
                      <a:lnTo>
                        <a:pt x="47" y="0"/>
                      </a:lnTo>
                      <a:lnTo>
                        <a:pt x="28" y="4"/>
                      </a:lnTo>
                      <a:lnTo>
                        <a:pt x="14" y="14"/>
                      </a:lnTo>
                      <a:lnTo>
                        <a:pt x="0" y="28"/>
                      </a:lnTo>
                      <a:lnTo>
                        <a:pt x="0" y="46"/>
                      </a:lnTo>
                      <a:lnTo>
                        <a:pt x="0" y="225"/>
                      </a:lnTo>
                      <a:lnTo>
                        <a:pt x="0" y="244"/>
                      </a:lnTo>
                      <a:lnTo>
                        <a:pt x="14" y="258"/>
                      </a:lnTo>
                      <a:lnTo>
                        <a:pt x="28" y="267"/>
                      </a:lnTo>
                      <a:lnTo>
                        <a:pt x="47" y="272"/>
                      </a:lnTo>
                      <a:lnTo>
                        <a:pt x="65" y="267"/>
                      </a:lnTo>
                      <a:lnTo>
                        <a:pt x="80" y="258"/>
                      </a:lnTo>
                      <a:lnTo>
                        <a:pt x="89" y="244"/>
                      </a:lnTo>
                      <a:lnTo>
                        <a:pt x="94" y="225"/>
                      </a:lnTo>
                      <a:lnTo>
                        <a:pt x="94" y="46"/>
                      </a:lnTo>
                      <a:close/>
                    </a:path>
                  </a:pathLst>
                </a:custGeom>
                <a:solidFill>
                  <a:srgbClr val="B62635"/>
                </a:solidFill>
                <a:ln w="14288">
                  <a:solidFill>
                    <a:srgbClr val="A4001D"/>
                  </a:solidFill>
                  <a:round/>
                  <a:headEnd/>
                  <a:tailEnd/>
                </a:ln>
              </p:spPr>
              <p:txBody>
                <a:bodyPr/>
                <a:lstStyle/>
                <a:p>
                  <a:endParaRPr lang="en-US"/>
                </a:p>
              </p:txBody>
            </p:sp>
          </p:grpSp>
        </p:grpSp>
        <p:sp>
          <p:nvSpPr>
            <p:cNvPr id="143" name="Rectangle 39">
              <a:extLst>
                <a:ext uri="{FF2B5EF4-FFF2-40B4-BE49-F238E27FC236}">
                  <a16:creationId xmlns:a16="http://schemas.microsoft.com/office/drawing/2014/main" id="{0C29DF26-7368-418C-8CD7-37814696CC7B}"/>
                </a:ext>
              </a:extLst>
            </p:cNvPr>
            <p:cNvSpPr>
              <a:spLocks noChangeArrowheads="1"/>
            </p:cNvSpPr>
            <p:nvPr/>
          </p:nvSpPr>
          <p:spPr bwMode="auto">
            <a:xfrm>
              <a:off x="2182813" y="6369050"/>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Kelvin</a:t>
              </a:r>
            </a:p>
          </p:txBody>
        </p:sp>
        <p:grpSp>
          <p:nvGrpSpPr>
            <p:cNvPr id="144" name="Group 40">
              <a:extLst>
                <a:ext uri="{FF2B5EF4-FFF2-40B4-BE49-F238E27FC236}">
                  <a16:creationId xmlns:a16="http://schemas.microsoft.com/office/drawing/2014/main" id="{9B3A1559-0649-4C61-94D9-1D42E5BCD712}"/>
                </a:ext>
              </a:extLst>
            </p:cNvPr>
            <p:cNvGrpSpPr>
              <a:grpSpLocks/>
            </p:cNvGrpSpPr>
            <p:nvPr/>
          </p:nvGrpSpPr>
          <p:grpSpPr bwMode="auto">
            <a:xfrm>
              <a:off x="6324600" y="1016000"/>
              <a:ext cx="781050" cy="212725"/>
              <a:chOff x="3988" y="640"/>
              <a:chExt cx="492" cy="134"/>
            </a:xfrm>
          </p:grpSpPr>
          <p:sp>
            <p:nvSpPr>
              <p:cNvPr id="174" name="Rectangle 41">
                <a:extLst>
                  <a:ext uri="{FF2B5EF4-FFF2-40B4-BE49-F238E27FC236}">
                    <a16:creationId xmlns:a16="http://schemas.microsoft.com/office/drawing/2014/main" id="{B4884DDC-3265-4C7C-8EC1-D6806CB48672}"/>
                  </a:ext>
                </a:extLst>
              </p:cNvPr>
              <p:cNvSpPr>
                <a:spLocks noChangeArrowheads="1"/>
              </p:cNvSpPr>
              <p:nvPr/>
            </p:nvSpPr>
            <p:spPr bwMode="auto">
              <a:xfrm>
                <a:off x="4150" y="640"/>
                <a:ext cx="3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212 °F</a:t>
                </a:r>
              </a:p>
            </p:txBody>
          </p:sp>
          <p:sp>
            <p:nvSpPr>
              <p:cNvPr id="175" name="Line 42">
                <a:extLst>
                  <a:ext uri="{FF2B5EF4-FFF2-40B4-BE49-F238E27FC236}">
                    <a16:creationId xmlns:a16="http://schemas.microsoft.com/office/drawing/2014/main" id="{768B19D9-FD8D-4C28-ABF5-46663671E1A2}"/>
                  </a:ext>
                </a:extLst>
              </p:cNvPr>
              <p:cNvSpPr>
                <a:spLocks noChangeShapeType="1"/>
              </p:cNvSpPr>
              <p:nvPr/>
            </p:nvSpPr>
            <p:spPr bwMode="auto">
              <a:xfrm>
                <a:off x="3988" y="711"/>
                <a:ext cx="9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5" name="Group 43">
              <a:extLst>
                <a:ext uri="{FF2B5EF4-FFF2-40B4-BE49-F238E27FC236}">
                  <a16:creationId xmlns:a16="http://schemas.microsoft.com/office/drawing/2014/main" id="{80FC13C4-96F4-4039-B30F-C8709E3AB9F5}"/>
                </a:ext>
              </a:extLst>
            </p:cNvPr>
            <p:cNvGrpSpPr>
              <a:grpSpLocks/>
            </p:cNvGrpSpPr>
            <p:nvPr/>
          </p:nvGrpSpPr>
          <p:grpSpPr bwMode="auto">
            <a:xfrm>
              <a:off x="3201988" y="1022350"/>
              <a:ext cx="777875" cy="425450"/>
              <a:chOff x="2021" y="644"/>
              <a:chExt cx="490" cy="268"/>
            </a:xfrm>
          </p:grpSpPr>
          <p:sp>
            <p:nvSpPr>
              <p:cNvPr id="172" name="Rectangle 44">
                <a:extLst>
                  <a:ext uri="{FF2B5EF4-FFF2-40B4-BE49-F238E27FC236}">
                    <a16:creationId xmlns:a16="http://schemas.microsoft.com/office/drawing/2014/main" id="{A9F1A83C-FB94-49E0-AE91-1569E6B50386}"/>
                  </a:ext>
                </a:extLst>
              </p:cNvPr>
              <p:cNvSpPr>
                <a:spLocks noChangeArrowheads="1"/>
              </p:cNvSpPr>
              <p:nvPr/>
            </p:nvSpPr>
            <p:spPr bwMode="auto">
              <a:xfrm>
                <a:off x="2021" y="644"/>
                <a:ext cx="31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100°C</a:t>
                </a:r>
              </a:p>
              <a:p>
                <a:pPr eaLnBrk="1" hangingPunct="1"/>
                <a:endParaRPr lang="en-US" altLang="en-US" sz="1400" b="1">
                  <a:solidFill>
                    <a:srgbClr val="000000"/>
                  </a:solidFill>
                </a:endParaRPr>
              </a:p>
            </p:txBody>
          </p:sp>
          <p:sp>
            <p:nvSpPr>
              <p:cNvPr id="173" name="Line 45">
                <a:extLst>
                  <a:ext uri="{FF2B5EF4-FFF2-40B4-BE49-F238E27FC236}">
                    <a16:creationId xmlns:a16="http://schemas.microsoft.com/office/drawing/2014/main" id="{5E5AE62C-94C7-4248-953F-FEBC183CD88F}"/>
                  </a:ext>
                </a:extLst>
              </p:cNvPr>
              <p:cNvSpPr>
                <a:spLocks noChangeShapeType="1"/>
              </p:cNvSpPr>
              <p:nvPr/>
            </p:nvSpPr>
            <p:spPr bwMode="auto">
              <a:xfrm flipH="1">
                <a:off x="2421" y="711"/>
                <a:ext cx="9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 name="Group 46">
              <a:extLst>
                <a:ext uri="{FF2B5EF4-FFF2-40B4-BE49-F238E27FC236}">
                  <a16:creationId xmlns:a16="http://schemas.microsoft.com/office/drawing/2014/main" id="{C13721FA-3D2F-41C9-BD62-622C36E18009}"/>
                </a:ext>
              </a:extLst>
            </p:cNvPr>
            <p:cNvGrpSpPr>
              <a:grpSpLocks/>
            </p:cNvGrpSpPr>
            <p:nvPr/>
          </p:nvGrpSpPr>
          <p:grpSpPr bwMode="auto">
            <a:xfrm>
              <a:off x="1771650" y="1022350"/>
              <a:ext cx="733425" cy="212725"/>
              <a:chOff x="1116" y="644"/>
              <a:chExt cx="462" cy="134"/>
            </a:xfrm>
          </p:grpSpPr>
          <p:sp>
            <p:nvSpPr>
              <p:cNvPr id="170" name="Rectangle 47">
                <a:extLst>
                  <a:ext uri="{FF2B5EF4-FFF2-40B4-BE49-F238E27FC236}">
                    <a16:creationId xmlns:a16="http://schemas.microsoft.com/office/drawing/2014/main" id="{CE5065DB-D22E-42F4-BE3E-9875A958CBE2}"/>
                  </a:ext>
                </a:extLst>
              </p:cNvPr>
              <p:cNvSpPr>
                <a:spLocks noChangeArrowheads="1"/>
              </p:cNvSpPr>
              <p:nvPr/>
            </p:nvSpPr>
            <p:spPr bwMode="auto">
              <a:xfrm>
                <a:off x="1116" y="644"/>
                <a:ext cx="2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373 K</a:t>
                </a:r>
              </a:p>
            </p:txBody>
          </p:sp>
          <p:sp>
            <p:nvSpPr>
              <p:cNvPr id="171" name="Line 48">
                <a:extLst>
                  <a:ext uri="{FF2B5EF4-FFF2-40B4-BE49-F238E27FC236}">
                    <a16:creationId xmlns:a16="http://schemas.microsoft.com/office/drawing/2014/main" id="{22ACB58E-D2DF-4831-94F6-6362EF2C341B}"/>
                  </a:ext>
                </a:extLst>
              </p:cNvPr>
              <p:cNvSpPr>
                <a:spLocks noChangeShapeType="1"/>
              </p:cNvSpPr>
              <p:nvPr/>
            </p:nvSpPr>
            <p:spPr bwMode="auto">
              <a:xfrm flipH="1">
                <a:off x="1484" y="711"/>
                <a:ext cx="9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7" name="Group 49">
              <a:extLst>
                <a:ext uri="{FF2B5EF4-FFF2-40B4-BE49-F238E27FC236}">
                  <a16:creationId xmlns:a16="http://schemas.microsoft.com/office/drawing/2014/main" id="{486353FF-8DE1-4DDC-A45A-C5DB106995B7}"/>
                </a:ext>
              </a:extLst>
            </p:cNvPr>
            <p:cNvGrpSpPr>
              <a:grpSpLocks/>
            </p:cNvGrpSpPr>
            <p:nvPr/>
          </p:nvGrpSpPr>
          <p:grpSpPr bwMode="auto">
            <a:xfrm>
              <a:off x="4038600" y="1022350"/>
              <a:ext cx="2235200" cy="425450"/>
              <a:chOff x="2548" y="644"/>
              <a:chExt cx="1408" cy="268"/>
            </a:xfrm>
          </p:grpSpPr>
          <p:sp>
            <p:nvSpPr>
              <p:cNvPr id="165" name="Rectangle 50">
                <a:extLst>
                  <a:ext uri="{FF2B5EF4-FFF2-40B4-BE49-F238E27FC236}">
                    <a16:creationId xmlns:a16="http://schemas.microsoft.com/office/drawing/2014/main" id="{C4A5633B-111A-482B-A714-F050F5EA7C17}"/>
                  </a:ext>
                </a:extLst>
              </p:cNvPr>
              <p:cNvSpPr>
                <a:spLocks noChangeArrowheads="1"/>
              </p:cNvSpPr>
              <p:nvPr/>
            </p:nvSpPr>
            <p:spPr bwMode="auto">
              <a:xfrm>
                <a:off x="2913" y="644"/>
                <a:ext cx="68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r>
                  <a:rPr lang="en-US" altLang="en-US" sz="1400" b="1">
                    <a:solidFill>
                      <a:srgbClr val="000000"/>
                    </a:solidFill>
                  </a:rPr>
                  <a:t>Boiling point</a:t>
                </a:r>
                <a:br>
                  <a:rPr lang="en-US" altLang="en-US" sz="1400" b="1">
                    <a:solidFill>
                      <a:srgbClr val="000000"/>
                    </a:solidFill>
                  </a:rPr>
                </a:br>
                <a:r>
                  <a:rPr lang="en-US" altLang="en-US" sz="1400" b="1">
                    <a:solidFill>
                      <a:srgbClr val="000000"/>
                    </a:solidFill>
                  </a:rPr>
                  <a:t>of water</a:t>
                </a:r>
              </a:p>
            </p:txBody>
          </p:sp>
          <p:sp>
            <p:nvSpPr>
              <p:cNvPr id="166" name="Freeform 51">
                <a:extLst>
                  <a:ext uri="{FF2B5EF4-FFF2-40B4-BE49-F238E27FC236}">
                    <a16:creationId xmlns:a16="http://schemas.microsoft.com/office/drawing/2014/main" id="{953D6A35-72D1-46A3-A91B-8702E0C4C9BE}"/>
                  </a:ext>
                </a:extLst>
              </p:cNvPr>
              <p:cNvSpPr>
                <a:spLocks/>
              </p:cNvSpPr>
              <p:nvPr/>
            </p:nvSpPr>
            <p:spPr bwMode="auto">
              <a:xfrm>
                <a:off x="2548" y="688"/>
                <a:ext cx="85" cy="56"/>
              </a:xfrm>
              <a:custGeom>
                <a:avLst/>
                <a:gdLst>
                  <a:gd name="T0" fmla="*/ 85 w 85"/>
                  <a:gd name="T1" fmla="*/ 56 h 56"/>
                  <a:gd name="T2" fmla="*/ 0 w 85"/>
                  <a:gd name="T3" fmla="*/ 28 h 56"/>
                  <a:gd name="T4" fmla="*/ 85 w 85"/>
                  <a:gd name="T5" fmla="*/ 0 h 56"/>
                  <a:gd name="T6" fmla="*/ 70 w 85"/>
                  <a:gd name="T7" fmla="*/ 28 h 56"/>
                  <a:gd name="T8" fmla="*/ 85 w 85"/>
                  <a:gd name="T9" fmla="*/ 56 h 56"/>
                  <a:gd name="T10" fmla="*/ 0 60000 65536"/>
                  <a:gd name="T11" fmla="*/ 0 60000 65536"/>
                  <a:gd name="T12" fmla="*/ 0 60000 65536"/>
                  <a:gd name="T13" fmla="*/ 0 60000 65536"/>
                  <a:gd name="T14" fmla="*/ 0 60000 65536"/>
                  <a:gd name="T15" fmla="*/ 0 w 85"/>
                  <a:gd name="T16" fmla="*/ 0 h 56"/>
                  <a:gd name="T17" fmla="*/ 85 w 85"/>
                  <a:gd name="T18" fmla="*/ 56 h 56"/>
                </a:gdLst>
                <a:ahLst/>
                <a:cxnLst>
                  <a:cxn ang="T10">
                    <a:pos x="T0" y="T1"/>
                  </a:cxn>
                  <a:cxn ang="T11">
                    <a:pos x="T2" y="T3"/>
                  </a:cxn>
                  <a:cxn ang="T12">
                    <a:pos x="T4" y="T5"/>
                  </a:cxn>
                  <a:cxn ang="T13">
                    <a:pos x="T6" y="T7"/>
                  </a:cxn>
                  <a:cxn ang="T14">
                    <a:pos x="T8" y="T9"/>
                  </a:cxn>
                </a:cxnLst>
                <a:rect l="T15" t="T16" r="T17" b="T18"/>
                <a:pathLst>
                  <a:path w="85" h="56">
                    <a:moveTo>
                      <a:pt x="85" y="56"/>
                    </a:moveTo>
                    <a:lnTo>
                      <a:pt x="0" y="28"/>
                    </a:lnTo>
                    <a:lnTo>
                      <a:pt x="85" y="0"/>
                    </a:lnTo>
                    <a:lnTo>
                      <a:pt x="70" y="28"/>
                    </a:lnTo>
                    <a:lnTo>
                      <a:pt x="8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52">
                <a:extLst>
                  <a:ext uri="{FF2B5EF4-FFF2-40B4-BE49-F238E27FC236}">
                    <a16:creationId xmlns:a16="http://schemas.microsoft.com/office/drawing/2014/main" id="{AFB09906-521F-457F-B21A-F993412214DB}"/>
                  </a:ext>
                </a:extLst>
              </p:cNvPr>
              <p:cNvSpPr>
                <a:spLocks/>
              </p:cNvSpPr>
              <p:nvPr/>
            </p:nvSpPr>
            <p:spPr bwMode="auto">
              <a:xfrm>
                <a:off x="3871" y="688"/>
                <a:ext cx="85" cy="56"/>
              </a:xfrm>
              <a:custGeom>
                <a:avLst/>
                <a:gdLst>
                  <a:gd name="T0" fmla="*/ 0 w 85"/>
                  <a:gd name="T1" fmla="*/ 56 h 56"/>
                  <a:gd name="T2" fmla="*/ 85 w 85"/>
                  <a:gd name="T3" fmla="*/ 28 h 56"/>
                  <a:gd name="T4" fmla="*/ 0 w 85"/>
                  <a:gd name="T5" fmla="*/ 0 h 56"/>
                  <a:gd name="T6" fmla="*/ 14 w 85"/>
                  <a:gd name="T7" fmla="*/ 28 h 56"/>
                  <a:gd name="T8" fmla="*/ 0 w 85"/>
                  <a:gd name="T9" fmla="*/ 56 h 56"/>
                  <a:gd name="T10" fmla="*/ 0 60000 65536"/>
                  <a:gd name="T11" fmla="*/ 0 60000 65536"/>
                  <a:gd name="T12" fmla="*/ 0 60000 65536"/>
                  <a:gd name="T13" fmla="*/ 0 60000 65536"/>
                  <a:gd name="T14" fmla="*/ 0 60000 65536"/>
                  <a:gd name="T15" fmla="*/ 0 w 85"/>
                  <a:gd name="T16" fmla="*/ 0 h 56"/>
                  <a:gd name="T17" fmla="*/ 85 w 85"/>
                  <a:gd name="T18" fmla="*/ 56 h 56"/>
                </a:gdLst>
                <a:ahLst/>
                <a:cxnLst>
                  <a:cxn ang="T10">
                    <a:pos x="T0" y="T1"/>
                  </a:cxn>
                  <a:cxn ang="T11">
                    <a:pos x="T2" y="T3"/>
                  </a:cxn>
                  <a:cxn ang="T12">
                    <a:pos x="T4" y="T5"/>
                  </a:cxn>
                  <a:cxn ang="T13">
                    <a:pos x="T6" y="T7"/>
                  </a:cxn>
                  <a:cxn ang="T14">
                    <a:pos x="T8" y="T9"/>
                  </a:cxn>
                </a:cxnLst>
                <a:rect l="T15" t="T16" r="T17" b="T18"/>
                <a:pathLst>
                  <a:path w="85" h="56">
                    <a:moveTo>
                      <a:pt x="0" y="56"/>
                    </a:moveTo>
                    <a:lnTo>
                      <a:pt x="85" y="28"/>
                    </a:lnTo>
                    <a:lnTo>
                      <a:pt x="0" y="0"/>
                    </a:lnTo>
                    <a:lnTo>
                      <a:pt x="14" y="28"/>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Line 53">
                <a:extLst>
                  <a:ext uri="{FF2B5EF4-FFF2-40B4-BE49-F238E27FC236}">
                    <a16:creationId xmlns:a16="http://schemas.microsoft.com/office/drawing/2014/main" id="{040A1424-E4D5-47BF-B3A6-05DBDA14A7F3}"/>
                  </a:ext>
                </a:extLst>
              </p:cNvPr>
              <p:cNvSpPr>
                <a:spLocks noChangeShapeType="1"/>
              </p:cNvSpPr>
              <p:nvPr/>
            </p:nvSpPr>
            <p:spPr bwMode="auto">
              <a:xfrm>
                <a:off x="2614" y="711"/>
                <a:ext cx="264" cy="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54">
                <a:extLst>
                  <a:ext uri="{FF2B5EF4-FFF2-40B4-BE49-F238E27FC236}">
                    <a16:creationId xmlns:a16="http://schemas.microsoft.com/office/drawing/2014/main" id="{0C7F7047-A998-4C04-88F0-B250E3B4233C}"/>
                  </a:ext>
                </a:extLst>
              </p:cNvPr>
              <p:cNvSpPr>
                <a:spLocks noChangeShapeType="1"/>
              </p:cNvSpPr>
              <p:nvPr/>
            </p:nvSpPr>
            <p:spPr bwMode="auto">
              <a:xfrm flipH="1" flipV="1">
                <a:off x="3629" y="708"/>
                <a:ext cx="252" cy="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8" name="Group 85">
              <a:extLst>
                <a:ext uri="{FF2B5EF4-FFF2-40B4-BE49-F238E27FC236}">
                  <a16:creationId xmlns:a16="http://schemas.microsoft.com/office/drawing/2014/main" id="{1B3CD3C6-36DF-4F71-A00B-449DD708B73A}"/>
                </a:ext>
              </a:extLst>
            </p:cNvPr>
            <p:cNvGrpSpPr>
              <a:grpSpLocks/>
            </p:cNvGrpSpPr>
            <p:nvPr/>
          </p:nvGrpSpPr>
          <p:grpSpPr bwMode="auto">
            <a:xfrm>
              <a:off x="6324600" y="4603750"/>
              <a:ext cx="633413" cy="425450"/>
              <a:chOff x="3988" y="2900"/>
              <a:chExt cx="399" cy="268"/>
            </a:xfrm>
          </p:grpSpPr>
          <p:sp>
            <p:nvSpPr>
              <p:cNvPr id="163" name="Rectangle 86">
                <a:extLst>
                  <a:ext uri="{FF2B5EF4-FFF2-40B4-BE49-F238E27FC236}">
                    <a16:creationId xmlns:a16="http://schemas.microsoft.com/office/drawing/2014/main" id="{9CA5BADB-F6D7-4344-AF0C-60CF999386BB}"/>
                  </a:ext>
                </a:extLst>
              </p:cNvPr>
              <p:cNvSpPr>
                <a:spLocks noChangeArrowheads="1"/>
              </p:cNvSpPr>
              <p:nvPr/>
            </p:nvSpPr>
            <p:spPr bwMode="auto">
              <a:xfrm>
                <a:off x="4150" y="2900"/>
                <a:ext cx="23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32°F</a:t>
                </a:r>
              </a:p>
              <a:p>
                <a:pPr eaLnBrk="1" hangingPunct="1"/>
                <a:endParaRPr lang="en-US" altLang="en-US" sz="1400" b="1">
                  <a:solidFill>
                    <a:srgbClr val="000000"/>
                  </a:solidFill>
                </a:endParaRPr>
              </a:p>
            </p:txBody>
          </p:sp>
          <p:sp>
            <p:nvSpPr>
              <p:cNvPr id="164" name="Line 87">
                <a:extLst>
                  <a:ext uri="{FF2B5EF4-FFF2-40B4-BE49-F238E27FC236}">
                    <a16:creationId xmlns:a16="http://schemas.microsoft.com/office/drawing/2014/main" id="{07D0FE8B-7A83-45DA-AFC0-CA44DA13B332}"/>
                  </a:ext>
                </a:extLst>
              </p:cNvPr>
              <p:cNvSpPr>
                <a:spLocks noChangeShapeType="1"/>
              </p:cNvSpPr>
              <p:nvPr/>
            </p:nvSpPr>
            <p:spPr bwMode="auto">
              <a:xfrm>
                <a:off x="3988" y="2963"/>
                <a:ext cx="9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9" name="Group 88">
              <a:extLst>
                <a:ext uri="{FF2B5EF4-FFF2-40B4-BE49-F238E27FC236}">
                  <a16:creationId xmlns:a16="http://schemas.microsoft.com/office/drawing/2014/main" id="{E0443FC8-E4B1-4E74-95EF-A7DF14F69D4D}"/>
                </a:ext>
              </a:extLst>
            </p:cNvPr>
            <p:cNvGrpSpPr>
              <a:grpSpLocks/>
            </p:cNvGrpSpPr>
            <p:nvPr/>
          </p:nvGrpSpPr>
          <p:grpSpPr bwMode="auto">
            <a:xfrm>
              <a:off x="3425825" y="4603750"/>
              <a:ext cx="554038" cy="425450"/>
              <a:chOff x="2162" y="2904"/>
              <a:chExt cx="349" cy="268"/>
            </a:xfrm>
          </p:grpSpPr>
          <p:sp>
            <p:nvSpPr>
              <p:cNvPr id="161" name="Rectangle 89">
                <a:extLst>
                  <a:ext uri="{FF2B5EF4-FFF2-40B4-BE49-F238E27FC236}">
                    <a16:creationId xmlns:a16="http://schemas.microsoft.com/office/drawing/2014/main" id="{44609838-8A03-4167-92D8-D2D5B5B67689}"/>
                  </a:ext>
                </a:extLst>
              </p:cNvPr>
              <p:cNvSpPr>
                <a:spLocks noChangeArrowheads="1"/>
              </p:cNvSpPr>
              <p:nvPr/>
            </p:nvSpPr>
            <p:spPr bwMode="auto">
              <a:xfrm>
                <a:off x="2162" y="2904"/>
                <a:ext cx="18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0°C</a:t>
                </a:r>
              </a:p>
              <a:p>
                <a:pPr eaLnBrk="1" hangingPunct="1"/>
                <a:endParaRPr lang="en-US" altLang="en-US" sz="1400" b="1">
                  <a:solidFill>
                    <a:srgbClr val="000000"/>
                  </a:solidFill>
                </a:endParaRPr>
              </a:p>
            </p:txBody>
          </p:sp>
          <p:sp>
            <p:nvSpPr>
              <p:cNvPr id="162" name="Line 90">
                <a:extLst>
                  <a:ext uri="{FF2B5EF4-FFF2-40B4-BE49-F238E27FC236}">
                    <a16:creationId xmlns:a16="http://schemas.microsoft.com/office/drawing/2014/main" id="{A3175287-8E0D-4030-82E6-34F8AD8124EF}"/>
                  </a:ext>
                </a:extLst>
              </p:cNvPr>
              <p:cNvSpPr>
                <a:spLocks noChangeShapeType="1"/>
              </p:cNvSpPr>
              <p:nvPr/>
            </p:nvSpPr>
            <p:spPr bwMode="auto">
              <a:xfrm flipH="1">
                <a:off x="2421" y="2963"/>
                <a:ext cx="9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 name="Group 91">
              <a:extLst>
                <a:ext uri="{FF2B5EF4-FFF2-40B4-BE49-F238E27FC236}">
                  <a16:creationId xmlns:a16="http://schemas.microsoft.com/office/drawing/2014/main" id="{6AE1CD84-A870-47DF-BE0A-1FC1B56DBE00}"/>
                </a:ext>
              </a:extLst>
            </p:cNvPr>
            <p:cNvGrpSpPr>
              <a:grpSpLocks/>
            </p:cNvGrpSpPr>
            <p:nvPr/>
          </p:nvGrpSpPr>
          <p:grpSpPr bwMode="auto">
            <a:xfrm>
              <a:off x="1771650" y="4613275"/>
              <a:ext cx="733425" cy="212725"/>
              <a:chOff x="1116" y="2912"/>
              <a:chExt cx="462" cy="134"/>
            </a:xfrm>
          </p:grpSpPr>
          <p:sp>
            <p:nvSpPr>
              <p:cNvPr id="159" name="Rectangle 92">
                <a:extLst>
                  <a:ext uri="{FF2B5EF4-FFF2-40B4-BE49-F238E27FC236}">
                    <a16:creationId xmlns:a16="http://schemas.microsoft.com/office/drawing/2014/main" id="{DC9841C5-180C-4DAC-94AC-979C141B1356}"/>
                  </a:ext>
                </a:extLst>
              </p:cNvPr>
              <p:cNvSpPr>
                <a:spLocks noChangeArrowheads="1"/>
              </p:cNvSpPr>
              <p:nvPr/>
            </p:nvSpPr>
            <p:spPr bwMode="auto">
              <a:xfrm>
                <a:off x="1116" y="2912"/>
                <a:ext cx="2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altLang="en-US" sz="1400" b="1">
                    <a:solidFill>
                      <a:srgbClr val="000000"/>
                    </a:solidFill>
                  </a:rPr>
                  <a:t>273 K</a:t>
                </a:r>
              </a:p>
            </p:txBody>
          </p:sp>
          <p:sp>
            <p:nvSpPr>
              <p:cNvPr id="160" name="Line 93">
                <a:extLst>
                  <a:ext uri="{FF2B5EF4-FFF2-40B4-BE49-F238E27FC236}">
                    <a16:creationId xmlns:a16="http://schemas.microsoft.com/office/drawing/2014/main" id="{54048709-E1BA-4941-83C6-FA0602861A92}"/>
                  </a:ext>
                </a:extLst>
              </p:cNvPr>
              <p:cNvSpPr>
                <a:spLocks noChangeShapeType="1"/>
              </p:cNvSpPr>
              <p:nvPr/>
            </p:nvSpPr>
            <p:spPr bwMode="auto">
              <a:xfrm flipH="1">
                <a:off x="1484" y="2963"/>
                <a:ext cx="9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1" name="Group 94">
              <a:extLst>
                <a:ext uri="{FF2B5EF4-FFF2-40B4-BE49-F238E27FC236}">
                  <a16:creationId xmlns:a16="http://schemas.microsoft.com/office/drawing/2014/main" id="{A92B9CEB-5294-4FA8-BF9B-44D02AA37731}"/>
                </a:ext>
              </a:extLst>
            </p:cNvPr>
            <p:cNvGrpSpPr>
              <a:grpSpLocks/>
            </p:cNvGrpSpPr>
            <p:nvPr/>
          </p:nvGrpSpPr>
          <p:grpSpPr bwMode="auto">
            <a:xfrm>
              <a:off x="4046538" y="4603750"/>
              <a:ext cx="2219325" cy="425450"/>
              <a:chOff x="2549" y="2900"/>
              <a:chExt cx="1398" cy="268"/>
            </a:xfrm>
          </p:grpSpPr>
          <p:sp>
            <p:nvSpPr>
              <p:cNvPr id="152" name="Rectangle 95">
                <a:extLst>
                  <a:ext uri="{FF2B5EF4-FFF2-40B4-BE49-F238E27FC236}">
                    <a16:creationId xmlns:a16="http://schemas.microsoft.com/office/drawing/2014/main" id="{D394336B-4FBA-458A-81E1-22FCA1E7F72C}"/>
                  </a:ext>
                </a:extLst>
              </p:cNvPr>
              <p:cNvSpPr>
                <a:spLocks noChangeArrowheads="1"/>
              </p:cNvSpPr>
              <p:nvPr/>
            </p:nvSpPr>
            <p:spPr bwMode="auto">
              <a:xfrm>
                <a:off x="2858" y="2900"/>
                <a:ext cx="80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r>
                  <a:rPr lang="en-US" altLang="en-US" sz="1400" b="1">
                    <a:solidFill>
                      <a:srgbClr val="000000"/>
                    </a:solidFill>
                  </a:rPr>
                  <a:t>Freezing point</a:t>
                </a:r>
              </a:p>
              <a:p>
                <a:pPr algn="ctr" eaLnBrk="1" hangingPunct="1"/>
                <a:r>
                  <a:rPr lang="en-US" altLang="en-US" sz="1400" b="1">
                    <a:solidFill>
                      <a:srgbClr val="000000"/>
                    </a:solidFill>
                  </a:rPr>
                  <a:t>of water</a:t>
                </a:r>
              </a:p>
            </p:txBody>
          </p:sp>
          <p:grpSp>
            <p:nvGrpSpPr>
              <p:cNvPr id="153" name="Group 96">
                <a:extLst>
                  <a:ext uri="{FF2B5EF4-FFF2-40B4-BE49-F238E27FC236}">
                    <a16:creationId xmlns:a16="http://schemas.microsoft.com/office/drawing/2014/main" id="{AB7B8F8E-4176-4030-A0B7-44EB5F422011}"/>
                  </a:ext>
                </a:extLst>
              </p:cNvPr>
              <p:cNvGrpSpPr>
                <a:grpSpLocks/>
              </p:cNvGrpSpPr>
              <p:nvPr/>
            </p:nvGrpSpPr>
            <p:grpSpPr bwMode="auto">
              <a:xfrm>
                <a:off x="2549" y="2940"/>
                <a:ext cx="242" cy="56"/>
                <a:chOff x="2549" y="2940"/>
                <a:chExt cx="242" cy="56"/>
              </a:xfrm>
            </p:grpSpPr>
            <p:sp>
              <p:nvSpPr>
                <p:cNvPr id="157" name="Freeform 97">
                  <a:extLst>
                    <a:ext uri="{FF2B5EF4-FFF2-40B4-BE49-F238E27FC236}">
                      <a16:creationId xmlns:a16="http://schemas.microsoft.com/office/drawing/2014/main" id="{B88A39B0-DFDA-4A8A-A91F-3A1E3469450F}"/>
                    </a:ext>
                  </a:extLst>
                </p:cNvPr>
                <p:cNvSpPr>
                  <a:spLocks/>
                </p:cNvSpPr>
                <p:nvPr/>
              </p:nvSpPr>
              <p:spPr bwMode="auto">
                <a:xfrm>
                  <a:off x="2549" y="2940"/>
                  <a:ext cx="84" cy="56"/>
                </a:xfrm>
                <a:custGeom>
                  <a:avLst/>
                  <a:gdLst>
                    <a:gd name="T0" fmla="*/ 84 w 84"/>
                    <a:gd name="T1" fmla="*/ 56 h 56"/>
                    <a:gd name="T2" fmla="*/ 0 w 84"/>
                    <a:gd name="T3" fmla="*/ 28 h 56"/>
                    <a:gd name="T4" fmla="*/ 84 w 84"/>
                    <a:gd name="T5" fmla="*/ 0 h 56"/>
                    <a:gd name="T6" fmla="*/ 70 w 84"/>
                    <a:gd name="T7" fmla="*/ 28 h 56"/>
                    <a:gd name="T8" fmla="*/ 84 w 84"/>
                    <a:gd name="T9" fmla="*/ 56 h 56"/>
                    <a:gd name="T10" fmla="*/ 0 60000 65536"/>
                    <a:gd name="T11" fmla="*/ 0 60000 65536"/>
                    <a:gd name="T12" fmla="*/ 0 60000 65536"/>
                    <a:gd name="T13" fmla="*/ 0 60000 65536"/>
                    <a:gd name="T14" fmla="*/ 0 60000 65536"/>
                    <a:gd name="T15" fmla="*/ 0 w 84"/>
                    <a:gd name="T16" fmla="*/ 0 h 56"/>
                    <a:gd name="T17" fmla="*/ 84 w 84"/>
                    <a:gd name="T18" fmla="*/ 56 h 56"/>
                  </a:gdLst>
                  <a:ahLst/>
                  <a:cxnLst>
                    <a:cxn ang="T10">
                      <a:pos x="T0" y="T1"/>
                    </a:cxn>
                    <a:cxn ang="T11">
                      <a:pos x="T2" y="T3"/>
                    </a:cxn>
                    <a:cxn ang="T12">
                      <a:pos x="T4" y="T5"/>
                    </a:cxn>
                    <a:cxn ang="T13">
                      <a:pos x="T6" y="T7"/>
                    </a:cxn>
                    <a:cxn ang="T14">
                      <a:pos x="T8" y="T9"/>
                    </a:cxn>
                  </a:cxnLst>
                  <a:rect l="T15" t="T16" r="T17" b="T18"/>
                  <a:pathLst>
                    <a:path w="84" h="56">
                      <a:moveTo>
                        <a:pt x="84" y="56"/>
                      </a:moveTo>
                      <a:lnTo>
                        <a:pt x="0" y="28"/>
                      </a:lnTo>
                      <a:lnTo>
                        <a:pt x="84" y="0"/>
                      </a:lnTo>
                      <a:lnTo>
                        <a:pt x="70" y="28"/>
                      </a:lnTo>
                      <a:lnTo>
                        <a:pt x="8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Line 98">
                  <a:extLst>
                    <a:ext uri="{FF2B5EF4-FFF2-40B4-BE49-F238E27FC236}">
                      <a16:creationId xmlns:a16="http://schemas.microsoft.com/office/drawing/2014/main" id="{59B766BF-6B90-46C0-8653-9B05CCD688CD}"/>
                    </a:ext>
                  </a:extLst>
                </p:cNvPr>
                <p:cNvSpPr>
                  <a:spLocks noChangeShapeType="1"/>
                </p:cNvSpPr>
                <p:nvPr/>
              </p:nvSpPr>
              <p:spPr bwMode="auto">
                <a:xfrm flipV="1">
                  <a:off x="2614" y="2964"/>
                  <a:ext cx="177" cy="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4" name="Group 99">
                <a:extLst>
                  <a:ext uri="{FF2B5EF4-FFF2-40B4-BE49-F238E27FC236}">
                    <a16:creationId xmlns:a16="http://schemas.microsoft.com/office/drawing/2014/main" id="{0A50731E-E693-4ACB-A795-075FA264E10E}"/>
                  </a:ext>
                </a:extLst>
              </p:cNvPr>
              <p:cNvGrpSpPr>
                <a:grpSpLocks/>
              </p:cNvGrpSpPr>
              <p:nvPr/>
            </p:nvGrpSpPr>
            <p:grpSpPr bwMode="auto">
              <a:xfrm>
                <a:off x="3718" y="2940"/>
                <a:ext cx="229" cy="56"/>
                <a:chOff x="3718" y="2940"/>
                <a:chExt cx="229" cy="56"/>
              </a:xfrm>
            </p:grpSpPr>
            <p:sp>
              <p:nvSpPr>
                <p:cNvPr id="155" name="Freeform 100">
                  <a:extLst>
                    <a:ext uri="{FF2B5EF4-FFF2-40B4-BE49-F238E27FC236}">
                      <a16:creationId xmlns:a16="http://schemas.microsoft.com/office/drawing/2014/main" id="{F5C3CC2B-5910-424D-9A9E-8C95E5251866}"/>
                    </a:ext>
                  </a:extLst>
                </p:cNvPr>
                <p:cNvSpPr>
                  <a:spLocks/>
                </p:cNvSpPr>
                <p:nvPr/>
              </p:nvSpPr>
              <p:spPr bwMode="auto">
                <a:xfrm>
                  <a:off x="3862" y="2940"/>
                  <a:ext cx="85" cy="56"/>
                </a:xfrm>
                <a:custGeom>
                  <a:avLst/>
                  <a:gdLst>
                    <a:gd name="T0" fmla="*/ 0 w 85"/>
                    <a:gd name="T1" fmla="*/ 56 h 56"/>
                    <a:gd name="T2" fmla="*/ 85 w 85"/>
                    <a:gd name="T3" fmla="*/ 28 h 56"/>
                    <a:gd name="T4" fmla="*/ 0 w 85"/>
                    <a:gd name="T5" fmla="*/ 0 h 56"/>
                    <a:gd name="T6" fmla="*/ 15 w 85"/>
                    <a:gd name="T7" fmla="*/ 28 h 56"/>
                    <a:gd name="T8" fmla="*/ 0 w 85"/>
                    <a:gd name="T9" fmla="*/ 56 h 56"/>
                    <a:gd name="T10" fmla="*/ 0 60000 65536"/>
                    <a:gd name="T11" fmla="*/ 0 60000 65536"/>
                    <a:gd name="T12" fmla="*/ 0 60000 65536"/>
                    <a:gd name="T13" fmla="*/ 0 60000 65536"/>
                    <a:gd name="T14" fmla="*/ 0 60000 65536"/>
                    <a:gd name="T15" fmla="*/ 0 w 85"/>
                    <a:gd name="T16" fmla="*/ 0 h 56"/>
                    <a:gd name="T17" fmla="*/ 85 w 85"/>
                    <a:gd name="T18" fmla="*/ 56 h 56"/>
                  </a:gdLst>
                  <a:ahLst/>
                  <a:cxnLst>
                    <a:cxn ang="T10">
                      <a:pos x="T0" y="T1"/>
                    </a:cxn>
                    <a:cxn ang="T11">
                      <a:pos x="T2" y="T3"/>
                    </a:cxn>
                    <a:cxn ang="T12">
                      <a:pos x="T4" y="T5"/>
                    </a:cxn>
                    <a:cxn ang="T13">
                      <a:pos x="T6" y="T7"/>
                    </a:cxn>
                    <a:cxn ang="T14">
                      <a:pos x="T8" y="T9"/>
                    </a:cxn>
                  </a:cxnLst>
                  <a:rect l="T15" t="T16" r="T17" b="T18"/>
                  <a:pathLst>
                    <a:path w="85" h="56">
                      <a:moveTo>
                        <a:pt x="0" y="56"/>
                      </a:moveTo>
                      <a:lnTo>
                        <a:pt x="85" y="28"/>
                      </a:lnTo>
                      <a:lnTo>
                        <a:pt x="0" y="0"/>
                      </a:lnTo>
                      <a:lnTo>
                        <a:pt x="15" y="28"/>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Line 101">
                  <a:extLst>
                    <a:ext uri="{FF2B5EF4-FFF2-40B4-BE49-F238E27FC236}">
                      <a16:creationId xmlns:a16="http://schemas.microsoft.com/office/drawing/2014/main" id="{4F198338-E89F-4DED-890E-556687D1DFA7}"/>
                    </a:ext>
                  </a:extLst>
                </p:cNvPr>
                <p:cNvSpPr>
                  <a:spLocks noChangeShapeType="1"/>
                </p:cNvSpPr>
                <p:nvPr/>
              </p:nvSpPr>
              <p:spPr bwMode="auto">
                <a:xfrm flipV="1">
                  <a:off x="3718" y="2964"/>
                  <a:ext cx="177" cy="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3" name="Rectangle 2">
            <a:extLst>
              <a:ext uri="{FF2B5EF4-FFF2-40B4-BE49-F238E27FC236}">
                <a16:creationId xmlns:a16="http://schemas.microsoft.com/office/drawing/2014/main" id="{F5AED4FB-AC62-4DD5-90B0-56A94BCCBB88}"/>
              </a:ext>
            </a:extLst>
          </p:cNvPr>
          <p:cNvSpPr/>
          <p:nvPr/>
        </p:nvSpPr>
        <p:spPr>
          <a:xfrm>
            <a:off x="7655462" y="5571338"/>
            <a:ext cx="1348632" cy="637895"/>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فهرنهايت</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0" name="Rectangle 209">
            <a:extLst>
              <a:ext uri="{FF2B5EF4-FFF2-40B4-BE49-F238E27FC236}">
                <a16:creationId xmlns:a16="http://schemas.microsoft.com/office/drawing/2014/main" id="{C01584D1-689D-4E68-8986-5A278ACDBDD4}"/>
              </a:ext>
            </a:extLst>
          </p:cNvPr>
          <p:cNvSpPr/>
          <p:nvPr/>
        </p:nvSpPr>
        <p:spPr>
          <a:xfrm>
            <a:off x="5195299" y="5580281"/>
            <a:ext cx="1348632" cy="637895"/>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درجة مئوية</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1" name="Rectangle 210">
            <a:extLst>
              <a:ext uri="{FF2B5EF4-FFF2-40B4-BE49-F238E27FC236}">
                <a16:creationId xmlns:a16="http://schemas.microsoft.com/office/drawing/2014/main" id="{B6696E59-96F3-44C3-B8C8-07C687490384}"/>
              </a:ext>
            </a:extLst>
          </p:cNvPr>
          <p:cNvSpPr/>
          <p:nvPr/>
        </p:nvSpPr>
        <p:spPr>
          <a:xfrm>
            <a:off x="1955570" y="5604865"/>
            <a:ext cx="1348632" cy="637895"/>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كلفن</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a:extLst>
              <a:ext uri="{FF2B5EF4-FFF2-40B4-BE49-F238E27FC236}">
                <a16:creationId xmlns:a16="http://schemas.microsoft.com/office/drawing/2014/main" id="{3BB7F7AD-E404-4BD4-A366-34BFFD378AF6}"/>
              </a:ext>
            </a:extLst>
          </p:cNvPr>
          <p:cNvSpPr/>
          <p:nvPr/>
        </p:nvSpPr>
        <p:spPr>
          <a:xfrm>
            <a:off x="8298430" y="1974833"/>
            <a:ext cx="1563329" cy="542226"/>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درجة الغليان</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2" name="Rectangle 211">
            <a:extLst>
              <a:ext uri="{FF2B5EF4-FFF2-40B4-BE49-F238E27FC236}">
                <a16:creationId xmlns:a16="http://schemas.microsoft.com/office/drawing/2014/main" id="{85B5C2AB-236A-4D4D-91D7-35084AC9B057}"/>
              </a:ext>
            </a:extLst>
          </p:cNvPr>
          <p:cNvSpPr/>
          <p:nvPr/>
        </p:nvSpPr>
        <p:spPr>
          <a:xfrm>
            <a:off x="1194600" y="1950251"/>
            <a:ext cx="1563329" cy="542226"/>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درجة الغليان</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3" name="Rectangle 212">
            <a:extLst>
              <a:ext uri="{FF2B5EF4-FFF2-40B4-BE49-F238E27FC236}">
                <a16:creationId xmlns:a16="http://schemas.microsoft.com/office/drawing/2014/main" id="{21EDA141-7BC4-427B-817F-AF0C6023412A}"/>
              </a:ext>
            </a:extLst>
          </p:cNvPr>
          <p:cNvSpPr/>
          <p:nvPr/>
        </p:nvSpPr>
        <p:spPr>
          <a:xfrm>
            <a:off x="8303350" y="4683626"/>
            <a:ext cx="1563329" cy="542226"/>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درجة التجمد</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4" name="Rectangle 213">
            <a:extLst>
              <a:ext uri="{FF2B5EF4-FFF2-40B4-BE49-F238E27FC236}">
                <a16:creationId xmlns:a16="http://schemas.microsoft.com/office/drawing/2014/main" id="{520E1007-7CC4-42FC-B6A1-902FD128610C}"/>
              </a:ext>
            </a:extLst>
          </p:cNvPr>
          <p:cNvSpPr/>
          <p:nvPr/>
        </p:nvSpPr>
        <p:spPr>
          <a:xfrm>
            <a:off x="1189682" y="4698376"/>
            <a:ext cx="1563329" cy="542226"/>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درجة التجمد</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26726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98A1AED0-BB97-4590-BDAB-23D7685443B8}"/>
              </a:ext>
            </a:extLst>
          </p:cNvPr>
          <p:cNvSpPr/>
          <p:nvPr/>
        </p:nvSpPr>
        <p:spPr>
          <a:xfrm>
            <a:off x="1770946" y="1885785"/>
            <a:ext cx="8650125" cy="646331"/>
          </a:xfrm>
          <a:prstGeom prst="rect">
            <a:avLst/>
          </a:prstGeom>
          <a:noFill/>
        </p:spPr>
        <p:txBody>
          <a:bodyPr wrap="none" lIns="91440" tIns="45720" rIns="91440" bIns="45720">
            <a:spAutoFit/>
          </a:bodyPr>
          <a:lstStyle/>
          <a:p>
            <a:pPr algn="ctr"/>
            <a:r>
              <a:rPr lang="ar-SA" sz="3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كيف يتم التحويل من مقياس درجة حرارة إلى مقياس آخر</a:t>
            </a:r>
            <a:endParaRPr lang="en-US" sz="3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Rectangle 2">
            <a:extLst>
              <a:ext uri="{FF2B5EF4-FFF2-40B4-BE49-F238E27FC236}">
                <a16:creationId xmlns:a16="http://schemas.microsoft.com/office/drawing/2014/main" id="{F19BADD8-BB34-4850-A228-F8D5DFE1BFD8}"/>
              </a:ext>
            </a:extLst>
          </p:cNvPr>
          <p:cNvSpPr/>
          <p:nvPr/>
        </p:nvSpPr>
        <p:spPr>
          <a:xfrm>
            <a:off x="2487169" y="3332984"/>
            <a:ext cx="2476960" cy="1569660"/>
          </a:xfrm>
          <a:prstGeom prst="rect">
            <a:avLst/>
          </a:prstGeom>
        </p:spPr>
        <p:txBody>
          <a:bodyPr wrap="none">
            <a:spAutoFit/>
          </a:bodyPr>
          <a:lstStyle/>
          <a:p>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K = </a:t>
            </a:r>
            <a:r>
              <a:rPr lang="en-US" altLang="en-US" sz="32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 + 273</a:t>
            </a:r>
            <a:endParaRPr lang="ar-SA"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endParaRPr lang="en-GB"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r>
              <a:rPr lang="en-US" altLang="en-US" sz="32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GB"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 = K - 273</a:t>
            </a:r>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6" name="Arrow: Curved Right 5">
            <a:extLst>
              <a:ext uri="{FF2B5EF4-FFF2-40B4-BE49-F238E27FC236}">
                <a16:creationId xmlns:a16="http://schemas.microsoft.com/office/drawing/2014/main" id="{0660315A-937E-41D7-8FFD-9F23A0BB3C20}"/>
              </a:ext>
            </a:extLst>
          </p:cNvPr>
          <p:cNvSpPr/>
          <p:nvPr/>
        </p:nvSpPr>
        <p:spPr>
          <a:xfrm>
            <a:off x="1573161" y="3671397"/>
            <a:ext cx="914008" cy="1062796"/>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8" name="Arrow: Curved Right 27">
            <a:extLst>
              <a:ext uri="{FF2B5EF4-FFF2-40B4-BE49-F238E27FC236}">
                <a16:creationId xmlns:a16="http://schemas.microsoft.com/office/drawing/2014/main" id="{19DCB44C-CE84-459D-9055-74C6779205A4}"/>
              </a:ext>
            </a:extLst>
          </p:cNvPr>
          <p:cNvSpPr/>
          <p:nvPr/>
        </p:nvSpPr>
        <p:spPr>
          <a:xfrm rot="10800000">
            <a:off x="4871892" y="3510114"/>
            <a:ext cx="914008" cy="1150375"/>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BC8980CD-2C99-448B-ADA5-5C8D0FEC2FAD}"/>
              </a:ext>
            </a:extLst>
          </p:cNvPr>
          <p:cNvGrpSpPr/>
          <p:nvPr/>
        </p:nvGrpSpPr>
        <p:grpSpPr>
          <a:xfrm>
            <a:off x="7123141" y="3434631"/>
            <a:ext cx="3009927" cy="1977785"/>
            <a:chOff x="7634415" y="3513287"/>
            <a:chExt cx="3009927" cy="1977785"/>
          </a:xfrm>
        </p:grpSpPr>
        <p:sp>
          <p:nvSpPr>
            <p:cNvPr id="4" name="Rectangle 3">
              <a:extLst>
                <a:ext uri="{FF2B5EF4-FFF2-40B4-BE49-F238E27FC236}">
                  <a16:creationId xmlns:a16="http://schemas.microsoft.com/office/drawing/2014/main" id="{309A24C9-8B2E-4151-95B2-97EE54BD9B0A}"/>
                </a:ext>
              </a:extLst>
            </p:cNvPr>
            <p:cNvSpPr/>
            <p:nvPr/>
          </p:nvSpPr>
          <p:spPr>
            <a:xfrm>
              <a:off x="7634415" y="3513287"/>
              <a:ext cx="3009927" cy="1405513"/>
            </a:xfrm>
            <a:prstGeom prst="rect">
              <a:avLst/>
            </a:prstGeom>
          </p:spPr>
          <p:txBody>
            <a:bodyPr wrap="none">
              <a:spAutoFit/>
            </a:bodyPr>
            <a:lstStyle/>
            <a:p>
              <a:r>
                <a:rPr lang="en-US" altLang="en-US" sz="32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F =  1.8 </a:t>
              </a:r>
              <a:r>
                <a:rPr lang="en-US" altLang="en-US" sz="32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 + 32</a:t>
              </a:r>
            </a:p>
            <a:p>
              <a:endParaRPr lang="en-US" altLang="en-US" sz="32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r>
                <a:rPr lang="en-US" altLang="en-US" sz="32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GB"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 = </a:t>
              </a:r>
              <a:r>
                <a:rPr lang="en-US" altLang="en-US" sz="32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GB"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F - 32</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7CB3C617-0FF2-4E1D-B11C-1BFB609B4226}"/>
                </a:ext>
              </a:extLst>
            </p:cNvPr>
            <p:cNvCxnSpPr/>
            <p:nvPr/>
          </p:nvCxnSpPr>
          <p:spPr>
            <a:xfrm>
              <a:off x="8721210" y="4902644"/>
              <a:ext cx="112087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B1D2FC5-B772-4232-A856-64B603195B86}"/>
                </a:ext>
              </a:extLst>
            </p:cNvPr>
            <p:cNvSpPr txBox="1"/>
            <p:nvPr/>
          </p:nvSpPr>
          <p:spPr>
            <a:xfrm>
              <a:off x="8898194" y="4906297"/>
              <a:ext cx="806245" cy="584775"/>
            </a:xfrm>
            <a:prstGeom prst="rect">
              <a:avLst/>
            </a:prstGeom>
            <a:noFill/>
          </p:spPr>
          <p:txBody>
            <a:bodyPr wrap="square" rtlCol="0">
              <a:spAutoFit/>
            </a:bodyPr>
            <a:lstStyle/>
            <a:p>
              <a:r>
                <a:rPr lang="en-GB"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1.8</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33" name="Arrow: Curved Right 32">
            <a:extLst>
              <a:ext uri="{FF2B5EF4-FFF2-40B4-BE49-F238E27FC236}">
                <a16:creationId xmlns:a16="http://schemas.microsoft.com/office/drawing/2014/main" id="{71755C3A-9270-485B-A460-3BB40B7FAC63}"/>
              </a:ext>
            </a:extLst>
          </p:cNvPr>
          <p:cNvSpPr/>
          <p:nvPr/>
        </p:nvSpPr>
        <p:spPr>
          <a:xfrm>
            <a:off x="6346736" y="3666483"/>
            <a:ext cx="914008" cy="1062796"/>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4" name="Arrow: Curved Right 33">
            <a:extLst>
              <a:ext uri="{FF2B5EF4-FFF2-40B4-BE49-F238E27FC236}">
                <a16:creationId xmlns:a16="http://schemas.microsoft.com/office/drawing/2014/main" id="{7A6A11A6-DC1C-4D93-A02C-73FD9359AD22}"/>
              </a:ext>
            </a:extLst>
          </p:cNvPr>
          <p:cNvSpPr/>
          <p:nvPr/>
        </p:nvSpPr>
        <p:spPr>
          <a:xfrm rot="10800000">
            <a:off x="10068252" y="3564194"/>
            <a:ext cx="914008" cy="1150375"/>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93967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3059</Words>
  <Application>Microsoft Office PowerPoint</Application>
  <PresentationFormat>Widescreen</PresentationFormat>
  <Paragraphs>797</Paragraphs>
  <Slides>34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Arial Black</vt:lpstr>
      <vt:lpstr>Calibri</vt:lpstr>
      <vt:lpstr>Constantia</vt:lpstr>
      <vt:lpstr>Times New Roman</vt:lpstr>
      <vt:lpstr>Wingdings</vt:lpstr>
      <vt:lpstr>Wingdings 2</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tmfagieh@outlook.sa</dc:creator>
  <cp:lastModifiedBy>tmfagieh@outlook.sa</cp:lastModifiedBy>
  <cp:revision>20</cp:revision>
  <dcterms:created xsi:type="dcterms:W3CDTF">2018-12-19T13:25:50Z</dcterms:created>
  <dcterms:modified xsi:type="dcterms:W3CDTF">2019-01-10T00:24:23Z</dcterms:modified>
</cp:coreProperties>
</file>