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6" r:id="rId2"/>
    <p:sldId id="274" r:id="rId3"/>
    <p:sldId id="275" r:id="rId4"/>
    <p:sldId id="276" r:id="rId5"/>
    <p:sldId id="277" r:id="rId6"/>
    <p:sldId id="278" r:id="rId7"/>
    <p:sldId id="279" r:id="rId8"/>
    <p:sldId id="286" r:id="rId9"/>
    <p:sldId id="280" r:id="rId10"/>
    <p:sldId id="282" r:id="rId11"/>
    <p:sldId id="283" r:id="rId12"/>
    <p:sldId id="284" r:id="rId13"/>
    <p:sldId id="285" r:id="rId14"/>
    <p:sldId id="287" r:id="rId15"/>
    <p:sldId id="288" r:id="rId16"/>
    <p:sldId id="289" r:id="rId17"/>
    <p:sldId id="273"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281" r:id="rId31"/>
    <p:sldId id="302" r:id="rId32"/>
    <p:sldId id="303" r:id="rId33"/>
    <p:sldId id="304" r:id="rId34"/>
    <p:sldId id="305" r:id="rId35"/>
    <p:sldId id="306" r:id="rId36"/>
    <p:sldId id="307" r:id="rId37"/>
    <p:sldId id="308" r:id="rId38"/>
    <p:sldId id="309" r:id="rId39"/>
    <p:sldId id="310" r:id="rId40"/>
    <p:sldId id="311" r:id="rId41"/>
    <p:sldId id="312" r:id="rId42"/>
    <p:sldId id="27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5CA24-7572-45E8-8C57-14AC99647725}" type="doc">
      <dgm:prSet loTypeId="urn:microsoft.com/office/officeart/2005/8/layout/vList6" loCatId="list" qsTypeId="urn:microsoft.com/office/officeart/2005/8/quickstyle/simple1" qsCatId="simple" csTypeId="urn:microsoft.com/office/officeart/2005/8/colors/accent3_1" csCatId="accent3" phldr="1"/>
      <dgm:spPr/>
      <dgm:t>
        <a:bodyPr/>
        <a:lstStyle/>
        <a:p>
          <a:endParaRPr lang="en-US"/>
        </a:p>
      </dgm:t>
    </dgm:pt>
    <dgm:pt modelId="{592F111B-EFC7-40BF-96F3-D1D5F0870F9A}">
      <dgm:prSet phldrT="[Text]" custT="1"/>
      <dgm:spPr/>
      <dgm:t>
        <a:bodyPr/>
        <a:lstStyle/>
        <a:p>
          <a:pPr algn="ctr"/>
          <a:r>
            <a:rPr lang="ar-SA" sz="4000" b="1" cap="none" spc="0" dirty="0">
              <a:ln w="22225">
                <a:solidFill>
                  <a:schemeClr val="accent2"/>
                </a:solidFill>
                <a:prstDash val="solid"/>
              </a:ln>
              <a:solidFill>
                <a:schemeClr val="accent2">
                  <a:lumMod val="40000"/>
                  <a:lumOff val="60000"/>
                </a:schemeClr>
              </a:solidFill>
              <a:effectLst/>
            </a:rPr>
            <a:t>الموجات الطولية</a:t>
          </a:r>
          <a:endParaRPr lang="en-US" sz="4000" dirty="0">
            <a:latin typeface="Times New Roman" panose="02020603050405020304" pitchFamily="18" charset="0"/>
            <a:cs typeface="Times New Roman" panose="02020603050405020304" pitchFamily="18" charset="0"/>
          </a:endParaRPr>
        </a:p>
      </dgm:t>
    </dgm:pt>
    <dgm:pt modelId="{41D9956D-327E-4B5D-B733-8F3569D23C83}" type="parTrans" cxnId="{D238CBB3-1559-4209-9871-61EFD1D5062E}">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61DC475-D442-40C3-A367-8056585A0457}" type="sibTrans" cxnId="{D238CBB3-1559-4209-9871-61EFD1D5062E}">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355CA85-2C45-4DAB-98CA-F9350C83078B}">
      <dgm:prSet phldrT="[Text]" custT="1"/>
      <dgm:spPr/>
      <dgm:t>
        <a:bodyPr/>
        <a:lstStyle/>
        <a:p>
          <a:pPr algn="ctr"/>
          <a:r>
            <a:rPr lang="ar-SA" sz="3700" b="1" cap="none" spc="0" dirty="0">
              <a:ln w="22225">
                <a:solidFill>
                  <a:schemeClr val="accent2"/>
                </a:solidFill>
                <a:prstDash val="solid"/>
              </a:ln>
              <a:solidFill>
                <a:schemeClr val="accent2">
                  <a:lumMod val="40000"/>
                  <a:lumOff val="60000"/>
                </a:schemeClr>
              </a:solidFill>
              <a:effectLst/>
            </a:rPr>
            <a:t>الموجات المستعرضة</a:t>
          </a:r>
          <a:endParaRPr lang="en-US" sz="3700" dirty="0">
            <a:latin typeface="Times New Roman" panose="02020603050405020304" pitchFamily="18" charset="0"/>
            <a:cs typeface="Times New Roman" panose="02020603050405020304" pitchFamily="18" charset="0"/>
          </a:endParaRPr>
        </a:p>
      </dgm:t>
    </dgm:pt>
    <dgm:pt modelId="{827ADCD6-FDCD-4008-BADE-0670EAE2C7D3}" type="parTrans" cxnId="{020FF2C1-523D-4F73-AEF8-7F377AD696DE}">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2B687A85-4303-40DA-8F3C-2F85863D4ECD}" type="sibTrans" cxnId="{020FF2C1-523D-4F73-AEF8-7F377AD696DE}">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19E436CB-E580-43D8-ACC4-8BEF1CDEE79E}">
      <dgm:prSet phldrT="[Text]" phldr="1" custT="1"/>
      <dgm:spPr/>
      <dgm:t>
        <a:bodyPr/>
        <a:lstStyle/>
        <a:p>
          <a:pPr algn="r" rtl="1"/>
          <a:endParaRPr lang="en-US" sz="2800" dirty="0">
            <a:latin typeface="Times New Roman" panose="02020603050405020304" pitchFamily="18" charset="0"/>
            <a:cs typeface="Times New Roman" panose="02020603050405020304" pitchFamily="18" charset="0"/>
          </a:endParaRPr>
        </a:p>
      </dgm:t>
    </dgm:pt>
    <dgm:pt modelId="{1DB59280-91F8-4DFA-9334-18F357E2CFFF}" type="parTrans" cxnId="{4E43AEC2-F1F6-41AF-B716-15C096994F91}">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821C8E78-013C-41BB-B8D1-BBC1DEA048A5}" type="sibTrans" cxnId="{4E43AEC2-F1F6-41AF-B716-15C096994F91}">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32D7006-0976-4675-81D1-CE24BE99F60B}">
      <dgm:prSet phldrT="[Text]" custT="1"/>
      <dgm:spPr/>
      <dgm:t>
        <a:bodyPr/>
        <a:lstStyle/>
        <a:p>
          <a:pPr algn="ctr" rtl="1">
            <a:buFont typeface="Arial" pitchFamily="34" charset="0"/>
            <a:buNone/>
          </a:pPr>
          <a:endParaRPr lang="en-US" sz="2800" dirty="0">
            <a:latin typeface="Times New Roman" panose="02020603050405020304" pitchFamily="18" charset="0"/>
            <a:cs typeface="Times New Roman" panose="02020603050405020304" pitchFamily="18" charset="0"/>
          </a:endParaRPr>
        </a:p>
      </dgm:t>
    </dgm:pt>
    <dgm:pt modelId="{DD401857-017E-449B-B1D9-8132EACC5421}" type="parTrans" cxnId="{76CDDED4-0965-4B3F-880D-261B29DDD5FB}">
      <dgm:prSet/>
      <dgm:spPr/>
      <dgm:t>
        <a:bodyPr/>
        <a:lstStyle/>
        <a:p>
          <a:endParaRPr lang="en-US"/>
        </a:p>
      </dgm:t>
    </dgm:pt>
    <dgm:pt modelId="{945D47D9-CAC2-4722-BE2B-A544013C4D9F}" type="sibTrans" cxnId="{76CDDED4-0965-4B3F-880D-261B29DDD5FB}">
      <dgm:prSet/>
      <dgm:spPr/>
      <dgm:t>
        <a:bodyPr/>
        <a:lstStyle/>
        <a:p>
          <a:endParaRPr lang="en-US"/>
        </a:p>
      </dgm:t>
    </dgm:pt>
    <dgm:pt modelId="{CF6554A5-8185-4304-B697-1A6985B6E31B}" type="pres">
      <dgm:prSet presAssocID="{74F5CA24-7572-45E8-8C57-14AC99647725}" presName="Name0" presStyleCnt="0">
        <dgm:presLayoutVars>
          <dgm:dir val="rev"/>
          <dgm:animLvl val="lvl"/>
          <dgm:resizeHandles/>
        </dgm:presLayoutVars>
      </dgm:prSet>
      <dgm:spPr/>
    </dgm:pt>
    <dgm:pt modelId="{877E009F-B2F5-41E0-8E5E-2D7C7F16919A}" type="pres">
      <dgm:prSet presAssocID="{592F111B-EFC7-40BF-96F3-D1D5F0870F9A}" presName="linNode" presStyleCnt="0"/>
      <dgm:spPr/>
    </dgm:pt>
    <dgm:pt modelId="{974CF3EB-A512-4B15-870D-CAEA29DC35BB}" type="pres">
      <dgm:prSet presAssocID="{592F111B-EFC7-40BF-96F3-D1D5F0870F9A}" presName="parentShp" presStyleLbl="node1" presStyleIdx="0" presStyleCnt="2" custScaleX="54366" custLinFactNeighborX="24485" custLinFactNeighborY="3678">
        <dgm:presLayoutVars>
          <dgm:bulletEnabled val="1"/>
        </dgm:presLayoutVars>
      </dgm:prSet>
      <dgm:spPr/>
    </dgm:pt>
    <dgm:pt modelId="{CAD36E9C-62AA-443A-89E1-61AB0F338A37}" type="pres">
      <dgm:prSet presAssocID="{592F111B-EFC7-40BF-96F3-D1D5F0870F9A}" presName="childShp" presStyleLbl="bgAccFollowNode1" presStyleIdx="0" presStyleCnt="2" custScaleX="81193" custLinFactNeighborX="35592">
        <dgm:presLayoutVars>
          <dgm:bulletEnabled val="1"/>
        </dgm:presLayoutVars>
      </dgm:prSet>
      <dgm:spPr/>
    </dgm:pt>
    <dgm:pt modelId="{56945360-DACB-4A86-84B4-5E260566B442}" type="pres">
      <dgm:prSet presAssocID="{B61DC475-D442-40C3-A367-8056585A0457}" presName="spacing" presStyleCnt="0"/>
      <dgm:spPr/>
    </dgm:pt>
    <dgm:pt modelId="{99EF2766-B057-4EF5-8851-213574F83FB6}" type="pres">
      <dgm:prSet presAssocID="{E355CA85-2C45-4DAB-98CA-F9350C83078B}" presName="linNode" presStyleCnt="0"/>
      <dgm:spPr/>
    </dgm:pt>
    <dgm:pt modelId="{B5ED13B5-B7DE-4F2E-960B-21513A7288EF}" type="pres">
      <dgm:prSet presAssocID="{E355CA85-2C45-4DAB-98CA-F9350C83078B}" presName="parentShp" presStyleLbl="node1" presStyleIdx="1" presStyleCnt="2" custScaleX="56445" custLinFactNeighborX="27719">
        <dgm:presLayoutVars>
          <dgm:bulletEnabled val="1"/>
        </dgm:presLayoutVars>
      </dgm:prSet>
      <dgm:spPr/>
    </dgm:pt>
    <dgm:pt modelId="{55C0C8FB-2673-484E-AB15-8FC8D4A5B492}" type="pres">
      <dgm:prSet presAssocID="{E355CA85-2C45-4DAB-98CA-F9350C83078B}" presName="childShp" presStyleLbl="bgAccFollowNode1" presStyleIdx="1" presStyleCnt="2" custScaleX="80659" custLinFactNeighborX="34884">
        <dgm:presLayoutVars>
          <dgm:bulletEnabled val="1"/>
        </dgm:presLayoutVars>
      </dgm:prSet>
      <dgm:spPr/>
    </dgm:pt>
  </dgm:ptLst>
  <dgm:cxnLst>
    <dgm:cxn modelId="{1FBAC70B-1028-49C2-A93B-ED6A5A67BCB6}" type="presOf" srcId="{E355CA85-2C45-4DAB-98CA-F9350C83078B}" destId="{B5ED13B5-B7DE-4F2E-960B-21513A7288EF}" srcOrd="0" destOrd="0" presId="urn:microsoft.com/office/officeart/2005/8/layout/vList6"/>
    <dgm:cxn modelId="{65852817-6EDF-4D8D-8177-681C2367D93A}" type="presOf" srcId="{19E436CB-E580-43D8-ACC4-8BEF1CDEE79E}" destId="{55C0C8FB-2673-484E-AB15-8FC8D4A5B492}" srcOrd="0" destOrd="0" presId="urn:microsoft.com/office/officeart/2005/8/layout/vList6"/>
    <dgm:cxn modelId="{99C38A76-C2D4-485B-914C-7ED2975AAA0C}" type="presOf" srcId="{592F111B-EFC7-40BF-96F3-D1D5F0870F9A}" destId="{974CF3EB-A512-4B15-870D-CAEA29DC35BB}" srcOrd="0" destOrd="0" presId="urn:microsoft.com/office/officeart/2005/8/layout/vList6"/>
    <dgm:cxn modelId="{39380159-87B5-4A54-8180-EF83946F567D}" type="presOf" srcId="{74F5CA24-7572-45E8-8C57-14AC99647725}" destId="{CF6554A5-8185-4304-B697-1A6985B6E31B}" srcOrd="0" destOrd="0" presId="urn:microsoft.com/office/officeart/2005/8/layout/vList6"/>
    <dgm:cxn modelId="{D238CBB3-1559-4209-9871-61EFD1D5062E}" srcId="{74F5CA24-7572-45E8-8C57-14AC99647725}" destId="{592F111B-EFC7-40BF-96F3-D1D5F0870F9A}" srcOrd="0" destOrd="0" parTransId="{41D9956D-327E-4B5D-B733-8F3569D23C83}" sibTransId="{B61DC475-D442-40C3-A367-8056585A0457}"/>
    <dgm:cxn modelId="{020FF2C1-523D-4F73-AEF8-7F377AD696DE}" srcId="{74F5CA24-7572-45E8-8C57-14AC99647725}" destId="{E355CA85-2C45-4DAB-98CA-F9350C83078B}" srcOrd="1" destOrd="0" parTransId="{827ADCD6-FDCD-4008-BADE-0670EAE2C7D3}" sibTransId="{2B687A85-4303-40DA-8F3C-2F85863D4ECD}"/>
    <dgm:cxn modelId="{4E43AEC2-F1F6-41AF-B716-15C096994F91}" srcId="{E355CA85-2C45-4DAB-98CA-F9350C83078B}" destId="{19E436CB-E580-43D8-ACC4-8BEF1CDEE79E}" srcOrd="0" destOrd="0" parTransId="{1DB59280-91F8-4DFA-9334-18F357E2CFFF}" sibTransId="{821C8E78-013C-41BB-B8D1-BBC1DEA048A5}"/>
    <dgm:cxn modelId="{76CDDED4-0965-4B3F-880D-261B29DDD5FB}" srcId="{592F111B-EFC7-40BF-96F3-D1D5F0870F9A}" destId="{B32D7006-0976-4675-81D1-CE24BE99F60B}" srcOrd="0" destOrd="0" parTransId="{DD401857-017E-449B-B1D9-8132EACC5421}" sibTransId="{945D47D9-CAC2-4722-BE2B-A544013C4D9F}"/>
    <dgm:cxn modelId="{4D3C9BEC-F6BD-48C9-9F2C-63BA1C48AEB6}" type="presOf" srcId="{B32D7006-0976-4675-81D1-CE24BE99F60B}" destId="{CAD36E9C-62AA-443A-89E1-61AB0F338A37}" srcOrd="0" destOrd="0" presId="urn:microsoft.com/office/officeart/2005/8/layout/vList6"/>
    <dgm:cxn modelId="{4CDDABB8-CCE9-4C99-A001-BB7B281A7DD8}" type="presParOf" srcId="{CF6554A5-8185-4304-B697-1A6985B6E31B}" destId="{877E009F-B2F5-41E0-8E5E-2D7C7F16919A}" srcOrd="0" destOrd="0" presId="urn:microsoft.com/office/officeart/2005/8/layout/vList6"/>
    <dgm:cxn modelId="{B0F47720-B834-4B38-B4CE-8CC60C159387}" type="presParOf" srcId="{877E009F-B2F5-41E0-8E5E-2D7C7F16919A}" destId="{974CF3EB-A512-4B15-870D-CAEA29DC35BB}" srcOrd="0" destOrd="0" presId="urn:microsoft.com/office/officeart/2005/8/layout/vList6"/>
    <dgm:cxn modelId="{DD6B2EE1-2FA7-42BB-ADBE-7CC7B821A24D}" type="presParOf" srcId="{877E009F-B2F5-41E0-8E5E-2D7C7F16919A}" destId="{CAD36E9C-62AA-443A-89E1-61AB0F338A37}" srcOrd="1" destOrd="0" presId="urn:microsoft.com/office/officeart/2005/8/layout/vList6"/>
    <dgm:cxn modelId="{C89B15D9-AC66-44E4-8B05-5A667334C213}" type="presParOf" srcId="{CF6554A5-8185-4304-B697-1A6985B6E31B}" destId="{56945360-DACB-4A86-84B4-5E260566B442}" srcOrd="1" destOrd="0" presId="urn:microsoft.com/office/officeart/2005/8/layout/vList6"/>
    <dgm:cxn modelId="{E37647DA-FC8F-442D-8DB9-1E38E871A23D}" type="presParOf" srcId="{CF6554A5-8185-4304-B697-1A6985B6E31B}" destId="{99EF2766-B057-4EF5-8851-213574F83FB6}" srcOrd="2" destOrd="0" presId="urn:microsoft.com/office/officeart/2005/8/layout/vList6"/>
    <dgm:cxn modelId="{F2921991-79E4-4FB9-B6F3-47BE76308D52}" type="presParOf" srcId="{99EF2766-B057-4EF5-8851-213574F83FB6}" destId="{B5ED13B5-B7DE-4F2E-960B-21513A7288EF}" srcOrd="0" destOrd="0" presId="urn:microsoft.com/office/officeart/2005/8/layout/vList6"/>
    <dgm:cxn modelId="{6E5EF39C-2B83-4210-A758-ADBA638252C6}" type="presParOf" srcId="{99EF2766-B057-4EF5-8851-213574F83FB6}" destId="{55C0C8FB-2673-484E-AB15-8FC8D4A5B49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r>
            <a:rPr lang="ar-SA" sz="2600" dirty="0">
              <a:solidFill>
                <a:prstClr val="black"/>
              </a:solidFill>
              <a:latin typeface="Times New Roman" pitchFamily="18" charset="0"/>
              <a:cs typeface="Times New Roman" pitchFamily="18" charset="0"/>
            </a:rPr>
            <a:t>احسبي أقصى طول موجي لموجة صوتية يمكن للأذن البشرية سماعها إذاعلمت أن سرعة الصوت في الهواء 340 م/ث؟</a:t>
          </a:r>
          <a:endParaRPr lang="en-US" sz="2600" b="0" dirty="0">
            <a:latin typeface="Times New Roman" panose="02020603050405020304" pitchFamily="18" charset="0"/>
            <a:cs typeface="+mj-cs"/>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i="1" dirty="0">
              <a:latin typeface="Times New Roman" panose="02020603050405020304" pitchFamily="18" charset="0"/>
              <a:cs typeface="Times New Roman" panose="02020603050405020304" pitchFamily="18" charset="0"/>
            </a:rPr>
            <a:t>v</a:t>
          </a:r>
          <a:r>
            <a:rPr lang="en-GB" sz="2800" dirty="0">
              <a:latin typeface="Times New Roman" panose="02020603050405020304" pitchFamily="18" charset="0"/>
              <a:cs typeface="Times New Roman" panose="02020603050405020304" pitchFamily="18" charset="0"/>
            </a:rPr>
            <a:t> = 340 m/s</a:t>
          </a:r>
        </a:p>
        <a:p>
          <a:pPr algn="l" rtl="0"/>
          <a:r>
            <a:rPr lang="el-GR" sz="2800" i="1" dirty="0">
              <a:solidFill>
                <a:prstClr val="black"/>
              </a:solidFill>
              <a:latin typeface="Times New Roman" pitchFamily="18" charset="0"/>
              <a:cs typeface="Times New Roman" pitchFamily="18" charset="0"/>
            </a:rPr>
            <a:t>λ</a:t>
          </a:r>
          <a:r>
            <a:rPr lang="en-GB" sz="2800" dirty="0">
              <a:latin typeface="Times New Roman" panose="02020603050405020304" pitchFamily="18" charset="0"/>
              <a:cs typeface="Times New Roman" panose="02020603050405020304" pitchFamily="18" charset="0"/>
            </a:rPr>
            <a:t> ?</a:t>
          </a:r>
          <a:endParaRPr lang="ar-SA" sz="2800" dirty="0">
            <a:latin typeface="Times New Roman" panose="02020603050405020304" pitchFamily="18" charset="0"/>
            <a:cs typeface="Times New Roman" panose="02020603050405020304" pitchFamily="18" charset="0"/>
          </a:endParaRPr>
        </a:p>
        <a:p>
          <a:pPr algn="l" rtl="0"/>
          <a:endParaRPr lang="ar-SA" sz="2800" dirty="0">
            <a:latin typeface="Times New Roman" panose="02020603050405020304" pitchFamily="18" charset="0"/>
            <a:cs typeface="Times New Roman" panose="02020603050405020304" pitchFamily="18" charset="0"/>
          </a:endParaRPr>
        </a:p>
        <a:p>
          <a:pPr algn="l" rtl="0"/>
          <a:r>
            <a:rPr lang="en-GB" sz="2800" i="1" dirty="0">
              <a:latin typeface="Times New Roman" panose="02020603050405020304" pitchFamily="18" charset="0"/>
              <a:cs typeface="Times New Roman" panose="02020603050405020304" pitchFamily="18" charset="0"/>
            </a:rPr>
            <a:t>f = 20 Hz</a:t>
          </a:r>
          <a:endParaRPr lang="en-US" sz="2800" i="1"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ctr" rtl="1">
            <a:buClr>
              <a:srgbClr val="0BD0D9"/>
            </a:buClr>
            <a:buSzPct val="95000"/>
          </a:pPr>
          <a:r>
            <a:rPr lang="af-ZA" altLang="en-US" sz="2400" i="1" dirty="0">
              <a:solidFill>
                <a:srgbClr val="000000"/>
              </a:solidFill>
              <a:latin typeface="Times New Roman" panose="02020603050405020304" pitchFamily="18" charset="0"/>
              <a:cs typeface="Times New Roman" panose="02020603050405020304" pitchFamily="18" charset="0"/>
            </a:rPr>
            <a:t>v = </a:t>
          </a:r>
          <a:r>
            <a:rPr lang="el-GR" altLang="en-US" sz="2400" i="1" dirty="0">
              <a:solidFill>
                <a:srgbClr val="000000"/>
              </a:solidFill>
              <a:latin typeface="Times New Roman" panose="02020603050405020304" pitchFamily="18" charset="0"/>
              <a:cs typeface="Times New Roman" panose="02020603050405020304" pitchFamily="18" charset="0"/>
            </a:rPr>
            <a:t>λ </a:t>
          </a:r>
          <a:r>
            <a:rPr lang="af-ZA" altLang="en-US" sz="2400" i="1" dirty="0">
              <a:solidFill>
                <a:srgbClr val="000000"/>
              </a:solidFill>
              <a:latin typeface="Times New Roman" panose="02020603050405020304" pitchFamily="18" charset="0"/>
              <a:cs typeface="Times New Roman" panose="02020603050405020304" pitchFamily="18" charset="0"/>
            </a:rPr>
            <a:t>f</a:t>
          </a:r>
          <a:endParaRPr lang="ar-SA" altLang="en-US" sz="2400" i="1" dirty="0">
            <a:solidFill>
              <a:srgbClr val="000000"/>
            </a:solidFill>
            <a:latin typeface="Times New Roman" panose="02020603050405020304" pitchFamily="18" charset="0"/>
            <a:cs typeface="Times New Roman" panose="02020603050405020304" pitchFamily="18" charset="0"/>
          </a:endParaRPr>
        </a:p>
        <a:p>
          <a:pPr algn="ctr" rtl="1">
            <a:buClr>
              <a:srgbClr val="0BD0D9"/>
            </a:buClr>
            <a:buSzPct val="95000"/>
          </a:pPr>
          <a:r>
            <a:rPr lang="el-GR" altLang="en-US" sz="2400" i="1" dirty="0">
              <a:solidFill>
                <a:srgbClr val="000000"/>
              </a:solidFill>
              <a:latin typeface="Times New Roman" panose="02020603050405020304" pitchFamily="18" charset="0"/>
              <a:cs typeface="Times New Roman" panose="02020603050405020304" pitchFamily="18" charset="0"/>
            </a:rPr>
            <a:t>λ</a:t>
          </a:r>
          <a:r>
            <a:rPr lang="en-US" altLang="en-US" sz="2400" i="1" baseline="-25000" dirty="0">
              <a:solidFill>
                <a:srgbClr val="000000"/>
              </a:solidFill>
              <a:latin typeface="Times New Roman" panose="02020603050405020304" pitchFamily="18" charset="0"/>
              <a:cs typeface="Times New Roman" panose="02020603050405020304" pitchFamily="18" charset="0"/>
            </a:rPr>
            <a:t>max</a:t>
          </a:r>
          <a:r>
            <a:rPr lang="en-US" altLang="en-US" sz="2400" i="1" dirty="0">
              <a:solidFill>
                <a:srgbClr val="000000"/>
              </a:solidFill>
              <a:latin typeface="Times New Roman" panose="02020603050405020304" pitchFamily="18" charset="0"/>
              <a:cs typeface="Times New Roman" panose="02020603050405020304" pitchFamily="18" charset="0"/>
            </a:rPr>
            <a:t> = v</a:t>
          </a:r>
          <a:r>
            <a:rPr lang="en-GB"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f</a:t>
          </a:r>
          <a:r>
            <a:rPr lang="en-US" altLang="en-US" sz="2400" i="1" baseline="-25000" dirty="0" err="1">
              <a:solidFill>
                <a:srgbClr val="000000"/>
              </a:solidFill>
              <a:latin typeface="Times New Roman" panose="02020603050405020304" pitchFamily="18" charset="0"/>
              <a:cs typeface="Times New Roman" panose="02020603050405020304" pitchFamily="18" charset="0"/>
            </a:rPr>
            <a:t>min</a:t>
          </a:r>
          <a:r>
            <a:rPr lang="en-US" altLang="en-US" sz="2400" i="1" dirty="0">
              <a:solidFill>
                <a:srgbClr val="000000"/>
              </a:solidFill>
              <a:latin typeface="Times New Roman" panose="02020603050405020304" pitchFamily="18" charset="0"/>
              <a:cs typeface="Times New Roman" panose="02020603050405020304" pitchFamily="18" charset="0"/>
            </a:rPr>
            <a:t> </a:t>
          </a:r>
          <a:endParaRPr lang="ar-SA" altLang="en-US" sz="2400" i="1" dirty="0">
            <a:solidFill>
              <a:srgbClr val="000000"/>
            </a:solidFill>
            <a:latin typeface="Times New Roman" panose="02020603050405020304" pitchFamily="18" charset="0"/>
            <a:cs typeface="Times New Roman" panose="02020603050405020304" pitchFamily="18" charset="0"/>
          </a:endParaRPr>
        </a:p>
        <a:p>
          <a:pPr algn="ctr" rtl="1">
            <a:buClr>
              <a:srgbClr val="0BD0D9"/>
            </a:buClr>
            <a:buSzPct val="95000"/>
          </a:pPr>
          <a:endParaRPr lang="ar-SA" altLang="en-US" sz="2400" i="1" dirty="0">
            <a:solidFill>
              <a:srgbClr val="000000"/>
            </a:solidFill>
            <a:latin typeface="Times New Roman" panose="02020603050405020304" pitchFamily="18" charset="0"/>
            <a:cs typeface="Times New Roman" panose="02020603050405020304" pitchFamily="18" charset="0"/>
          </a:endParaRPr>
        </a:p>
        <a:p>
          <a:pPr algn="ctr" rtl="1">
            <a:buClr>
              <a:srgbClr val="0BD0D9"/>
            </a:buClr>
            <a:buSzPct val="95000"/>
          </a:pPr>
          <a:r>
            <a:rPr lang="en-US" altLang="en-US" sz="2400" i="0" dirty="0">
              <a:solidFill>
                <a:srgbClr val="000000"/>
              </a:solidFill>
              <a:latin typeface="Times New Roman" panose="02020603050405020304" pitchFamily="18" charset="0"/>
              <a:cs typeface="Times New Roman" panose="02020603050405020304" pitchFamily="18" charset="0"/>
            </a:rPr>
            <a:t>340/20 = </a:t>
          </a:r>
          <a:r>
            <a:rPr lang="en-US" altLang="en-US" sz="2800" b="1" i="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17 m </a:t>
          </a:r>
          <a:endParaRPr lang="en-GB" sz="2800" i="0" dirty="0">
            <a:latin typeface="Times New Roman" panose="02020603050405020304" pitchFamily="18" charset="0"/>
            <a:cs typeface="Times New Roman" panose="02020603050405020304" pitchFamily="18" charset="0"/>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ctr" rtl="1"/>
          <a:r>
            <a:rPr lang="ar-EG" sz="2600" dirty="0">
              <a:solidFill>
                <a:prstClr val="black"/>
              </a:solidFill>
              <a:latin typeface="Times New Roman" pitchFamily="18" charset="0"/>
              <a:cs typeface="Times New Roman" pitchFamily="18" charset="0"/>
            </a:rPr>
            <a:t>تبلغ سرعة الضوء في وسط ما 200000 كم</a:t>
          </a:r>
          <a:r>
            <a:rPr lang="en-GB" sz="2600" dirty="0">
              <a:solidFill>
                <a:prstClr val="black"/>
              </a:solidFill>
              <a:latin typeface="Times New Roman" pitchFamily="18" charset="0"/>
              <a:cs typeface="Times New Roman" pitchFamily="18" charset="0"/>
            </a:rPr>
            <a:t>/</a:t>
          </a:r>
          <a:r>
            <a:rPr lang="ar-SA" sz="2600" dirty="0">
              <a:solidFill>
                <a:prstClr val="black"/>
              </a:solidFill>
              <a:latin typeface="Times New Roman" pitchFamily="18" charset="0"/>
              <a:cs typeface="Times New Roman" pitchFamily="18" charset="0"/>
            </a:rPr>
            <a:t>ث فما هو معامل انكسار هذا الوسط؟</a:t>
          </a:r>
          <a:endParaRPr lang="en-US" sz="2600" b="0" dirty="0">
            <a:latin typeface="Times New Roman" panose="02020603050405020304" pitchFamily="18" charset="0"/>
            <a:cs typeface="+mj-cs"/>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i="1" dirty="0">
              <a:latin typeface="Times New Roman" panose="02020603050405020304" pitchFamily="18" charset="0"/>
              <a:cs typeface="Times New Roman" panose="02020603050405020304" pitchFamily="18" charset="0"/>
            </a:rPr>
            <a:t>v</a:t>
          </a:r>
          <a:r>
            <a:rPr lang="en-GB" sz="2800" dirty="0">
              <a:latin typeface="Times New Roman" panose="02020603050405020304" pitchFamily="18" charset="0"/>
              <a:cs typeface="Times New Roman" panose="02020603050405020304" pitchFamily="18" charset="0"/>
            </a:rPr>
            <a:t> = </a:t>
          </a:r>
          <a:r>
            <a:rPr lang="en-GB" sz="2600" dirty="0">
              <a:latin typeface="Times New Roman" panose="02020603050405020304" pitchFamily="18" charset="0"/>
              <a:cs typeface="Times New Roman" panose="02020603050405020304" pitchFamily="18" charset="0"/>
            </a:rPr>
            <a:t>200000 km/s</a:t>
          </a:r>
        </a:p>
        <a:p>
          <a:pPr algn="l" rtl="0"/>
          <a:r>
            <a:rPr lang="en-GB" sz="2600" dirty="0">
              <a:latin typeface="Times New Roman" panose="02020603050405020304" pitchFamily="18" charset="0"/>
              <a:cs typeface="Times New Roman" panose="02020603050405020304" pitchFamily="18" charset="0"/>
            </a:rPr>
            <a:t>   = 2 x 10</a:t>
          </a:r>
          <a:r>
            <a:rPr lang="en-GB" sz="2600" baseline="30000" dirty="0">
              <a:latin typeface="Times New Roman" panose="02020603050405020304" pitchFamily="18" charset="0"/>
              <a:cs typeface="Times New Roman" panose="02020603050405020304" pitchFamily="18" charset="0"/>
            </a:rPr>
            <a:t>8</a:t>
          </a:r>
          <a:r>
            <a:rPr lang="en-GB" sz="2600" baseline="0" dirty="0">
              <a:latin typeface="Times New Roman" panose="02020603050405020304" pitchFamily="18" charset="0"/>
              <a:cs typeface="Times New Roman" panose="02020603050405020304" pitchFamily="18" charset="0"/>
            </a:rPr>
            <a:t> m/s</a:t>
          </a:r>
          <a:endParaRPr lang="en-GB" sz="2600" dirty="0">
            <a:latin typeface="Times New Roman" panose="02020603050405020304" pitchFamily="18" charset="0"/>
            <a:cs typeface="Times New Roman" panose="02020603050405020304" pitchFamily="18" charset="0"/>
          </a:endParaRPr>
        </a:p>
        <a:p>
          <a:pPr algn="l" rtl="0"/>
          <a:r>
            <a:rPr lang="en-GB" sz="2800" i="1" dirty="0">
              <a:solidFill>
                <a:prstClr val="black"/>
              </a:solidFill>
              <a:latin typeface="Times New Roman" pitchFamily="18" charset="0"/>
              <a:cs typeface="Times New Roman" pitchFamily="18" charset="0"/>
            </a:rPr>
            <a:t>n</a:t>
          </a:r>
          <a:r>
            <a:rPr lang="en-GB" sz="2800" dirty="0">
              <a:latin typeface="Times New Roman" panose="02020603050405020304" pitchFamily="18" charset="0"/>
              <a:cs typeface="Times New Roman" panose="02020603050405020304" pitchFamily="18" charset="0"/>
            </a:rPr>
            <a:t> ?</a:t>
          </a:r>
          <a:endParaRPr lang="ar-SA" sz="2800" dirty="0">
            <a:latin typeface="Times New Roman" panose="02020603050405020304" pitchFamily="18" charset="0"/>
            <a:cs typeface="Times New Roman" panose="02020603050405020304" pitchFamily="18" charset="0"/>
          </a:endParaRPr>
        </a:p>
        <a:p>
          <a:pPr algn="l" rtl="0"/>
          <a:endParaRPr lang="ar-SA"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ctr" rtl="1">
            <a:buClr>
              <a:srgbClr val="0BD0D9"/>
            </a:buClr>
            <a:buSzPct val="95000"/>
          </a:pPr>
          <a:r>
            <a:rPr lang="en-US" altLang="en-US" sz="2400" i="1" dirty="0">
              <a:solidFill>
                <a:srgbClr val="000000"/>
              </a:solidFill>
              <a:latin typeface="Times New Roman" panose="02020603050405020304" pitchFamily="18" charset="0"/>
              <a:cs typeface="Times New Roman" panose="02020603050405020304" pitchFamily="18" charset="0"/>
            </a:rPr>
            <a:t> </a:t>
          </a:r>
          <a:endParaRPr lang="ar-SA" altLang="en-US" sz="2400" i="1" dirty="0">
            <a:solidFill>
              <a:srgbClr val="000000"/>
            </a:solidFill>
            <a:latin typeface="Times New Roman" panose="02020603050405020304" pitchFamily="18" charset="0"/>
            <a:cs typeface="Times New Roman" panose="02020603050405020304" pitchFamily="18" charset="0"/>
          </a:endParaRPr>
        </a:p>
        <a:p>
          <a:pPr algn="ctr" rtl="1">
            <a:buClr>
              <a:srgbClr val="0BD0D9"/>
            </a:buClr>
            <a:buSzPct val="95000"/>
          </a:pPr>
          <a:endParaRPr lang="ar-SA" altLang="en-US" sz="2400" i="1" dirty="0">
            <a:solidFill>
              <a:srgbClr val="000000"/>
            </a:solidFill>
            <a:latin typeface="Times New Roman" panose="02020603050405020304" pitchFamily="18" charset="0"/>
            <a:cs typeface="Times New Roman" panose="02020603050405020304" pitchFamily="18" charset="0"/>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187ADD-47A1-410D-9FD1-A816EABEA003}"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2DA681FA-A9BA-4DCA-9DAF-0D4F459499FF}">
      <dgm:prSet phldrT="[Text]" custT="1"/>
      <dgm:spPr/>
      <dgm:t>
        <a:bodyPr/>
        <a:lstStyle/>
        <a:p>
          <a:pPr algn="ctr" rtl="1">
            <a:buSzPct val="95000"/>
            <a:buFont typeface="+mj-lt"/>
            <a:buAutoNum type="arabicPeriod"/>
          </a:pPr>
          <a:r>
            <a:rPr lang="ar-EG" sz="2800" b="0" dirty="0">
              <a:solidFill>
                <a:schemeClr val="tx1"/>
              </a:solidFill>
              <a:latin typeface="Times New Roman" pitchFamily="18" charset="0"/>
              <a:cs typeface="Times New Roman" pitchFamily="18" charset="0"/>
            </a:rPr>
            <a:t>طول الموجة</a:t>
          </a:r>
          <a:r>
            <a:rPr lang="ar-SA" sz="2800" b="0" dirty="0">
              <a:solidFill>
                <a:schemeClr val="tx1"/>
              </a:solidFill>
              <a:latin typeface="Times New Roman" pitchFamily="18" charset="0"/>
              <a:cs typeface="Times New Roman" pitchFamily="18" charset="0"/>
            </a:rPr>
            <a:t> (</a:t>
          </a:r>
          <a:r>
            <a:rPr lang="el-GR" sz="2800" b="0" dirty="0">
              <a:solidFill>
                <a:schemeClr val="tx1"/>
              </a:solidFill>
              <a:latin typeface="Times New Roman" pitchFamily="18" charset="0"/>
              <a:cs typeface="Times New Roman" pitchFamily="18" charset="0"/>
            </a:rPr>
            <a:t>λ</a:t>
          </a:r>
          <a:r>
            <a:rPr lang="ar-SA" sz="2800" b="0" dirty="0">
              <a:solidFill>
                <a:schemeClr val="tx1"/>
              </a:solidFill>
              <a:latin typeface="Times New Roman" pitchFamily="18" charset="0"/>
              <a:cs typeface="Times New Roman" pitchFamily="18" charset="0"/>
            </a:rPr>
            <a:t>) (</a:t>
          </a:r>
          <a:r>
            <a:rPr lang="en-US" sz="2800" b="0" dirty="0">
              <a:solidFill>
                <a:schemeClr val="tx1"/>
              </a:solidFill>
              <a:latin typeface="Times New Roman" pitchFamily="18" charset="0"/>
              <a:cs typeface="Times New Roman" pitchFamily="18" charset="0"/>
            </a:rPr>
            <a:t>Wavelength</a:t>
          </a:r>
          <a:r>
            <a:rPr lang="ar-SA" sz="2800" b="0" dirty="0">
              <a:solidFill>
                <a:schemeClr val="tx1"/>
              </a:solidFill>
              <a:latin typeface="Times New Roman" pitchFamily="18" charset="0"/>
              <a:cs typeface="Times New Roman" pitchFamily="18" charset="0"/>
            </a:rPr>
            <a:t>)</a:t>
          </a:r>
          <a:endParaRPr lang="en-US" sz="2800" b="0" dirty="0">
            <a:solidFill>
              <a:schemeClr val="tx1"/>
            </a:solidFill>
            <a:latin typeface="Times New Roman" panose="02020603050405020304" pitchFamily="18" charset="0"/>
            <a:cs typeface="Times New Roman" panose="02020603050405020304" pitchFamily="18" charset="0"/>
          </a:endParaRPr>
        </a:p>
      </dgm:t>
    </dgm:pt>
    <dgm:pt modelId="{0A17EEB3-E0DC-4DA8-80E2-48945C438964}" type="parTrans" cxnId="{C6006957-B88F-4A3F-83D4-476DFFAF0054}">
      <dgm:prSet/>
      <dgm:spPr/>
      <dgm:t>
        <a:bodyPr/>
        <a:lstStyle/>
        <a:p>
          <a:pPr algn="r" rtl="1"/>
          <a:endParaRPr lang="en-US" sz="2800" b="0">
            <a:solidFill>
              <a:schemeClr val="tx1"/>
            </a:solidFill>
            <a:latin typeface="Times New Roman" panose="02020603050405020304" pitchFamily="18" charset="0"/>
            <a:cs typeface="Times New Roman" panose="02020603050405020304" pitchFamily="18" charset="0"/>
          </a:endParaRPr>
        </a:p>
      </dgm:t>
    </dgm:pt>
    <dgm:pt modelId="{03F4E598-96E6-457E-975F-5D4BD890CC02}" type="sibTrans" cxnId="{C6006957-B88F-4A3F-83D4-476DFFAF0054}">
      <dgm:prSet/>
      <dgm:spPr/>
      <dgm:t>
        <a:bodyPr/>
        <a:lstStyle/>
        <a:p>
          <a:pPr algn="r" rtl="1"/>
          <a:endParaRPr lang="en-US" sz="2800" b="0">
            <a:solidFill>
              <a:schemeClr val="tx1"/>
            </a:solidFill>
            <a:latin typeface="Times New Roman" panose="02020603050405020304" pitchFamily="18" charset="0"/>
            <a:cs typeface="Times New Roman" panose="02020603050405020304" pitchFamily="18" charset="0"/>
          </a:endParaRPr>
        </a:p>
      </dgm:t>
    </dgm:pt>
    <dgm:pt modelId="{1989AB7A-45B8-4264-9FDE-AC004E55AA15}">
      <dgm:prSet phldrT="[Text]" custT="1"/>
      <dgm:spPr/>
      <dgm:t>
        <a:bodyPr/>
        <a:lstStyle/>
        <a:p>
          <a:pPr algn="ctr" rtl="1">
            <a:buSzPct val="95000"/>
            <a:buFont typeface="+mj-lt"/>
            <a:buAutoNum type="arabicPeriod"/>
          </a:pPr>
          <a:r>
            <a:rPr lang="ar-EG" sz="2800" b="0" dirty="0">
              <a:solidFill>
                <a:schemeClr val="tx1"/>
              </a:solidFill>
              <a:latin typeface="Times New Roman" pitchFamily="18" charset="0"/>
              <a:cs typeface="Times New Roman" pitchFamily="18" charset="0"/>
            </a:rPr>
            <a:t>التردد</a:t>
          </a:r>
          <a:r>
            <a:rPr lang="ar-SA" sz="2800" b="0" dirty="0">
              <a:solidFill>
                <a:schemeClr val="tx1"/>
              </a:solidFill>
              <a:latin typeface="Times New Roman" pitchFamily="18" charset="0"/>
              <a:cs typeface="Times New Roman" pitchFamily="18" charset="0"/>
            </a:rPr>
            <a:t> ( </a:t>
          </a:r>
          <a:r>
            <a:rPr lang="af-ZA" sz="2800" b="0" i="1" dirty="0">
              <a:solidFill>
                <a:schemeClr val="tx1"/>
              </a:solidFill>
              <a:latin typeface="Times New Roman" pitchFamily="18" charset="0"/>
              <a:cs typeface="Times New Roman" pitchFamily="18" charset="0"/>
            </a:rPr>
            <a:t>f</a:t>
          </a:r>
          <a:r>
            <a:rPr lang="ar-SA" sz="2800" b="0" i="1" dirty="0">
              <a:solidFill>
                <a:schemeClr val="tx1"/>
              </a:solidFill>
              <a:latin typeface="Times New Roman" pitchFamily="18" charset="0"/>
              <a:cs typeface="Times New Roman" pitchFamily="18" charset="0"/>
            </a:rPr>
            <a:t>) </a:t>
          </a:r>
          <a:r>
            <a:rPr lang="ar-EG" sz="2800" b="0" dirty="0">
              <a:solidFill>
                <a:schemeClr val="tx1"/>
              </a:solidFill>
              <a:latin typeface="Times New Roman" pitchFamily="18" charset="0"/>
              <a:cs typeface="Times New Roman" pitchFamily="18" charset="0"/>
            </a:rPr>
            <a:t>(</a:t>
          </a:r>
          <a:r>
            <a:rPr lang="en-US" sz="2800" b="0" dirty="0">
              <a:solidFill>
                <a:schemeClr val="tx1"/>
              </a:solidFill>
              <a:latin typeface="Times New Roman" pitchFamily="18" charset="0"/>
              <a:cs typeface="Times New Roman" pitchFamily="18" charset="0"/>
            </a:rPr>
            <a:t>(Frequency</a:t>
          </a:r>
        </a:p>
      </dgm:t>
    </dgm:pt>
    <dgm:pt modelId="{0635D8FD-11AF-47F1-8B54-429BFE60F151}" type="parTrans" cxnId="{917E0B95-B9C7-486F-ABE9-AB0262A93220}">
      <dgm:prSet/>
      <dgm:spPr/>
      <dgm:t>
        <a:bodyPr/>
        <a:lstStyle/>
        <a:p>
          <a:pPr algn="r" rtl="1"/>
          <a:endParaRPr lang="en-US" sz="2800" b="0">
            <a:solidFill>
              <a:schemeClr val="tx1"/>
            </a:solidFill>
            <a:latin typeface="Times New Roman" panose="02020603050405020304" pitchFamily="18" charset="0"/>
            <a:cs typeface="Times New Roman" panose="02020603050405020304" pitchFamily="18" charset="0"/>
          </a:endParaRPr>
        </a:p>
      </dgm:t>
    </dgm:pt>
    <dgm:pt modelId="{50E93DED-700A-462E-9BBF-EFADF73266C6}" type="sibTrans" cxnId="{917E0B95-B9C7-486F-ABE9-AB0262A93220}">
      <dgm:prSet/>
      <dgm:spPr/>
      <dgm:t>
        <a:bodyPr/>
        <a:lstStyle/>
        <a:p>
          <a:pPr algn="r" rtl="1"/>
          <a:endParaRPr lang="en-US" sz="2800" b="0">
            <a:solidFill>
              <a:schemeClr val="tx1"/>
            </a:solidFill>
            <a:latin typeface="Times New Roman" panose="02020603050405020304" pitchFamily="18" charset="0"/>
            <a:cs typeface="Times New Roman" panose="02020603050405020304" pitchFamily="18" charset="0"/>
          </a:endParaRPr>
        </a:p>
      </dgm:t>
    </dgm:pt>
    <dgm:pt modelId="{C084CDD7-057E-476B-B4FD-E4C8A3C55EB7}">
      <dgm:prSet phldrT="[Text]" custT="1"/>
      <dgm:spPr/>
      <dgm:t>
        <a:bodyPr/>
        <a:lstStyle/>
        <a:p>
          <a:pPr algn="ctr" rtl="1">
            <a:buSzPct val="95000"/>
            <a:buFont typeface="+mj-lt"/>
            <a:buAutoNum type="arabicPeriod"/>
          </a:pPr>
          <a:r>
            <a:rPr lang="ar-EG" sz="2800" b="0" dirty="0">
              <a:solidFill>
                <a:schemeClr val="tx1"/>
              </a:solidFill>
              <a:latin typeface="Times New Roman" pitchFamily="18" charset="0"/>
              <a:ea typeface="+mn-ea"/>
              <a:cs typeface="Times New Roman" pitchFamily="18" charset="0"/>
            </a:rPr>
            <a:t>سعة </a:t>
          </a:r>
          <a:r>
            <a:rPr lang="ar-SA" sz="2800" b="0" dirty="0">
              <a:solidFill>
                <a:schemeClr val="tx1"/>
              </a:solidFill>
              <a:latin typeface="Times New Roman" pitchFamily="18" charset="0"/>
              <a:ea typeface="+mn-ea"/>
              <a:cs typeface="Times New Roman" pitchFamily="18" charset="0"/>
            </a:rPr>
            <a:t>الموجة </a:t>
          </a:r>
          <a:r>
            <a:rPr lang="en-US" sz="2800" b="0" dirty="0">
              <a:solidFill>
                <a:schemeClr val="tx1"/>
              </a:solidFill>
              <a:latin typeface="Times New Roman" pitchFamily="18" charset="0"/>
              <a:ea typeface="+mn-ea"/>
              <a:cs typeface="Times New Roman" pitchFamily="18" charset="0"/>
            </a:rPr>
            <a:t>(A)</a:t>
          </a:r>
          <a:r>
            <a:rPr lang="ar-SA" sz="2800" b="0" dirty="0">
              <a:solidFill>
                <a:schemeClr val="tx1"/>
              </a:solidFill>
              <a:latin typeface="Times New Roman" pitchFamily="18" charset="0"/>
              <a:ea typeface="+mn-ea"/>
              <a:cs typeface="Times New Roman" pitchFamily="18" charset="0"/>
            </a:rPr>
            <a:t> </a:t>
          </a:r>
          <a:r>
            <a:rPr lang="ar-EG" sz="2800" b="0" dirty="0">
              <a:solidFill>
                <a:schemeClr val="tx1"/>
              </a:solidFill>
              <a:latin typeface="Times New Roman" pitchFamily="18" charset="0"/>
              <a:ea typeface="+mn-ea"/>
              <a:cs typeface="Times New Roman" pitchFamily="18" charset="0"/>
            </a:rPr>
            <a:t>(</a:t>
          </a:r>
          <a:r>
            <a:rPr lang="en-US" sz="2800" b="0" dirty="0">
              <a:solidFill>
                <a:schemeClr val="tx1"/>
              </a:solidFill>
              <a:latin typeface="Times New Roman" pitchFamily="18" charset="0"/>
              <a:ea typeface="+mn-ea"/>
              <a:cs typeface="Times New Roman" pitchFamily="18" charset="0"/>
            </a:rPr>
            <a:t>Amplitude</a:t>
          </a:r>
          <a:r>
            <a:rPr lang="ar-EG" sz="2800" b="0" dirty="0">
              <a:solidFill>
                <a:schemeClr val="tx1"/>
              </a:solidFill>
              <a:latin typeface="Times New Roman" pitchFamily="18" charset="0"/>
              <a:ea typeface="+mn-ea"/>
              <a:cs typeface="Times New Roman" pitchFamily="18" charset="0"/>
            </a:rPr>
            <a:t>)</a:t>
          </a:r>
          <a:endParaRPr lang="en-US" sz="2800" b="0" dirty="0">
            <a:solidFill>
              <a:schemeClr val="tx1"/>
            </a:solidFill>
            <a:latin typeface="Times New Roman" panose="02020603050405020304" pitchFamily="18" charset="0"/>
            <a:cs typeface="Times New Roman" panose="02020603050405020304" pitchFamily="18" charset="0"/>
          </a:endParaRPr>
        </a:p>
      </dgm:t>
    </dgm:pt>
    <dgm:pt modelId="{8FC593E6-8518-4E86-9A39-E5E01B275F75}" type="parTrans" cxnId="{2B6D27ED-C6D6-4853-B65B-710274543078}">
      <dgm:prSet/>
      <dgm:spPr/>
      <dgm:t>
        <a:bodyPr/>
        <a:lstStyle/>
        <a:p>
          <a:pPr algn="r" rtl="1"/>
          <a:endParaRPr lang="en-US" sz="2800" b="0">
            <a:solidFill>
              <a:schemeClr val="tx1"/>
            </a:solidFill>
            <a:latin typeface="Times New Roman" panose="02020603050405020304" pitchFamily="18" charset="0"/>
            <a:cs typeface="Times New Roman" panose="02020603050405020304" pitchFamily="18" charset="0"/>
          </a:endParaRPr>
        </a:p>
      </dgm:t>
    </dgm:pt>
    <dgm:pt modelId="{AC727C24-814A-4F87-886B-B5D4E80E7A19}" type="sibTrans" cxnId="{2B6D27ED-C6D6-4853-B65B-710274543078}">
      <dgm:prSet/>
      <dgm:spPr/>
      <dgm:t>
        <a:bodyPr/>
        <a:lstStyle/>
        <a:p>
          <a:pPr algn="r" rtl="1"/>
          <a:endParaRPr lang="en-US" sz="2800" b="0">
            <a:solidFill>
              <a:schemeClr val="tx1"/>
            </a:solidFill>
            <a:latin typeface="Times New Roman" panose="02020603050405020304" pitchFamily="18" charset="0"/>
            <a:cs typeface="Times New Roman" panose="02020603050405020304" pitchFamily="18" charset="0"/>
          </a:endParaRPr>
        </a:p>
      </dgm:t>
    </dgm:pt>
    <dgm:pt modelId="{A84CEB1B-BA84-4953-81A4-DE3CE001B8A7}">
      <dgm:prSet phldrT="[Text]" custT="1"/>
      <dgm:spPr/>
      <dgm:t>
        <a:bodyPr/>
        <a:lstStyle/>
        <a:p>
          <a:pPr algn="ctr" rtl="1">
            <a:buSzPct val="95000"/>
            <a:buFont typeface="+mj-lt"/>
            <a:buAutoNum type="arabicPeriod"/>
          </a:pPr>
          <a:r>
            <a:rPr lang="ar-EG" sz="2800" b="0" dirty="0">
              <a:solidFill>
                <a:schemeClr val="tx1"/>
              </a:solidFill>
              <a:latin typeface="Times New Roman" pitchFamily="18" charset="0"/>
              <a:ea typeface="+mn-ea"/>
              <a:cs typeface="Times New Roman" pitchFamily="18" charset="0"/>
            </a:rPr>
            <a:t>سرعة الموجة </a:t>
          </a:r>
          <a:r>
            <a:rPr lang="en-US" sz="2800" b="0" dirty="0">
              <a:solidFill>
                <a:schemeClr val="tx1"/>
              </a:solidFill>
              <a:latin typeface="Times New Roman" pitchFamily="18" charset="0"/>
              <a:ea typeface="+mn-ea"/>
              <a:cs typeface="Times New Roman" pitchFamily="18" charset="0"/>
            </a:rPr>
            <a:t>(</a:t>
          </a:r>
          <a:r>
            <a:rPr lang="en-US" sz="2800" b="0" i="1" dirty="0">
              <a:solidFill>
                <a:schemeClr val="tx1"/>
              </a:solidFill>
              <a:latin typeface="Times New Roman" pitchFamily="18" charset="0"/>
              <a:ea typeface="+mn-ea"/>
              <a:cs typeface="Times New Roman" pitchFamily="18" charset="0"/>
            </a:rPr>
            <a:t>v</a:t>
          </a:r>
          <a:r>
            <a:rPr lang="en-US" sz="2800" b="0" dirty="0">
              <a:solidFill>
                <a:schemeClr val="tx1"/>
              </a:solidFill>
              <a:latin typeface="Times New Roman" pitchFamily="18" charset="0"/>
              <a:ea typeface="+mn-ea"/>
              <a:cs typeface="Times New Roman" pitchFamily="18" charset="0"/>
            </a:rPr>
            <a:t>)</a:t>
          </a:r>
          <a:r>
            <a:rPr lang="ar-SA" sz="2800" b="0" dirty="0">
              <a:solidFill>
                <a:schemeClr val="tx1"/>
              </a:solidFill>
              <a:latin typeface="Times New Roman" pitchFamily="18" charset="0"/>
              <a:ea typeface="+mn-ea"/>
              <a:cs typeface="Times New Roman" pitchFamily="18" charset="0"/>
            </a:rPr>
            <a:t> </a:t>
          </a:r>
          <a:r>
            <a:rPr lang="ar-EG" sz="2800" b="0" dirty="0">
              <a:solidFill>
                <a:schemeClr val="tx1"/>
              </a:solidFill>
              <a:latin typeface="Times New Roman" pitchFamily="18" charset="0"/>
              <a:ea typeface="+mn-ea"/>
              <a:cs typeface="Times New Roman" pitchFamily="18" charset="0"/>
            </a:rPr>
            <a:t>(</a:t>
          </a:r>
          <a:r>
            <a:rPr lang="en-US" sz="2800" b="0" dirty="0">
              <a:solidFill>
                <a:schemeClr val="tx1"/>
              </a:solidFill>
              <a:latin typeface="Times New Roman" pitchFamily="18" charset="0"/>
              <a:ea typeface="+mn-ea"/>
              <a:cs typeface="Times New Roman" pitchFamily="18" charset="0"/>
            </a:rPr>
            <a:t>Velocity</a:t>
          </a:r>
          <a:r>
            <a:rPr lang="ar-EG" sz="2800" b="0" dirty="0">
              <a:solidFill>
                <a:schemeClr val="tx1"/>
              </a:solidFill>
              <a:latin typeface="Times New Roman" pitchFamily="18" charset="0"/>
              <a:ea typeface="+mn-ea"/>
              <a:cs typeface="Times New Roman" pitchFamily="18" charset="0"/>
            </a:rPr>
            <a:t>)</a:t>
          </a:r>
          <a:endParaRPr lang="en-US" sz="2800" b="0" dirty="0">
            <a:solidFill>
              <a:schemeClr val="tx1"/>
            </a:solidFill>
            <a:latin typeface="Times New Roman" panose="02020603050405020304" pitchFamily="18" charset="0"/>
            <a:cs typeface="Times New Roman" panose="02020603050405020304" pitchFamily="18" charset="0"/>
          </a:endParaRPr>
        </a:p>
      </dgm:t>
    </dgm:pt>
    <dgm:pt modelId="{C59B9D35-86FC-43F5-9FE7-46F5A978C98C}" type="parTrans" cxnId="{4799626E-FAE2-4EC0-94DF-520E1C24A44E}">
      <dgm:prSet/>
      <dgm:spPr/>
      <dgm:t>
        <a:bodyPr/>
        <a:lstStyle/>
        <a:p>
          <a:pPr algn="r" rtl="1"/>
          <a:endParaRPr lang="en-US" sz="2800" b="0">
            <a:solidFill>
              <a:schemeClr val="tx1"/>
            </a:solidFill>
            <a:latin typeface="Times New Roman" panose="02020603050405020304" pitchFamily="18" charset="0"/>
            <a:cs typeface="Times New Roman" panose="02020603050405020304" pitchFamily="18" charset="0"/>
          </a:endParaRPr>
        </a:p>
      </dgm:t>
    </dgm:pt>
    <dgm:pt modelId="{1818F5C8-4A4F-4722-A412-C5BF5556EEBB}" type="sibTrans" cxnId="{4799626E-FAE2-4EC0-94DF-520E1C24A44E}">
      <dgm:prSet/>
      <dgm:spPr/>
      <dgm:t>
        <a:bodyPr/>
        <a:lstStyle/>
        <a:p>
          <a:pPr algn="r" rtl="1"/>
          <a:endParaRPr lang="en-US" sz="2800" b="0">
            <a:solidFill>
              <a:schemeClr val="tx1"/>
            </a:solidFill>
            <a:latin typeface="Times New Roman" panose="02020603050405020304" pitchFamily="18" charset="0"/>
            <a:cs typeface="Times New Roman" panose="02020603050405020304" pitchFamily="18" charset="0"/>
          </a:endParaRPr>
        </a:p>
      </dgm:t>
    </dgm:pt>
    <dgm:pt modelId="{FD4FA7A9-9732-4C6B-B946-F82E4C8A082E}">
      <dgm:prSet phldrT="[Text]" custT="1"/>
      <dgm:spPr/>
      <dgm:t>
        <a:bodyPr/>
        <a:lstStyle/>
        <a:p>
          <a:pPr algn="ctr" rtl="1">
            <a:buSzPct val="95000"/>
            <a:buFont typeface="+mj-lt"/>
            <a:buAutoNum type="arabicPeriod"/>
          </a:pPr>
          <a:r>
            <a:rPr lang="ar-SA" sz="2800" b="0" dirty="0">
              <a:solidFill>
                <a:schemeClr val="tx1"/>
              </a:solidFill>
              <a:latin typeface="Times New Roman" pitchFamily="18" charset="0"/>
              <a:cs typeface="Times New Roman" pitchFamily="18" charset="0"/>
            </a:rPr>
            <a:t>العدد الموجي أو ثابت الإنتشار (</a:t>
          </a:r>
          <a:r>
            <a:rPr lang="af-ZA" sz="2800" b="0" i="1" dirty="0">
              <a:solidFill>
                <a:schemeClr val="tx1"/>
              </a:solidFill>
              <a:latin typeface="Times New Roman" pitchFamily="18" charset="0"/>
              <a:cs typeface="Times New Roman" pitchFamily="18" charset="0"/>
            </a:rPr>
            <a:t>k</a:t>
          </a:r>
          <a:r>
            <a:rPr lang="ar-SA" sz="2800" b="0" i="1" dirty="0">
              <a:solidFill>
                <a:schemeClr val="tx1"/>
              </a:solidFill>
              <a:latin typeface="Times New Roman" pitchFamily="18" charset="0"/>
              <a:cs typeface="Times New Roman" pitchFamily="18" charset="0"/>
            </a:rPr>
            <a:t>) </a:t>
          </a:r>
          <a:r>
            <a:rPr lang="en-GB" sz="2800" b="0" dirty="0">
              <a:solidFill>
                <a:schemeClr val="tx1"/>
              </a:solidFill>
              <a:latin typeface="Times New Roman" pitchFamily="18" charset="0"/>
              <a:cs typeface="Times New Roman" pitchFamily="18" charset="0"/>
            </a:rPr>
            <a:t>(wave number)</a:t>
          </a:r>
          <a:endParaRPr lang="en-US" sz="2800" b="0" dirty="0">
            <a:solidFill>
              <a:schemeClr val="tx1"/>
            </a:solidFill>
            <a:latin typeface="Times New Roman" panose="02020603050405020304" pitchFamily="18" charset="0"/>
            <a:cs typeface="Times New Roman" panose="02020603050405020304" pitchFamily="18" charset="0"/>
          </a:endParaRPr>
        </a:p>
      </dgm:t>
    </dgm:pt>
    <dgm:pt modelId="{FDBB9D1B-CB6A-42A5-A6E4-1F2FFF95B2DC}" type="parTrans" cxnId="{28F17657-EC74-4EC5-B7B9-99DEBADA37FE}">
      <dgm:prSet/>
      <dgm:spPr/>
      <dgm:t>
        <a:bodyPr/>
        <a:lstStyle/>
        <a:p>
          <a:pPr algn="r" rtl="1"/>
          <a:endParaRPr lang="en-US" sz="2800" b="0">
            <a:solidFill>
              <a:schemeClr val="tx1"/>
            </a:solidFill>
            <a:latin typeface="Times New Roman" panose="02020603050405020304" pitchFamily="18" charset="0"/>
            <a:cs typeface="Times New Roman" panose="02020603050405020304" pitchFamily="18" charset="0"/>
          </a:endParaRPr>
        </a:p>
      </dgm:t>
    </dgm:pt>
    <dgm:pt modelId="{83012ABD-2CAF-4779-88A4-7051F341E4BD}" type="sibTrans" cxnId="{28F17657-EC74-4EC5-B7B9-99DEBADA37FE}">
      <dgm:prSet/>
      <dgm:spPr/>
      <dgm:t>
        <a:bodyPr/>
        <a:lstStyle/>
        <a:p>
          <a:pPr algn="r" rtl="1"/>
          <a:endParaRPr lang="en-US" sz="2800" b="0">
            <a:solidFill>
              <a:schemeClr val="tx1"/>
            </a:solidFill>
            <a:latin typeface="Times New Roman" panose="02020603050405020304" pitchFamily="18" charset="0"/>
            <a:cs typeface="Times New Roman" panose="02020603050405020304" pitchFamily="18" charset="0"/>
          </a:endParaRPr>
        </a:p>
      </dgm:t>
    </dgm:pt>
    <dgm:pt modelId="{7DD96F53-60B3-4700-A578-F409A724C01D}" type="pres">
      <dgm:prSet presAssocID="{F1187ADD-47A1-410D-9FD1-A816EABEA003}" presName="diagram" presStyleCnt="0">
        <dgm:presLayoutVars>
          <dgm:dir val="rev"/>
          <dgm:resizeHandles val="exact"/>
        </dgm:presLayoutVars>
      </dgm:prSet>
      <dgm:spPr/>
    </dgm:pt>
    <dgm:pt modelId="{F0A2F574-737C-4B10-96BB-F660D837E79E}" type="pres">
      <dgm:prSet presAssocID="{2DA681FA-A9BA-4DCA-9DAF-0D4F459499FF}" presName="node" presStyleLbl="node1" presStyleIdx="0" presStyleCnt="5">
        <dgm:presLayoutVars>
          <dgm:bulletEnabled val="1"/>
        </dgm:presLayoutVars>
      </dgm:prSet>
      <dgm:spPr/>
    </dgm:pt>
    <dgm:pt modelId="{EFF7E523-24FA-40DA-895E-9E7D745BA5E0}" type="pres">
      <dgm:prSet presAssocID="{03F4E598-96E6-457E-975F-5D4BD890CC02}" presName="sibTrans" presStyleCnt="0"/>
      <dgm:spPr/>
    </dgm:pt>
    <dgm:pt modelId="{304F3683-1B2B-4841-9F64-509E088248B1}" type="pres">
      <dgm:prSet presAssocID="{1989AB7A-45B8-4264-9FDE-AC004E55AA15}" presName="node" presStyleLbl="node1" presStyleIdx="1" presStyleCnt="5">
        <dgm:presLayoutVars>
          <dgm:bulletEnabled val="1"/>
        </dgm:presLayoutVars>
      </dgm:prSet>
      <dgm:spPr/>
    </dgm:pt>
    <dgm:pt modelId="{E94CD2B7-7074-4F82-A824-F9A21726F92D}" type="pres">
      <dgm:prSet presAssocID="{50E93DED-700A-462E-9BBF-EFADF73266C6}" presName="sibTrans" presStyleCnt="0"/>
      <dgm:spPr/>
    </dgm:pt>
    <dgm:pt modelId="{D9F47261-BF24-4859-9B4C-0824574E0E6B}" type="pres">
      <dgm:prSet presAssocID="{C084CDD7-057E-476B-B4FD-E4C8A3C55EB7}" presName="node" presStyleLbl="node1" presStyleIdx="2" presStyleCnt="5">
        <dgm:presLayoutVars>
          <dgm:bulletEnabled val="1"/>
        </dgm:presLayoutVars>
      </dgm:prSet>
      <dgm:spPr/>
    </dgm:pt>
    <dgm:pt modelId="{4BCDBC98-E8B6-448F-A055-4B31DAE0F244}" type="pres">
      <dgm:prSet presAssocID="{AC727C24-814A-4F87-886B-B5D4E80E7A19}" presName="sibTrans" presStyleCnt="0"/>
      <dgm:spPr/>
    </dgm:pt>
    <dgm:pt modelId="{CAA4FCF1-C745-4F8F-A06C-F2E761BB1169}" type="pres">
      <dgm:prSet presAssocID="{A84CEB1B-BA84-4953-81A4-DE3CE001B8A7}" presName="node" presStyleLbl="node1" presStyleIdx="3" presStyleCnt="5">
        <dgm:presLayoutVars>
          <dgm:bulletEnabled val="1"/>
        </dgm:presLayoutVars>
      </dgm:prSet>
      <dgm:spPr/>
    </dgm:pt>
    <dgm:pt modelId="{B5F87592-E032-4EAC-AA16-4A1056E13AEF}" type="pres">
      <dgm:prSet presAssocID="{1818F5C8-4A4F-4722-A412-C5BF5556EEBB}" presName="sibTrans" presStyleCnt="0"/>
      <dgm:spPr/>
    </dgm:pt>
    <dgm:pt modelId="{AE06D79B-BAB4-4FDB-B8D0-F6E04E66C299}" type="pres">
      <dgm:prSet presAssocID="{FD4FA7A9-9732-4C6B-B946-F82E4C8A082E}" presName="node" presStyleLbl="node1" presStyleIdx="4" presStyleCnt="5">
        <dgm:presLayoutVars>
          <dgm:bulletEnabled val="1"/>
        </dgm:presLayoutVars>
      </dgm:prSet>
      <dgm:spPr/>
    </dgm:pt>
  </dgm:ptLst>
  <dgm:cxnLst>
    <dgm:cxn modelId="{3214EA01-5EDC-4476-9C9A-CA616144484D}" type="presOf" srcId="{FD4FA7A9-9732-4C6B-B946-F82E4C8A082E}" destId="{AE06D79B-BAB4-4FDB-B8D0-F6E04E66C299}" srcOrd="0" destOrd="0" presId="urn:microsoft.com/office/officeart/2005/8/layout/default"/>
    <dgm:cxn modelId="{F89F8228-4C3A-47C6-89AF-8013205687C0}" type="presOf" srcId="{A84CEB1B-BA84-4953-81A4-DE3CE001B8A7}" destId="{CAA4FCF1-C745-4F8F-A06C-F2E761BB1169}" srcOrd="0" destOrd="0" presId="urn:microsoft.com/office/officeart/2005/8/layout/default"/>
    <dgm:cxn modelId="{6CA8082E-6924-4231-A5D7-7B0695B3CA5A}" type="presOf" srcId="{2DA681FA-A9BA-4DCA-9DAF-0D4F459499FF}" destId="{F0A2F574-737C-4B10-96BB-F660D837E79E}" srcOrd="0" destOrd="0" presId="urn:microsoft.com/office/officeart/2005/8/layout/default"/>
    <dgm:cxn modelId="{2639AF6C-995C-4146-9ED9-29F4DC40ED31}" type="presOf" srcId="{C084CDD7-057E-476B-B4FD-E4C8A3C55EB7}" destId="{D9F47261-BF24-4859-9B4C-0824574E0E6B}" srcOrd="0" destOrd="0" presId="urn:microsoft.com/office/officeart/2005/8/layout/default"/>
    <dgm:cxn modelId="{4799626E-FAE2-4EC0-94DF-520E1C24A44E}" srcId="{F1187ADD-47A1-410D-9FD1-A816EABEA003}" destId="{A84CEB1B-BA84-4953-81A4-DE3CE001B8A7}" srcOrd="3" destOrd="0" parTransId="{C59B9D35-86FC-43F5-9FE7-46F5A978C98C}" sibTransId="{1818F5C8-4A4F-4722-A412-C5BF5556EEBB}"/>
    <dgm:cxn modelId="{C6006957-B88F-4A3F-83D4-476DFFAF0054}" srcId="{F1187ADD-47A1-410D-9FD1-A816EABEA003}" destId="{2DA681FA-A9BA-4DCA-9DAF-0D4F459499FF}" srcOrd="0" destOrd="0" parTransId="{0A17EEB3-E0DC-4DA8-80E2-48945C438964}" sibTransId="{03F4E598-96E6-457E-975F-5D4BD890CC02}"/>
    <dgm:cxn modelId="{28F17657-EC74-4EC5-B7B9-99DEBADA37FE}" srcId="{F1187ADD-47A1-410D-9FD1-A816EABEA003}" destId="{FD4FA7A9-9732-4C6B-B946-F82E4C8A082E}" srcOrd="4" destOrd="0" parTransId="{FDBB9D1B-CB6A-42A5-A6E4-1F2FFF95B2DC}" sibTransId="{83012ABD-2CAF-4779-88A4-7051F341E4BD}"/>
    <dgm:cxn modelId="{917E0B95-B9C7-486F-ABE9-AB0262A93220}" srcId="{F1187ADD-47A1-410D-9FD1-A816EABEA003}" destId="{1989AB7A-45B8-4264-9FDE-AC004E55AA15}" srcOrd="1" destOrd="0" parTransId="{0635D8FD-11AF-47F1-8B54-429BFE60F151}" sibTransId="{50E93DED-700A-462E-9BBF-EFADF73266C6}"/>
    <dgm:cxn modelId="{AEC54CE3-2214-49FB-A925-54B55277C0D2}" type="presOf" srcId="{1989AB7A-45B8-4264-9FDE-AC004E55AA15}" destId="{304F3683-1B2B-4841-9F64-509E088248B1}" srcOrd="0" destOrd="0" presId="urn:microsoft.com/office/officeart/2005/8/layout/default"/>
    <dgm:cxn modelId="{2B6D27ED-C6D6-4853-B65B-710274543078}" srcId="{F1187ADD-47A1-410D-9FD1-A816EABEA003}" destId="{C084CDD7-057E-476B-B4FD-E4C8A3C55EB7}" srcOrd="2" destOrd="0" parTransId="{8FC593E6-8518-4E86-9A39-E5E01B275F75}" sibTransId="{AC727C24-814A-4F87-886B-B5D4E80E7A19}"/>
    <dgm:cxn modelId="{B04BD1EF-3432-4DEB-98B7-A5F1389DC6FF}" type="presOf" srcId="{F1187ADD-47A1-410D-9FD1-A816EABEA003}" destId="{7DD96F53-60B3-4700-A578-F409A724C01D}" srcOrd="0" destOrd="0" presId="urn:microsoft.com/office/officeart/2005/8/layout/default"/>
    <dgm:cxn modelId="{D2CC6573-7D9D-441E-BEB9-7EA097F88870}" type="presParOf" srcId="{7DD96F53-60B3-4700-A578-F409A724C01D}" destId="{F0A2F574-737C-4B10-96BB-F660D837E79E}" srcOrd="0" destOrd="0" presId="urn:microsoft.com/office/officeart/2005/8/layout/default"/>
    <dgm:cxn modelId="{EB188468-75C2-4C56-ADA6-4666065DC9EF}" type="presParOf" srcId="{7DD96F53-60B3-4700-A578-F409A724C01D}" destId="{EFF7E523-24FA-40DA-895E-9E7D745BA5E0}" srcOrd="1" destOrd="0" presId="urn:microsoft.com/office/officeart/2005/8/layout/default"/>
    <dgm:cxn modelId="{F9D2D7E9-E701-4037-A91C-029656F2DC91}" type="presParOf" srcId="{7DD96F53-60B3-4700-A578-F409A724C01D}" destId="{304F3683-1B2B-4841-9F64-509E088248B1}" srcOrd="2" destOrd="0" presId="urn:microsoft.com/office/officeart/2005/8/layout/default"/>
    <dgm:cxn modelId="{C8A9A387-33CD-459D-8544-D9AACCA9C947}" type="presParOf" srcId="{7DD96F53-60B3-4700-A578-F409A724C01D}" destId="{E94CD2B7-7074-4F82-A824-F9A21726F92D}" srcOrd="3" destOrd="0" presId="urn:microsoft.com/office/officeart/2005/8/layout/default"/>
    <dgm:cxn modelId="{A07A3A5B-60AD-4E2B-B03B-307597308EC3}" type="presParOf" srcId="{7DD96F53-60B3-4700-A578-F409A724C01D}" destId="{D9F47261-BF24-4859-9B4C-0824574E0E6B}" srcOrd="4" destOrd="0" presId="urn:microsoft.com/office/officeart/2005/8/layout/default"/>
    <dgm:cxn modelId="{760579A3-D2F9-4AA1-95A4-43735B78E841}" type="presParOf" srcId="{7DD96F53-60B3-4700-A578-F409A724C01D}" destId="{4BCDBC98-E8B6-448F-A055-4B31DAE0F244}" srcOrd="5" destOrd="0" presId="urn:microsoft.com/office/officeart/2005/8/layout/default"/>
    <dgm:cxn modelId="{02F41274-DD3D-4CCB-9726-CABB01FF7164}" type="presParOf" srcId="{7DD96F53-60B3-4700-A578-F409A724C01D}" destId="{CAA4FCF1-C745-4F8F-A06C-F2E761BB1169}" srcOrd="6" destOrd="0" presId="urn:microsoft.com/office/officeart/2005/8/layout/default"/>
    <dgm:cxn modelId="{E1359E85-4F86-4A17-90E1-431C66409711}" type="presParOf" srcId="{7DD96F53-60B3-4700-A578-F409A724C01D}" destId="{B5F87592-E032-4EAC-AA16-4A1056E13AEF}" srcOrd="7" destOrd="0" presId="urn:microsoft.com/office/officeart/2005/8/layout/default"/>
    <dgm:cxn modelId="{75DD09E4-52D9-4000-9AFB-2E957213055C}" type="presParOf" srcId="{7DD96F53-60B3-4700-A578-F409A724C01D}" destId="{AE06D79B-BAB4-4FDB-B8D0-F6E04E66C29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B748F4-D447-44F7-BDE3-D0E55D442DE8}" type="doc">
      <dgm:prSet loTypeId="urn:microsoft.com/office/officeart/2005/8/layout/StepDownProcess" loCatId="process" qsTypeId="urn:microsoft.com/office/officeart/2005/8/quickstyle/simple1" qsCatId="simple" csTypeId="urn:microsoft.com/office/officeart/2005/8/colors/accent3_1" csCatId="accent3" phldr="1"/>
      <dgm:spPr/>
      <dgm:t>
        <a:bodyPr/>
        <a:lstStyle/>
        <a:p>
          <a:endParaRPr lang="en-US"/>
        </a:p>
      </dgm:t>
    </dgm:pt>
    <dgm:pt modelId="{1D511173-334D-4E81-B994-5BCCC89A560B}">
      <dgm:prSet phldrT="[Text]" custT="1"/>
      <dgm:spPr/>
      <dgm:t>
        <a:bodyPr/>
        <a:lstStyle/>
        <a:p>
          <a:pPr algn="ctr" rtl="1"/>
          <a:r>
            <a:rPr lang="ar-SA" sz="2400" b="1" dirty="0">
              <a:latin typeface="Times New Roman" panose="02020603050405020304" pitchFamily="18" charset="0"/>
              <a:cs typeface="Times New Roman" panose="02020603050405020304" pitchFamily="18" charset="0"/>
            </a:rPr>
            <a:t>طول الموجة الطولية</a:t>
          </a:r>
          <a:endParaRPr lang="en-US" sz="2400" b="1" dirty="0">
            <a:latin typeface="Times New Roman" panose="02020603050405020304" pitchFamily="18" charset="0"/>
            <a:cs typeface="Times New Roman" panose="02020603050405020304" pitchFamily="18" charset="0"/>
          </a:endParaRPr>
        </a:p>
      </dgm:t>
    </dgm:pt>
    <dgm:pt modelId="{5B55A10F-0207-4035-A4CD-1CA1B8080985}" type="parTrans" cxnId="{202F8438-3179-427B-875B-CD71ED26205B}">
      <dgm:prSet/>
      <dgm:spPr/>
      <dgm:t>
        <a:bodyPr/>
        <a:lstStyle/>
        <a:p>
          <a:pPr algn="r" rtl="1"/>
          <a:endParaRPr lang="en-US" sz="2000">
            <a:latin typeface="Times New Roman" panose="02020603050405020304" pitchFamily="18" charset="0"/>
            <a:cs typeface="Times New Roman" panose="02020603050405020304" pitchFamily="18" charset="0"/>
          </a:endParaRPr>
        </a:p>
      </dgm:t>
    </dgm:pt>
    <dgm:pt modelId="{4B4E0C04-A7BF-4B0C-80EB-9F27801120FC}" type="sibTrans" cxnId="{202F8438-3179-427B-875B-CD71ED26205B}">
      <dgm:prSet/>
      <dgm:spPr/>
      <dgm:t>
        <a:bodyPr/>
        <a:lstStyle/>
        <a:p>
          <a:pPr algn="r" rtl="1"/>
          <a:endParaRPr lang="en-US" sz="2000">
            <a:latin typeface="Times New Roman" panose="02020603050405020304" pitchFamily="18" charset="0"/>
            <a:cs typeface="Times New Roman" panose="02020603050405020304" pitchFamily="18" charset="0"/>
          </a:endParaRPr>
        </a:p>
      </dgm:t>
    </dgm:pt>
    <dgm:pt modelId="{50EED61C-C42B-4523-8396-9097F0D216CC}">
      <dgm:prSet phldrT="[Text]" custT="1"/>
      <dgm:spPr/>
      <dgm:t>
        <a:bodyPr/>
        <a:lstStyle/>
        <a:p>
          <a:pPr algn="ctr">
            <a:buFont typeface="Wingdings 2" panose="05020102010507070707" pitchFamily="18" charset="2"/>
            <a:buNone/>
          </a:pPr>
          <a:r>
            <a:rPr lang="ar-SA" sz="2400" dirty="0">
              <a:cs typeface="+mj-cs"/>
            </a:rPr>
            <a:t>هو المسافة بين قمتي تضاغطين متتاليين أو قمتي تخلخليين متتاليين</a:t>
          </a:r>
          <a:endParaRPr lang="en-US" sz="2400" dirty="0">
            <a:latin typeface="Times New Roman" panose="02020603050405020304" pitchFamily="18" charset="0"/>
            <a:cs typeface="+mj-cs"/>
          </a:endParaRPr>
        </a:p>
      </dgm:t>
    </dgm:pt>
    <dgm:pt modelId="{DD6C47EB-7118-4E7E-8648-79CCA75B585A}" type="parTrans" cxnId="{893066BF-8B33-4100-9CC5-07B3D178ACC5}">
      <dgm:prSet/>
      <dgm:spPr/>
      <dgm:t>
        <a:bodyPr/>
        <a:lstStyle/>
        <a:p>
          <a:pPr algn="r" rtl="1"/>
          <a:endParaRPr lang="en-US" sz="2000">
            <a:latin typeface="Times New Roman" panose="02020603050405020304" pitchFamily="18" charset="0"/>
            <a:cs typeface="Times New Roman" panose="02020603050405020304" pitchFamily="18" charset="0"/>
          </a:endParaRPr>
        </a:p>
      </dgm:t>
    </dgm:pt>
    <dgm:pt modelId="{C9DFE7BC-996A-4EAE-91B4-B05FB742B48A}" type="sibTrans" cxnId="{893066BF-8B33-4100-9CC5-07B3D178ACC5}">
      <dgm:prSet/>
      <dgm:spPr/>
      <dgm:t>
        <a:bodyPr/>
        <a:lstStyle/>
        <a:p>
          <a:pPr algn="r" rtl="1"/>
          <a:endParaRPr lang="en-US" sz="2000">
            <a:latin typeface="Times New Roman" panose="02020603050405020304" pitchFamily="18" charset="0"/>
            <a:cs typeface="Times New Roman" panose="02020603050405020304" pitchFamily="18" charset="0"/>
          </a:endParaRPr>
        </a:p>
      </dgm:t>
    </dgm:pt>
    <dgm:pt modelId="{CE75703E-3236-433F-BE98-B81D361A378D}" type="pres">
      <dgm:prSet presAssocID="{18B748F4-D447-44F7-BDE3-D0E55D442DE8}" presName="rootnode" presStyleCnt="0">
        <dgm:presLayoutVars>
          <dgm:chMax/>
          <dgm:chPref/>
          <dgm:dir val="rev"/>
          <dgm:animLvl val="lvl"/>
        </dgm:presLayoutVars>
      </dgm:prSet>
      <dgm:spPr/>
    </dgm:pt>
    <dgm:pt modelId="{A336D26E-CCBD-4162-BC54-2C9E762D12BF}" type="pres">
      <dgm:prSet presAssocID="{1D511173-334D-4E81-B994-5BCCC89A560B}" presName="composite" presStyleCnt="0"/>
      <dgm:spPr/>
    </dgm:pt>
    <dgm:pt modelId="{A816CD49-D583-4E93-9EB7-A190F36755A2}" type="pres">
      <dgm:prSet presAssocID="{1D511173-334D-4E81-B994-5BCCC89A560B}" presName="bentUpArrow1" presStyleLbl="alignImgPlace1" presStyleIdx="0" presStyleCnt="1" custScaleX="131780" custScaleY="145600" custLinFactNeighborY="-67042"/>
      <dgm:spPr/>
    </dgm:pt>
    <dgm:pt modelId="{C228DBFC-B5A5-4766-BC85-7AAF9AED179A}" type="pres">
      <dgm:prSet presAssocID="{1D511173-334D-4E81-B994-5BCCC89A560B}" presName="ParentText" presStyleLbl="node1" presStyleIdx="0" presStyleCnt="2" custScaleX="216868" custLinFactNeighborY="-79094">
        <dgm:presLayoutVars>
          <dgm:chMax val="1"/>
          <dgm:chPref val="1"/>
          <dgm:bulletEnabled val="1"/>
        </dgm:presLayoutVars>
      </dgm:prSet>
      <dgm:spPr/>
    </dgm:pt>
    <dgm:pt modelId="{862D1D1E-76D8-4F49-AAF6-8A99C151912F}" type="pres">
      <dgm:prSet presAssocID="{1D511173-334D-4E81-B994-5BCCC89A560B}" presName="ChildText" presStyleLbl="revTx" presStyleIdx="0" presStyleCnt="1">
        <dgm:presLayoutVars>
          <dgm:chMax val="0"/>
          <dgm:chPref val="0"/>
          <dgm:bulletEnabled val="1"/>
        </dgm:presLayoutVars>
      </dgm:prSet>
      <dgm:spPr/>
    </dgm:pt>
    <dgm:pt modelId="{5108B80A-8546-4D5E-BF42-FA73ACDF2830}" type="pres">
      <dgm:prSet presAssocID="{4B4E0C04-A7BF-4B0C-80EB-9F27801120FC}" presName="sibTrans" presStyleCnt="0"/>
      <dgm:spPr/>
    </dgm:pt>
    <dgm:pt modelId="{EFA31333-B361-4A08-8D47-83534A7C9070}" type="pres">
      <dgm:prSet presAssocID="{50EED61C-C42B-4523-8396-9097F0D216CC}" presName="composite" presStyleCnt="0"/>
      <dgm:spPr/>
    </dgm:pt>
    <dgm:pt modelId="{C7B5E1FD-3209-4610-B06D-246B83C77FD9}" type="pres">
      <dgm:prSet presAssocID="{50EED61C-C42B-4523-8396-9097F0D216CC}" presName="ParentText" presStyleLbl="node1" presStyleIdx="1" presStyleCnt="2" custScaleX="212788" custScaleY="113510" custLinFactNeighborX="-1267" custLinFactNeighborY="-89358">
        <dgm:presLayoutVars>
          <dgm:chMax val="1"/>
          <dgm:chPref val="1"/>
          <dgm:bulletEnabled val="1"/>
        </dgm:presLayoutVars>
      </dgm:prSet>
      <dgm:spPr/>
    </dgm:pt>
  </dgm:ptLst>
  <dgm:cxnLst>
    <dgm:cxn modelId="{278C3B02-1EFE-44A5-97DA-9E20FD2CF822}" type="presOf" srcId="{1D511173-334D-4E81-B994-5BCCC89A560B}" destId="{C228DBFC-B5A5-4766-BC85-7AAF9AED179A}" srcOrd="0" destOrd="0" presId="urn:microsoft.com/office/officeart/2005/8/layout/StepDownProcess"/>
    <dgm:cxn modelId="{202F8438-3179-427B-875B-CD71ED26205B}" srcId="{18B748F4-D447-44F7-BDE3-D0E55D442DE8}" destId="{1D511173-334D-4E81-B994-5BCCC89A560B}" srcOrd="0" destOrd="0" parTransId="{5B55A10F-0207-4035-A4CD-1CA1B8080985}" sibTransId="{4B4E0C04-A7BF-4B0C-80EB-9F27801120FC}"/>
    <dgm:cxn modelId="{880B92BE-FDFF-423D-8A6A-290AAB235389}" type="presOf" srcId="{50EED61C-C42B-4523-8396-9097F0D216CC}" destId="{C7B5E1FD-3209-4610-B06D-246B83C77FD9}" srcOrd="0" destOrd="0" presId="urn:microsoft.com/office/officeart/2005/8/layout/StepDownProcess"/>
    <dgm:cxn modelId="{893066BF-8B33-4100-9CC5-07B3D178ACC5}" srcId="{18B748F4-D447-44F7-BDE3-D0E55D442DE8}" destId="{50EED61C-C42B-4523-8396-9097F0D216CC}" srcOrd="1" destOrd="0" parTransId="{DD6C47EB-7118-4E7E-8648-79CCA75B585A}" sibTransId="{C9DFE7BC-996A-4EAE-91B4-B05FB742B48A}"/>
    <dgm:cxn modelId="{8E6955DF-2E25-4DAF-A68A-9A8BFDFB0372}" type="presOf" srcId="{18B748F4-D447-44F7-BDE3-D0E55D442DE8}" destId="{CE75703E-3236-433F-BE98-B81D361A378D}" srcOrd="0" destOrd="0" presId="urn:microsoft.com/office/officeart/2005/8/layout/StepDownProcess"/>
    <dgm:cxn modelId="{A7108666-788F-4902-A14E-C1FDC402F059}" type="presParOf" srcId="{CE75703E-3236-433F-BE98-B81D361A378D}" destId="{A336D26E-CCBD-4162-BC54-2C9E762D12BF}" srcOrd="0" destOrd="0" presId="urn:microsoft.com/office/officeart/2005/8/layout/StepDownProcess"/>
    <dgm:cxn modelId="{3A2DA2AA-8110-4B03-8F36-696DB32AFE94}" type="presParOf" srcId="{A336D26E-CCBD-4162-BC54-2C9E762D12BF}" destId="{A816CD49-D583-4E93-9EB7-A190F36755A2}" srcOrd="0" destOrd="0" presId="urn:microsoft.com/office/officeart/2005/8/layout/StepDownProcess"/>
    <dgm:cxn modelId="{2880315A-B998-4808-A369-232B03B89302}" type="presParOf" srcId="{A336D26E-CCBD-4162-BC54-2C9E762D12BF}" destId="{C228DBFC-B5A5-4766-BC85-7AAF9AED179A}" srcOrd="1" destOrd="0" presId="urn:microsoft.com/office/officeart/2005/8/layout/StepDownProcess"/>
    <dgm:cxn modelId="{E960C74A-BAFE-4AAB-BF06-11EA7C597B30}" type="presParOf" srcId="{A336D26E-CCBD-4162-BC54-2C9E762D12BF}" destId="{862D1D1E-76D8-4F49-AAF6-8A99C151912F}" srcOrd="2" destOrd="0" presId="urn:microsoft.com/office/officeart/2005/8/layout/StepDownProcess"/>
    <dgm:cxn modelId="{0882DCDA-F74F-46F7-AAC4-37D285929368}" type="presParOf" srcId="{CE75703E-3236-433F-BE98-B81D361A378D}" destId="{5108B80A-8546-4D5E-BF42-FA73ACDF2830}" srcOrd="1" destOrd="0" presId="urn:microsoft.com/office/officeart/2005/8/layout/StepDownProcess"/>
    <dgm:cxn modelId="{A68603A7-268D-4765-A394-2C5286521C8E}" type="presParOf" srcId="{CE75703E-3236-433F-BE98-B81D361A378D}" destId="{EFA31333-B361-4A08-8D47-83534A7C9070}" srcOrd="2" destOrd="0" presId="urn:microsoft.com/office/officeart/2005/8/layout/StepDownProcess"/>
    <dgm:cxn modelId="{A99D236B-A73C-434F-924E-2B08E8C15C99}" type="presParOf" srcId="{EFA31333-B361-4A08-8D47-83534A7C9070}" destId="{C7B5E1FD-3209-4610-B06D-246B83C77FD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B748F4-D447-44F7-BDE3-D0E55D442DE8}" type="doc">
      <dgm:prSet loTypeId="urn:microsoft.com/office/officeart/2005/8/layout/StepDownProcess" loCatId="process" qsTypeId="urn:microsoft.com/office/officeart/2005/8/quickstyle/simple1" qsCatId="simple" csTypeId="urn:microsoft.com/office/officeart/2005/8/colors/accent3_1" csCatId="accent3" phldr="1"/>
      <dgm:spPr/>
      <dgm:t>
        <a:bodyPr/>
        <a:lstStyle/>
        <a:p>
          <a:endParaRPr lang="en-US"/>
        </a:p>
      </dgm:t>
    </dgm:pt>
    <dgm:pt modelId="{1D511173-334D-4E81-B994-5BCCC89A560B}">
      <dgm:prSet phldrT="[Text]" custT="1"/>
      <dgm:spPr/>
      <dgm:t>
        <a:bodyPr/>
        <a:lstStyle/>
        <a:p>
          <a:pPr algn="ctr" rtl="1"/>
          <a:r>
            <a:rPr lang="ar-SA" sz="2400" b="1" dirty="0">
              <a:latin typeface="Times New Roman" panose="02020603050405020304" pitchFamily="18" charset="0"/>
              <a:cs typeface="Times New Roman" panose="02020603050405020304" pitchFamily="18" charset="0"/>
            </a:rPr>
            <a:t>طول الموجة المستعرضة</a:t>
          </a:r>
          <a:endParaRPr lang="en-US" sz="2400" b="1" dirty="0">
            <a:latin typeface="Times New Roman" panose="02020603050405020304" pitchFamily="18" charset="0"/>
            <a:cs typeface="Times New Roman" panose="02020603050405020304" pitchFamily="18" charset="0"/>
          </a:endParaRPr>
        </a:p>
      </dgm:t>
    </dgm:pt>
    <dgm:pt modelId="{5B55A10F-0207-4035-A4CD-1CA1B8080985}" type="parTrans" cxnId="{202F8438-3179-427B-875B-CD71ED26205B}">
      <dgm:prSet/>
      <dgm:spPr/>
      <dgm:t>
        <a:bodyPr/>
        <a:lstStyle/>
        <a:p>
          <a:pPr algn="r" rtl="1"/>
          <a:endParaRPr lang="en-US" sz="2000">
            <a:latin typeface="Times New Roman" panose="02020603050405020304" pitchFamily="18" charset="0"/>
            <a:cs typeface="Times New Roman" panose="02020603050405020304" pitchFamily="18" charset="0"/>
          </a:endParaRPr>
        </a:p>
      </dgm:t>
    </dgm:pt>
    <dgm:pt modelId="{4B4E0C04-A7BF-4B0C-80EB-9F27801120FC}" type="sibTrans" cxnId="{202F8438-3179-427B-875B-CD71ED26205B}">
      <dgm:prSet/>
      <dgm:spPr/>
      <dgm:t>
        <a:bodyPr/>
        <a:lstStyle/>
        <a:p>
          <a:pPr algn="r" rtl="1"/>
          <a:endParaRPr lang="en-US" sz="2000">
            <a:latin typeface="Times New Roman" panose="02020603050405020304" pitchFamily="18" charset="0"/>
            <a:cs typeface="Times New Roman" panose="02020603050405020304" pitchFamily="18" charset="0"/>
          </a:endParaRPr>
        </a:p>
      </dgm:t>
    </dgm:pt>
    <dgm:pt modelId="{50EED61C-C42B-4523-8396-9097F0D216CC}">
      <dgm:prSet phldrT="[Text]" custT="1"/>
      <dgm:spPr/>
      <dgm:t>
        <a:bodyPr/>
        <a:lstStyle/>
        <a:p>
          <a:pPr algn="ctr">
            <a:buFont typeface="Wingdings 2" panose="05020102010507070707" pitchFamily="18" charset="2"/>
            <a:buNone/>
          </a:pPr>
          <a:r>
            <a:rPr lang="ar-SA" sz="2400" dirty="0">
              <a:cs typeface="+mj-cs"/>
            </a:rPr>
            <a:t>هو المسافة بين قمتين متتاليتين أو قاعين متتاليين</a:t>
          </a:r>
          <a:endParaRPr lang="en-US" sz="2400" dirty="0">
            <a:latin typeface="Times New Roman" panose="02020603050405020304" pitchFamily="18" charset="0"/>
            <a:cs typeface="+mj-cs"/>
          </a:endParaRPr>
        </a:p>
      </dgm:t>
    </dgm:pt>
    <dgm:pt modelId="{DD6C47EB-7118-4E7E-8648-79CCA75B585A}" type="parTrans" cxnId="{893066BF-8B33-4100-9CC5-07B3D178ACC5}">
      <dgm:prSet/>
      <dgm:spPr/>
      <dgm:t>
        <a:bodyPr/>
        <a:lstStyle/>
        <a:p>
          <a:pPr algn="r" rtl="1"/>
          <a:endParaRPr lang="en-US" sz="2000">
            <a:latin typeface="Times New Roman" panose="02020603050405020304" pitchFamily="18" charset="0"/>
            <a:cs typeface="Times New Roman" panose="02020603050405020304" pitchFamily="18" charset="0"/>
          </a:endParaRPr>
        </a:p>
      </dgm:t>
    </dgm:pt>
    <dgm:pt modelId="{C9DFE7BC-996A-4EAE-91B4-B05FB742B48A}" type="sibTrans" cxnId="{893066BF-8B33-4100-9CC5-07B3D178ACC5}">
      <dgm:prSet/>
      <dgm:spPr/>
      <dgm:t>
        <a:bodyPr/>
        <a:lstStyle/>
        <a:p>
          <a:pPr algn="r" rtl="1"/>
          <a:endParaRPr lang="en-US" sz="2000">
            <a:latin typeface="Times New Roman" panose="02020603050405020304" pitchFamily="18" charset="0"/>
            <a:cs typeface="Times New Roman" panose="02020603050405020304" pitchFamily="18" charset="0"/>
          </a:endParaRPr>
        </a:p>
      </dgm:t>
    </dgm:pt>
    <dgm:pt modelId="{CE75703E-3236-433F-BE98-B81D361A378D}" type="pres">
      <dgm:prSet presAssocID="{18B748F4-D447-44F7-BDE3-D0E55D442DE8}" presName="rootnode" presStyleCnt="0">
        <dgm:presLayoutVars>
          <dgm:chMax/>
          <dgm:chPref/>
          <dgm:dir val="rev"/>
          <dgm:animLvl val="lvl"/>
        </dgm:presLayoutVars>
      </dgm:prSet>
      <dgm:spPr/>
    </dgm:pt>
    <dgm:pt modelId="{A336D26E-CCBD-4162-BC54-2C9E762D12BF}" type="pres">
      <dgm:prSet presAssocID="{1D511173-334D-4E81-B994-5BCCC89A560B}" presName="composite" presStyleCnt="0"/>
      <dgm:spPr/>
    </dgm:pt>
    <dgm:pt modelId="{A816CD49-D583-4E93-9EB7-A190F36755A2}" type="pres">
      <dgm:prSet presAssocID="{1D511173-334D-4E81-B994-5BCCC89A560B}" presName="bentUpArrow1" presStyleLbl="alignImgPlace1" presStyleIdx="0" presStyleCnt="1" custScaleX="103840" custScaleY="111079" custLinFactNeighborY="-6520"/>
      <dgm:spPr/>
    </dgm:pt>
    <dgm:pt modelId="{C228DBFC-B5A5-4766-BC85-7AAF9AED179A}" type="pres">
      <dgm:prSet presAssocID="{1D511173-334D-4E81-B994-5BCCC89A560B}" presName="ParentText" presStyleLbl="node1" presStyleIdx="0" presStyleCnt="2" custScaleX="160805" custScaleY="74232" custLinFactNeighborY="998">
        <dgm:presLayoutVars>
          <dgm:chMax val="1"/>
          <dgm:chPref val="1"/>
          <dgm:bulletEnabled val="1"/>
        </dgm:presLayoutVars>
      </dgm:prSet>
      <dgm:spPr/>
    </dgm:pt>
    <dgm:pt modelId="{862D1D1E-76D8-4F49-AAF6-8A99C151912F}" type="pres">
      <dgm:prSet presAssocID="{1D511173-334D-4E81-B994-5BCCC89A560B}" presName="ChildText" presStyleLbl="revTx" presStyleIdx="0" presStyleCnt="1">
        <dgm:presLayoutVars>
          <dgm:chMax val="0"/>
          <dgm:chPref val="0"/>
          <dgm:bulletEnabled val="1"/>
        </dgm:presLayoutVars>
      </dgm:prSet>
      <dgm:spPr/>
    </dgm:pt>
    <dgm:pt modelId="{5108B80A-8546-4D5E-BF42-FA73ACDF2830}" type="pres">
      <dgm:prSet presAssocID="{4B4E0C04-A7BF-4B0C-80EB-9F27801120FC}" presName="sibTrans" presStyleCnt="0"/>
      <dgm:spPr/>
    </dgm:pt>
    <dgm:pt modelId="{EFA31333-B361-4A08-8D47-83534A7C9070}" type="pres">
      <dgm:prSet presAssocID="{50EED61C-C42B-4523-8396-9097F0D216CC}" presName="composite" presStyleCnt="0"/>
      <dgm:spPr/>
    </dgm:pt>
    <dgm:pt modelId="{C7B5E1FD-3209-4610-B06D-246B83C77FD9}" type="pres">
      <dgm:prSet presAssocID="{50EED61C-C42B-4523-8396-9097F0D216CC}" presName="ParentText" presStyleLbl="node1" presStyleIdx="1" presStyleCnt="2" custScaleX="143042" custScaleY="83202" custLinFactNeighborX="10649">
        <dgm:presLayoutVars>
          <dgm:chMax val="1"/>
          <dgm:chPref val="1"/>
          <dgm:bulletEnabled val="1"/>
        </dgm:presLayoutVars>
      </dgm:prSet>
      <dgm:spPr/>
    </dgm:pt>
  </dgm:ptLst>
  <dgm:cxnLst>
    <dgm:cxn modelId="{278C3B02-1EFE-44A5-97DA-9E20FD2CF822}" type="presOf" srcId="{1D511173-334D-4E81-B994-5BCCC89A560B}" destId="{C228DBFC-B5A5-4766-BC85-7AAF9AED179A}" srcOrd="0" destOrd="0" presId="urn:microsoft.com/office/officeart/2005/8/layout/StepDownProcess"/>
    <dgm:cxn modelId="{202F8438-3179-427B-875B-CD71ED26205B}" srcId="{18B748F4-D447-44F7-BDE3-D0E55D442DE8}" destId="{1D511173-334D-4E81-B994-5BCCC89A560B}" srcOrd="0" destOrd="0" parTransId="{5B55A10F-0207-4035-A4CD-1CA1B8080985}" sibTransId="{4B4E0C04-A7BF-4B0C-80EB-9F27801120FC}"/>
    <dgm:cxn modelId="{880B92BE-FDFF-423D-8A6A-290AAB235389}" type="presOf" srcId="{50EED61C-C42B-4523-8396-9097F0D216CC}" destId="{C7B5E1FD-3209-4610-B06D-246B83C77FD9}" srcOrd="0" destOrd="0" presId="urn:microsoft.com/office/officeart/2005/8/layout/StepDownProcess"/>
    <dgm:cxn modelId="{893066BF-8B33-4100-9CC5-07B3D178ACC5}" srcId="{18B748F4-D447-44F7-BDE3-D0E55D442DE8}" destId="{50EED61C-C42B-4523-8396-9097F0D216CC}" srcOrd="1" destOrd="0" parTransId="{DD6C47EB-7118-4E7E-8648-79CCA75B585A}" sibTransId="{C9DFE7BC-996A-4EAE-91B4-B05FB742B48A}"/>
    <dgm:cxn modelId="{8E6955DF-2E25-4DAF-A68A-9A8BFDFB0372}" type="presOf" srcId="{18B748F4-D447-44F7-BDE3-D0E55D442DE8}" destId="{CE75703E-3236-433F-BE98-B81D361A378D}" srcOrd="0" destOrd="0" presId="urn:microsoft.com/office/officeart/2005/8/layout/StepDownProcess"/>
    <dgm:cxn modelId="{A7108666-788F-4902-A14E-C1FDC402F059}" type="presParOf" srcId="{CE75703E-3236-433F-BE98-B81D361A378D}" destId="{A336D26E-CCBD-4162-BC54-2C9E762D12BF}" srcOrd="0" destOrd="0" presId="urn:microsoft.com/office/officeart/2005/8/layout/StepDownProcess"/>
    <dgm:cxn modelId="{3A2DA2AA-8110-4B03-8F36-696DB32AFE94}" type="presParOf" srcId="{A336D26E-CCBD-4162-BC54-2C9E762D12BF}" destId="{A816CD49-D583-4E93-9EB7-A190F36755A2}" srcOrd="0" destOrd="0" presId="urn:microsoft.com/office/officeart/2005/8/layout/StepDownProcess"/>
    <dgm:cxn modelId="{2880315A-B998-4808-A369-232B03B89302}" type="presParOf" srcId="{A336D26E-CCBD-4162-BC54-2C9E762D12BF}" destId="{C228DBFC-B5A5-4766-BC85-7AAF9AED179A}" srcOrd="1" destOrd="0" presId="urn:microsoft.com/office/officeart/2005/8/layout/StepDownProcess"/>
    <dgm:cxn modelId="{E960C74A-BAFE-4AAB-BF06-11EA7C597B30}" type="presParOf" srcId="{A336D26E-CCBD-4162-BC54-2C9E762D12BF}" destId="{862D1D1E-76D8-4F49-AAF6-8A99C151912F}" srcOrd="2" destOrd="0" presId="urn:microsoft.com/office/officeart/2005/8/layout/StepDownProcess"/>
    <dgm:cxn modelId="{0882DCDA-F74F-46F7-AAC4-37D285929368}" type="presParOf" srcId="{CE75703E-3236-433F-BE98-B81D361A378D}" destId="{5108B80A-8546-4D5E-BF42-FA73ACDF2830}" srcOrd="1" destOrd="0" presId="urn:microsoft.com/office/officeart/2005/8/layout/StepDownProcess"/>
    <dgm:cxn modelId="{A68603A7-268D-4765-A394-2C5286521C8E}" type="presParOf" srcId="{CE75703E-3236-433F-BE98-B81D361A378D}" destId="{EFA31333-B361-4A08-8D47-83534A7C9070}" srcOrd="2" destOrd="0" presId="urn:microsoft.com/office/officeart/2005/8/layout/StepDownProcess"/>
    <dgm:cxn modelId="{A99D236B-A73C-434F-924E-2B08E8C15C99}" type="presParOf" srcId="{EFA31333-B361-4A08-8D47-83534A7C9070}" destId="{C7B5E1FD-3209-4610-B06D-246B83C77FD9}" srcOrd="0"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r>
            <a:rPr lang="ar-SA" sz="2600" dirty="0">
              <a:solidFill>
                <a:prstClr val="black"/>
              </a:solidFill>
              <a:latin typeface="Times New Roman" pitchFamily="18" charset="0"/>
              <a:cs typeface="Times New Roman" pitchFamily="18" charset="0"/>
            </a:rPr>
            <a:t>إذا كان تردد الصوت الصادر من جرس الإنذار يساوي 4200 هيرتز وكانت سرعة الصوت تساوي 340 م/ث ، فما هو طولها الموجي؟</a:t>
          </a:r>
          <a:endParaRPr lang="en-US" sz="2600" b="0" dirty="0">
            <a:latin typeface="Times New Roman" panose="02020603050405020304" pitchFamily="18" charset="0"/>
            <a:cs typeface="+mj-cs"/>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i="1" dirty="0">
              <a:latin typeface="Times New Roman" panose="02020603050405020304" pitchFamily="18" charset="0"/>
              <a:cs typeface="Times New Roman" panose="02020603050405020304" pitchFamily="18" charset="0"/>
            </a:rPr>
            <a:t>v</a:t>
          </a:r>
          <a:r>
            <a:rPr lang="en-GB" sz="2800" dirty="0">
              <a:latin typeface="Times New Roman" panose="02020603050405020304" pitchFamily="18" charset="0"/>
              <a:cs typeface="Times New Roman" panose="02020603050405020304" pitchFamily="18" charset="0"/>
            </a:rPr>
            <a:t> = 340 m/s</a:t>
          </a:r>
        </a:p>
        <a:p>
          <a:pPr algn="l" rtl="0"/>
          <a:r>
            <a:rPr lang="en-GB" sz="2800" i="1" dirty="0">
              <a:latin typeface="Times New Roman" panose="02020603050405020304" pitchFamily="18" charset="0"/>
              <a:cs typeface="Times New Roman" panose="02020603050405020304" pitchFamily="18" charset="0"/>
            </a:rPr>
            <a:t>f</a:t>
          </a:r>
          <a:r>
            <a:rPr lang="en-GB" sz="2800" dirty="0">
              <a:latin typeface="Times New Roman" panose="02020603050405020304" pitchFamily="18" charset="0"/>
              <a:cs typeface="Times New Roman" panose="02020603050405020304" pitchFamily="18" charset="0"/>
            </a:rPr>
            <a:t> = 4200 Hz</a:t>
          </a:r>
        </a:p>
        <a:p>
          <a:pPr algn="l" rtl="0"/>
          <a:r>
            <a:rPr lang="el-GR" sz="2800" i="1" dirty="0">
              <a:solidFill>
                <a:prstClr val="black"/>
              </a:solidFill>
              <a:latin typeface="Times New Roman" pitchFamily="18" charset="0"/>
              <a:cs typeface="Times New Roman" pitchFamily="18" charset="0"/>
            </a:rPr>
            <a:t>λ</a:t>
          </a:r>
          <a:r>
            <a:rPr lang="en-GB"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r">
            <a:buClr>
              <a:srgbClr val="0BD0D9"/>
            </a:buClr>
            <a:buSzPct val="95000"/>
            <a:buFont typeface="Wingdings 2" pitchFamily="18" charset="2"/>
            <a:buNone/>
          </a:pPr>
          <a:endParaRPr lang="en-GB" sz="2400" dirty="0">
            <a:latin typeface="Times New Roman" panose="02020603050405020304" pitchFamily="18" charset="0"/>
            <a:cs typeface="Times New Roman" panose="02020603050405020304" pitchFamily="18" charset="0"/>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ctr" rtl="1"/>
          <a:r>
            <a:rPr lang="ar-SA" altLang="en-US" sz="2600" dirty="0">
              <a:cs typeface="+mj-cs"/>
            </a:rPr>
            <a:t>شعاع ضوئي طوله الموجي يساوي</a:t>
          </a:r>
          <a:endParaRPr lang="en-GB" altLang="en-US" sz="2600" dirty="0">
            <a:cs typeface="+mj-cs"/>
          </a:endParaRPr>
        </a:p>
        <a:p>
          <a:pPr algn="ctr" rtl="1"/>
          <a:r>
            <a:rPr lang="ar-SA" altLang="en-US" sz="2600" dirty="0">
              <a:cs typeface="+mj-cs"/>
            </a:rPr>
            <a:t> </a:t>
          </a:r>
          <a:r>
            <a:rPr lang="en-US" altLang="en-US" sz="2600" dirty="0">
              <a:latin typeface="Times New Roman" panose="02020603050405020304" pitchFamily="18" charset="0"/>
              <a:cs typeface="Times New Roman" panose="02020603050405020304" pitchFamily="18" charset="0"/>
            </a:rPr>
            <a:t>32 x10</a:t>
          </a:r>
          <a:r>
            <a:rPr lang="en-US" altLang="en-US" sz="2600" baseline="30000" dirty="0">
              <a:latin typeface="Times New Roman" panose="02020603050405020304" pitchFamily="18" charset="0"/>
              <a:cs typeface="Times New Roman" panose="02020603050405020304" pitchFamily="18" charset="0"/>
            </a:rPr>
            <a:t>5</a:t>
          </a:r>
          <a:r>
            <a:rPr lang="en-US" altLang="en-US" sz="2600" dirty="0">
              <a:latin typeface="Times New Roman" panose="02020603050405020304" pitchFamily="18" charset="0"/>
              <a:cs typeface="Times New Roman" panose="02020603050405020304" pitchFamily="18" charset="0"/>
            </a:rPr>
            <a:t> cm</a:t>
          </a:r>
        </a:p>
        <a:p>
          <a:pPr algn="ctr" rtl="1"/>
          <a:r>
            <a:rPr lang="ar-SA" altLang="en-US" sz="2600" dirty="0">
              <a:cs typeface="+mj-cs"/>
            </a:rPr>
            <a:t>احسبي تردده إذا علمت أن سرعته</a:t>
          </a:r>
        </a:p>
        <a:p>
          <a:pPr algn="ctr" rtl="1"/>
          <a:r>
            <a:rPr lang="ar-SA" altLang="en-US" sz="2600" dirty="0">
              <a:cs typeface="+mj-cs"/>
            </a:rPr>
            <a:t> </a:t>
          </a:r>
          <a:r>
            <a:rPr lang="en-US" altLang="en-US" sz="2600" i="1" dirty="0">
              <a:latin typeface="Times New Roman" panose="02020603050405020304" pitchFamily="18" charset="0"/>
              <a:cs typeface="Times New Roman" panose="02020603050405020304" pitchFamily="18" charset="0"/>
            </a:rPr>
            <a:t>v</a:t>
          </a:r>
          <a:r>
            <a:rPr lang="en-US" altLang="en-US" sz="2600" dirty="0">
              <a:latin typeface="Times New Roman" panose="02020603050405020304" pitchFamily="18" charset="0"/>
              <a:cs typeface="Times New Roman" panose="02020603050405020304" pitchFamily="18" charset="0"/>
            </a:rPr>
            <a:t>= 3x10</a:t>
          </a:r>
          <a:r>
            <a:rPr lang="en-US" altLang="en-US" sz="2600" baseline="30000" dirty="0">
              <a:latin typeface="Times New Roman" panose="02020603050405020304" pitchFamily="18" charset="0"/>
              <a:cs typeface="Times New Roman" panose="02020603050405020304" pitchFamily="18" charset="0"/>
            </a:rPr>
            <a:t>8</a:t>
          </a:r>
          <a:r>
            <a:rPr lang="en-US" altLang="en-US" sz="2600" dirty="0">
              <a:latin typeface="Times New Roman" panose="02020603050405020304" pitchFamily="18" charset="0"/>
              <a:cs typeface="Times New Roman" panose="02020603050405020304" pitchFamily="18" charset="0"/>
            </a:rPr>
            <a:t> ms</a:t>
          </a:r>
          <a:r>
            <a:rPr lang="en-US" altLang="en-US" sz="2600" baseline="30000" dirty="0">
              <a:latin typeface="Times New Roman" panose="02020603050405020304" pitchFamily="18" charset="0"/>
              <a:cs typeface="Times New Roman" panose="02020603050405020304" pitchFamily="18" charset="0"/>
            </a:rPr>
            <a:t>-1</a:t>
          </a:r>
          <a:r>
            <a:rPr lang="ar-SA" altLang="en-US" sz="2600" baseline="30000" dirty="0">
              <a:latin typeface="Times New Roman" panose="02020603050405020304" pitchFamily="18" charset="0"/>
              <a:cs typeface="Times New Roman" panose="02020603050405020304" pitchFamily="18" charset="0"/>
            </a:rPr>
            <a:t> </a:t>
          </a:r>
          <a:endParaRPr lang="en-US" sz="2600" b="0" dirty="0">
            <a:latin typeface="Times New Roman" panose="02020603050405020304" pitchFamily="18" charset="0"/>
            <a:cs typeface="Times New Roman" panose="02020603050405020304" pitchFamily="18" charset="0"/>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i="1" dirty="0">
              <a:latin typeface="Times New Roman" panose="02020603050405020304" pitchFamily="18" charset="0"/>
              <a:cs typeface="Times New Roman" panose="02020603050405020304" pitchFamily="18" charset="0"/>
            </a:rPr>
            <a:t>v</a:t>
          </a:r>
          <a:r>
            <a:rPr lang="en-GB" sz="2800" dirty="0">
              <a:latin typeface="Times New Roman" panose="02020603050405020304" pitchFamily="18" charset="0"/>
              <a:cs typeface="Times New Roman" panose="02020603050405020304" pitchFamily="18" charset="0"/>
            </a:rPr>
            <a:t> = </a:t>
          </a:r>
          <a:r>
            <a:rPr lang="en-US" altLang="en-US" sz="2800" dirty="0">
              <a:latin typeface="Times New Roman" panose="02020603050405020304" pitchFamily="18" charset="0"/>
              <a:cs typeface="Times New Roman" panose="02020603050405020304" pitchFamily="18" charset="0"/>
            </a:rPr>
            <a:t>3x10</a:t>
          </a:r>
          <a:r>
            <a:rPr lang="en-US" altLang="en-US" sz="2800" baseline="30000" dirty="0">
              <a:latin typeface="Times New Roman" panose="02020603050405020304" pitchFamily="18" charset="0"/>
              <a:cs typeface="Times New Roman" panose="02020603050405020304" pitchFamily="18" charset="0"/>
            </a:rPr>
            <a:t>8</a:t>
          </a:r>
          <a:r>
            <a:rPr lang="en-GB" sz="2800" dirty="0">
              <a:latin typeface="Times New Roman" panose="02020603050405020304" pitchFamily="18" charset="0"/>
              <a:cs typeface="Times New Roman" panose="02020603050405020304" pitchFamily="18" charset="0"/>
            </a:rPr>
            <a:t> m/s</a:t>
          </a:r>
        </a:p>
        <a:p>
          <a:pPr algn="l" rtl="0"/>
          <a:r>
            <a:rPr lang="el-GR" sz="2800" i="1" dirty="0">
              <a:solidFill>
                <a:prstClr val="black"/>
              </a:solidFill>
              <a:latin typeface="Times New Roman" pitchFamily="18" charset="0"/>
              <a:cs typeface="Times New Roman" pitchFamily="18" charset="0"/>
            </a:rPr>
            <a:t>λ</a:t>
          </a:r>
          <a:r>
            <a:rPr lang="en-GB"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32 x10</a:t>
          </a:r>
          <a:r>
            <a:rPr lang="en-US" altLang="en-US" sz="2800" baseline="30000" dirty="0">
              <a:latin typeface="Times New Roman" panose="02020603050405020304" pitchFamily="18" charset="0"/>
              <a:cs typeface="Times New Roman" panose="02020603050405020304" pitchFamily="18" charset="0"/>
            </a:rPr>
            <a:t>5 </a:t>
          </a:r>
          <a:r>
            <a:rPr lang="en-US" altLang="en-US" sz="2800" dirty="0">
              <a:latin typeface="Times New Roman" panose="02020603050405020304" pitchFamily="18" charset="0"/>
              <a:cs typeface="Times New Roman" panose="02020603050405020304" pitchFamily="18" charset="0"/>
            </a:rPr>
            <a:t>cm</a:t>
          </a:r>
        </a:p>
        <a:p>
          <a:pPr algn="l" rtl="0"/>
          <a:r>
            <a:rPr lang="en-GB" altLang="en-US" sz="2800" dirty="0">
              <a:latin typeface="Times New Roman" panose="02020603050405020304" pitchFamily="18" charset="0"/>
              <a:cs typeface="Times New Roman" panose="02020603050405020304" pitchFamily="18" charset="0"/>
            </a:rPr>
            <a:t>  = 32 x </a:t>
          </a:r>
          <a:r>
            <a:rPr lang="en-US" altLang="en-US" sz="2800" dirty="0">
              <a:latin typeface="Times New Roman" panose="02020603050405020304" pitchFamily="18" charset="0"/>
              <a:cs typeface="Times New Roman" panose="02020603050405020304" pitchFamily="18" charset="0"/>
            </a:rPr>
            <a:t>10</a:t>
          </a:r>
          <a:r>
            <a:rPr lang="en-US" altLang="en-US" sz="2800" baseline="30000" dirty="0">
              <a:latin typeface="Times New Roman" panose="02020603050405020304" pitchFamily="18" charset="0"/>
              <a:cs typeface="Times New Roman" panose="02020603050405020304" pitchFamily="18" charset="0"/>
            </a:rPr>
            <a:t>3 </a:t>
          </a:r>
          <a:r>
            <a:rPr lang="en-GB" altLang="en-US" sz="2800" dirty="0">
              <a:latin typeface="Times New Roman" panose="02020603050405020304" pitchFamily="18" charset="0"/>
              <a:cs typeface="Times New Roman" panose="02020603050405020304" pitchFamily="18" charset="0"/>
            </a:rPr>
            <a:t>m</a:t>
          </a:r>
          <a:endParaRPr lang="en-US" altLang="en-US" sz="2800" dirty="0">
            <a:latin typeface="Times New Roman" panose="02020603050405020304" pitchFamily="18" charset="0"/>
            <a:cs typeface="Times New Roman" panose="02020603050405020304" pitchFamily="18" charset="0"/>
          </a:endParaRPr>
        </a:p>
        <a:p>
          <a:pPr algn="l" rtl="0"/>
          <a:r>
            <a:rPr lang="en-GB" sz="2800" i="1" dirty="0">
              <a:latin typeface="Times New Roman" panose="02020603050405020304" pitchFamily="18" charset="0"/>
              <a:cs typeface="Times New Roman" panose="02020603050405020304" pitchFamily="18" charset="0"/>
            </a:rPr>
            <a:t>f </a:t>
          </a:r>
          <a:r>
            <a:rPr lang="en-GB"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ctr">
            <a:buFont typeface="Wingdings 2" panose="05020102010507070707" pitchFamily="18" charset="2"/>
            <a:buNone/>
          </a:pPr>
          <a:r>
            <a:rPr lang="en-US" altLang="en-US" sz="2800" i="1" dirty="0">
              <a:solidFill>
                <a:srgbClr val="000000"/>
              </a:solidFill>
              <a:latin typeface="Times New Roman" panose="02020603050405020304" pitchFamily="18" charset="0"/>
              <a:cs typeface="Times New Roman" panose="02020603050405020304" pitchFamily="18" charset="0"/>
            </a:rPr>
            <a:t>f </a:t>
          </a:r>
          <a:r>
            <a:rPr lang="en-US" altLang="en-US" sz="2800" dirty="0">
              <a:solidFill>
                <a:srgbClr val="000000"/>
              </a:solidFill>
              <a:latin typeface="Times New Roman" panose="02020603050405020304" pitchFamily="18" charset="0"/>
              <a:cs typeface="Times New Roman" panose="02020603050405020304" pitchFamily="18" charset="0"/>
            </a:rPr>
            <a:t>= </a:t>
          </a:r>
          <a:r>
            <a:rPr lang="af-ZA" altLang="en-US" sz="2800" i="1" dirty="0">
              <a:solidFill>
                <a:srgbClr val="000000"/>
              </a:solidFill>
              <a:latin typeface="Times New Roman" panose="02020603050405020304" pitchFamily="18" charset="0"/>
              <a:cs typeface="Times New Roman" panose="02020603050405020304" pitchFamily="18" charset="0"/>
            </a:rPr>
            <a:t>v / </a:t>
          </a:r>
          <a:r>
            <a:rPr lang="el-GR" altLang="en-US" sz="2800" i="1" dirty="0">
              <a:solidFill>
                <a:srgbClr val="000000"/>
              </a:solidFill>
              <a:latin typeface="Times New Roman" panose="02020603050405020304" pitchFamily="18" charset="0"/>
              <a:cs typeface="Times New Roman" panose="02020603050405020304" pitchFamily="18" charset="0"/>
            </a:rPr>
            <a:t>λ</a:t>
          </a:r>
          <a:endParaRPr lang="en-GB" altLang="en-US" sz="2800" i="1" dirty="0">
            <a:solidFill>
              <a:srgbClr val="000000"/>
            </a:solidFill>
            <a:latin typeface="Times New Roman" panose="02020603050405020304" pitchFamily="18" charset="0"/>
            <a:cs typeface="Times New Roman" panose="02020603050405020304" pitchFamily="18" charset="0"/>
          </a:endParaRPr>
        </a:p>
        <a:p>
          <a:pPr algn="ctr">
            <a:buFont typeface="Wingdings 2" panose="05020102010507070707" pitchFamily="18" charset="2"/>
            <a:buNone/>
          </a:pPr>
          <a:r>
            <a:rPr lang="en-GB" altLang="en-US" sz="2800" i="1" dirty="0">
              <a:solidFill>
                <a:srgbClr val="0000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3x10</a:t>
          </a:r>
          <a:r>
            <a:rPr lang="en-US" altLang="en-US" sz="2400" baseline="30000" dirty="0">
              <a:latin typeface="Times New Roman" panose="02020603050405020304" pitchFamily="18" charset="0"/>
              <a:cs typeface="Times New Roman" panose="02020603050405020304" pitchFamily="18" charset="0"/>
            </a:rPr>
            <a:t>8</a:t>
          </a:r>
          <a:r>
            <a:rPr lang="en-US" altLang="en-US" sz="2400" baseline="0" dirty="0">
              <a:latin typeface="Times New Roman" panose="02020603050405020304" pitchFamily="18" charset="0"/>
              <a:cs typeface="Times New Roman" panose="02020603050405020304" pitchFamily="18" charset="0"/>
            </a:rPr>
            <a:t>/ </a:t>
          </a:r>
          <a:r>
            <a:rPr lang="en-GB" altLang="en-US" sz="2400" dirty="0">
              <a:latin typeface="Times New Roman" panose="02020603050405020304" pitchFamily="18" charset="0"/>
              <a:cs typeface="Times New Roman" panose="02020603050405020304" pitchFamily="18" charset="0"/>
            </a:rPr>
            <a:t>32x</a:t>
          </a:r>
          <a:r>
            <a:rPr lang="en-US" altLang="en-US" sz="2400" dirty="0">
              <a:latin typeface="Times New Roman" panose="02020603050405020304" pitchFamily="18" charset="0"/>
              <a:cs typeface="Times New Roman" panose="02020603050405020304" pitchFamily="18" charset="0"/>
            </a:rPr>
            <a:t>10</a:t>
          </a:r>
          <a:r>
            <a:rPr lang="en-US" altLang="en-US" sz="2400" baseline="30000" dirty="0">
              <a:latin typeface="Times New Roman" panose="02020603050405020304" pitchFamily="18" charset="0"/>
              <a:cs typeface="Times New Roman" panose="02020603050405020304" pitchFamily="18" charset="0"/>
            </a:rPr>
            <a:t>3 </a:t>
          </a:r>
        </a:p>
        <a:p>
          <a:pPr algn="ctr">
            <a:buFont typeface="Wingdings 2" panose="05020102010507070707" pitchFamily="18" charset="2"/>
            <a:buNone/>
          </a:pPr>
          <a:r>
            <a:rPr lang="en-US" sz="2800" baseline="0" dirty="0">
              <a:latin typeface="Times New Roman" panose="02020603050405020304" pitchFamily="18" charset="0"/>
              <a:cs typeface="Times New Roman" panose="02020603050405020304" pitchFamily="18" charset="0"/>
            </a:rPr>
            <a:t>= </a:t>
          </a:r>
          <a:r>
            <a:rPr lang="en-US"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9375 Hz</a:t>
          </a:r>
          <a:endParaRPr lang="en-US" sz="2800" baseline="30000" dirty="0">
            <a:latin typeface="Times New Roman" panose="02020603050405020304" pitchFamily="18" charset="0"/>
            <a:cs typeface="Times New Roman" panose="02020603050405020304" pitchFamily="18" charset="0"/>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1BEF9-8A96-4AF7-B258-5712C2BEB916}"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4D51F930-D51A-4C26-9A0E-9A9263FC6014}">
      <dgm:prSet phldrT="[Text]" custT="1"/>
      <dgm:spPr/>
      <dgm:t>
        <a:bodyPr/>
        <a:lstStyle/>
        <a:p>
          <a:pPr algn="ctr"/>
          <a:r>
            <a:rPr lang="ar-SA" altLang="en-US" sz="2600" b="1" u="none"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العدد الموجي أو ثابت الإنتشار</a:t>
          </a:r>
        </a:p>
        <a:p>
          <a:pPr algn="ctr" rtl="1"/>
          <a:r>
            <a:rPr lang="ar-SA" altLang="en-US" sz="2600" b="1" u="none"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a:t>
          </a:r>
          <a:r>
            <a:rPr lang="af-ZA" altLang="en-US" sz="2600" b="1" i="1" u="none"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k</a:t>
          </a:r>
          <a:r>
            <a:rPr lang="ar-SA" altLang="en-US" sz="2600" b="1" i="1" u="none"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r>
            <a:rPr lang="en-GB" altLang="en-US" sz="2600" b="1" u="none"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(wave number)</a:t>
          </a:r>
          <a:r>
            <a:rPr lang="ar-SA" altLang="en-US" sz="2600" b="1" u="none"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endParaRPr lang="en-GB" altLang="en-US" sz="2600" b="1" u="none"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ctr" rtl="1"/>
          <a:r>
            <a:rPr lang="ar-SA" altLang="en-US" sz="2600" dirty="0">
              <a:solidFill>
                <a:srgbClr val="000000"/>
              </a:solidFill>
              <a:latin typeface="Times New Roman" panose="02020603050405020304" pitchFamily="18" charset="0"/>
              <a:cs typeface="Times New Roman" panose="02020603050405020304" pitchFamily="18" charset="0"/>
            </a:rPr>
            <a:t>هوعدد الموجات في مسافة معينة</a:t>
          </a:r>
          <a:endParaRPr lang="en-GB" altLang="en-US" sz="2600" dirty="0">
            <a:solidFill>
              <a:srgbClr val="000000"/>
            </a:solidFill>
            <a:latin typeface="Times New Roman" panose="02020603050405020304" pitchFamily="18" charset="0"/>
            <a:cs typeface="Times New Roman" panose="02020603050405020304" pitchFamily="18" charset="0"/>
          </a:endParaRPr>
        </a:p>
        <a:p>
          <a:pPr algn="ctr" rtl="1"/>
          <a:r>
            <a:rPr lang="ar-SA" altLang="en-US" sz="2600" dirty="0">
              <a:solidFill>
                <a:srgbClr val="000000"/>
              </a:solidFill>
              <a:latin typeface="Times New Roman" panose="02020603050405020304" pitchFamily="18" charset="0"/>
              <a:cs typeface="Times New Roman" panose="02020603050405020304" pitchFamily="18" charset="0"/>
            </a:rPr>
            <a:t>ويقاس بوحدة </a:t>
          </a:r>
          <a:r>
            <a:rPr lang="en-GB" altLang="en-US" sz="2600" dirty="0">
              <a:solidFill>
                <a:srgbClr val="000000"/>
              </a:solidFill>
              <a:latin typeface="Times New Roman" panose="02020603050405020304" pitchFamily="18" charset="0"/>
              <a:cs typeface="Times New Roman" panose="02020603050405020304" pitchFamily="18" charset="0"/>
            </a:rPr>
            <a:t>m</a:t>
          </a:r>
          <a:r>
            <a:rPr lang="en-GB" altLang="en-US" sz="2600" baseline="30000" dirty="0">
              <a:solidFill>
                <a:srgbClr val="000000"/>
              </a:solidFill>
              <a:latin typeface="Times New Roman" panose="02020603050405020304" pitchFamily="18" charset="0"/>
              <a:cs typeface="Times New Roman" panose="02020603050405020304" pitchFamily="18" charset="0"/>
            </a:rPr>
            <a:t>-1</a:t>
          </a:r>
          <a:endParaRPr lang="en-US" sz="2600" b="1" u="none" cap="none" spc="0" dirty="0">
            <a:ln w="22225">
              <a:solidFill>
                <a:schemeClr val="accent2"/>
              </a:solidFill>
              <a:prstDash val="solid"/>
            </a:ln>
            <a:solidFill>
              <a:schemeClr val="tx1"/>
            </a:solidFill>
            <a:effectLst/>
            <a:latin typeface="Times New Roman" panose="02020603050405020304" pitchFamily="18" charset="0"/>
            <a:cs typeface="Times New Roman" panose="02020603050405020304" pitchFamily="18" charset="0"/>
          </a:endParaRPr>
        </a:p>
      </dgm:t>
    </dgm:pt>
    <dgm:pt modelId="{23871C14-A1A6-44B4-AA88-DF613622F435}" type="parTrans" cxnId="{B133B5B6-CFE9-4502-A7C5-F0F61DC83795}">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55BAE6-692B-4A64-9AF8-9A53CE674442}" type="sibTrans" cxnId="{B133B5B6-CFE9-4502-A7C5-F0F61DC83795}">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1B4F835-073D-4673-9F7C-427D06A3ED5C}">
      <dgm:prSet phldrT="[Text]" custT="1"/>
      <dgm:spPr/>
      <dgm:t>
        <a:bodyPr/>
        <a:lstStyle/>
        <a:p>
          <a:pPr algn="ctr" rtl="1"/>
          <a:r>
            <a:rPr lang="ar-EG" sz="2600" b="1" u="none"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سعة </a:t>
          </a:r>
          <a:r>
            <a:rPr lang="ar-SA" sz="2600" b="1" u="none"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الموجة </a:t>
          </a:r>
          <a:r>
            <a:rPr lang="en-US" sz="2600" b="1" u="none"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(a)</a:t>
          </a:r>
          <a:r>
            <a:rPr lang="ar-SA" sz="2600" b="1" u="none"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 </a:t>
          </a:r>
          <a:r>
            <a:rPr lang="ar-EG" sz="2600" b="1" u="none"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a:t>
          </a:r>
          <a:r>
            <a:rPr lang="en-US" sz="2600" b="1" u="none"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Amplitude</a:t>
          </a:r>
          <a:r>
            <a:rPr lang="ar-EG" sz="2600" b="1" u="none"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a:t>
          </a:r>
          <a:endParaRPr lang="en-GB" sz="2600" b="1" u="none"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endParaRPr>
        </a:p>
        <a:p>
          <a:pPr algn="ctr" rtl="1"/>
          <a:r>
            <a:rPr lang="ar-SA" sz="2600" dirty="0">
              <a:solidFill>
                <a:prstClr val="black"/>
              </a:solidFill>
              <a:latin typeface="Times New Roman" pitchFamily="18" charset="0"/>
              <a:ea typeface="+mn-ea"/>
              <a:cs typeface="Times New Roman" pitchFamily="18" charset="0"/>
            </a:rPr>
            <a:t>هي ارتفاع قمة الموجة و</a:t>
          </a:r>
          <a:r>
            <a:rPr lang="ar-EG" sz="2600" dirty="0">
              <a:solidFill>
                <a:prstClr val="black"/>
              </a:solidFill>
              <a:latin typeface="Times New Roman" pitchFamily="18" charset="0"/>
              <a:ea typeface="+mn-ea"/>
              <a:cs typeface="Times New Roman" pitchFamily="18" charset="0"/>
            </a:rPr>
            <a:t>هي القيمة المطلقة لأقصى مسافة (إزاحة) تحدثها الموجة من نقطة الإتزان أثناء انتشارها</a:t>
          </a:r>
          <a:endParaRPr lang="en-US" sz="2600" b="1" u="none"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1B14719E-C2B7-42DD-988B-0C7D697FF508}" type="parTrans" cxnId="{7B7F9433-81A9-474C-9278-9F286336931D}">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613775E-FF5A-4EE9-ACF0-D51C58AAA82D}" type="sibTrans" cxnId="{7B7F9433-81A9-474C-9278-9F286336931D}">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395212FC-E585-40DE-B5DB-9AA5651FE1C2}" type="pres">
      <dgm:prSet presAssocID="{9911BEF9-8A96-4AF7-B258-5712C2BEB916}" presName="diagram" presStyleCnt="0">
        <dgm:presLayoutVars>
          <dgm:dir val="rev"/>
          <dgm:resizeHandles val="exact"/>
        </dgm:presLayoutVars>
      </dgm:prSet>
      <dgm:spPr/>
    </dgm:pt>
    <dgm:pt modelId="{637A8409-4424-42E0-98A8-0BE4AC7DA46D}" type="pres">
      <dgm:prSet presAssocID="{4D51F930-D51A-4C26-9A0E-9A9263FC6014}" presName="node" presStyleLbl="node1" presStyleIdx="0" presStyleCnt="2">
        <dgm:presLayoutVars>
          <dgm:bulletEnabled val="1"/>
        </dgm:presLayoutVars>
      </dgm:prSet>
      <dgm:spPr/>
    </dgm:pt>
    <dgm:pt modelId="{974AB7D3-0727-4906-B501-228C4388EE2B}" type="pres">
      <dgm:prSet presAssocID="{0955BAE6-692B-4A64-9AF8-9A53CE674442}" presName="sibTrans" presStyleCnt="0"/>
      <dgm:spPr/>
    </dgm:pt>
    <dgm:pt modelId="{00E8ECB8-407A-4D06-A5C2-3B59AB5333F2}" type="pres">
      <dgm:prSet presAssocID="{01B4F835-073D-4673-9F7C-427D06A3ED5C}" presName="node" presStyleLbl="node1" presStyleIdx="1" presStyleCnt="2">
        <dgm:presLayoutVars>
          <dgm:bulletEnabled val="1"/>
        </dgm:presLayoutVars>
      </dgm:prSet>
      <dgm:spPr/>
    </dgm:pt>
  </dgm:ptLst>
  <dgm:cxnLst>
    <dgm:cxn modelId="{426BD011-D288-4D6B-AA8C-0F2DDC42DD5D}" type="presOf" srcId="{4D51F930-D51A-4C26-9A0E-9A9263FC6014}" destId="{637A8409-4424-42E0-98A8-0BE4AC7DA46D}" srcOrd="0" destOrd="0" presId="urn:microsoft.com/office/officeart/2005/8/layout/default"/>
    <dgm:cxn modelId="{7B7F9433-81A9-474C-9278-9F286336931D}" srcId="{9911BEF9-8A96-4AF7-B258-5712C2BEB916}" destId="{01B4F835-073D-4673-9F7C-427D06A3ED5C}" srcOrd="1" destOrd="0" parTransId="{1B14719E-C2B7-42DD-988B-0C7D697FF508}" sibTransId="{D613775E-FF5A-4EE9-ACF0-D51C58AAA82D}"/>
    <dgm:cxn modelId="{33285B9D-2330-43A2-9EF1-111F0B3A26CD}" type="presOf" srcId="{01B4F835-073D-4673-9F7C-427D06A3ED5C}" destId="{00E8ECB8-407A-4D06-A5C2-3B59AB5333F2}" srcOrd="0" destOrd="0" presId="urn:microsoft.com/office/officeart/2005/8/layout/default"/>
    <dgm:cxn modelId="{3666F7B5-10CB-4797-BDBA-11FFE83AFA0D}" type="presOf" srcId="{9911BEF9-8A96-4AF7-B258-5712C2BEB916}" destId="{395212FC-E585-40DE-B5DB-9AA5651FE1C2}" srcOrd="0" destOrd="0" presId="urn:microsoft.com/office/officeart/2005/8/layout/default"/>
    <dgm:cxn modelId="{B133B5B6-CFE9-4502-A7C5-F0F61DC83795}" srcId="{9911BEF9-8A96-4AF7-B258-5712C2BEB916}" destId="{4D51F930-D51A-4C26-9A0E-9A9263FC6014}" srcOrd="0" destOrd="0" parTransId="{23871C14-A1A6-44B4-AA88-DF613622F435}" sibTransId="{0955BAE6-692B-4A64-9AF8-9A53CE674442}"/>
    <dgm:cxn modelId="{FE895CC6-6FC1-4DB4-AD8D-0FBEE6D12014}" type="presParOf" srcId="{395212FC-E585-40DE-B5DB-9AA5651FE1C2}" destId="{637A8409-4424-42E0-98A8-0BE4AC7DA46D}" srcOrd="0" destOrd="0" presId="urn:microsoft.com/office/officeart/2005/8/layout/default"/>
    <dgm:cxn modelId="{D7132ED9-6095-4182-B99B-0E160F6618FB}" type="presParOf" srcId="{395212FC-E585-40DE-B5DB-9AA5651FE1C2}" destId="{974AB7D3-0727-4906-B501-228C4388EE2B}" srcOrd="1" destOrd="0" presId="urn:microsoft.com/office/officeart/2005/8/layout/default"/>
    <dgm:cxn modelId="{C98ABD15-CAB0-4CC4-A80A-79D2353515FD}" type="presParOf" srcId="{395212FC-E585-40DE-B5DB-9AA5651FE1C2}" destId="{00E8ECB8-407A-4D06-A5C2-3B59AB5333F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ctr" rtl="1"/>
          <a:r>
            <a:rPr lang="ar-SA" sz="2600" dirty="0">
              <a:solidFill>
                <a:prstClr val="black"/>
              </a:solidFill>
              <a:latin typeface="Times New Roman" pitchFamily="18" charset="0"/>
              <a:cs typeface="Times New Roman" pitchFamily="18" charset="0"/>
            </a:rPr>
            <a:t>موجة صوتية ترددها </a:t>
          </a:r>
          <a:r>
            <a:rPr lang="ar-EG" sz="2600" dirty="0">
              <a:solidFill>
                <a:prstClr val="black"/>
              </a:solidFill>
              <a:latin typeface="Times New Roman" pitchFamily="18" charset="0"/>
              <a:cs typeface="Times New Roman" pitchFamily="18" charset="0"/>
            </a:rPr>
            <a:t> 600 هيرتز و طولها الموجى 80 سم. أوجد </a:t>
          </a:r>
          <a:r>
            <a:rPr lang="ar-SA" sz="2600" dirty="0">
              <a:solidFill>
                <a:prstClr val="black"/>
              </a:solidFill>
              <a:latin typeface="Times New Roman" pitchFamily="18" charset="0"/>
              <a:cs typeface="Times New Roman" pitchFamily="18" charset="0"/>
            </a:rPr>
            <a:t>سرعة هذه الموجة في الهواء؟</a:t>
          </a:r>
          <a:endParaRPr lang="en-US" sz="2600" b="0" dirty="0">
            <a:latin typeface="Times New Roman" panose="02020603050405020304" pitchFamily="18" charset="0"/>
            <a:cs typeface="Times New Roman" panose="02020603050405020304" pitchFamily="18" charset="0"/>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l-GR" sz="2800" i="1" dirty="0">
              <a:solidFill>
                <a:prstClr val="black"/>
              </a:solidFill>
              <a:latin typeface="Times New Roman" pitchFamily="18" charset="0"/>
              <a:cs typeface="Times New Roman" pitchFamily="18" charset="0"/>
            </a:rPr>
            <a:t>λ</a:t>
          </a:r>
          <a:r>
            <a:rPr lang="en-GB" sz="2800" dirty="0">
              <a:latin typeface="Times New Roman" panose="02020603050405020304" pitchFamily="18" charset="0"/>
              <a:cs typeface="Times New Roman" panose="02020603050405020304" pitchFamily="18" charset="0"/>
            </a:rPr>
            <a:t>= 80</a:t>
          </a:r>
          <a:r>
            <a:rPr lang="en-US" altLang="en-US" sz="2800" dirty="0">
              <a:latin typeface="Times New Roman" panose="02020603050405020304" pitchFamily="18" charset="0"/>
              <a:cs typeface="Times New Roman" panose="02020603050405020304" pitchFamily="18" charset="0"/>
            </a:rPr>
            <a:t> cm</a:t>
          </a:r>
        </a:p>
        <a:p>
          <a:pPr algn="l" rtl="0"/>
          <a:r>
            <a:rPr lang="en-GB" altLang="en-US" sz="2800" dirty="0">
              <a:latin typeface="Times New Roman" panose="02020603050405020304" pitchFamily="18" charset="0"/>
              <a:cs typeface="Times New Roman" panose="02020603050405020304" pitchFamily="18" charset="0"/>
            </a:rPr>
            <a:t>  = 0.8 m</a:t>
          </a:r>
          <a:endParaRPr lang="en-US" altLang="en-US" sz="2800" dirty="0">
            <a:latin typeface="Times New Roman" panose="02020603050405020304" pitchFamily="18" charset="0"/>
            <a:cs typeface="Times New Roman" panose="02020603050405020304" pitchFamily="18" charset="0"/>
          </a:endParaRPr>
        </a:p>
        <a:p>
          <a:pPr algn="l" rtl="0"/>
          <a:r>
            <a:rPr lang="en-GB" sz="2800" i="1" dirty="0">
              <a:latin typeface="Times New Roman" panose="02020603050405020304" pitchFamily="18" charset="0"/>
              <a:cs typeface="Times New Roman" panose="02020603050405020304" pitchFamily="18" charset="0"/>
            </a:rPr>
            <a:t>f = 600 Hz</a:t>
          </a:r>
        </a:p>
        <a:p>
          <a:pPr algn="l" rtl="0"/>
          <a:r>
            <a:rPr lang="en-GB" sz="2800" i="1" dirty="0">
              <a:latin typeface="Times New Roman" panose="02020603050405020304" pitchFamily="18" charset="0"/>
              <a:cs typeface="Times New Roman" panose="02020603050405020304" pitchFamily="18" charset="0"/>
            </a:rPr>
            <a:t>v ?</a:t>
          </a:r>
          <a:endParaRPr lang="en-US"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ctr">
            <a:buFont typeface="Wingdings 2" panose="05020102010507070707" pitchFamily="18" charset="2"/>
            <a:buNone/>
          </a:pPr>
          <a:r>
            <a:rPr lang="af-ZA" sz="2800" b="1" i="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v = </a:t>
          </a:r>
          <a:r>
            <a:rPr lang="el-GR" sz="2800" b="1" i="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λ </a:t>
          </a:r>
          <a:r>
            <a:rPr lang="af-ZA" sz="2800" b="1" i="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f</a:t>
          </a:r>
        </a:p>
        <a:p>
          <a:pPr algn="ctr">
            <a:buFont typeface="Wingdings 2" panose="05020102010507070707" pitchFamily="18" charset="2"/>
            <a:buNone/>
          </a:pPr>
          <a:r>
            <a:rPr lang="en-GB"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0.8 x 600</a:t>
          </a:r>
          <a:endParaRPr lang="en-US" altLang="en-US" sz="2800" baseline="0" dirty="0">
            <a:latin typeface="Times New Roman" panose="02020603050405020304" pitchFamily="18" charset="0"/>
            <a:cs typeface="Times New Roman" panose="02020603050405020304" pitchFamily="18" charset="0"/>
          </a:endParaRPr>
        </a:p>
        <a:p>
          <a:pPr algn="ctr">
            <a:buFont typeface="Wingdings 2" panose="05020102010507070707" pitchFamily="18" charset="2"/>
            <a:buNone/>
          </a:pPr>
          <a:r>
            <a:rPr lang="en-US" sz="2800" baseline="0" dirty="0">
              <a:latin typeface="Times New Roman" panose="02020603050405020304" pitchFamily="18" charset="0"/>
              <a:cs typeface="Times New Roman" panose="02020603050405020304" pitchFamily="18" charset="0"/>
            </a:rPr>
            <a:t>= </a:t>
          </a:r>
          <a:r>
            <a:rPr lang="af-ZA" sz="28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480 m/s</a:t>
          </a:r>
          <a:endParaRPr lang="en-US" sz="2800" b="1" cap="none" spc="0" baseline="3000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ctr">
            <a:buFont typeface="Wingdings 2" panose="05020102010507070707" pitchFamily="18" charset="2"/>
            <a:buNone/>
          </a:pPr>
          <a:endParaRPr lang="en-GB" sz="2400" baseline="0" dirty="0">
            <a:latin typeface="Times New Roman" panose="02020603050405020304" pitchFamily="18" charset="0"/>
            <a:cs typeface="Times New Roman" panose="02020603050405020304" pitchFamily="18" charset="0"/>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1F9591-B50C-482E-8426-497B232BB123}" type="doc">
      <dgm:prSet loTypeId="urn:microsoft.com/office/officeart/2005/8/layout/cycle6" loCatId="cycle" qsTypeId="urn:microsoft.com/office/officeart/2005/8/quickstyle/simple1" qsCatId="simple" csTypeId="urn:microsoft.com/office/officeart/2005/8/colors/accent3_1" csCatId="accent3" phldr="1"/>
      <dgm:spPr/>
      <dgm:t>
        <a:bodyPr/>
        <a:lstStyle/>
        <a:p>
          <a:endParaRPr lang="en-US"/>
        </a:p>
      </dgm:t>
    </dgm:pt>
    <dgm:pt modelId="{11EB0F3E-1EA0-4A65-B40A-9C968A7C9EF1}">
      <dgm:prSet phldrT="[Text]" custT="1"/>
      <dgm:spPr/>
      <dgm:t>
        <a:bodyPr/>
        <a:lstStyle/>
        <a:p>
          <a:pPr algn="ctr" rtl="1">
            <a:buSzPct val="95000"/>
            <a:buFont typeface="+mj-lt"/>
            <a:buAutoNum type="arabicPeriod"/>
          </a:pPr>
          <a:r>
            <a:rPr lang="ar-EG" sz="2400" b="1" dirty="0">
              <a:solidFill>
                <a:schemeClr val="accent2"/>
              </a:solidFill>
              <a:latin typeface="Times New Roman" pitchFamily="18" charset="0"/>
              <a:ea typeface="+mn-ea"/>
              <a:cs typeface="Times New Roman" pitchFamily="18" charset="0"/>
            </a:rPr>
            <a:t>الإنعكاس (</a:t>
          </a:r>
          <a:r>
            <a:rPr lang="en-US" sz="2400" b="1" dirty="0">
              <a:solidFill>
                <a:schemeClr val="accent2"/>
              </a:solidFill>
              <a:latin typeface="Times New Roman" pitchFamily="18" charset="0"/>
              <a:ea typeface="+mn-ea"/>
              <a:cs typeface="Times New Roman" pitchFamily="18" charset="0"/>
            </a:rPr>
            <a:t>Reflection</a:t>
          </a:r>
          <a:r>
            <a:rPr lang="ar-EG" sz="2400" b="1" dirty="0">
              <a:solidFill>
                <a:schemeClr val="accent2"/>
              </a:solidFill>
              <a:latin typeface="Times New Roman" pitchFamily="18" charset="0"/>
              <a:ea typeface="+mn-ea"/>
              <a:cs typeface="Times New Roman" pitchFamily="18" charset="0"/>
            </a:rPr>
            <a:t>)</a:t>
          </a:r>
          <a:r>
            <a:rPr lang="ar-EG" sz="2400" dirty="0">
              <a:solidFill>
                <a:schemeClr val="accent2"/>
              </a:solidFill>
              <a:latin typeface="Times New Roman" pitchFamily="18" charset="0"/>
              <a:ea typeface="+mn-ea"/>
              <a:cs typeface="Times New Roman" pitchFamily="18" charset="0"/>
            </a:rPr>
            <a:t> </a:t>
          </a:r>
          <a:endParaRPr lang="en-US" sz="2400" dirty="0">
            <a:solidFill>
              <a:schemeClr val="accent2"/>
            </a:solidFill>
            <a:latin typeface="Times New Roman" panose="02020603050405020304" pitchFamily="18" charset="0"/>
            <a:cs typeface="Times New Roman" panose="02020603050405020304" pitchFamily="18" charset="0"/>
          </a:endParaRPr>
        </a:p>
      </dgm:t>
    </dgm:pt>
    <dgm:pt modelId="{A1C2F4DE-0E64-49F0-ADFB-653C4FE7D0DD}" type="parTrans" cxnId="{7F6CDF41-D71B-4BAE-A8B3-D790BDC2B148}">
      <dgm:prSet/>
      <dgm:spPr/>
      <dgm:t>
        <a:bodyPr/>
        <a:lstStyle/>
        <a:p>
          <a:pPr algn="ctr" rtl="1"/>
          <a:endParaRPr lang="en-US" sz="2400">
            <a:solidFill>
              <a:schemeClr val="accent2"/>
            </a:solidFill>
            <a:latin typeface="Times New Roman" panose="02020603050405020304" pitchFamily="18" charset="0"/>
            <a:cs typeface="Times New Roman" panose="02020603050405020304" pitchFamily="18" charset="0"/>
          </a:endParaRPr>
        </a:p>
      </dgm:t>
    </dgm:pt>
    <dgm:pt modelId="{A3A49281-0B58-442F-A680-801F88AED1F0}" type="sibTrans" cxnId="{7F6CDF41-D71B-4BAE-A8B3-D790BDC2B148}">
      <dgm:prSet/>
      <dgm:spPr/>
      <dgm:t>
        <a:bodyPr/>
        <a:lstStyle/>
        <a:p>
          <a:pPr algn="ctr" rtl="1"/>
          <a:endParaRPr lang="en-US" sz="2400">
            <a:solidFill>
              <a:schemeClr val="accent2"/>
            </a:solidFill>
            <a:latin typeface="Times New Roman" panose="02020603050405020304" pitchFamily="18" charset="0"/>
            <a:cs typeface="Times New Roman" panose="02020603050405020304" pitchFamily="18" charset="0"/>
          </a:endParaRPr>
        </a:p>
      </dgm:t>
    </dgm:pt>
    <dgm:pt modelId="{42C6ABBA-11B9-48B9-985F-2379FD6CE533}">
      <dgm:prSet phldrT="[Text]" custT="1"/>
      <dgm:spPr/>
      <dgm:t>
        <a:bodyPr/>
        <a:lstStyle/>
        <a:p>
          <a:pPr algn="ctr" rtl="1">
            <a:buSzPct val="95000"/>
            <a:buFont typeface="+mj-lt"/>
            <a:buAutoNum type="arabicPeriod"/>
          </a:pPr>
          <a:r>
            <a:rPr lang="ar-EG" sz="2400" b="1" dirty="0">
              <a:solidFill>
                <a:schemeClr val="accent2"/>
              </a:solidFill>
              <a:latin typeface="Times New Roman" pitchFamily="18" charset="0"/>
              <a:ea typeface="+mn-ea"/>
              <a:cs typeface="Times New Roman" pitchFamily="18" charset="0"/>
            </a:rPr>
            <a:t>الإنكسار (</a:t>
          </a:r>
          <a:r>
            <a:rPr lang="en-US" sz="2400" b="1" dirty="0">
              <a:solidFill>
                <a:schemeClr val="accent2"/>
              </a:solidFill>
              <a:latin typeface="Times New Roman" pitchFamily="18" charset="0"/>
              <a:ea typeface="+mn-ea"/>
              <a:cs typeface="Times New Roman" pitchFamily="18" charset="0"/>
            </a:rPr>
            <a:t>Refraction</a:t>
          </a:r>
          <a:r>
            <a:rPr lang="ar-EG" sz="2400" b="1" dirty="0">
              <a:solidFill>
                <a:schemeClr val="accent2"/>
              </a:solidFill>
              <a:latin typeface="Times New Roman" pitchFamily="18" charset="0"/>
              <a:ea typeface="+mn-ea"/>
              <a:cs typeface="Times New Roman" pitchFamily="18" charset="0"/>
            </a:rPr>
            <a:t>)</a:t>
          </a:r>
          <a:endParaRPr lang="en-US" sz="2400" dirty="0">
            <a:solidFill>
              <a:schemeClr val="accent2"/>
            </a:solidFill>
            <a:latin typeface="Times New Roman" panose="02020603050405020304" pitchFamily="18" charset="0"/>
            <a:cs typeface="Times New Roman" panose="02020603050405020304" pitchFamily="18" charset="0"/>
          </a:endParaRPr>
        </a:p>
      </dgm:t>
    </dgm:pt>
    <dgm:pt modelId="{4960E7B0-EF32-405E-B716-F29BA94D4A30}" type="parTrans" cxnId="{5DA1EA33-FCE9-4E23-B7B4-FDA5D8F4A0FA}">
      <dgm:prSet/>
      <dgm:spPr/>
      <dgm:t>
        <a:bodyPr/>
        <a:lstStyle/>
        <a:p>
          <a:pPr algn="ctr" rtl="1"/>
          <a:endParaRPr lang="en-US" sz="2400">
            <a:solidFill>
              <a:schemeClr val="accent2"/>
            </a:solidFill>
            <a:latin typeface="Times New Roman" panose="02020603050405020304" pitchFamily="18" charset="0"/>
            <a:cs typeface="Times New Roman" panose="02020603050405020304" pitchFamily="18" charset="0"/>
          </a:endParaRPr>
        </a:p>
      </dgm:t>
    </dgm:pt>
    <dgm:pt modelId="{5BC34CDF-1A0C-4BF2-8006-853DD05A994D}" type="sibTrans" cxnId="{5DA1EA33-FCE9-4E23-B7B4-FDA5D8F4A0FA}">
      <dgm:prSet/>
      <dgm:spPr/>
      <dgm:t>
        <a:bodyPr/>
        <a:lstStyle/>
        <a:p>
          <a:pPr algn="ctr" rtl="1"/>
          <a:endParaRPr lang="en-US" sz="2400">
            <a:solidFill>
              <a:schemeClr val="accent2"/>
            </a:solidFill>
            <a:latin typeface="Times New Roman" panose="02020603050405020304" pitchFamily="18" charset="0"/>
            <a:cs typeface="Times New Roman" panose="02020603050405020304" pitchFamily="18" charset="0"/>
          </a:endParaRPr>
        </a:p>
      </dgm:t>
    </dgm:pt>
    <dgm:pt modelId="{3B9E0B41-06E2-4EBF-AD73-FCDAD3D9B9FB}">
      <dgm:prSet phldrT="[Text]" custT="1"/>
      <dgm:spPr/>
      <dgm:t>
        <a:bodyPr/>
        <a:lstStyle/>
        <a:p>
          <a:pPr algn="ctr" rtl="1">
            <a:buSzPct val="95000"/>
            <a:buFont typeface="+mj-lt"/>
            <a:buAutoNum type="arabicPeriod"/>
          </a:pPr>
          <a:r>
            <a:rPr lang="ar-EG" sz="2400" b="1" dirty="0">
              <a:solidFill>
                <a:schemeClr val="accent2"/>
              </a:solidFill>
              <a:latin typeface="Times New Roman" pitchFamily="18" charset="0"/>
              <a:cs typeface="Times New Roman" pitchFamily="18" charset="0"/>
            </a:rPr>
            <a:t>الإستقطاب (</a:t>
          </a:r>
          <a:r>
            <a:rPr lang="en-US" sz="2400" b="1" dirty="0">
              <a:solidFill>
                <a:schemeClr val="accent2"/>
              </a:solidFill>
              <a:latin typeface="Times New Roman" pitchFamily="18" charset="0"/>
              <a:cs typeface="Times New Roman" pitchFamily="18" charset="0"/>
            </a:rPr>
            <a:t>Polarization</a:t>
          </a:r>
          <a:r>
            <a:rPr lang="ar-EG" sz="2400" b="1" dirty="0">
              <a:solidFill>
                <a:schemeClr val="accent2"/>
              </a:solidFill>
              <a:latin typeface="Times New Roman" pitchFamily="18" charset="0"/>
              <a:cs typeface="Times New Roman" pitchFamily="18" charset="0"/>
            </a:rPr>
            <a:t>)</a:t>
          </a:r>
          <a:endParaRPr lang="en-US" sz="2400" dirty="0">
            <a:solidFill>
              <a:schemeClr val="accent2"/>
            </a:solidFill>
            <a:latin typeface="Times New Roman" panose="02020603050405020304" pitchFamily="18" charset="0"/>
            <a:cs typeface="Times New Roman" panose="02020603050405020304" pitchFamily="18" charset="0"/>
          </a:endParaRPr>
        </a:p>
      </dgm:t>
    </dgm:pt>
    <dgm:pt modelId="{47F795D2-6152-4A2E-B140-297BDA9A1FFB}" type="parTrans" cxnId="{9CEE3D40-E0EA-4C6C-81D8-6FA0E33D62E2}">
      <dgm:prSet/>
      <dgm:spPr/>
      <dgm:t>
        <a:bodyPr/>
        <a:lstStyle/>
        <a:p>
          <a:pPr algn="ctr" rtl="1"/>
          <a:endParaRPr lang="en-US" sz="2400">
            <a:solidFill>
              <a:schemeClr val="accent2"/>
            </a:solidFill>
            <a:latin typeface="Times New Roman" panose="02020603050405020304" pitchFamily="18" charset="0"/>
            <a:cs typeface="Times New Roman" panose="02020603050405020304" pitchFamily="18" charset="0"/>
          </a:endParaRPr>
        </a:p>
      </dgm:t>
    </dgm:pt>
    <dgm:pt modelId="{AF2247F6-D0D1-4571-8C79-800BE9276C34}" type="sibTrans" cxnId="{9CEE3D40-E0EA-4C6C-81D8-6FA0E33D62E2}">
      <dgm:prSet/>
      <dgm:spPr/>
      <dgm:t>
        <a:bodyPr/>
        <a:lstStyle/>
        <a:p>
          <a:pPr algn="ctr" rtl="1"/>
          <a:endParaRPr lang="en-US" sz="2400">
            <a:solidFill>
              <a:schemeClr val="accent2"/>
            </a:solidFill>
            <a:latin typeface="Times New Roman" panose="02020603050405020304" pitchFamily="18" charset="0"/>
            <a:cs typeface="Times New Roman" panose="02020603050405020304" pitchFamily="18" charset="0"/>
          </a:endParaRPr>
        </a:p>
      </dgm:t>
    </dgm:pt>
    <dgm:pt modelId="{02F48CE3-623A-4378-96C5-30AA85D0C3FD}">
      <dgm:prSet phldrT="[Text]" custT="1"/>
      <dgm:spPr/>
      <dgm:t>
        <a:bodyPr/>
        <a:lstStyle/>
        <a:p>
          <a:pPr algn="ctr" rtl="1">
            <a:buSzPct val="95000"/>
            <a:buFont typeface="+mj-lt"/>
            <a:buAutoNum type="arabicPeriod"/>
          </a:pPr>
          <a:r>
            <a:rPr lang="ar-EG" sz="2400" b="1" dirty="0">
              <a:solidFill>
                <a:schemeClr val="accent2"/>
              </a:solidFill>
              <a:latin typeface="Times New Roman" pitchFamily="18" charset="0"/>
              <a:ea typeface="+mn-ea"/>
              <a:cs typeface="Times New Roman" pitchFamily="18" charset="0"/>
            </a:rPr>
            <a:t>التداخل (</a:t>
          </a:r>
          <a:r>
            <a:rPr lang="en-US" sz="2400" b="1" dirty="0">
              <a:solidFill>
                <a:schemeClr val="accent2"/>
              </a:solidFill>
              <a:latin typeface="Times New Roman" pitchFamily="18" charset="0"/>
              <a:ea typeface="+mn-ea"/>
              <a:cs typeface="Times New Roman" pitchFamily="18" charset="0"/>
            </a:rPr>
            <a:t>Interference</a:t>
          </a:r>
          <a:r>
            <a:rPr lang="ar-EG" sz="2400" b="1" dirty="0">
              <a:solidFill>
                <a:schemeClr val="accent2"/>
              </a:solidFill>
              <a:latin typeface="Times New Roman" pitchFamily="18" charset="0"/>
              <a:ea typeface="+mn-ea"/>
              <a:cs typeface="Times New Roman" pitchFamily="18" charset="0"/>
            </a:rPr>
            <a:t>)</a:t>
          </a:r>
          <a:endParaRPr lang="en-US" sz="2400" dirty="0">
            <a:solidFill>
              <a:schemeClr val="accent2"/>
            </a:solidFill>
            <a:latin typeface="Times New Roman" panose="02020603050405020304" pitchFamily="18" charset="0"/>
            <a:cs typeface="Times New Roman" panose="02020603050405020304" pitchFamily="18" charset="0"/>
          </a:endParaRPr>
        </a:p>
      </dgm:t>
    </dgm:pt>
    <dgm:pt modelId="{66FAF86B-222F-4270-8084-F995A8CC08A2}" type="parTrans" cxnId="{0E0C59A5-21E7-4420-B6F2-29BF9A3CAE59}">
      <dgm:prSet/>
      <dgm:spPr/>
      <dgm:t>
        <a:bodyPr/>
        <a:lstStyle/>
        <a:p>
          <a:pPr algn="ctr" rtl="1"/>
          <a:endParaRPr lang="en-US" sz="2400">
            <a:solidFill>
              <a:schemeClr val="accent2"/>
            </a:solidFill>
            <a:latin typeface="Times New Roman" panose="02020603050405020304" pitchFamily="18" charset="0"/>
            <a:cs typeface="Times New Roman" panose="02020603050405020304" pitchFamily="18" charset="0"/>
          </a:endParaRPr>
        </a:p>
      </dgm:t>
    </dgm:pt>
    <dgm:pt modelId="{B0CC8D55-4E11-423C-B9F7-FED513AAAB9C}" type="sibTrans" cxnId="{0E0C59A5-21E7-4420-B6F2-29BF9A3CAE59}">
      <dgm:prSet/>
      <dgm:spPr/>
      <dgm:t>
        <a:bodyPr/>
        <a:lstStyle/>
        <a:p>
          <a:pPr algn="ctr" rtl="1"/>
          <a:endParaRPr lang="en-US" sz="2400">
            <a:solidFill>
              <a:schemeClr val="accent2"/>
            </a:solidFill>
            <a:latin typeface="Times New Roman" panose="02020603050405020304" pitchFamily="18" charset="0"/>
            <a:cs typeface="Times New Roman" panose="02020603050405020304" pitchFamily="18" charset="0"/>
          </a:endParaRPr>
        </a:p>
      </dgm:t>
    </dgm:pt>
    <dgm:pt modelId="{B7610028-4C02-44B8-A880-5D86BFBFE662}">
      <dgm:prSet phldrT="[Text]" custT="1"/>
      <dgm:spPr/>
      <dgm:t>
        <a:bodyPr/>
        <a:lstStyle/>
        <a:p>
          <a:pPr algn="ctr" rtl="1">
            <a:buSzPct val="95000"/>
            <a:buFont typeface="+mj-lt"/>
            <a:buAutoNum type="arabicPeriod"/>
          </a:pPr>
          <a:r>
            <a:rPr lang="ar-EG" sz="2400" b="1" dirty="0">
              <a:solidFill>
                <a:schemeClr val="accent2"/>
              </a:solidFill>
              <a:latin typeface="Times New Roman" pitchFamily="18" charset="0"/>
              <a:cs typeface="Times New Roman" pitchFamily="18" charset="0"/>
            </a:rPr>
            <a:t>الحيود (</a:t>
          </a:r>
          <a:r>
            <a:rPr lang="en-US" sz="2400" b="1" dirty="0">
              <a:solidFill>
                <a:schemeClr val="accent2"/>
              </a:solidFill>
              <a:latin typeface="Times New Roman" pitchFamily="18" charset="0"/>
              <a:cs typeface="Times New Roman" pitchFamily="18" charset="0"/>
            </a:rPr>
            <a:t>Diffraction</a:t>
          </a:r>
          <a:r>
            <a:rPr lang="ar-EG" sz="2400" b="1" dirty="0">
              <a:solidFill>
                <a:schemeClr val="accent2"/>
              </a:solidFill>
              <a:latin typeface="Times New Roman" pitchFamily="18" charset="0"/>
              <a:cs typeface="Times New Roman" pitchFamily="18" charset="0"/>
            </a:rPr>
            <a:t>)</a:t>
          </a:r>
          <a:endParaRPr lang="en-US" sz="2400" dirty="0">
            <a:solidFill>
              <a:schemeClr val="accent2"/>
            </a:solidFill>
            <a:latin typeface="Times New Roman" panose="02020603050405020304" pitchFamily="18" charset="0"/>
            <a:cs typeface="Times New Roman" panose="02020603050405020304" pitchFamily="18" charset="0"/>
          </a:endParaRPr>
        </a:p>
      </dgm:t>
    </dgm:pt>
    <dgm:pt modelId="{72A6E973-6B7A-4F9C-ACBC-E49EC526073B}" type="parTrans" cxnId="{CA15D169-D748-406E-99ED-7959B1B45FB2}">
      <dgm:prSet/>
      <dgm:spPr/>
      <dgm:t>
        <a:bodyPr/>
        <a:lstStyle/>
        <a:p>
          <a:pPr algn="ctr" rtl="1"/>
          <a:endParaRPr lang="en-US" sz="2400">
            <a:solidFill>
              <a:schemeClr val="accent2"/>
            </a:solidFill>
            <a:latin typeface="Times New Roman" panose="02020603050405020304" pitchFamily="18" charset="0"/>
            <a:cs typeface="Times New Roman" panose="02020603050405020304" pitchFamily="18" charset="0"/>
          </a:endParaRPr>
        </a:p>
      </dgm:t>
    </dgm:pt>
    <dgm:pt modelId="{B3A2F5C8-DFCD-480F-ABB2-C423BF085950}" type="sibTrans" cxnId="{CA15D169-D748-406E-99ED-7959B1B45FB2}">
      <dgm:prSet/>
      <dgm:spPr/>
      <dgm:t>
        <a:bodyPr/>
        <a:lstStyle/>
        <a:p>
          <a:pPr algn="ctr" rtl="1"/>
          <a:endParaRPr lang="en-US" sz="2400">
            <a:solidFill>
              <a:schemeClr val="accent2"/>
            </a:solidFill>
            <a:latin typeface="Times New Roman" panose="02020603050405020304" pitchFamily="18" charset="0"/>
            <a:cs typeface="Times New Roman" panose="02020603050405020304" pitchFamily="18" charset="0"/>
          </a:endParaRPr>
        </a:p>
      </dgm:t>
    </dgm:pt>
    <dgm:pt modelId="{41381479-ACD4-452E-83D9-1CE6C1EBC5FB}" type="pres">
      <dgm:prSet presAssocID="{BE1F9591-B50C-482E-8426-497B232BB123}" presName="cycle" presStyleCnt="0">
        <dgm:presLayoutVars>
          <dgm:dir/>
          <dgm:resizeHandles val="exact"/>
        </dgm:presLayoutVars>
      </dgm:prSet>
      <dgm:spPr/>
    </dgm:pt>
    <dgm:pt modelId="{00FDF26A-25E8-40E9-8DD6-D873CC848689}" type="pres">
      <dgm:prSet presAssocID="{11EB0F3E-1EA0-4A65-B40A-9C968A7C9EF1}" presName="node" presStyleLbl="node1" presStyleIdx="0" presStyleCnt="5" custScaleX="137530" custScaleY="100257">
        <dgm:presLayoutVars>
          <dgm:bulletEnabled val="1"/>
        </dgm:presLayoutVars>
      </dgm:prSet>
      <dgm:spPr/>
    </dgm:pt>
    <dgm:pt modelId="{5118B59E-5AF1-413A-8E3C-84A71BBCFC2A}" type="pres">
      <dgm:prSet presAssocID="{11EB0F3E-1EA0-4A65-B40A-9C968A7C9EF1}" presName="spNode" presStyleCnt="0"/>
      <dgm:spPr/>
    </dgm:pt>
    <dgm:pt modelId="{14A0E848-11A2-4077-818E-62DF45C7AF21}" type="pres">
      <dgm:prSet presAssocID="{A3A49281-0B58-442F-A680-801F88AED1F0}" presName="sibTrans" presStyleLbl="sibTrans1D1" presStyleIdx="0" presStyleCnt="5"/>
      <dgm:spPr/>
    </dgm:pt>
    <dgm:pt modelId="{FC419053-A3AA-4159-803D-9D5BF2C866F5}" type="pres">
      <dgm:prSet presAssocID="{42C6ABBA-11B9-48B9-985F-2379FD6CE533}" presName="node" presStyleLbl="node1" presStyleIdx="1" presStyleCnt="5" custScaleX="143715">
        <dgm:presLayoutVars>
          <dgm:bulletEnabled val="1"/>
        </dgm:presLayoutVars>
      </dgm:prSet>
      <dgm:spPr/>
    </dgm:pt>
    <dgm:pt modelId="{5357D1DF-7617-47E9-8B9F-78C161C76CEF}" type="pres">
      <dgm:prSet presAssocID="{42C6ABBA-11B9-48B9-985F-2379FD6CE533}" presName="spNode" presStyleCnt="0"/>
      <dgm:spPr/>
    </dgm:pt>
    <dgm:pt modelId="{9E4690EC-B301-45AF-9845-EA8004C73C11}" type="pres">
      <dgm:prSet presAssocID="{5BC34CDF-1A0C-4BF2-8006-853DD05A994D}" presName="sibTrans" presStyleLbl="sibTrans1D1" presStyleIdx="1" presStyleCnt="5"/>
      <dgm:spPr/>
    </dgm:pt>
    <dgm:pt modelId="{F5D56D18-F8FD-4193-BBF0-97C86DC65351}" type="pres">
      <dgm:prSet presAssocID="{3B9E0B41-06E2-4EBF-AD73-FCDAD3D9B9FB}" presName="node" presStyleLbl="node1" presStyleIdx="2" presStyleCnt="5" custScaleX="165813" custRadScaleRad="110928" custRadScaleInc="-28341">
        <dgm:presLayoutVars>
          <dgm:bulletEnabled val="1"/>
        </dgm:presLayoutVars>
      </dgm:prSet>
      <dgm:spPr/>
    </dgm:pt>
    <dgm:pt modelId="{8CD31160-68B8-4782-9731-282663548784}" type="pres">
      <dgm:prSet presAssocID="{3B9E0B41-06E2-4EBF-AD73-FCDAD3D9B9FB}" presName="spNode" presStyleCnt="0"/>
      <dgm:spPr/>
    </dgm:pt>
    <dgm:pt modelId="{80F90A16-F6CC-4231-9F2C-0173B7CE5A89}" type="pres">
      <dgm:prSet presAssocID="{AF2247F6-D0D1-4571-8C79-800BE9276C34}" presName="sibTrans" presStyleLbl="sibTrans1D1" presStyleIdx="2" presStyleCnt="5"/>
      <dgm:spPr/>
    </dgm:pt>
    <dgm:pt modelId="{5357149C-1F7B-4FA7-92B4-356BC68A6411}" type="pres">
      <dgm:prSet presAssocID="{02F48CE3-623A-4378-96C5-30AA85D0C3FD}" presName="node" presStyleLbl="node1" presStyleIdx="3" presStyleCnt="5" custScaleX="155055" custRadScaleRad="110240" custRadScaleInc="28284">
        <dgm:presLayoutVars>
          <dgm:bulletEnabled val="1"/>
        </dgm:presLayoutVars>
      </dgm:prSet>
      <dgm:spPr/>
    </dgm:pt>
    <dgm:pt modelId="{CDEC5FC5-C13E-47D7-9CEB-A0B5AFCE673D}" type="pres">
      <dgm:prSet presAssocID="{02F48CE3-623A-4378-96C5-30AA85D0C3FD}" presName="spNode" presStyleCnt="0"/>
      <dgm:spPr/>
    </dgm:pt>
    <dgm:pt modelId="{FE362FBA-538F-49A7-BD4C-B66E84F71AD5}" type="pres">
      <dgm:prSet presAssocID="{B0CC8D55-4E11-423C-B9F7-FED513AAAB9C}" presName="sibTrans" presStyleLbl="sibTrans1D1" presStyleIdx="3" presStyleCnt="5"/>
      <dgm:spPr/>
    </dgm:pt>
    <dgm:pt modelId="{775E9269-EB60-4F5E-8C6B-677DB70BB78F}" type="pres">
      <dgm:prSet presAssocID="{B7610028-4C02-44B8-A880-5D86BFBFE662}" presName="node" presStyleLbl="node1" presStyleIdx="4" presStyleCnt="5" custScaleX="139463">
        <dgm:presLayoutVars>
          <dgm:bulletEnabled val="1"/>
        </dgm:presLayoutVars>
      </dgm:prSet>
      <dgm:spPr/>
    </dgm:pt>
    <dgm:pt modelId="{506BE79C-5754-4C66-BEE8-B6E99B1363DF}" type="pres">
      <dgm:prSet presAssocID="{B7610028-4C02-44B8-A880-5D86BFBFE662}" presName="spNode" presStyleCnt="0"/>
      <dgm:spPr/>
    </dgm:pt>
    <dgm:pt modelId="{5A64F976-1DB3-4F6E-9FC8-3EFC09A4D983}" type="pres">
      <dgm:prSet presAssocID="{B3A2F5C8-DFCD-480F-ABB2-C423BF085950}" presName="sibTrans" presStyleLbl="sibTrans1D1" presStyleIdx="4" presStyleCnt="5"/>
      <dgm:spPr/>
    </dgm:pt>
  </dgm:ptLst>
  <dgm:cxnLst>
    <dgm:cxn modelId="{5DA1EA33-FCE9-4E23-B7B4-FDA5D8F4A0FA}" srcId="{BE1F9591-B50C-482E-8426-497B232BB123}" destId="{42C6ABBA-11B9-48B9-985F-2379FD6CE533}" srcOrd="1" destOrd="0" parTransId="{4960E7B0-EF32-405E-B716-F29BA94D4A30}" sibTransId="{5BC34CDF-1A0C-4BF2-8006-853DD05A994D}"/>
    <dgm:cxn modelId="{AAF80134-EE73-49C0-8A52-B43B83496AA9}" type="presOf" srcId="{B3A2F5C8-DFCD-480F-ABB2-C423BF085950}" destId="{5A64F976-1DB3-4F6E-9FC8-3EFC09A4D983}" srcOrd="0" destOrd="0" presId="urn:microsoft.com/office/officeart/2005/8/layout/cycle6"/>
    <dgm:cxn modelId="{F6AD1135-60E9-4675-9E22-4B6F4F345933}" type="presOf" srcId="{A3A49281-0B58-442F-A680-801F88AED1F0}" destId="{14A0E848-11A2-4077-818E-62DF45C7AF21}" srcOrd="0" destOrd="0" presId="urn:microsoft.com/office/officeart/2005/8/layout/cycle6"/>
    <dgm:cxn modelId="{9CEE3D40-E0EA-4C6C-81D8-6FA0E33D62E2}" srcId="{BE1F9591-B50C-482E-8426-497B232BB123}" destId="{3B9E0B41-06E2-4EBF-AD73-FCDAD3D9B9FB}" srcOrd="2" destOrd="0" parTransId="{47F795D2-6152-4A2E-B140-297BDA9A1FFB}" sibTransId="{AF2247F6-D0D1-4571-8C79-800BE9276C34}"/>
    <dgm:cxn modelId="{ECCB8840-CF2E-4BB5-B5C8-2CC44981F2C9}" type="presOf" srcId="{42C6ABBA-11B9-48B9-985F-2379FD6CE533}" destId="{FC419053-A3AA-4159-803D-9D5BF2C866F5}" srcOrd="0" destOrd="0" presId="urn:microsoft.com/office/officeart/2005/8/layout/cycle6"/>
    <dgm:cxn modelId="{7F6CDF41-D71B-4BAE-A8B3-D790BDC2B148}" srcId="{BE1F9591-B50C-482E-8426-497B232BB123}" destId="{11EB0F3E-1EA0-4A65-B40A-9C968A7C9EF1}" srcOrd="0" destOrd="0" parTransId="{A1C2F4DE-0E64-49F0-ADFB-653C4FE7D0DD}" sibTransId="{A3A49281-0B58-442F-A680-801F88AED1F0}"/>
    <dgm:cxn modelId="{CA15D169-D748-406E-99ED-7959B1B45FB2}" srcId="{BE1F9591-B50C-482E-8426-497B232BB123}" destId="{B7610028-4C02-44B8-A880-5D86BFBFE662}" srcOrd="4" destOrd="0" parTransId="{72A6E973-6B7A-4F9C-ACBC-E49EC526073B}" sibTransId="{B3A2F5C8-DFCD-480F-ABB2-C423BF085950}"/>
    <dgm:cxn modelId="{24593055-C3F0-4D63-9056-9470A04356D7}" type="presOf" srcId="{5BC34CDF-1A0C-4BF2-8006-853DD05A994D}" destId="{9E4690EC-B301-45AF-9845-EA8004C73C11}" srcOrd="0" destOrd="0" presId="urn:microsoft.com/office/officeart/2005/8/layout/cycle6"/>
    <dgm:cxn modelId="{001D5475-5D05-4CE7-984D-3C8B820A3500}" type="presOf" srcId="{BE1F9591-B50C-482E-8426-497B232BB123}" destId="{41381479-ACD4-452E-83D9-1CE6C1EBC5FB}" srcOrd="0" destOrd="0" presId="urn:microsoft.com/office/officeart/2005/8/layout/cycle6"/>
    <dgm:cxn modelId="{34B98D85-7A28-4748-85A6-1CDCE7A5EFE2}" type="presOf" srcId="{AF2247F6-D0D1-4571-8C79-800BE9276C34}" destId="{80F90A16-F6CC-4231-9F2C-0173B7CE5A89}" srcOrd="0" destOrd="0" presId="urn:microsoft.com/office/officeart/2005/8/layout/cycle6"/>
    <dgm:cxn modelId="{C1B6D699-D3D8-4BBF-BFC6-69F0689E01D0}" type="presOf" srcId="{11EB0F3E-1EA0-4A65-B40A-9C968A7C9EF1}" destId="{00FDF26A-25E8-40E9-8DD6-D873CC848689}" srcOrd="0" destOrd="0" presId="urn:microsoft.com/office/officeart/2005/8/layout/cycle6"/>
    <dgm:cxn modelId="{0E0C59A5-21E7-4420-B6F2-29BF9A3CAE59}" srcId="{BE1F9591-B50C-482E-8426-497B232BB123}" destId="{02F48CE3-623A-4378-96C5-30AA85D0C3FD}" srcOrd="3" destOrd="0" parTransId="{66FAF86B-222F-4270-8084-F995A8CC08A2}" sibTransId="{B0CC8D55-4E11-423C-B9F7-FED513AAAB9C}"/>
    <dgm:cxn modelId="{1BD42AB4-A2F5-491E-A357-ED769B350EAA}" type="presOf" srcId="{B0CC8D55-4E11-423C-B9F7-FED513AAAB9C}" destId="{FE362FBA-538F-49A7-BD4C-B66E84F71AD5}" srcOrd="0" destOrd="0" presId="urn:microsoft.com/office/officeart/2005/8/layout/cycle6"/>
    <dgm:cxn modelId="{76CE71C1-C9D6-4634-BB4C-250B5D51D459}" type="presOf" srcId="{B7610028-4C02-44B8-A880-5D86BFBFE662}" destId="{775E9269-EB60-4F5E-8C6B-677DB70BB78F}" srcOrd="0" destOrd="0" presId="urn:microsoft.com/office/officeart/2005/8/layout/cycle6"/>
    <dgm:cxn modelId="{C5AAD1D2-D7F1-4CB4-B4AD-F366B305FCB3}" type="presOf" srcId="{3B9E0B41-06E2-4EBF-AD73-FCDAD3D9B9FB}" destId="{F5D56D18-F8FD-4193-BBF0-97C86DC65351}" srcOrd="0" destOrd="0" presId="urn:microsoft.com/office/officeart/2005/8/layout/cycle6"/>
    <dgm:cxn modelId="{6C5349E1-E9C6-4C96-8CF4-F226F0BEC789}" type="presOf" srcId="{02F48CE3-623A-4378-96C5-30AA85D0C3FD}" destId="{5357149C-1F7B-4FA7-92B4-356BC68A6411}" srcOrd="0" destOrd="0" presId="urn:microsoft.com/office/officeart/2005/8/layout/cycle6"/>
    <dgm:cxn modelId="{59B03B9E-24D4-446F-A741-DDDC9253CAD2}" type="presParOf" srcId="{41381479-ACD4-452E-83D9-1CE6C1EBC5FB}" destId="{00FDF26A-25E8-40E9-8DD6-D873CC848689}" srcOrd="0" destOrd="0" presId="urn:microsoft.com/office/officeart/2005/8/layout/cycle6"/>
    <dgm:cxn modelId="{8FECDA53-ECC3-4B9E-B7F5-E42C8597C7E3}" type="presParOf" srcId="{41381479-ACD4-452E-83D9-1CE6C1EBC5FB}" destId="{5118B59E-5AF1-413A-8E3C-84A71BBCFC2A}" srcOrd="1" destOrd="0" presId="urn:microsoft.com/office/officeart/2005/8/layout/cycle6"/>
    <dgm:cxn modelId="{24EA99B5-2A69-429A-BF01-A633C6414E2D}" type="presParOf" srcId="{41381479-ACD4-452E-83D9-1CE6C1EBC5FB}" destId="{14A0E848-11A2-4077-818E-62DF45C7AF21}" srcOrd="2" destOrd="0" presId="urn:microsoft.com/office/officeart/2005/8/layout/cycle6"/>
    <dgm:cxn modelId="{E90A318A-9FB5-4D5C-B0B1-32D5244D38C5}" type="presParOf" srcId="{41381479-ACD4-452E-83D9-1CE6C1EBC5FB}" destId="{FC419053-A3AA-4159-803D-9D5BF2C866F5}" srcOrd="3" destOrd="0" presId="urn:microsoft.com/office/officeart/2005/8/layout/cycle6"/>
    <dgm:cxn modelId="{96873755-B4B6-4D03-A4AB-F52FA8366EA8}" type="presParOf" srcId="{41381479-ACD4-452E-83D9-1CE6C1EBC5FB}" destId="{5357D1DF-7617-47E9-8B9F-78C161C76CEF}" srcOrd="4" destOrd="0" presId="urn:microsoft.com/office/officeart/2005/8/layout/cycle6"/>
    <dgm:cxn modelId="{41CD9536-E1D2-4D65-AEF1-3DE319703A74}" type="presParOf" srcId="{41381479-ACD4-452E-83D9-1CE6C1EBC5FB}" destId="{9E4690EC-B301-45AF-9845-EA8004C73C11}" srcOrd="5" destOrd="0" presId="urn:microsoft.com/office/officeart/2005/8/layout/cycle6"/>
    <dgm:cxn modelId="{285ABD2E-5B0E-4DFC-AD19-8FA7170EC203}" type="presParOf" srcId="{41381479-ACD4-452E-83D9-1CE6C1EBC5FB}" destId="{F5D56D18-F8FD-4193-BBF0-97C86DC65351}" srcOrd="6" destOrd="0" presId="urn:microsoft.com/office/officeart/2005/8/layout/cycle6"/>
    <dgm:cxn modelId="{B3A5321B-DCA8-4121-B07A-6A1EA2258E42}" type="presParOf" srcId="{41381479-ACD4-452E-83D9-1CE6C1EBC5FB}" destId="{8CD31160-68B8-4782-9731-282663548784}" srcOrd="7" destOrd="0" presId="urn:microsoft.com/office/officeart/2005/8/layout/cycle6"/>
    <dgm:cxn modelId="{AFD2DEB7-2573-40C7-A7BB-B25B5E089AED}" type="presParOf" srcId="{41381479-ACD4-452E-83D9-1CE6C1EBC5FB}" destId="{80F90A16-F6CC-4231-9F2C-0173B7CE5A89}" srcOrd="8" destOrd="0" presId="urn:microsoft.com/office/officeart/2005/8/layout/cycle6"/>
    <dgm:cxn modelId="{05A9EBDD-FF9E-4C76-A68B-2D28F2089A30}" type="presParOf" srcId="{41381479-ACD4-452E-83D9-1CE6C1EBC5FB}" destId="{5357149C-1F7B-4FA7-92B4-356BC68A6411}" srcOrd="9" destOrd="0" presId="urn:microsoft.com/office/officeart/2005/8/layout/cycle6"/>
    <dgm:cxn modelId="{2A06704E-433C-49C5-9DF1-6321AB359FE1}" type="presParOf" srcId="{41381479-ACD4-452E-83D9-1CE6C1EBC5FB}" destId="{CDEC5FC5-C13E-47D7-9CEB-A0B5AFCE673D}" srcOrd="10" destOrd="0" presId="urn:microsoft.com/office/officeart/2005/8/layout/cycle6"/>
    <dgm:cxn modelId="{A4CE62A3-4420-462B-A4ED-E51C178C024C}" type="presParOf" srcId="{41381479-ACD4-452E-83D9-1CE6C1EBC5FB}" destId="{FE362FBA-538F-49A7-BD4C-B66E84F71AD5}" srcOrd="11" destOrd="0" presId="urn:microsoft.com/office/officeart/2005/8/layout/cycle6"/>
    <dgm:cxn modelId="{9FC8A82E-A1B4-4E03-AA1B-C2346225C2C1}" type="presParOf" srcId="{41381479-ACD4-452E-83D9-1CE6C1EBC5FB}" destId="{775E9269-EB60-4F5E-8C6B-677DB70BB78F}" srcOrd="12" destOrd="0" presId="urn:microsoft.com/office/officeart/2005/8/layout/cycle6"/>
    <dgm:cxn modelId="{E70A3694-555B-4BA1-A3F3-53ADD82A8AE2}" type="presParOf" srcId="{41381479-ACD4-452E-83D9-1CE6C1EBC5FB}" destId="{506BE79C-5754-4C66-BEE8-B6E99B1363DF}" srcOrd="13" destOrd="0" presId="urn:microsoft.com/office/officeart/2005/8/layout/cycle6"/>
    <dgm:cxn modelId="{18726365-6091-4618-8FD1-DFF3BF6D79A7}" type="presParOf" srcId="{41381479-ACD4-452E-83D9-1CE6C1EBC5FB}" destId="{5A64F976-1DB3-4F6E-9FC8-3EFC09A4D983}"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36E9C-62AA-443A-89E1-61AB0F338A37}">
      <dsp:nvSpPr>
        <dsp:cNvPr id="0" name=""/>
        <dsp:cNvSpPr/>
      </dsp:nvSpPr>
      <dsp:spPr>
        <a:xfrm rot="10800000">
          <a:off x="2917509" y="579"/>
          <a:ext cx="4900030" cy="2259871"/>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rtl="1">
            <a:lnSpc>
              <a:spcPct val="90000"/>
            </a:lnSpc>
            <a:spcBef>
              <a:spcPct val="0"/>
            </a:spcBef>
            <a:spcAft>
              <a:spcPct val="15000"/>
            </a:spcAft>
            <a:buFont typeface="Arial" pitchFamily="34" charset="0"/>
            <a:buNone/>
          </a:pPr>
          <a:endParaRPr lang="en-US" sz="2800" kern="1200" dirty="0">
            <a:latin typeface="Times New Roman" panose="02020603050405020304" pitchFamily="18" charset="0"/>
            <a:cs typeface="Times New Roman" panose="02020603050405020304" pitchFamily="18" charset="0"/>
          </a:endParaRPr>
        </a:p>
      </dsp:txBody>
      <dsp:txXfrm rot="10800000">
        <a:off x="3764961" y="283063"/>
        <a:ext cx="4052578" cy="1694903"/>
      </dsp:txXfrm>
    </dsp:sp>
    <dsp:sp modelId="{974CF3EB-A512-4B15-870D-CAEA29DC35BB}">
      <dsp:nvSpPr>
        <dsp:cNvPr id="0" name=""/>
        <dsp:cNvSpPr/>
      </dsp:nvSpPr>
      <dsp:spPr>
        <a:xfrm>
          <a:off x="7863224" y="83697"/>
          <a:ext cx="2187339" cy="225987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ar-SA" sz="4000" b="1" kern="1200" cap="none" spc="0" dirty="0">
              <a:ln w="22225">
                <a:solidFill>
                  <a:schemeClr val="accent2"/>
                </a:solidFill>
                <a:prstDash val="solid"/>
              </a:ln>
              <a:solidFill>
                <a:schemeClr val="accent2">
                  <a:lumMod val="40000"/>
                  <a:lumOff val="60000"/>
                </a:schemeClr>
              </a:solidFill>
              <a:effectLst/>
            </a:rPr>
            <a:t>الموجات الطولية</a:t>
          </a:r>
          <a:endParaRPr lang="en-US" sz="4000" kern="1200" dirty="0">
            <a:latin typeface="Times New Roman" panose="02020603050405020304" pitchFamily="18" charset="0"/>
            <a:cs typeface="Times New Roman" panose="02020603050405020304" pitchFamily="18" charset="0"/>
          </a:endParaRPr>
        </a:p>
      </dsp:txBody>
      <dsp:txXfrm>
        <a:off x="7970001" y="190474"/>
        <a:ext cx="1973785" cy="2046317"/>
      </dsp:txXfrm>
    </dsp:sp>
    <dsp:sp modelId="{55C0C8FB-2673-484E-AB15-8FC8D4A5B492}">
      <dsp:nvSpPr>
        <dsp:cNvPr id="0" name=""/>
        <dsp:cNvSpPr/>
      </dsp:nvSpPr>
      <dsp:spPr>
        <a:xfrm rot="10800000">
          <a:off x="2863314" y="2486438"/>
          <a:ext cx="4867802" cy="2259871"/>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r" defTabSz="1244600" rtl="1">
            <a:lnSpc>
              <a:spcPct val="90000"/>
            </a:lnSpc>
            <a:spcBef>
              <a:spcPct val="0"/>
            </a:spcBef>
            <a:spcAft>
              <a:spcPct val="15000"/>
            </a:spcAft>
            <a:buChar char="•"/>
          </a:pPr>
          <a:endParaRPr lang="en-US" sz="2800" kern="1200" dirty="0">
            <a:latin typeface="Times New Roman" panose="02020603050405020304" pitchFamily="18" charset="0"/>
            <a:cs typeface="Times New Roman" panose="02020603050405020304" pitchFamily="18" charset="0"/>
          </a:endParaRPr>
        </a:p>
      </dsp:txBody>
      <dsp:txXfrm rot="10800000">
        <a:off x="3710766" y="2768922"/>
        <a:ext cx="4020350" cy="1694903"/>
      </dsp:txXfrm>
    </dsp:sp>
    <dsp:sp modelId="{B5ED13B5-B7DE-4F2E-960B-21513A7288EF}">
      <dsp:nvSpPr>
        <dsp:cNvPr id="0" name=""/>
        <dsp:cNvSpPr/>
      </dsp:nvSpPr>
      <dsp:spPr>
        <a:xfrm>
          <a:off x="7787414" y="2486438"/>
          <a:ext cx="2270985" cy="225987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ar-SA" sz="3700" b="1" kern="1200" cap="none" spc="0" dirty="0">
              <a:ln w="22225">
                <a:solidFill>
                  <a:schemeClr val="accent2"/>
                </a:solidFill>
                <a:prstDash val="solid"/>
              </a:ln>
              <a:solidFill>
                <a:schemeClr val="accent2">
                  <a:lumMod val="40000"/>
                  <a:lumOff val="60000"/>
                </a:schemeClr>
              </a:solidFill>
              <a:effectLst/>
            </a:rPr>
            <a:t>الموجات المستعرضة</a:t>
          </a:r>
          <a:endParaRPr lang="en-US" sz="3700" kern="1200" dirty="0">
            <a:latin typeface="Times New Roman" panose="02020603050405020304" pitchFamily="18" charset="0"/>
            <a:cs typeface="Times New Roman" panose="02020603050405020304" pitchFamily="18" charset="0"/>
          </a:endParaRPr>
        </a:p>
      </dsp:txBody>
      <dsp:txXfrm>
        <a:off x="7897732" y="2596756"/>
        <a:ext cx="2050349" cy="20392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r" defTabSz="1155700" rtl="1">
            <a:lnSpc>
              <a:spcPct val="90000"/>
            </a:lnSpc>
            <a:spcBef>
              <a:spcPct val="0"/>
            </a:spcBef>
            <a:spcAft>
              <a:spcPct val="35000"/>
            </a:spcAft>
            <a:buNone/>
          </a:pPr>
          <a:r>
            <a:rPr lang="ar-SA" sz="2600" kern="1200" dirty="0">
              <a:solidFill>
                <a:prstClr val="black"/>
              </a:solidFill>
              <a:latin typeface="Times New Roman" pitchFamily="18" charset="0"/>
              <a:cs typeface="Times New Roman" pitchFamily="18" charset="0"/>
            </a:rPr>
            <a:t>احسبي أقصى طول موجي لموجة صوتية يمكن للأذن البشرية سماعها إذاعلمت أن سرعة الصوت في الهواء 340 م/ث؟</a:t>
          </a:r>
          <a:endParaRPr lang="en-US" sz="2600" b="0" kern="1200" dirty="0">
            <a:latin typeface="Times New Roman" pitchFamily="18" charset="0"/>
            <a:cs typeface="+mj-cs"/>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i="1" kern="1200" dirty="0">
              <a:latin typeface="Times New Roman" panose="02020603050405020304" pitchFamily="18" charset="0"/>
              <a:cs typeface="Times New Roman" panose="02020603050405020304" pitchFamily="18" charset="0"/>
            </a:rPr>
            <a:t>v</a:t>
          </a:r>
          <a:r>
            <a:rPr lang="en-GB" sz="2800" kern="1200" dirty="0">
              <a:latin typeface="Times New Roman" panose="02020603050405020304" pitchFamily="18" charset="0"/>
              <a:cs typeface="Times New Roman" panose="02020603050405020304" pitchFamily="18" charset="0"/>
            </a:rPr>
            <a:t> = 340 m/s</a:t>
          </a:r>
        </a:p>
        <a:p>
          <a:pPr marL="0" lvl="0" indent="0" algn="l" defTabSz="1244600" rtl="0">
            <a:lnSpc>
              <a:spcPct val="90000"/>
            </a:lnSpc>
            <a:spcBef>
              <a:spcPct val="0"/>
            </a:spcBef>
            <a:spcAft>
              <a:spcPct val="35000"/>
            </a:spcAft>
            <a:buNone/>
          </a:pPr>
          <a:r>
            <a:rPr lang="el-GR" sz="2800" i="1" kern="1200" dirty="0">
              <a:solidFill>
                <a:prstClr val="black"/>
              </a:solidFill>
              <a:latin typeface="Times New Roman" panose="02020603050405020304" pitchFamily="18" charset="0"/>
              <a:cs typeface="Times New Roman" panose="02020603050405020304" pitchFamily="18" charset="0"/>
            </a:rPr>
            <a:t>λ</a:t>
          </a:r>
          <a:r>
            <a:rPr lang="en-GB" sz="2800" kern="1200" dirty="0">
              <a:latin typeface="Times New Roman" panose="02020603050405020304" pitchFamily="18" charset="0"/>
              <a:cs typeface="Times New Roman" panose="02020603050405020304" pitchFamily="18" charset="0"/>
            </a:rPr>
            <a:t> ?</a:t>
          </a:r>
          <a:endParaRPr lang="ar-SA" sz="2800"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endParaRPr lang="ar-SA" sz="2800"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r>
            <a:rPr lang="en-GB" sz="2800" i="1" kern="1200" dirty="0">
              <a:latin typeface="Times New Roman" panose="02020603050405020304" pitchFamily="18" charset="0"/>
              <a:cs typeface="Times New Roman" panose="02020603050405020304" pitchFamily="18" charset="0"/>
            </a:rPr>
            <a:t>f = 20 Hz</a:t>
          </a:r>
          <a:endParaRPr lang="en-US" sz="2800" i="1"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1">
            <a:lnSpc>
              <a:spcPct val="90000"/>
            </a:lnSpc>
            <a:spcBef>
              <a:spcPct val="0"/>
            </a:spcBef>
            <a:spcAft>
              <a:spcPct val="35000"/>
            </a:spcAft>
            <a:buClr>
              <a:srgbClr val="0BD0D9"/>
            </a:buClr>
            <a:buSzPct val="95000"/>
            <a:buNone/>
          </a:pPr>
          <a:r>
            <a:rPr lang="af-ZA" altLang="en-US" sz="2400" i="1" kern="1200" dirty="0">
              <a:solidFill>
                <a:srgbClr val="000000"/>
              </a:solidFill>
              <a:latin typeface="Times New Roman" panose="02020603050405020304" pitchFamily="18" charset="0"/>
              <a:cs typeface="Times New Roman" panose="02020603050405020304" pitchFamily="18" charset="0"/>
            </a:rPr>
            <a:t>v = </a:t>
          </a:r>
          <a:r>
            <a:rPr lang="el-GR" altLang="en-US" sz="2400" i="1" kern="1200" dirty="0">
              <a:solidFill>
                <a:srgbClr val="000000"/>
              </a:solidFill>
              <a:latin typeface="Times New Roman" panose="02020603050405020304" pitchFamily="18" charset="0"/>
              <a:cs typeface="Times New Roman" panose="02020603050405020304" pitchFamily="18" charset="0"/>
            </a:rPr>
            <a:t>λ </a:t>
          </a:r>
          <a:r>
            <a:rPr lang="af-ZA" altLang="en-US" sz="2400" i="1" kern="1200" dirty="0">
              <a:solidFill>
                <a:srgbClr val="000000"/>
              </a:solidFill>
              <a:latin typeface="Times New Roman" panose="02020603050405020304" pitchFamily="18" charset="0"/>
              <a:cs typeface="Times New Roman" panose="02020603050405020304" pitchFamily="18" charset="0"/>
            </a:rPr>
            <a:t>f</a:t>
          </a:r>
          <a:endParaRPr lang="ar-SA" altLang="en-US" sz="2400" i="1" kern="1200" dirty="0">
            <a:solidFill>
              <a:srgbClr val="000000"/>
            </a:solidFill>
            <a:latin typeface="Times New Roman" panose="02020603050405020304" pitchFamily="18" charset="0"/>
            <a:cs typeface="Times New Roman" panose="02020603050405020304" pitchFamily="18" charset="0"/>
          </a:endParaRPr>
        </a:p>
        <a:p>
          <a:pPr marL="0" lvl="0" indent="0" algn="ctr" defTabSz="1066800" rtl="1">
            <a:lnSpc>
              <a:spcPct val="90000"/>
            </a:lnSpc>
            <a:spcBef>
              <a:spcPct val="0"/>
            </a:spcBef>
            <a:spcAft>
              <a:spcPct val="35000"/>
            </a:spcAft>
            <a:buClr>
              <a:srgbClr val="0BD0D9"/>
            </a:buClr>
            <a:buSzPct val="95000"/>
            <a:buNone/>
          </a:pPr>
          <a:r>
            <a:rPr lang="el-GR" altLang="en-US" sz="2400" i="1" kern="1200" dirty="0">
              <a:solidFill>
                <a:srgbClr val="000000"/>
              </a:solidFill>
              <a:latin typeface="Times New Roman" panose="02020603050405020304" pitchFamily="18" charset="0"/>
              <a:cs typeface="Times New Roman" panose="02020603050405020304" pitchFamily="18" charset="0"/>
            </a:rPr>
            <a:t>λ</a:t>
          </a:r>
          <a:r>
            <a:rPr lang="en-US" altLang="en-US" sz="2400" i="1" kern="1200" baseline="-25000" dirty="0">
              <a:solidFill>
                <a:srgbClr val="000000"/>
              </a:solidFill>
              <a:latin typeface="Times New Roman" panose="02020603050405020304" pitchFamily="18" charset="0"/>
              <a:cs typeface="Times New Roman" panose="02020603050405020304" pitchFamily="18" charset="0"/>
            </a:rPr>
            <a:t>max</a:t>
          </a:r>
          <a:r>
            <a:rPr lang="en-US" altLang="en-US" sz="2400" i="1" kern="1200" dirty="0">
              <a:solidFill>
                <a:srgbClr val="000000"/>
              </a:solidFill>
              <a:latin typeface="Times New Roman" panose="02020603050405020304" pitchFamily="18" charset="0"/>
              <a:cs typeface="Times New Roman" panose="02020603050405020304" pitchFamily="18" charset="0"/>
            </a:rPr>
            <a:t> = v</a:t>
          </a:r>
          <a:r>
            <a:rPr lang="en-GB" altLang="en-US" sz="2400" i="1" kern="1200" dirty="0">
              <a:solidFill>
                <a:srgbClr val="000000"/>
              </a:solidFill>
              <a:latin typeface="Times New Roman" panose="02020603050405020304" pitchFamily="18" charset="0"/>
              <a:cs typeface="Times New Roman" panose="02020603050405020304" pitchFamily="18" charset="0"/>
            </a:rPr>
            <a:t> </a:t>
          </a:r>
          <a:r>
            <a:rPr lang="en-US" altLang="en-US" sz="2400" i="1" kern="1200" dirty="0">
              <a:solidFill>
                <a:srgbClr val="000000"/>
              </a:solidFill>
              <a:latin typeface="Times New Roman" panose="02020603050405020304" pitchFamily="18" charset="0"/>
              <a:cs typeface="Times New Roman" panose="02020603050405020304" pitchFamily="18" charset="0"/>
            </a:rPr>
            <a:t>/ </a:t>
          </a:r>
          <a:r>
            <a:rPr lang="en-US" altLang="en-US" sz="2400" i="1" kern="1200" dirty="0" err="1">
              <a:solidFill>
                <a:srgbClr val="000000"/>
              </a:solidFill>
              <a:latin typeface="Times New Roman" panose="02020603050405020304" pitchFamily="18" charset="0"/>
              <a:cs typeface="Times New Roman" panose="02020603050405020304" pitchFamily="18" charset="0"/>
            </a:rPr>
            <a:t>f</a:t>
          </a:r>
          <a:r>
            <a:rPr lang="en-US" altLang="en-US" sz="2400" i="1" kern="1200" baseline="-25000" dirty="0" err="1">
              <a:solidFill>
                <a:srgbClr val="000000"/>
              </a:solidFill>
              <a:latin typeface="Times New Roman" panose="02020603050405020304" pitchFamily="18" charset="0"/>
              <a:cs typeface="Times New Roman" panose="02020603050405020304" pitchFamily="18" charset="0"/>
            </a:rPr>
            <a:t>min</a:t>
          </a:r>
          <a:r>
            <a:rPr lang="en-US" altLang="en-US" sz="2400" i="1" kern="1200" dirty="0">
              <a:solidFill>
                <a:srgbClr val="000000"/>
              </a:solidFill>
              <a:latin typeface="Times New Roman" panose="02020603050405020304" pitchFamily="18" charset="0"/>
              <a:cs typeface="Times New Roman" panose="02020603050405020304" pitchFamily="18" charset="0"/>
            </a:rPr>
            <a:t> </a:t>
          </a:r>
          <a:endParaRPr lang="ar-SA" altLang="en-US" sz="2400" i="1" kern="1200" dirty="0">
            <a:solidFill>
              <a:srgbClr val="000000"/>
            </a:solidFill>
            <a:latin typeface="Times New Roman" panose="02020603050405020304" pitchFamily="18" charset="0"/>
            <a:cs typeface="Times New Roman" panose="02020603050405020304" pitchFamily="18" charset="0"/>
          </a:endParaRPr>
        </a:p>
        <a:p>
          <a:pPr marL="0" lvl="0" indent="0" algn="ctr" defTabSz="1066800" rtl="1">
            <a:lnSpc>
              <a:spcPct val="90000"/>
            </a:lnSpc>
            <a:spcBef>
              <a:spcPct val="0"/>
            </a:spcBef>
            <a:spcAft>
              <a:spcPct val="35000"/>
            </a:spcAft>
            <a:buClr>
              <a:srgbClr val="0BD0D9"/>
            </a:buClr>
            <a:buSzPct val="95000"/>
            <a:buNone/>
          </a:pPr>
          <a:endParaRPr lang="ar-SA" altLang="en-US" sz="2400" i="1" kern="1200" dirty="0">
            <a:solidFill>
              <a:srgbClr val="000000"/>
            </a:solidFill>
            <a:latin typeface="Times New Roman" panose="02020603050405020304" pitchFamily="18" charset="0"/>
            <a:cs typeface="Times New Roman" panose="02020603050405020304" pitchFamily="18" charset="0"/>
          </a:endParaRPr>
        </a:p>
        <a:p>
          <a:pPr marL="0" lvl="0" indent="0" algn="ctr" defTabSz="1066800" rtl="1">
            <a:lnSpc>
              <a:spcPct val="90000"/>
            </a:lnSpc>
            <a:spcBef>
              <a:spcPct val="0"/>
            </a:spcBef>
            <a:spcAft>
              <a:spcPct val="35000"/>
            </a:spcAft>
            <a:buClr>
              <a:srgbClr val="0BD0D9"/>
            </a:buClr>
            <a:buSzPct val="95000"/>
            <a:buNone/>
          </a:pPr>
          <a:r>
            <a:rPr lang="en-US" altLang="en-US" sz="2400" i="0" kern="1200" dirty="0">
              <a:solidFill>
                <a:srgbClr val="000000"/>
              </a:solidFill>
              <a:latin typeface="Times New Roman" panose="02020603050405020304" pitchFamily="18" charset="0"/>
              <a:cs typeface="Times New Roman" panose="02020603050405020304" pitchFamily="18" charset="0"/>
            </a:rPr>
            <a:t>340/20 = </a:t>
          </a:r>
          <a:r>
            <a:rPr lang="en-US" altLang="en-US" sz="2800" b="1" i="0"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17 m </a:t>
          </a:r>
          <a:endParaRPr lang="en-GB" sz="2800" i="0" kern="1200" dirty="0">
            <a:latin typeface="Times New Roman" panose="02020603050405020304" pitchFamily="18" charset="0"/>
            <a:cs typeface="Times New Roman" panose="02020603050405020304" pitchFamily="18" charset="0"/>
          </a:endParaRPr>
        </a:p>
      </dsp:txBody>
      <dsp:txXfrm>
        <a:off x="637601" y="2144410"/>
        <a:ext cx="2488987" cy="30691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rtl="1">
            <a:lnSpc>
              <a:spcPct val="90000"/>
            </a:lnSpc>
            <a:spcBef>
              <a:spcPct val="0"/>
            </a:spcBef>
            <a:spcAft>
              <a:spcPct val="35000"/>
            </a:spcAft>
            <a:buNone/>
          </a:pPr>
          <a:r>
            <a:rPr lang="ar-EG" sz="2600" kern="1200" dirty="0">
              <a:solidFill>
                <a:prstClr val="black"/>
              </a:solidFill>
              <a:latin typeface="Times New Roman" pitchFamily="18" charset="0"/>
              <a:cs typeface="Times New Roman" pitchFamily="18" charset="0"/>
            </a:rPr>
            <a:t>تبلغ سرعة الضوء في وسط ما 200000 كم</a:t>
          </a:r>
          <a:r>
            <a:rPr lang="en-GB" sz="2600" kern="1200" dirty="0">
              <a:solidFill>
                <a:prstClr val="black"/>
              </a:solidFill>
              <a:latin typeface="Times New Roman" pitchFamily="18" charset="0"/>
              <a:cs typeface="Times New Roman" pitchFamily="18" charset="0"/>
            </a:rPr>
            <a:t>/</a:t>
          </a:r>
          <a:r>
            <a:rPr lang="ar-SA" sz="2600" kern="1200" dirty="0">
              <a:solidFill>
                <a:prstClr val="black"/>
              </a:solidFill>
              <a:latin typeface="Times New Roman" pitchFamily="18" charset="0"/>
              <a:cs typeface="Times New Roman" pitchFamily="18" charset="0"/>
            </a:rPr>
            <a:t>ث فما هو معامل انكسار هذا الوسط؟</a:t>
          </a:r>
          <a:endParaRPr lang="en-US" sz="2600" b="0" kern="1200" dirty="0">
            <a:latin typeface="Times New Roman" pitchFamily="18" charset="0"/>
            <a:cs typeface="+mj-cs"/>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i="1" kern="1200" dirty="0">
              <a:latin typeface="Times New Roman" panose="02020603050405020304" pitchFamily="18" charset="0"/>
              <a:cs typeface="Times New Roman" panose="02020603050405020304" pitchFamily="18" charset="0"/>
            </a:rPr>
            <a:t>v</a:t>
          </a:r>
          <a:r>
            <a:rPr lang="en-GB" sz="2800" kern="1200" dirty="0">
              <a:latin typeface="Times New Roman" panose="02020603050405020304" pitchFamily="18" charset="0"/>
              <a:cs typeface="Times New Roman" panose="02020603050405020304" pitchFamily="18" charset="0"/>
            </a:rPr>
            <a:t> = </a:t>
          </a:r>
          <a:r>
            <a:rPr lang="en-GB" sz="2600" kern="1200" dirty="0">
              <a:latin typeface="Times New Roman" panose="02020603050405020304" pitchFamily="18" charset="0"/>
              <a:cs typeface="Times New Roman" panose="02020603050405020304" pitchFamily="18" charset="0"/>
            </a:rPr>
            <a:t>200000 km/s</a:t>
          </a:r>
        </a:p>
        <a:p>
          <a:pPr marL="0" lvl="0" indent="0" algn="l" defTabSz="1244600" rtl="0">
            <a:lnSpc>
              <a:spcPct val="90000"/>
            </a:lnSpc>
            <a:spcBef>
              <a:spcPct val="0"/>
            </a:spcBef>
            <a:spcAft>
              <a:spcPct val="35000"/>
            </a:spcAft>
            <a:buNone/>
          </a:pPr>
          <a:r>
            <a:rPr lang="en-GB" sz="2600" kern="1200" dirty="0">
              <a:latin typeface="Times New Roman" panose="02020603050405020304" pitchFamily="18" charset="0"/>
              <a:cs typeface="Times New Roman" panose="02020603050405020304" pitchFamily="18" charset="0"/>
            </a:rPr>
            <a:t>   = 2 x 10</a:t>
          </a:r>
          <a:r>
            <a:rPr lang="en-GB" sz="2600" kern="1200" baseline="30000" dirty="0">
              <a:latin typeface="Times New Roman" panose="02020603050405020304" pitchFamily="18" charset="0"/>
              <a:cs typeface="Times New Roman" panose="02020603050405020304" pitchFamily="18" charset="0"/>
            </a:rPr>
            <a:t>8</a:t>
          </a:r>
          <a:r>
            <a:rPr lang="en-GB" sz="2600" kern="1200" baseline="0" dirty="0">
              <a:latin typeface="Times New Roman" panose="02020603050405020304" pitchFamily="18" charset="0"/>
              <a:cs typeface="Times New Roman" panose="02020603050405020304" pitchFamily="18" charset="0"/>
            </a:rPr>
            <a:t> m/s</a:t>
          </a:r>
          <a:endParaRPr lang="en-GB" sz="2600"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r>
            <a:rPr lang="en-GB" sz="2800" i="1" kern="1200" dirty="0">
              <a:solidFill>
                <a:prstClr val="black"/>
              </a:solidFill>
              <a:latin typeface="Times New Roman" panose="02020603050405020304" pitchFamily="18" charset="0"/>
              <a:cs typeface="Times New Roman" panose="02020603050405020304" pitchFamily="18" charset="0"/>
            </a:rPr>
            <a:t>n</a:t>
          </a:r>
          <a:r>
            <a:rPr lang="en-GB" sz="2800" kern="1200" dirty="0">
              <a:latin typeface="Times New Roman" panose="02020603050405020304" pitchFamily="18" charset="0"/>
              <a:cs typeface="Times New Roman" panose="02020603050405020304" pitchFamily="18" charset="0"/>
            </a:rPr>
            <a:t> ?</a:t>
          </a:r>
          <a:endParaRPr lang="ar-SA" sz="2800"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endParaRPr lang="ar-SA" sz="2800"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1">
            <a:lnSpc>
              <a:spcPct val="90000"/>
            </a:lnSpc>
            <a:spcBef>
              <a:spcPct val="0"/>
            </a:spcBef>
            <a:spcAft>
              <a:spcPct val="35000"/>
            </a:spcAft>
            <a:buClr>
              <a:srgbClr val="0BD0D9"/>
            </a:buClr>
            <a:buSzPct val="95000"/>
            <a:buNone/>
          </a:pPr>
          <a:r>
            <a:rPr lang="en-US" altLang="en-US" sz="2400" i="1" kern="1200" dirty="0">
              <a:solidFill>
                <a:srgbClr val="000000"/>
              </a:solidFill>
              <a:latin typeface="Times New Roman" panose="02020603050405020304" pitchFamily="18" charset="0"/>
              <a:cs typeface="Times New Roman" panose="02020603050405020304" pitchFamily="18" charset="0"/>
            </a:rPr>
            <a:t> </a:t>
          </a:r>
          <a:endParaRPr lang="ar-SA" altLang="en-US" sz="2400" i="1" kern="1200" dirty="0">
            <a:solidFill>
              <a:srgbClr val="000000"/>
            </a:solidFill>
            <a:latin typeface="Times New Roman" panose="02020603050405020304" pitchFamily="18" charset="0"/>
            <a:cs typeface="Times New Roman" panose="02020603050405020304" pitchFamily="18" charset="0"/>
          </a:endParaRPr>
        </a:p>
        <a:p>
          <a:pPr marL="0" lvl="0" indent="0" algn="ctr" defTabSz="1066800" rtl="1">
            <a:lnSpc>
              <a:spcPct val="90000"/>
            </a:lnSpc>
            <a:spcBef>
              <a:spcPct val="0"/>
            </a:spcBef>
            <a:spcAft>
              <a:spcPct val="35000"/>
            </a:spcAft>
            <a:buClr>
              <a:srgbClr val="0BD0D9"/>
            </a:buClr>
            <a:buSzPct val="95000"/>
            <a:buNone/>
          </a:pPr>
          <a:endParaRPr lang="ar-SA" altLang="en-US" sz="2400" i="1" kern="1200" dirty="0">
            <a:solidFill>
              <a:srgbClr val="000000"/>
            </a:solidFill>
            <a:latin typeface="Times New Roman" panose="02020603050405020304" pitchFamily="18" charset="0"/>
            <a:cs typeface="Times New Roman" panose="02020603050405020304" pitchFamily="18" charset="0"/>
          </a:endParaRPr>
        </a:p>
      </dsp:txBody>
      <dsp:txXfrm>
        <a:off x="637601" y="2144410"/>
        <a:ext cx="2488987" cy="3069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2F574-737C-4B10-96BB-F660D837E79E}">
      <dsp:nvSpPr>
        <dsp:cNvPr id="0" name=""/>
        <dsp:cNvSpPr/>
      </dsp:nvSpPr>
      <dsp:spPr>
        <a:xfrm>
          <a:off x="5587999" y="656721"/>
          <a:ext cx="2539999" cy="1524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SzPct val="95000"/>
            <a:buFont typeface="+mj-lt"/>
            <a:buNone/>
          </a:pPr>
          <a:r>
            <a:rPr lang="ar-EG" sz="2800" b="0" kern="1200" dirty="0">
              <a:solidFill>
                <a:schemeClr val="tx1"/>
              </a:solidFill>
              <a:latin typeface="Times New Roman" pitchFamily="18" charset="0"/>
              <a:cs typeface="Times New Roman" pitchFamily="18" charset="0"/>
            </a:rPr>
            <a:t>طول الموجة</a:t>
          </a:r>
          <a:r>
            <a:rPr lang="ar-SA" sz="2800" b="0" kern="1200" dirty="0">
              <a:solidFill>
                <a:schemeClr val="tx1"/>
              </a:solidFill>
              <a:latin typeface="Times New Roman" pitchFamily="18" charset="0"/>
              <a:cs typeface="Times New Roman" pitchFamily="18" charset="0"/>
            </a:rPr>
            <a:t> (</a:t>
          </a:r>
          <a:r>
            <a:rPr lang="el-GR" sz="2800" b="0" kern="1200" dirty="0">
              <a:solidFill>
                <a:schemeClr val="tx1"/>
              </a:solidFill>
              <a:latin typeface="Times New Roman" pitchFamily="18" charset="0"/>
              <a:cs typeface="Times New Roman" pitchFamily="18" charset="0"/>
            </a:rPr>
            <a:t>λ</a:t>
          </a:r>
          <a:r>
            <a:rPr lang="ar-SA" sz="2800" b="0" kern="1200" dirty="0">
              <a:solidFill>
                <a:schemeClr val="tx1"/>
              </a:solidFill>
              <a:latin typeface="Times New Roman" pitchFamily="18" charset="0"/>
              <a:cs typeface="Times New Roman" pitchFamily="18" charset="0"/>
            </a:rPr>
            <a:t>) (</a:t>
          </a:r>
          <a:r>
            <a:rPr lang="en-US" sz="2800" b="0" kern="1200" dirty="0">
              <a:solidFill>
                <a:schemeClr val="tx1"/>
              </a:solidFill>
              <a:latin typeface="Times New Roman" pitchFamily="18" charset="0"/>
              <a:cs typeface="Times New Roman" pitchFamily="18" charset="0"/>
            </a:rPr>
            <a:t>Wavelength</a:t>
          </a:r>
          <a:r>
            <a:rPr lang="ar-SA" sz="2800" b="0" kern="1200" dirty="0">
              <a:solidFill>
                <a:schemeClr val="tx1"/>
              </a:solidFill>
              <a:latin typeface="Times New Roman" pitchFamily="18" charset="0"/>
              <a:cs typeface="Times New Roman" pitchFamily="18" charset="0"/>
            </a:rPr>
            <a:t>)</a:t>
          </a:r>
          <a:endParaRPr lang="en-US" sz="2800" b="0" kern="1200" dirty="0">
            <a:solidFill>
              <a:schemeClr val="tx1"/>
            </a:solidFill>
            <a:latin typeface="Times New Roman" pitchFamily="18" charset="0"/>
            <a:cs typeface="Times New Roman" pitchFamily="18" charset="0"/>
          </a:endParaRPr>
        </a:p>
      </dsp:txBody>
      <dsp:txXfrm>
        <a:off x="5587999" y="656721"/>
        <a:ext cx="2539999" cy="1524000"/>
      </dsp:txXfrm>
    </dsp:sp>
    <dsp:sp modelId="{304F3683-1B2B-4841-9F64-509E088248B1}">
      <dsp:nvSpPr>
        <dsp:cNvPr id="0" name=""/>
        <dsp:cNvSpPr/>
      </dsp:nvSpPr>
      <dsp:spPr>
        <a:xfrm>
          <a:off x="2793999" y="656721"/>
          <a:ext cx="2539999" cy="1524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SzPct val="95000"/>
            <a:buFont typeface="+mj-lt"/>
            <a:buNone/>
          </a:pPr>
          <a:r>
            <a:rPr lang="ar-EG" sz="2800" b="0" kern="1200" dirty="0">
              <a:solidFill>
                <a:schemeClr val="tx1"/>
              </a:solidFill>
              <a:latin typeface="Times New Roman" pitchFamily="18" charset="0"/>
              <a:cs typeface="Times New Roman" pitchFamily="18" charset="0"/>
            </a:rPr>
            <a:t>التردد</a:t>
          </a:r>
          <a:r>
            <a:rPr lang="ar-SA" sz="2800" b="0" kern="1200" dirty="0">
              <a:solidFill>
                <a:schemeClr val="tx1"/>
              </a:solidFill>
              <a:latin typeface="Times New Roman" pitchFamily="18" charset="0"/>
              <a:cs typeface="Times New Roman" pitchFamily="18" charset="0"/>
            </a:rPr>
            <a:t> ( </a:t>
          </a:r>
          <a:r>
            <a:rPr lang="af-ZA" sz="2800" b="0" i="1" kern="1200" dirty="0">
              <a:solidFill>
                <a:schemeClr val="tx1"/>
              </a:solidFill>
              <a:latin typeface="Times New Roman" pitchFamily="18" charset="0"/>
              <a:cs typeface="Times New Roman" pitchFamily="18" charset="0"/>
            </a:rPr>
            <a:t>f</a:t>
          </a:r>
          <a:r>
            <a:rPr lang="ar-SA" sz="2800" b="0" i="1" kern="1200" dirty="0">
              <a:solidFill>
                <a:schemeClr val="tx1"/>
              </a:solidFill>
              <a:latin typeface="Times New Roman" pitchFamily="18" charset="0"/>
              <a:cs typeface="Times New Roman" pitchFamily="18" charset="0"/>
            </a:rPr>
            <a:t>) </a:t>
          </a:r>
          <a:r>
            <a:rPr lang="ar-EG" sz="2800" b="0" kern="1200" dirty="0">
              <a:solidFill>
                <a:schemeClr val="tx1"/>
              </a:solidFill>
              <a:latin typeface="Times New Roman" pitchFamily="18" charset="0"/>
              <a:cs typeface="Times New Roman" pitchFamily="18" charset="0"/>
            </a:rPr>
            <a:t>(</a:t>
          </a:r>
          <a:r>
            <a:rPr lang="en-US" sz="2800" b="0" kern="1200" dirty="0">
              <a:solidFill>
                <a:schemeClr val="tx1"/>
              </a:solidFill>
              <a:latin typeface="Times New Roman" pitchFamily="18" charset="0"/>
              <a:cs typeface="Times New Roman" pitchFamily="18" charset="0"/>
            </a:rPr>
            <a:t>(Frequency</a:t>
          </a:r>
        </a:p>
      </dsp:txBody>
      <dsp:txXfrm>
        <a:off x="2793999" y="656721"/>
        <a:ext cx="2539999" cy="1524000"/>
      </dsp:txXfrm>
    </dsp:sp>
    <dsp:sp modelId="{D9F47261-BF24-4859-9B4C-0824574E0E6B}">
      <dsp:nvSpPr>
        <dsp:cNvPr id="0" name=""/>
        <dsp:cNvSpPr/>
      </dsp:nvSpPr>
      <dsp:spPr>
        <a:xfrm>
          <a:off x="0" y="656721"/>
          <a:ext cx="2539999" cy="1524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SzPct val="95000"/>
            <a:buFont typeface="+mj-lt"/>
            <a:buNone/>
          </a:pPr>
          <a:r>
            <a:rPr lang="ar-EG" sz="2800" b="0" kern="1200" dirty="0">
              <a:solidFill>
                <a:schemeClr val="tx1"/>
              </a:solidFill>
              <a:latin typeface="Times New Roman" pitchFamily="18" charset="0"/>
              <a:ea typeface="+mn-ea"/>
              <a:cs typeface="Times New Roman" pitchFamily="18" charset="0"/>
            </a:rPr>
            <a:t>سعة </a:t>
          </a:r>
          <a:r>
            <a:rPr lang="ar-SA" sz="2800" b="0" kern="1200" dirty="0">
              <a:solidFill>
                <a:schemeClr val="tx1"/>
              </a:solidFill>
              <a:latin typeface="Times New Roman" pitchFamily="18" charset="0"/>
              <a:ea typeface="+mn-ea"/>
              <a:cs typeface="Times New Roman" pitchFamily="18" charset="0"/>
            </a:rPr>
            <a:t>الموجة </a:t>
          </a:r>
          <a:r>
            <a:rPr lang="en-US" sz="2800" b="0" kern="1200" dirty="0">
              <a:solidFill>
                <a:schemeClr val="tx1"/>
              </a:solidFill>
              <a:latin typeface="Times New Roman" pitchFamily="18" charset="0"/>
              <a:ea typeface="+mn-ea"/>
              <a:cs typeface="Times New Roman" pitchFamily="18" charset="0"/>
            </a:rPr>
            <a:t>(A)</a:t>
          </a:r>
          <a:r>
            <a:rPr lang="ar-SA" sz="2800" b="0" kern="1200" dirty="0">
              <a:solidFill>
                <a:schemeClr val="tx1"/>
              </a:solidFill>
              <a:latin typeface="Times New Roman" pitchFamily="18" charset="0"/>
              <a:ea typeface="+mn-ea"/>
              <a:cs typeface="Times New Roman" pitchFamily="18" charset="0"/>
            </a:rPr>
            <a:t> </a:t>
          </a:r>
          <a:r>
            <a:rPr lang="ar-EG" sz="2800" b="0" kern="1200" dirty="0">
              <a:solidFill>
                <a:schemeClr val="tx1"/>
              </a:solidFill>
              <a:latin typeface="Times New Roman" pitchFamily="18" charset="0"/>
              <a:ea typeface="+mn-ea"/>
              <a:cs typeface="Times New Roman" pitchFamily="18" charset="0"/>
            </a:rPr>
            <a:t>(</a:t>
          </a:r>
          <a:r>
            <a:rPr lang="en-US" sz="2800" b="0" kern="1200" dirty="0">
              <a:solidFill>
                <a:schemeClr val="tx1"/>
              </a:solidFill>
              <a:latin typeface="Times New Roman" pitchFamily="18" charset="0"/>
              <a:ea typeface="+mn-ea"/>
              <a:cs typeface="Times New Roman" pitchFamily="18" charset="0"/>
            </a:rPr>
            <a:t>Amplitude</a:t>
          </a:r>
          <a:r>
            <a:rPr lang="ar-EG" sz="2800" b="0" kern="1200" dirty="0">
              <a:solidFill>
                <a:schemeClr val="tx1"/>
              </a:solidFill>
              <a:latin typeface="Times New Roman" pitchFamily="18" charset="0"/>
              <a:ea typeface="+mn-ea"/>
              <a:cs typeface="Times New Roman" pitchFamily="18" charset="0"/>
            </a:rPr>
            <a:t>)</a:t>
          </a:r>
          <a:endParaRPr lang="en-US" sz="2800" b="0" kern="1200" dirty="0">
            <a:solidFill>
              <a:schemeClr val="tx1"/>
            </a:solidFill>
            <a:latin typeface="Times New Roman" pitchFamily="18" charset="0"/>
            <a:cs typeface="Times New Roman" pitchFamily="18" charset="0"/>
          </a:endParaRPr>
        </a:p>
      </dsp:txBody>
      <dsp:txXfrm>
        <a:off x="0" y="656721"/>
        <a:ext cx="2539999" cy="1524000"/>
      </dsp:txXfrm>
    </dsp:sp>
    <dsp:sp modelId="{CAA4FCF1-C745-4F8F-A06C-F2E761BB1169}">
      <dsp:nvSpPr>
        <dsp:cNvPr id="0" name=""/>
        <dsp:cNvSpPr/>
      </dsp:nvSpPr>
      <dsp:spPr>
        <a:xfrm>
          <a:off x="4191000" y="2434722"/>
          <a:ext cx="2539999" cy="1524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SzPct val="95000"/>
            <a:buFont typeface="+mj-lt"/>
            <a:buNone/>
          </a:pPr>
          <a:r>
            <a:rPr lang="ar-EG" sz="2800" b="0" kern="1200" dirty="0">
              <a:solidFill>
                <a:schemeClr val="tx1"/>
              </a:solidFill>
              <a:latin typeface="Times New Roman" pitchFamily="18" charset="0"/>
              <a:ea typeface="+mn-ea"/>
              <a:cs typeface="Times New Roman" pitchFamily="18" charset="0"/>
            </a:rPr>
            <a:t>سرعة الموجة </a:t>
          </a:r>
          <a:r>
            <a:rPr lang="en-US" sz="2800" b="0" kern="1200" dirty="0">
              <a:solidFill>
                <a:schemeClr val="tx1"/>
              </a:solidFill>
              <a:latin typeface="Times New Roman" pitchFamily="18" charset="0"/>
              <a:ea typeface="+mn-ea"/>
              <a:cs typeface="Times New Roman" pitchFamily="18" charset="0"/>
            </a:rPr>
            <a:t>(</a:t>
          </a:r>
          <a:r>
            <a:rPr lang="en-US" sz="2800" b="0" i="1" kern="1200" dirty="0">
              <a:solidFill>
                <a:schemeClr val="tx1"/>
              </a:solidFill>
              <a:latin typeface="Times New Roman" pitchFamily="18" charset="0"/>
              <a:ea typeface="+mn-ea"/>
              <a:cs typeface="Times New Roman" pitchFamily="18" charset="0"/>
            </a:rPr>
            <a:t>v</a:t>
          </a:r>
          <a:r>
            <a:rPr lang="en-US" sz="2800" b="0" kern="1200" dirty="0">
              <a:solidFill>
                <a:schemeClr val="tx1"/>
              </a:solidFill>
              <a:latin typeface="Times New Roman" pitchFamily="18" charset="0"/>
              <a:ea typeface="+mn-ea"/>
              <a:cs typeface="Times New Roman" pitchFamily="18" charset="0"/>
            </a:rPr>
            <a:t>)</a:t>
          </a:r>
          <a:r>
            <a:rPr lang="ar-SA" sz="2800" b="0" kern="1200" dirty="0">
              <a:solidFill>
                <a:schemeClr val="tx1"/>
              </a:solidFill>
              <a:latin typeface="Times New Roman" pitchFamily="18" charset="0"/>
              <a:ea typeface="+mn-ea"/>
              <a:cs typeface="Times New Roman" pitchFamily="18" charset="0"/>
            </a:rPr>
            <a:t> </a:t>
          </a:r>
          <a:r>
            <a:rPr lang="ar-EG" sz="2800" b="0" kern="1200" dirty="0">
              <a:solidFill>
                <a:schemeClr val="tx1"/>
              </a:solidFill>
              <a:latin typeface="Times New Roman" pitchFamily="18" charset="0"/>
              <a:ea typeface="+mn-ea"/>
              <a:cs typeface="Times New Roman" pitchFamily="18" charset="0"/>
            </a:rPr>
            <a:t>(</a:t>
          </a:r>
          <a:r>
            <a:rPr lang="en-US" sz="2800" b="0" kern="1200" dirty="0">
              <a:solidFill>
                <a:schemeClr val="tx1"/>
              </a:solidFill>
              <a:latin typeface="Times New Roman" pitchFamily="18" charset="0"/>
              <a:ea typeface="+mn-ea"/>
              <a:cs typeface="Times New Roman" pitchFamily="18" charset="0"/>
            </a:rPr>
            <a:t>Velocity</a:t>
          </a:r>
          <a:r>
            <a:rPr lang="ar-EG" sz="2800" b="0" kern="1200" dirty="0">
              <a:solidFill>
                <a:schemeClr val="tx1"/>
              </a:solidFill>
              <a:latin typeface="Times New Roman" pitchFamily="18" charset="0"/>
              <a:ea typeface="+mn-ea"/>
              <a:cs typeface="Times New Roman" pitchFamily="18" charset="0"/>
            </a:rPr>
            <a:t>)</a:t>
          </a:r>
          <a:endParaRPr lang="en-US" sz="2800" b="0" kern="1200" dirty="0">
            <a:solidFill>
              <a:schemeClr val="tx1"/>
            </a:solidFill>
            <a:latin typeface="Times New Roman" pitchFamily="18" charset="0"/>
            <a:cs typeface="Times New Roman" pitchFamily="18" charset="0"/>
          </a:endParaRPr>
        </a:p>
      </dsp:txBody>
      <dsp:txXfrm>
        <a:off x="4191000" y="2434722"/>
        <a:ext cx="2539999" cy="1524000"/>
      </dsp:txXfrm>
    </dsp:sp>
    <dsp:sp modelId="{AE06D79B-BAB4-4FDB-B8D0-F6E04E66C299}">
      <dsp:nvSpPr>
        <dsp:cNvPr id="0" name=""/>
        <dsp:cNvSpPr/>
      </dsp:nvSpPr>
      <dsp:spPr>
        <a:xfrm>
          <a:off x="1397000" y="2434722"/>
          <a:ext cx="2539999" cy="1524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SzPct val="95000"/>
            <a:buFont typeface="+mj-lt"/>
            <a:buNone/>
          </a:pPr>
          <a:r>
            <a:rPr lang="ar-SA" sz="2800" b="0" kern="1200" dirty="0">
              <a:solidFill>
                <a:schemeClr val="tx1"/>
              </a:solidFill>
              <a:latin typeface="Times New Roman" pitchFamily="18" charset="0"/>
              <a:cs typeface="Times New Roman" pitchFamily="18" charset="0"/>
            </a:rPr>
            <a:t>العدد الموجي أو ثابت الإنتشار (</a:t>
          </a:r>
          <a:r>
            <a:rPr lang="af-ZA" sz="2800" b="0" i="1" kern="1200" dirty="0">
              <a:solidFill>
                <a:schemeClr val="tx1"/>
              </a:solidFill>
              <a:latin typeface="Times New Roman" pitchFamily="18" charset="0"/>
              <a:cs typeface="Times New Roman" pitchFamily="18" charset="0"/>
            </a:rPr>
            <a:t>k</a:t>
          </a:r>
          <a:r>
            <a:rPr lang="ar-SA" sz="2800" b="0" i="1" kern="1200" dirty="0">
              <a:solidFill>
                <a:schemeClr val="tx1"/>
              </a:solidFill>
              <a:latin typeface="Times New Roman" pitchFamily="18" charset="0"/>
              <a:cs typeface="Times New Roman" pitchFamily="18" charset="0"/>
            </a:rPr>
            <a:t>) </a:t>
          </a:r>
          <a:r>
            <a:rPr lang="en-GB" sz="2800" b="0" kern="1200" dirty="0">
              <a:solidFill>
                <a:schemeClr val="tx1"/>
              </a:solidFill>
              <a:latin typeface="Times New Roman" pitchFamily="18" charset="0"/>
              <a:cs typeface="Times New Roman" pitchFamily="18" charset="0"/>
            </a:rPr>
            <a:t>(wave number)</a:t>
          </a:r>
          <a:endParaRPr lang="en-US" sz="2800" b="0" kern="1200" dirty="0">
            <a:solidFill>
              <a:schemeClr val="tx1"/>
            </a:solidFill>
            <a:latin typeface="Times New Roman" pitchFamily="18" charset="0"/>
            <a:cs typeface="Times New Roman" pitchFamily="18" charset="0"/>
          </a:endParaRPr>
        </a:p>
      </dsp:txBody>
      <dsp:txXfrm>
        <a:off x="1397000" y="2434722"/>
        <a:ext cx="2539999" cy="152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6CD49-D583-4E93-9EB7-A190F36755A2}">
      <dsp:nvSpPr>
        <dsp:cNvPr id="0" name=""/>
        <dsp:cNvSpPr/>
      </dsp:nvSpPr>
      <dsp:spPr>
        <a:xfrm rot="10800000">
          <a:off x="2510819" y="1626093"/>
          <a:ext cx="1263365" cy="1226087"/>
        </a:xfrm>
        <a:prstGeom prst="bentArrow">
          <a:avLst>
            <a:gd name="adj1" fmla="val 32840"/>
            <a:gd name="adj2" fmla="val 25000"/>
            <a:gd name="adj3" fmla="val 35780"/>
            <a:gd name="adj4" fmla="val 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8DBFC-B5A5-4766-BC85-7AAF9AED179A}">
      <dsp:nvSpPr>
        <dsp:cNvPr id="0" name=""/>
        <dsp:cNvSpPr/>
      </dsp:nvSpPr>
      <dsp:spPr>
        <a:xfrm>
          <a:off x="1525921" y="606046"/>
          <a:ext cx="3074296" cy="992266"/>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latin typeface="Times New Roman" panose="02020603050405020304" pitchFamily="18" charset="0"/>
              <a:cs typeface="Times New Roman" panose="02020603050405020304" pitchFamily="18" charset="0"/>
            </a:rPr>
            <a:t>طول الموجة الطولية</a:t>
          </a:r>
          <a:endParaRPr lang="en-US" sz="2400" b="1" kern="1200" dirty="0">
            <a:latin typeface="Times New Roman" panose="02020603050405020304" pitchFamily="18" charset="0"/>
            <a:cs typeface="Times New Roman" panose="02020603050405020304" pitchFamily="18" charset="0"/>
          </a:endParaRPr>
        </a:p>
      </dsp:txBody>
      <dsp:txXfrm>
        <a:off x="1574368" y="654493"/>
        <a:ext cx="2977402" cy="895372"/>
      </dsp:txXfrm>
    </dsp:sp>
    <dsp:sp modelId="{862D1D1E-76D8-4F49-AAF6-8A99C151912F}">
      <dsp:nvSpPr>
        <dsp:cNvPr id="0" name=""/>
        <dsp:cNvSpPr/>
      </dsp:nvSpPr>
      <dsp:spPr>
        <a:xfrm>
          <a:off x="1338144" y="1485504"/>
          <a:ext cx="1031019" cy="801993"/>
        </a:xfrm>
        <a:prstGeom prst="rect">
          <a:avLst/>
        </a:prstGeom>
        <a:noFill/>
        <a:ln>
          <a:noFill/>
        </a:ln>
        <a:effectLst/>
      </dsp:spPr>
      <dsp:style>
        <a:lnRef idx="0">
          <a:scrgbClr r="0" g="0" b="0"/>
        </a:lnRef>
        <a:fillRef idx="0">
          <a:scrgbClr r="0" g="0" b="0"/>
        </a:fillRef>
        <a:effectRef idx="0">
          <a:scrgbClr r="0" g="0" b="0"/>
        </a:effectRef>
        <a:fontRef idx="minor"/>
      </dsp:style>
    </dsp:sp>
    <dsp:sp modelId="{C7B5E1FD-3209-4610-B06D-246B83C77FD9}">
      <dsp:nvSpPr>
        <dsp:cNvPr id="0" name=""/>
        <dsp:cNvSpPr/>
      </dsp:nvSpPr>
      <dsp:spPr>
        <a:xfrm>
          <a:off x="3" y="1810839"/>
          <a:ext cx="3016458" cy="1126321"/>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2" panose="05020102010507070707" pitchFamily="18" charset="2"/>
            <a:buNone/>
          </a:pPr>
          <a:r>
            <a:rPr lang="ar-SA" sz="2400" kern="1200" dirty="0">
              <a:cs typeface="+mj-cs"/>
            </a:rPr>
            <a:t>هو المسافة بين قمتي تضاغطين متتاليين أو قمتي تخلخليين متتاليين</a:t>
          </a:r>
          <a:endParaRPr lang="en-US" sz="2400" kern="1200" dirty="0">
            <a:latin typeface="Times New Roman" panose="02020603050405020304" pitchFamily="18" charset="0"/>
            <a:cs typeface="+mj-cs"/>
          </a:endParaRPr>
        </a:p>
      </dsp:txBody>
      <dsp:txXfrm>
        <a:off x="54995" y="1865831"/>
        <a:ext cx="2906474" cy="1016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6CD49-D583-4E93-9EB7-A190F36755A2}">
      <dsp:nvSpPr>
        <dsp:cNvPr id="0" name=""/>
        <dsp:cNvSpPr/>
      </dsp:nvSpPr>
      <dsp:spPr>
        <a:xfrm rot="10800000">
          <a:off x="2501891" y="2404827"/>
          <a:ext cx="1339343" cy="1258461"/>
        </a:xfrm>
        <a:prstGeom prst="bentArrow">
          <a:avLst>
            <a:gd name="adj1" fmla="val 32840"/>
            <a:gd name="adj2" fmla="val 25000"/>
            <a:gd name="adj3" fmla="val 35780"/>
            <a:gd name="adj4" fmla="val 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8DBFC-B5A5-4766-BC85-7AAF9AED179A}">
      <dsp:nvSpPr>
        <dsp:cNvPr id="0" name=""/>
        <dsp:cNvSpPr/>
      </dsp:nvSpPr>
      <dsp:spPr>
        <a:xfrm>
          <a:off x="1531252" y="1392451"/>
          <a:ext cx="3066886" cy="990985"/>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latin typeface="Times New Roman" panose="02020603050405020304" pitchFamily="18" charset="0"/>
              <a:cs typeface="Times New Roman" panose="02020603050405020304" pitchFamily="18" charset="0"/>
            </a:rPr>
            <a:t>طول الموجة المستعرضة</a:t>
          </a:r>
          <a:endParaRPr lang="en-US" sz="2400" b="1" kern="1200" dirty="0">
            <a:latin typeface="Times New Roman" panose="02020603050405020304" pitchFamily="18" charset="0"/>
            <a:cs typeface="Times New Roman" panose="02020603050405020304" pitchFamily="18" charset="0"/>
          </a:endParaRPr>
        </a:p>
      </dsp:txBody>
      <dsp:txXfrm>
        <a:off x="1579637" y="1440836"/>
        <a:ext cx="2970116" cy="894215"/>
      </dsp:txXfrm>
    </dsp:sp>
    <dsp:sp modelId="{862D1D1E-76D8-4F49-AAF6-8A99C151912F}">
      <dsp:nvSpPr>
        <dsp:cNvPr id="0" name=""/>
        <dsp:cNvSpPr/>
      </dsp:nvSpPr>
      <dsp:spPr>
        <a:xfrm>
          <a:off x="744000" y="1334450"/>
          <a:ext cx="1387121" cy="1078992"/>
        </a:xfrm>
        <a:prstGeom prst="rect">
          <a:avLst/>
        </a:prstGeom>
        <a:noFill/>
        <a:ln>
          <a:noFill/>
        </a:ln>
        <a:effectLst/>
      </dsp:spPr>
      <dsp:style>
        <a:lnRef idx="0">
          <a:scrgbClr r="0" g="0" b="0"/>
        </a:lnRef>
        <a:fillRef idx="0">
          <a:scrgbClr r="0" g="0" b="0"/>
        </a:fillRef>
        <a:effectRef idx="0">
          <a:scrgbClr r="0" g="0" b="0"/>
        </a:effectRef>
        <a:fontRef idx="minor"/>
      </dsp:style>
    </dsp:sp>
    <dsp:sp modelId="{C7B5E1FD-3209-4610-B06D-246B83C77FD9}">
      <dsp:nvSpPr>
        <dsp:cNvPr id="0" name=""/>
        <dsp:cNvSpPr/>
      </dsp:nvSpPr>
      <dsp:spPr>
        <a:xfrm>
          <a:off x="223142" y="2769516"/>
          <a:ext cx="2728108" cy="1110733"/>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2" panose="05020102010507070707" pitchFamily="18" charset="2"/>
            <a:buNone/>
          </a:pPr>
          <a:r>
            <a:rPr lang="ar-SA" sz="2400" kern="1200" dirty="0">
              <a:cs typeface="+mj-cs"/>
            </a:rPr>
            <a:t>هو المسافة بين قمتين متتاليتين أو قاعين متتاليين</a:t>
          </a:r>
          <a:endParaRPr lang="en-US" sz="2400" kern="1200" dirty="0">
            <a:latin typeface="Times New Roman" panose="02020603050405020304" pitchFamily="18" charset="0"/>
            <a:cs typeface="+mj-cs"/>
          </a:endParaRPr>
        </a:p>
      </dsp:txBody>
      <dsp:txXfrm>
        <a:off x="277373" y="2823747"/>
        <a:ext cx="2619646" cy="10022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r" defTabSz="1155700" rtl="1">
            <a:lnSpc>
              <a:spcPct val="90000"/>
            </a:lnSpc>
            <a:spcBef>
              <a:spcPct val="0"/>
            </a:spcBef>
            <a:spcAft>
              <a:spcPct val="35000"/>
            </a:spcAft>
            <a:buNone/>
          </a:pPr>
          <a:r>
            <a:rPr lang="ar-SA" sz="2600" kern="1200" dirty="0">
              <a:solidFill>
                <a:prstClr val="black"/>
              </a:solidFill>
              <a:latin typeface="Times New Roman" pitchFamily="18" charset="0"/>
              <a:cs typeface="Times New Roman" pitchFamily="18" charset="0"/>
            </a:rPr>
            <a:t>إذا كان تردد الصوت الصادر من جرس الإنذار يساوي 4200 هيرتز وكانت سرعة الصوت تساوي 340 م/ث ، فما هو طولها الموجي؟</a:t>
          </a:r>
          <a:endParaRPr lang="en-US" sz="2600" b="0" kern="1200" dirty="0">
            <a:latin typeface="Times New Roman" pitchFamily="18" charset="0"/>
            <a:cs typeface="+mj-cs"/>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i="1" kern="1200" dirty="0">
              <a:latin typeface="Times New Roman" panose="02020603050405020304" pitchFamily="18" charset="0"/>
              <a:cs typeface="Times New Roman" panose="02020603050405020304" pitchFamily="18" charset="0"/>
            </a:rPr>
            <a:t>v</a:t>
          </a:r>
          <a:r>
            <a:rPr lang="en-GB" sz="2800" kern="1200" dirty="0">
              <a:latin typeface="Times New Roman" panose="02020603050405020304" pitchFamily="18" charset="0"/>
              <a:cs typeface="Times New Roman" panose="02020603050405020304" pitchFamily="18" charset="0"/>
            </a:rPr>
            <a:t> = 340 m/s</a:t>
          </a:r>
        </a:p>
        <a:p>
          <a:pPr marL="0" lvl="0" indent="0" algn="l" defTabSz="1244600" rtl="0">
            <a:lnSpc>
              <a:spcPct val="90000"/>
            </a:lnSpc>
            <a:spcBef>
              <a:spcPct val="0"/>
            </a:spcBef>
            <a:spcAft>
              <a:spcPct val="35000"/>
            </a:spcAft>
            <a:buNone/>
          </a:pPr>
          <a:r>
            <a:rPr lang="en-GB" sz="2800" i="1" kern="1200" dirty="0">
              <a:latin typeface="Times New Roman" panose="02020603050405020304" pitchFamily="18" charset="0"/>
              <a:cs typeface="Times New Roman" panose="02020603050405020304" pitchFamily="18" charset="0"/>
            </a:rPr>
            <a:t>f</a:t>
          </a:r>
          <a:r>
            <a:rPr lang="en-GB" sz="2800" kern="1200" dirty="0">
              <a:latin typeface="Times New Roman" panose="02020603050405020304" pitchFamily="18" charset="0"/>
              <a:cs typeface="Times New Roman" panose="02020603050405020304" pitchFamily="18" charset="0"/>
            </a:rPr>
            <a:t> = 4200 Hz</a:t>
          </a:r>
        </a:p>
        <a:p>
          <a:pPr marL="0" lvl="0" indent="0" algn="l" defTabSz="1244600" rtl="0">
            <a:lnSpc>
              <a:spcPct val="90000"/>
            </a:lnSpc>
            <a:spcBef>
              <a:spcPct val="0"/>
            </a:spcBef>
            <a:spcAft>
              <a:spcPct val="35000"/>
            </a:spcAft>
            <a:buNone/>
          </a:pPr>
          <a:r>
            <a:rPr lang="el-GR" sz="2800" i="1" kern="1200" dirty="0">
              <a:solidFill>
                <a:prstClr val="black"/>
              </a:solidFill>
              <a:latin typeface="Times New Roman" panose="02020603050405020304" pitchFamily="18" charset="0"/>
              <a:cs typeface="Times New Roman" panose="02020603050405020304" pitchFamily="18" charset="0"/>
            </a:rPr>
            <a:t>λ</a:t>
          </a:r>
          <a:r>
            <a:rPr lang="en-GB" sz="2800" kern="12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Clr>
              <a:srgbClr val="0BD0D9"/>
            </a:buClr>
            <a:buSzPct val="95000"/>
            <a:buFont typeface="Wingdings 2" pitchFamily="18" charset="2"/>
            <a:buNone/>
          </a:pPr>
          <a:endParaRPr lang="en-GB" sz="2400" kern="1200" dirty="0">
            <a:latin typeface="Times New Roman" panose="02020603050405020304" pitchFamily="18" charset="0"/>
            <a:cs typeface="Times New Roman" panose="02020603050405020304" pitchFamily="18" charset="0"/>
          </a:endParaRPr>
        </a:p>
      </dsp:txBody>
      <dsp:txXfrm>
        <a:off x="637601" y="2144410"/>
        <a:ext cx="2488987" cy="3069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rtl="1">
            <a:lnSpc>
              <a:spcPct val="90000"/>
            </a:lnSpc>
            <a:spcBef>
              <a:spcPct val="0"/>
            </a:spcBef>
            <a:spcAft>
              <a:spcPct val="35000"/>
            </a:spcAft>
            <a:buNone/>
          </a:pPr>
          <a:r>
            <a:rPr lang="ar-SA" altLang="en-US" sz="2600" kern="1200" dirty="0">
              <a:cs typeface="+mj-cs"/>
            </a:rPr>
            <a:t>شعاع ضوئي طوله الموجي يساوي</a:t>
          </a:r>
          <a:endParaRPr lang="en-GB" altLang="en-US" sz="2600" kern="1200" dirty="0">
            <a:cs typeface="+mj-cs"/>
          </a:endParaRPr>
        </a:p>
        <a:p>
          <a:pPr marL="0" lvl="0" indent="0" algn="ctr" defTabSz="1155700" rtl="1">
            <a:lnSpc>
              <a:spcPct val="90000"/>
            </a:lnSpc>
            <a:spcBef>
              <a:spcPct val="0"/>
            </a:spcBef>
            <a:spcAft>
              <a:spcPct val="35000"/>
            </a:spcAft>
            <a:buNone/>
          </a:pPr>
          <a:r>
            <a:rPr lang="ar-SA" altLang="en-US" sz="2600" kern="1200" dirty="0">
              <a:cs typeface="+mj-cs"/>
            </a:rPr>
            <a:t> </a:t>
          </a:r>
          <a:r>
            <a:rPr lang="en-US" altLang="en-US" sz="2600" kern="1200" dirty="0">
              <a:latin typeface="Times New Roman" panose="02020603050405020304" pitchFamily="18" charset="0"/>
              <a:cs typeface="Times New Roman" panose="02020603050405020304" pitchFamily="18" charset="0"/>
            </a:rPr>
            <a:t>32 x10</a:t>
          </a:r>
          <a:r>
            <a:rPr lang="en-US" altLang="en-US" sz="2600" kern="1200" baseline="30000" dirty="0">
              <a:latin typeface="Times New Roman" panose="02020603050405020304" pitchFamily="18" charset="0"/>
              <a:cs typeface="Times New Roman" panose="02020603050405020304" pitchFamily="18" charset="0"/>
            </a:rPr>
            <a:t>5</a:t>
          </a:r>
          <a:r>
            <a:rPr lang="en-US" altLang="en-US" sz="2600" kern="1200" dirty="0">
              <a:latin typeface="Times New Roman" panose="02020603050405020304" pitchFamily="18" charset="0"/>
              <a:cs typeface="Times New Roman" panose="02020603050405020304" pitchFamily="18" charset="0"/>
            </a:rPr>
            <a:t> cm</a:t>
          </a:r>
        </a:p>
        <a:p>
          <a:pPr marL="0" lvl="0" indent="0" algn="ctr" defTabSz="1155700" rtl="1">
            <a:lnSpc>
              <a:spcPct val="90000"/>
            </a:lnSpc>
            <a:spcBef>
              <a:spcPct val="0"/>
            </a:spcBef>
            <a:spcAft>
              <a:spcPct val="35000"/>
            </a:spcAft>
            <a:buNone/>
          </a:pPr>
          <a:r>
            <a:rPr lang="ar-SA" altLang="en-US" sz="2600" kern="1200" dirty="0">
              <a:cs typeface="+mj-cs"/>
            </a:rPr>
            <a:t>احسبي تردده إذا علمت أن سرعته</a:t>
          </a:r>
        </a:p>
        <a:p>
          <a:pPr marL="0" lvl="0" indent="0" algn="ctr" defTabSz="1155700" rtl="1">
            <a:lnSpc>
              <a:spcPct val="90000"/>
            </a:lnSpc>
            <a:spcBef>
              <a:spcPct val="0"/>
            </a:spcBef>
            <a:spcAft>
              <a:spcPct val="35000"/>
            </a:spcAft>
            <a:buNone/>
          </a:pPr>
          <a:r>
            <a:rPr lang="ar-SA" altLang="en-US" sz="2600" kern="1200" dirty="0">
              <a:cs typeface="+mj-cs"/>
            </a:rPr>
            <a:t> </a:t>
          </a:r>
          <a:r>
            <a:rPr lang="en-US" altLang="en-US" sz="2600" i="1" kern="1200" dirty="0">
              <a:latin typeface="Times New Roman" panose="02020603050405020304" pitchFamily="18" charset="0"/>
              <a:cs typeface="Times New Roman" panose="02020603050405020304" pitchFamily="18" charset="0"/>
            </a:rPr>
            <a:t>v</a:t>
          </a:r>
          <a:r>
            <a:rPr lang="en-US" altLang="en-US" sz="2600" kern="1200" dirty="0">
              <a:latin typeface="Times New Roman" panose="02020603050405020304" pitchFamily="18" charset="0"/>
              <a:cs typeface="Times New Roman" panose="02020603050405020304" pitchFamily="18" charset="0"/>
            </a:rPr>
            <a:t>= 3x10</a:t>
          </a:r>
          <a:r>
            <a:rPr lang="en-US" altLang="en-US" sz="2600" kern="1200" baseline="30000" dirty="0">
              <a:latin typeface="Times New Roman" panose="02020603050405020304" pitchFamily="18" charset="0"/>
              <a:cs typeface="Times New Roman" panose="02020603050405020304" pitchFamily="18" charset="0"/>
            </a:rPr>
            <a:t>8</a:t>
          </a:r>
          <a:r>
            <a:rPr lang="en-US" altLang="en-US" sz="2600" kern="1200" dirty="0">
              <a:latin typeface="Times New Roman" panose="02020603050405020304" pitchFamily="18" charset="0"/>
              <a:cs typeface="Times New Roman" panose="02020603050405020304" pitchFamily="18" charset="0"/>
            </a:rPr>
            <a:t> ms</a:t>
          </a:r>
          <a:r>
            <a:rPr lang="en-US" altLang="en-US" sz="2600" kern="1200" baseline="30000" dirty="0">
              <a:latin typeface="Times New Roman" panose="02020603050405020304" pitchFamily="18" charset="0"/>
              <a:cs typeface="Times New Roman" panose="02020603050405020304" pitchFamily="18" charset="0"/>
            </a:rPr>
            <a:t>-1</a:t>
          </a:r>
          <a:r>
            <a:rPr lang="ar-SA" altLang="en-US" sz="2600" kern="1200" baseline="30000" dirty="0">
              <a:latin typeface="Times New Roman" panose="02020603050405020304" pitchFamily="18" charset="0"/>
              <a:cs typeface="Times New Roman" panose="02020603050405020304" pitchFamily="18" charset="0"/>
            </a:rPr>
            <a:t> </a:t>
          </a:r>
          <a:endParaRPr lang="en-US" sz="2600" b="0" kern="1200" dirty="0">
            <a:latin typeface="Times New Roman" panose="02020603050405020304" pitchFamily="18" charset="0"/>
            <a:cs typeface="Times New Roman" panose="02020603050405020304" pitchFamily="18" charset="0"/>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i="1" kern="1200" dirty="0">
              <a:latin typeface="Times New Roman" panose="02020603050405020304" pitchFamily="18" charset="0"/>
              <a:cs typeface="Times New Roman" panose="02020603050405020304" pitchFamily="18" charset="0"/>
            </a:rPr>
            <a:t>v</a:t>
          </a:r>
          <a:r>
            <a:rPr lang="en-GB" sz="2800" kern="1200" dirty="0">
              <a:latin typeface="Times New Roman" panose="02020603050405020304" pitchFamily="18" charset="0"/>
              <a:cs typeface="Times New Roman" panose="02020603050405020304" pitchFamily="18" charset="0"/>
            </a:rPr>
            <a:t> = </a:t>
          </a:r>
          <a:r>
            <a:rPr lang="en-US" altLang="en-US" sz="2800" kern="1200" dirty="0">
              <a:latin typeface="Times New Roman" panose="02020603050405020304" pitchFamily="18" charset="0"/>
              <a:cs typeface="Times New Roman" panose="02020603050405020304" pitchFamily="18" charset="0"/>
            </a:rPr>
            <a:t>3x10</a:t>
          </a:r>
          <a:r>
            <a:rPr lang="en-US" altLang="en-US" sz="2800" kern="1200" baseline="30000" dirty="0">
              <a:latin typeface="Times New Roman" panose="02020603050405020304" pitchFamily="18" charset="0"/>
              <a:cs typeface="Times New Roman" panose="02020603050405020304" pitchFamily="18" charset="0"/>
            </a:rPr>
            <a:t>8</a:t>
          </a:r>
          <a:r>
            <a:rPr lang="en-GB" sz="2800" kern="1200" dirty="0">
              <a:latin typeface="Times New Roman" panose="02020603050405020304" pitchFamily="18" charset="0"/>
              <a:cs typeface="Times New Roman" panose="02020603050405020304" pitchFamily="18" charset="0"/>
            </a:rPr>
            <a:t> m/s</a:t>
          </a:r>
        </a:p>
        <a:p>
          <a:pPr marL="0" lvl="0" indent="0" algn="l" defTabSz="1244600" rtl="0">
            <a:lnSpc>
              <a:spcPct val="90000"/>
            </a:lnSpc>
            <a:spcBef>
              <a:spcPct val="0"/>
            </a:spcBef>
            <a:spcAft>
              <a:spcPct val="35000"/>
            </a:spcAft>
            <a:buNone/>
          </a:pPr>
          <a:r>
            <a:rPr lang="el-GR" sz="2800" i="1" kern="1200" dirty="0">
              <a:solidFill>
                <a:prstClr val="black"/>
              </a:solidFill>
              <a:latin typeface="Times New Roman" panose="02020603050405020304" pitchFamily="18" charset="0"/>
              <a:cs typeface="Times New Roman" panose="02020603050405020304" pitchFamily="18" charset="0"/>
            </a:rPr>
            <a:t>λ</a:t>
          </a:r>
          <a:r>
            <a:rPr lang="en-GB" sz="2800" kern="1200" dirty="0">
              <a:latin typeface="Times New Roman" panose="02020603050405020304" pitchFamily="18" charset="0"/>
              <a:cs typeface="Times New Roman" panose="02020603050405020304" pitchFamily="18" charset="0"/>
            </a:rPr>
            <a:t>= </a:t>
          </a:r>
          <a:r>
            <a:rPr lang="en-US" altLang="en-US" sz="2800" kern="1200" dirty="0">
              <a:latin typeface="Times New Roman" panose="02020603050405020304" pitchFamily="18" charset="0"/>
              <a:cs typeface="Times New Roman" panose="02020603050405020304" pitchFamily="18" charset="0"/>
            </a:rPr>
            <a:t>32 x10</a:t>
          </a:r>
          <a:r>
            <a:rPr lang="en-US" altLang="en-US" sz="2800" kern="1200" baseline="30000" dirty="0">
              <a:latin typeface="Times New Roman" panose="02020603050405020304" pitchFamily="18" charset="0"/>
              <a:cs typeface="Times New Roman" panose="02020603050405020304" pitchFamily="18" charset="0"/>
            </a:rPr>
            <a:t>5 </a:t>
          </a:r>
          <a:r>
            <a:rPr lang="en-US" altLang="en-US" sz="2800" kern="1200" dirty="0">
              <a:latin typeface="Times New Roman" panose="02020603050405020304" pitchFamily="18" charset="0"/>
              <a:cs typeface="Times New Roman" panose="02020603050405020304" pitchFamily="18" charset="0"/>
            </a:rPr>
            <a:t>cm</a:t>
          </a:r>
        </a:p>
        <a:p>
          <a:pPr marL="0" lvl="0" indent="0" algn="l" defTabSz="1244600" rtl="0">
            <a:lnSpc>
              <a:spcPct val="90000"/>
            </a:lnSpc>
            <a:spcBef>
              <a:spcPct val="0"/>
            </a:spcBef>
            <a:spcAft>
              <a:spcPct val="35000"/>
            </a:spcAft>
            <a:buNone/>
          </a:pPr>
          <a:r>
            <a:rPr lang="en-GB" altLang="en-US" sz="2800" kern="1200" dirty="0">
              <a:latin typeface="Times New Roman" panose="02020603050405020304" pitchFamily="18" charset="0"/>
              <a:cs typeface="Times New Roman" panose="02020603050405020304" pitchFamily="18" charset="0"/>
            </a:rPr>
            <a:t>  = 32 x </a:t>
          </a:r>
          <a:r>
            <a:rPr lang="en-US" altLang="en-US" sz="2800" kern="1200" dirty="0">
              <a:latin typeface="Times New Roman" panose="02020603050405020304" pitchFamily="18" charset="0"/>
              <a:cs typeface="Times New Roman" panose="02020603050405020304" pitchFamily="18" charset="0"/>
            </a:rPr>
            <a:t>10</a:t>
          </a:r>
          <a:r>
            <a:rPr lang="en-US" altLang="en-US" sz="2800" kern="1200" baseline="30000" dirty="0">
              <a:latin typeface="Times New Roman" panose="02020603050405020304" pitchFamily="18" charset="0"/>
              <a:cs typeface="Times New Roman" panose="02020603050405020304" pitchFamily="18" charset="0"/>
            </a:rPr>
            <a:t>3 </a:t>
          </a:r>
          <a:r>
            <a:rPr lang="en-GB" altLang="en-US" sz="2800" kern="1200" dirty="0">
              <a:latin typeface="Times New Roman" panose="02020603050405020304" pitchFamily="18" charset="0"/>
              <a:cs typeface="Times New Roman" panose="02020603050405020304" pitchFamily="18" charset="0"/>
            </a:rPr>
            <a:t>m</a:t>
          </a:r>
          <a:endParaRPr lang="en-US" altLang="en-US" sz="2800" kern="1200" dirty="0">
            <a:latin typeface="Times New Roman" panose="02020603050405020304" pitchFamily="18" charset="0"/>
            <a:cs typeface="Times New Roman" panose="02020603050405020304" pitchFamily="18" charset="0"/>
          </a:endParaRPr>
        </a:p>
        <a:p>
          <a:pPr marL="0" lvl="0" indent="0" algn="l" defTabSz="1244600" rtl="0">
            <a:lnSpc>
              <a:spcPct val="90000"/>
            </a:lnSpc>
            <a:spcBef>
              <a:spcPct val="0"/>
            </a:spcBef>
            <a:spcAft>
              <a:spcPct val="35000"/>
            </a:spcAft>
            <a:buNone/>
          </a:pPr>
          <a:r>
            <a:rPr lang="en-GB" sz="2800" i="1" kern="1200" dirty="0">
              <a:latin typeface="Times New Roman" panose="02020603050405020304" pitchFamily="18" charset="0"/>
              <a:cs typeface="Times New Roman" panose="02020603050405020304" pitchFamily="18" charset="0"/>
            </a:rPr>
            <a:t>f </a:t>
          </a:r>
          <a:r>
            <a:rPr lang="en-GB" sz="2800"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Font typeface="Wingdings 2" panose="05020102010507070707" pitchFamily="18" charset="2"/>
            <a:buNone/>
          </a:pPr>
          <a:r>
            <a:rPr lang="en-US" altLang="en-US" sz="2800" i="1" kern="1200" dirty="0">
              <a:solidFill>
                <a:srgbClr val="000000"/>
              </a:solidFill>
              <a:latin typeface="Times New Roman" panose="02020603050405020304" pitchFamily="18" charset="0"/>
              <a:cs typeface="Times New Roman" panose="02020603050405020304" pitchFamily="18" charset="0"/>
            </a:rPr>
            <a:t>f </a:t>
          </a:r>
          <a:r>
            <a:rPr lang="en-US" altLang="en-US" sz="2800" kern="1200" dirty="0">
              <a:solidFill>
                <a:srgbClr val="000000"/>
              </a:solidFill>
              <a:latin typeface="Times New Roman" panose="02020603050405020304" pitchFamily="18" charset="0"/>
              <a:cs typeface="Times New Roman" panose="02020603050405020304" pitchFamily="18" charset="0"/>
            </a:rPr>
            <a:t>= </a:t>
          </a:r>
          <a:r>
            <a:rPr lang="af-ZA" altLang="en-US" sz="2800" i="1" kern="1200" dirty="0">
              <a:solidFill>
                <a:srgbClr val="000000"/>
              </a:solidFill>
              <a:latin typeface="Times New Roman" panose="02020603050405020304" pitchFamily="18" charset="0"/>
              <a:cs typeface="Times New Roman" panose="02020603050405020304" pitchFamily="18" charset="0"/>
            </a:rPr>
            <a:t>v / </a:t>
          </a:r>
          <a:r>
            <a:rPr lang="el-GR" altLang="en-US" sz="2800" i="1" kern="1200" dirty="0">
              <a:solidFill>
                <a:srgbClr val="000000"/>
              </a:solidFill>
              <a:latin typeface="Times New Roman" panose="02020603050405020304" pitchFamily="18" charset="0"/>
              <a:cs typeface="Times New Roman" panose="02020603050405020304" pitchFamily="18" charset="0"/>
            </a:rPr>
            <a:t>λ</a:t>
          </a:r>
          <a:endParaRPr lang="en-GB" altLang="en-US" sz="2800" i="1" kern="1200" dirty="0">
            <a:solidFill>
              <a:srgbClr val="000000"/>
            </a:solidFill>
            <a:latin typeface="Times New Roman" panose="02020603050405020304" pitchFamily="18" charset="0"/>
            <a:cs typeface="Times New Roman" panose="02020603050405020304" pitchFamily="18" charset="0"/>
          </a:endParaRPr>
        </a:p>
        <a:p>
          <a:pPr marL="0" lvl="0" indent="0" algn="ctr" defTabSz="1244600">
            <a:lnSpc>
              <a:spcPct val="90000"/>
            </a:lnSpc>
            <a:spcBef>
              <a:spcPct val="0"/>
            </a:spcBef>
            <a:spcAft>
              <a:spcPct val="35000"/>
            </a:spcAft>
            <a:buFont typeface="Wingdings 2" panose="05020102010507070707" pitchFamily="18" charset="2"/>
            <a:buNone/>
          </a:pPr>
          <a:r>
            <a:rPr lang="en-GB" altLang="en-US" sz="2800" i="1" kern="1200" dirty="0">
              <a:solidFill>
                <a:srgbClr val="000000"/>
              </a:solidFill>
              <a:latin typeface="Times New Roman" panose="02020603050405020304" pitchFamily="18" charset="0"/>
              <a:cs typeface="Times New Roman" panose="02020603050405020304" pitchFamily="18" charset="0"/>
            </a:rPr>
            <a:t>= </a:t>
          </a:r>
          <a:r>
            <a:rPr lang="en-US" altLang="en-US" sz="2400" kern="1200" dirty="0">
              <a:latin typeface="Times New Roman" panose="02020603050405020304" pitchFamily="18" charset="0"/>
              <a:cs typeface="Times New Roman" panose="02020603050405020304" pitchFamily="18" charset="0"/>
            </a:rPr>
            <a:t>3x10</a:t>
          </a:r>
          <a:r>
            <a:rPr lang="en-US" altLang="en-US" sz="2400" kern="1200" baseline="30000" dirty="0">
              <a:latin typeface="Times New Roman" panose="02020603050405020304" pitchFamily="18" charset="0"/>
              <a:cs typeface="Times New Roman" panose="02020603050405020304" pitchFamily="18" charset="0"/>
            </a:rPr>
            <a:t>8</a:t>
          </a:r>
          <a:r>
            <a:rPr lang="en-US" altLang="en-US" sz="2400" kern="1200" baseline="0" dirty="0">
              <a:latin typeface="Times New Roman" panose="02020603050405020304" pitchFamily="18" charset="0"/>
              <a:cs typeface="Times New Roman" panose="02020603050405020304" pitchFamily="18" charset="0"/>
            </a:rPr>
            <a:t>/ </a:t>
          </a:r>
          <a:r>
            <a:rPr lang="en-GB" altLang="en-US" sz="2400" kern="1200" dirty="0">
              <a:latin typeface="Times New Roman" panose="02020603050405020304" pitchFamily="18" charset="0"/>
              <a:cs typeface="Times New Roman" panose="02020603050405020304" pitchFamily="18" charset="0"/>
            </a:rPr>
            <a:t>32x</a:t>
          </a:r>
          <a:r>
            <a:rPr lang="en-US" altLang="en-US" sz="2400" kern="1200" dirty="0">
              <a:latin typeface="Times New Roman" panose="02020603050405020304" pitchFamily="18" charset="0"/>
              <a:cs typeface="Times New Roman" panose="02020603050405020304" pitchFamily="18" charset="0"/>
            </a:rPr>
            <a:t>10</a:t>
          </a:r>
          <a:r>
            <a:rPr lang="en-US" altLang="en-US" sz="2400" kern="1200" baseline="30000" dirty="0">
              <a:latin typeface="Times New Roman" panose="02020603050405020304" pitchFamily="18" charset="0"/>
              <a:cs typeface="Times New Roman" panose="02020603050405020304" pitchFamily="18" charset="0"/>
            </a:rPr>
            <a:t>3 </a:t>
          </a:r>
        </a:p>
        <a:p>
          <a:pPr marL="0" lvl="0" indent="0" algn="ctr" defTabSz="1244600">
            <a:lnSpc>
              <a:spcPct val="90000"/>
            </a:lnSpc>
            <a:spcBef>
              <a:spcPct val="0"/>
            </a:spcBef>
            <a:spcAft>
              <a:spcPct val="35000"/>
            </a:spcAft>
            <a:buFont typeface="Wingdings 2" panose="05020102010507070707" pitchFamily="18" charset="2"/>
            <a:buNone/>
          </a:pPr>
          <a:r>
            <a:rPr lang="en-US" sz="2800" kern="1200" baseline="0" dirty="0">
              <a:latin typeface="Times New Roman" panose="02020603050405020304" pitchFamily="18" charset="0"/>
              <a:cs typeface="Times New Roman" panose="02020603050405020304" pitchFamily="18" charset="0"/>
            </a:rPr>
            <a:t>= </a:t>
          </a:r>
          <a:r>
            <a:rPr lang="en-US" sz="2800" b="1" kern="1200"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9375 Hz</a:t>
          </a:r>
          <a:endParaRPr lang="en-US" sz="2800" kern="1200" baseline="30000" dirty="0">
            <a:latin typeface="Times New Roman" panose="02020603050405020304" pitchFamily="18" charset="0"/>
            <a:cs typeface="Times New Roman" panose="02020603050405020304" pitchFamily="18" charset="0"/>
          </a:endParaRPr>
        </a:p>
      </dsp:txBody>
      <dsp:txXfrm>
        <a:off x="637601" y="2144410"/>
        <a:ext cx="2488987" cy="3069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A8409-4424-42E0-98A8-0BE4AC7DA46D}">
      <dsp:nvSpPr>
        <dsp:cNvPr id="0" name=""/>
        <dsp:cNvSpPr/>
      </dsp:nvSpPr>
      <dsp:spPr>
        <a:xfrm>
          <a:off x="4257476" y="1236362"/>
          <a:ext cx="3869531" cy="232171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ar-SA" altLang="en-US" sz="2600" b="1" u="none"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العدد الموجي أو ثابت الإنتشار</a:t>
          </a:r>
        </a:p>
        <a:p>
          <a:pPr marL="0" lvl="0" indent="0" algn="ctr" defTabSz="1155700" rtl="1">
            <a:lnSpc>
              <a:spcPct val="90000"/>
            </a:lnSpc>
            <a:spcBef>
              <a:spcPct val="0"/>
            </a:spcBef>
            <a:spcAft>
              <a:spcPct val="35000"/>
            </a:spcAft>
            <a:buNone/>
          </a:pPr>
          <a:r>
            <a:rPr lang="ar-SA" altLang="en-US" sz="2600" b="1" u="none"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a:t>
          </a:r>
          <a:r>
            <a:rPr lang="af-ZA" altLang="en-US" sz="2600" b="1" i="1" u="none"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k</a:t>
          </a:r>
          <a:r>
            <a:rPr lang="ar-SA" altLang="en-US" sz="2600" b="1" i="1" u="none"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r>
            <a:rPr lang="en-GB" altLang="en-US" sz="2600" b="1" u="none"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(wave number)</a:t>
          </a:r>
          <a:r>
            <a:rPr lang="ar-SA" altLang="en-US" sz="2600" b="1" u="none"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endParaRPr lang="en-GB" altLang="en-US" sz="2600" b="1" u="none"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marL="0" lvl="0" indent="0" algn="ctr" defTabSz="1155700" rtl="1">
            <a:lnSpc>
              <a:spcPct val="90000"/>
            </a:lnSpc>
            <a:spcBef>
              <a:spcPct val="0"/>
            </a:spcBef>
            <a:spcAft>
              <a:spcPct val="35000"/>
            </a:spcAft>
            <a:buNone/>
          </a:pPr>
          <a:r>
            <a:rPr lang="ar-SA" altLang="en-US" sz="2600" kern="1200" dirty="0">
              <a:solidFill>
                <a:srgbClr val="000000"/>
              </a:solidFill>
              <a:latin typeface="Times New Roman" panose="02020603050405020304" pitchFamily="18" charset="0"/>
              <a:cs typeface="Times New Roman" panose="02020603050405020304" pitchFamily="18" charset="0"/>
            </a:rPr>
            <a:t>هوعدد الموجات في مسافة معينة</a:t>
          </a:r>
          <a:endParaRPr lang="en-GB" altLang="en-US" sz="2600" kern="1200" dirty="0">
            <a:solidFill>
              <a:srgbClr val="000000"/>
            </a:solidFill>
            <a:latin typeface="Times New Roman" panose="02020603050405020304" pitchFamily="18" charset="0"/>
            <a:cs typeface="Times New Roman" panose="02020603050405020304" pitchFamily="18" charset="0"/>
          </a:endParaRPr>
        </a:p>
        <a:p>
          <a:pPr marL="0" lvl="0" indent="0" algn="ctr" defTabSz="1155700" rtl="1">
            <a:lnSpc>
              <a:spcPct val="90000"/>
            </a:lnSpc>
            <a:spcBef>
              <a:spcPct val="0"/>
            </a:spcBef>
            <a:spcAft>
              <a:spcPct val="35000"/>
            </a:spcAft>
            <a:buNone/>
          </a:pPr>
          <a:r>
            <a:rPr lang="ar-SA" altLang="en-US" sz="2600" kern="1200" dirty="0">
              <a:solidFill>
                <a:srgbClr val="000000"/>
              </a:solidFill>
              <a:latin typeface="Times New Roman" panose="02020603050405020304" pitchFamily="18" charset="0"/>
              <a:cs typeface="Times New Roman" panose="02020603050405020304" pitchFamily="18" charset="0"/>
            </a:rPr>
            <a:t>ويقاس بوحدة </a:t>
          </a:r>
          <a:r>
            <a:rPr lang="en-GB" altLang="en-US" sz="2600" kern="1200" dirty="0">
              <a:solidFill>
                <a:srgbClr val="000000"/>
              </a:solidFill>
              <a:latin typeface="Times New Roman" panose="02020603050405020304" pitchFamily="18" charset="0"/>
              <a:cs typeface="Times New Roman" panose="02020603050405020304" pitchFamily="18" charset="0"/>
            </a:rPr>
            <a:t>m</a:t>
          </a:r>
          <a:r>
            <a:rPr lang="en-GB" altLang="en-US" sz="2600" kern="1200" baseline="30000" dirty="0">
              <a:solidFill>
                <a:srgbClr val="000000"/>
              </a:solidFill>
              <a:latin typeface="Times New Roman" panose="02020603050405020304" pitchFamily="18" charset="0"/>
              <a:cs typeface="Times New Roman" panose="02020603050405020304" pitchFamily="18" charset="0"/>
            </a:rPr>
            <a:t>-1</a:t>
          </a:r>
          <a:endParaRPr lang="en-US" sz="2600" b="1" u="none" kern="1200" cap="none" spc="0" dirty="0">
            <a:ln w="22225">
              <a:solidFill>
                <a:schemeClr val="accent2"/>
              </a:solidFill>
              <a:prstDash val="solid"/>
            </a:ln>
            <a:solidFill>
              <a:schemeClr val="tx1"/>
            </a:solidFill>
            <a:effectLst/>
            <a:latin typeface="Times New Roman" panose="02020603050405020304" pitchFamily="18" charset="0"/>
            <a:cs typeface="Times New Roman" panose="02020603050405020304" pitchFamily="18" charset="0"/>
          </a:endParaRPr>
        </a:p>
      </dsp:txBody>
      <dsp:txXfrm>
        <a:off x="4257476" y="1236362"/>
        <a:ext cx="3869531" cy="2321718"/>
      </dsp:txXfrm>
    </dsp:sp>
    <dsp:sp modelId="{00E8ECB8-407A-4D06-A5C2-3B59AB5333F2}">
      <dsp:nvSpPr>
        <dsp:cNvPr id="0" name=""/>
        <dsp:cNvSpPr/>
      </dsp:nvSpPr>
      <dsp:spPr>
        <a:xfrm>
          <a:off x="992" y="1236362"/>
          <a:ext cx="3869531" cy="232171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EG" sz="26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سعة </a:t>
          </a:r>
          <a:r>
            <a:rPr lang="ar-SA" sz="26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الموجة </a:t>
          </a:r>
          <a:r>
            <a:rPr lang="en-US" sz="26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(a)</a:t>
          </a:r>
          <a:r>
            <a:rPr lang="ar-SA" sz="26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 </a:t>
          </a:r>
          <a:r>
            <a:rPr lang="ar-EG" sz="26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a:t>
          </a:r>
          <a:r>
            <a:rPr lang="en-US" sz="26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Amplitude</a:t>
          </a:r>
          <a:r>
            <a:rPr lang="ar-EG" sz="26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a:t>
          </a:r>
          <a:endParaRPr lang="en-GB" sz="26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endParaRPr>
        </a:p>
        <a:p>
          <a:pPr marL="0" lvl="0" indent="0" algn="ctr" defTabSz="1155700" rtl="1">
            <a:lnSpc>
              <a:spcPct val="90000"/>
            </a:lnSpc>
            <a:spcBef>
              <a:spcPct val="0"/>
            </a:spcBef>
            <a:spcAft>
              <a:spcPct val="35000"/>
            </a:spcAft>
            <a:buNone/>
          </a:pPr>
          <a:r>
            <a:rPr lang="ar-SA" sz="2600" kern="1200" dirty="0">
              <a:solidFill>
                <a:prstClr val="black"/>
              </a:solidFill>
              <a:latin typeface="Times New Roman" pitchFamily="18" charset="0"/>
              <a:ea typeface="+mn-ea"/>
              <a:cs typeface="Times New Roman" pitchFamily="18" charset="0"/>
            </a:rPr>
            <a:t>هي ارتفاع قمة الموجة و</a:t>
          </a:r>
          <a:r>
            <a:rPr lang="ar-EG" sz="2600" kern="1200" dirty="0">
              <a:solidFill>
                <a:prstClr val="black"/>
              </a:solidFill>
              <a:latin typeface="Times New Roman" pitchFamily="18" charset="0"/>
              <a:ea typeface="+mn-ea"/>
              <a:cs typeface="Times New Roman" pitchFamily="18" charset="0"/>
            </a:rPr>
            <a:t>هي القيمة المطلقة لأقصى مسافة (إزاحة) تحدثها الموجة من نقطة الإتزان أثناء انتشارها</a:t>
          </a:r>
          <a:endParaRPr lang="en-US" sz="2600" b="1" u="none"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dsp:txBody>
      <dsp:txXfrm>
        <a:off x="992" y="1236362"/>
        <a:ext cx="3869531" cy="23217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rtl="1">
            <a:lnSpc>
              <a:spcPct val="90000"/>
            </a:lnSpc>
            <a:spcBef>
              <a:spcPct val="0"/>
            </a:spcBef>
            <a:spcAft>
              <a:spcPct val="35000"/>
            </a:spcAft>
            <a:buNone/>
          </a:pPr>
          <a:r>
            <a:rPr lang="ar-SA" sz="2600" kern="1200" dirty="0">
              <a:solidFill>
                <a:prstClr val="black"/>
              </a:solidFill>
              <a:latin typeface="Times New Roman" pitchFamily="18" charset="0"/>
              <a:cs typeface="Times New Roman" pitchFamily="18" charset="0"/>
            </a:rPr>
            <a:t>موجة صوتية ترددها </a:t>
          </a:r>
          <a:r>
            <a:rPr lang="ar-EG" sz="2600" kern="1200" dirty="0">
              <a:solidFill>
                <a:prstClr val="black"/>
              </a:solidFill>
              <a:latin typeface="Times New Roman" pitchFamily="18" charset="0"/>
              <a:cs typeface="Times New Roman" pitchFamily="18" charset="0"/>
            </a:rPr>
            <a:t> 600 هيرتز و طولها الموجى 80 سم. أوجد </a:t>
          </a:r>
          <a:r>
            <a:rPr lang="ar-SA" sz="2600" kern="1200" dirty="0">
              <a:solidFill>
                <a:prstClr val="black"/>
              </a:solidFill>
              <a:latin typeface="Times New Roman" pitchFamily="18" charset="0"/>
              <a:cs typeface="Times New Roman" pitchFamily="18" charset="0"/>
            </a:rPr>
            <a:t>سرعة هذه الموجة في الهواء؟</a:t>
          </a:r>
          <a:endParaRPr lang="en-US" sz="2600" b="0" kern="1200" dirty="0">
            <a:latin typeface="Times New Roman" pitchFamily="18" charset="0"/>
            <a:cs typeface="Times New Roman" pitchFamily="18" charset="0"/>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l-GR" sz="2800" i="1" kern="1200" dirty="0">
              <a:solidFill>
                <a:prstClr val="black"/>
              </a:solidFill>
              <a:latin typeface="Times New Roman" pitchFamily="18" charset="0"/>
              <a:cs typeface="Times New Roman" pitchFamily="18" charset="0"/>
            </a:rPr>
            <a:t>λ</a:t>
          </a:r>
          <a:r>
            <a:rPr lang="en-GB" sz="2800" kern="1200" dirty="0">
              <a:latin typeface="Times New Roman" pitchFamily="18" charset="0"/>
              <a:cs typeface="Times New Roman" pitchFamily="18" charset="0"/>
            </a:rPr>
            <a:t>= 80</a:t>
          </a:r>
          <a:r>
            <a:rPr lang="en-US" altLang="en-US" sz="2800" kern="1200" dirty="0">
              <a:latin typeface="Times New Roman" pitchFamily="18" charset="0"/>
              <a:cs typeface="Times New Roman" pitchFamily="18" charset="0"/>
            </a:rPr>
            <a:t> cm</a:t>
          </a:r>
        </a:p>
        <a:p>
          <a:pPr marL="0" lvl="0" indent="0" algn="l" defTabSz="1244600" rtl="0">
            <a:lnSpc>
              <a:spcPct val="90000"/>
            </a:lnSpc>
            <a:spcBef>
              <a:spcPct val="0"/>
            </a:spcBef>
            <a:spcAft>
              <a:spcPct val="35000"/>
            </a:spcAft>
            <a:buNone/>
          </a:pPr>
          <a:r>
            <a:rPr lang="en-GB" altLang="en-US" sz="2800" kern="1200" dirty="0">
              <a:latin typeface="Times New Roman" pitchFamily="18" charset="0"/>
              <a:cs typeface="Times New Roman" pitchFamily="18" charset="0"/>
            </a:rPr>
            <a:t>  = 0.8 m</a:t>
          </a:r>
          <a:endParaRPr lang="en-US" altLang="en-US" sz="2800" kern="1200" dirty="0">
            <a:latin typeface="Times New Roman" pitchFamily="18" charset="0"/>
            <a:cs typeface="Times New Roman" pitchFamily="18" charset="0"/>
          </a:endParaRPr>
        </a:p>
        <a:p>
          <a:pPr marL="0" lvl="0" indent="0" algn="l" defTabSz="1244600" rtl="0">
            <a:lnSpc>
              <a:spcPct val="90000"/>
            </a:lnSpc>
            <a:spcBef>
              <a:spcPct val="0"/>
            </a:spcBef>
            <a:spcAft>
              <a:spcPct val="35000"/>
            </a:spcAft>
            <a:buNone/>
          </a:pPr>
          <a:r>
            <a:rPr lang="en-GB" sz="2800" i="1" kern="1200" dirty="0">
              <a:latin typeface="Times New Roman" pitchFamily="18" charset="0"/>
              <a:cs typeface="Times New Roman" pitchFamily="18" charset="0"/>
            </a:rPr>
            <a:t>f = 600 Hz</a:t>
          </a:r>
        </a:p>
        <a:p>
          <a:pPr marL="0" lvl="0" indent="0" algn="l" defTabSz="1244600" rtl="0">
            <a:lnSpc>
              <a:spcPct val="90000"/>
            </a:lnSpc>
            <a:spcBef>
              <a:spcPct val="0"/>
            </a:spcBef>
            <a:spcAft>
              <a:spcPct val="35000"/>
            </a:spcAft>
            <a:buNone/>
          </a:pPr>
          <a:r>
            <a:rPr lang="en-GB" sz="2800" i="1" kern="1200" dirty="0">
              <a:latin typeface="Times New Roman" pitchFamily="18" charset="0"/>
              <a:cs typeface="Times New Roman" pitchFamily="18" charset="0"/>
            </a:rPr>
            <a:t>v ?</a:t>
          </a:r>
          <a:endParaRPr lang="en-US" sz="2800" kern="1200" dirty="0">
            <a:latin typeface="Times New Roman" pitchFamily="18" charset="0"/>
            <a:cs typeface="Times New Roman"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Font typeface="Wingdings 2" panose="05020102010507070707" pitchFamily="18" charset="2"/>
            <a:buNone/>
          </a:pPr>
          <a:r>
            <a:rPr lang="af-ZA" sz="2800" b="1" i="1" kern="1200"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v = </a:t>
          </a:r>
          <a:r>
            <a:rPr lang="el-GR" sz="2800" b="1" i="1" kern="1200"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λ </a:t>
          </a:r>
          <a:r>
            <a:rPr lang="af-ZA" sz="2800" b="1" i="1" kern="1200"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f</a:t>
          </a:r>
        </a:p>
        <a:p>
          <a:pPr marL="0" lvl="0" indent="0" algn="ctr" defTabSz="1244600">
            <a:lnSpc>
              <a:spcPct val="90000"/>
            </a:lnSpc>
            <a:spcBef>
              <a:spcPct val="0"/>
            </a:spcBef>
            <a:spcAft>
              <a:spcPct val="35000"/>
            </a:spcAft>
            <a:buFont typeface="Wingdings 2" panose="05020102010507070707" pitchFamily="18" charset="2"/>
            <a:buNone/>
          </a:pPr>
          <a:r>
            <a:rPr lang="en-GB" altLang="en-US" sz="2800" i="1" kern="1200" dirty="0">
              <a:solidFill>
                <a:srgbClr val="000000"/>
              </a:solidFill>
              <a:latin typeface="Times New Roman" pitchFamily="18" charset="0"/>
              <a:cs typeface="Times New Roman" pitchFamily="18" charset="0"/>
            </a:rPr>
            <a:t>= </a:t>
          </a:r>
          <a:r>
            <a:rPr lang="en-US" altLang="en-US" sz="2800" kern="1200" dirty="0">
              <a:latin typeface="Times New Roman" pitchFamily="18" charset="0"/>
              <a:cs typeface="Times New Roman" pitchFamily="18" charset="0"/>
            </a:rPr>
            <a:t>0.8 x 600</a:t>
          </a:r>
          <a:endParaRPr lang="en-US" altLang="en-US" sz="2800" kern="1200" baseline="0" dirty="0">
            <a:latin typeface="Times New Roman" pitchFamily="18" charset="0"/>
            <a:cs typeface="Times New Roman" pitchFamily="18" charset="0"/>
          </a:endParaRPr>
        </a:p>
        <a:p>
          <a:pPr marL="0" lvl="0" indent="0" algn="ctr" defTabSz="1244600">
            <a:lnSpc>
              <a:spcPct val="90000"/>
            </a:lnSpc>
            <a:spcBef>
              <a:spcPct val="0"/>
            </a:spcBef>
            <a:spcAft>
              <a:spcPct val="35000"/>
            </a:spcAft>
            <a:buFont typeface="Wingdings 2" panose="05020102010507070707" pitchFamily="18" charset="2"/>
            <a:buNone/>
          </a:pPr>
          <a:r>
            <a:rPr lang="en-US" sz="2800" kern="1200" baseline="0" dirty="0">
              <a:latin typeface="Times New Roman" pitchFamily="18" charset="0"/>
              <a:cs typeface="Times New Roman" pitchFamily="18" charset="0"/>
            </a:rPr>
            <a:t>= </a:t>
          </a:r>
          <a:r>
            <a:rPr lang="af-ZA" sz="28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480 m/s</a:t>
          </a:r>
          <a:endParaRPr lang="en-US" sz="2800" b="1" kern="1200" cap="none" spc="0" baseline="30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a:p>
          <a:pPr marL="0" lvl="0" indent="0" algn="ctr" defTabSz="1244600">
            <a:lnSpc>
              <a:spcPct val="90000"/>
            </a:lnSpc>
            <a:spcBef>
              <a:spcPct val="0"/>
            </a:spcBef>
            <a:spcAft>
              <a:spcPct val="35000"/>
            </a:spcAft>
            <a:buFont typeface="Wingdings 2" panose="05020102010507070707" pitchFamily="18" charset="2"/>
            <a:buNone/>
          </a:pPr>
          <a:endParaRPr lang="en-GB" sz="2400" kern="1200" baseline="0" dirty="0">
            <a:latin typeface="Times New Roman" pitchFamily="18" charset="0"/>
            <a:cs typeface="Times New Roman" pitchFamily="18" charset="0"/>
          </a:endParaRPr>
        </a:p>
      </dsp:txBody>
      <dsp:txXfrm>
        <a:off x="637601" y="2144410"/>
        <a:ext cx="2488987" cy="3069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DF26A-25E8-40E9-8DD6-D873CC848689}">
      <dsp:nvSpPr>
        <dsp:cNvPr id="0" name=""/>
        <dsp:cNvSpPr/>
      </dsp:nvSpPr>
      <dsp:spPr>
        <a:xfrm>
          <a:off x="3004799" y="2107"/>
          <a:ext cx="2004290" cy="94971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SzPct val="95000"/>
            <a:buFont typeface="+mj-lt"/>
            <a:buNone/>
          </a:pPr>
          <a:r>
            <a:rPr lang="ar-EG" sz="2400" b="1" kern="1200" dirty="0">
              <a:solidFill>
                <a:schemeClr val="accent2"/>
              </a:solidFill>
              <a:latin typeface="Times New Roman" pitchFamily="18" charset="0"/>
              <a:ea typeface="+mn-ea"/>
              <a:cs typeface="Times New Roman" pitchFamily="18" charset="0"/>
            </a:rPr>
            <a:t>الإنعكاس (</a:t>
          </a:r>
          <a:r>
            <a:rPr lang="en-US" sz="2400" b="1" kern="1200" dirty="0">
              <a:solidFill>
                <a:schemeClr val="accent2"/>
              </a:solidFill>
              <a:latin typeface="Times New Roman" pitchFamily="18" charset="0"/>
              <a:ea typeface="+mn-ea"/>
              <a:cs typeface="Times New Roman" pitchFamily="18" charset="0"/>
            </a:rPr>
            <a:t>Reflection</a:t>
          </a:r>
          <a:r>
            <a:rPr lang="ar-EG" sz="2400" b="1" kern="1200" dirty="0">
              <a:solidFill>
                <a:schemeClr val="accent2"/>
              </a:solidFill>
              <a:latin typeface="Times New Roman" pitchFamily="18" charset="0"/>
              <a:ea typeface="+mn-ea"/>
              <a:cs typeface="Times New Roman" pitchFamily="18" charset="0"/>
            </a:rPr>
            <a:t>)</a:t>
          </a:r>
          <a:r>
            <a:rPr lang="ar-EG" sz="2400" kern="1200" dirty="0">
              <a:solidFill>
                <a:schemeClr val="accent2"/>
              </a:solidFill>
              <a:latin typeface="Times New Roman" pitchFamily="18" charset="0"/>
              <a:ea typeface="+mn-ea"/>
              <a:cs typeface="Times New Roman" pitchFamily="18" charset="0"/>
            </a:rPr>
            <a:t> </a:t>
          </a:r>
          <a:endParaRPr lang="en-US" sz="2400" kern="1200" dirty="0">
            <a:solidFill>
              <a:schemeClr val="accent2"/>
            </a:solidFill>
            <a:latin typeface="Times New Roman" pitchFamily="18" charset="0"/>
            <a:cs typeface="Times New Roman" pitchFamily="18" charset="0"/>
          </a:endParaRPr>
        </a:p>
      </dsp:txBody>
      <dsp:txXfrm>
        <a:off x="3051160" y="48468"/>
        <a:ext cx="1911568" cy="856988"/>
      </dsp:txXfrm>
    </dsp:sp>
    <dsp:sp modelId="{14A0E848-11A2-4077-818E-62DF45C7AF21}">
      <dsp:nvSpPr>
        <dsp:cNvPr id="0" name=""/>
        <dsp:cNvSpPr/>
      </dsp:nvSpPr>
      <dsp:spPr>
        <a:xfrm>
          <a:off x="2114499" y="476962"/>
          <a:ext cx="3784889" cy="3784889"/>
        </a:xfrm>
        <a:custGeom>
          <a:avLst/>
          <a:gdLst/>
          <a:ahLst/>
          <a:cxnLst/>
          <a:rect l="0" t="0" r="0" b="0"/>
          <a:pathLst>
            <a:path>
              <a:moveTo>
                <a:pt x="2901261" y="291308"/>
              </a:moveTo>
              <a:arcTo wR="1892444" hR="1892444" stAng="18132811" swAng="141245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419053-A3AA-4159-803D-9D5BF2C866F5}">
      <dsp:nvSpPr>
        <dsp:cNvPr id="0" name=""/>
        <dsp:cNvSpPr/>
      </dsp:nvSpPr>
      <dsp:spPr>
        <a:xfrm>
          <a:off x="4759553" y="1310972"/>
          <a:ext cx="2094427" cy="94727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SzPct val="95000"/>
            <a:buFont typeface="+mj-lt"/>
            <a:buNone/>
          </a:pPr>
          <a:r>
            <a:rPr lang="ar-EG" sz="2400" b="1" kern="1200" dirty="0">
              <a:solidFill>
                <a:schemeClr val="accent2"/>
              </a:solidFill>
              <a:latin typeface="Times New Roman" pitchFamily="18" charset="0"/>
              <a:ea typeface="+mn-ea"/>
              <a:cs typeface="Times New Roman" pitchFamily="18" charset="0"/>
            </a:rPr>
            <a:t>الإنكسار (</a:t>
          </a:r>
          <a:r>
            <a:rPr lang="en-US" sz="2400" b="1" kern="1200" dirty="0">
              <a:solidFill>
                <a:schemeClr val="accent2"/>
              </a:solidFill>
              <a:latin typeface="Times New Roman" pitchFamily="18" charset="0"/>
              <a:ea typeface="+mn-ea"/>
              <a:cs typeface="Times New Roman" pitchFamily="18" charset="0"/>
            </a:rPr>
            <a:t>Refraction</a:t>
          </a:r>
          <a:r>
            <a:rPr lang="ar-EG" sz="2400" b="1" kern="1200" dirty="0">
              <a:solidFill>
                <a:schemeClr val="accent2"/>
              </a:solidFill>
              <a:latin typeface="Times New Roman" pitchFamily="18" charset="0"/>
              <a:ea typeface="+mn-ea"/>
              <a:cs typeface="Times New Roman" pitchFamily="18" charset="0"/>
            </a:rPr>
            <a:t>)</a:t>
          </a:r>
          <a:endParaRPr lang="en-US" sz="2400" kern="1200" dirty="0">
            <a:solidFill>
              <a:schemeClr val="accent2"/>
            </a:solidFill>
            <a:latin typeface="Times New Roman" pitchFamily="18" charset="0"/>
            <a:cs typeface="Times New Roman" pitchFamily="18" charset="0"/>
          </a:endParaRPr>
        </a:p>
      </dsp:txBody>
      <dsp:txXfrm>
        <a:off x="4805795" y="1357214"/>
        <a:ext cx="2001943" cy="854791"/>
      </dsp:txXfrm>
    </dsp:sp>
    <dsp:sp modelId="{9E4690EC-B301-45AF-9845-EA8004C73C11}">
      <dsp:nvSpPr>
        <dsp:cNvPr id="0" name=""/>
        <dsp:cNvSpPr/>
      </dsp:nvSpPr>
      <dsp:spPr>
        <a:xfrm>
          <a:off x="2169349" y="831195"/>
          <a:ext cx="3784889" cy="3784889"/>
        </a:xfrm>
        <a:custGeom>
          <a:avLst/>
          <a:gdLst/>
          <a:ahLst/>
          <a:cxnLst/>
          <a:rect l="0" t="0" r="0" b="0"/>
          <a:pathLst>
            <a:path>
              <a:moveTo>
                <a:pt x="3729640" y="1438504"/>
              </a:moveTo>
              <a:arcTo wR="1892444" hR="1892444" stAng="20767268" swAng="213803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D56D18-F8FD-4193-BBF0-97C86DC65351}">
      <dsp:nvSpPr>
        <dsp:cNvPr id="0" name=""/>
        <dsp:cNvSpPr/>
      </dsp:nvSpPr>
      <dsp:spPr>
        <a:xfrm>
          <a:off x="4225076" y="3436007"/>
          <a:ext cx="2416471" cy="94727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SzPct val="95000"/>
            <a:buFont typeface="+mj-lt"/>
            <a:buNone/>
          </a:pPr>
          <a:r>
            <a:rPr lang="ar-EG" sz="2400" b="1" kern="1200" dirty="0">
              <a:solidFill>
                <a:schemeClr val="accent2"/>
              </a:solidFill>
              <a:latin typeface="Times New Roman" pitchFamily="18" charset="0"/>
              <a:cs typeface="Times New Roman" pitchFamily="18" charset="0"/>
            </a:rPr>
            <a:t>الإستقطاب (</a:t>
          </a:r>
          <a:r>
            <a:rPr lang="en-US" sz="2400" b="1" kern="1200" dirty="0">
              <a:solidFill>
                <a:schemeClr val="accent2"/>
              </a:solidFill>
              <a:latin typeface="Times New Roman" pitchFamily="18" charset="0"/>
              <a:cs typeface="Times New Roman" pitchFamily="18" charset="0"/>
            </a:rPr>
            <a:t>Polarization</a:t>
          </a:r>
          <a:r>
            <a:rPr lang="ar-EG" sz="2400" b="1" kern="1200" dirty="0">
              <a:solidFill>
                <a:schemeClr val="accent2"/>
              </a:solidFill>
              <a:latin typeface="Times New Roman" pitchFamily="18" charset="0"/>
              <a:cs typeface="Times New Roman" pitchFamily="18" charset="0"/>
            </a:rPr>
            <a:t>)</a:t>
          </a:r>
          <a:endParaRPr lang="en-US" sz="2400" kern="1200" dirty="0">
            <a:solidFill>
              <a:schemeClr val="accent2"/>
            </a:solidFill>
            <a:latin typeface="Times New Roman" pitchFamily="18" charset="0"/>
            <a:cs typeface="Times New Roman" pitchFamily="18" charset="0"/>
          </a:endParaRPr>
        </a:p>
      </dsp:txBody>
      <dsp:txXfrm>
        <a:off x="4271318" y="3482249"/>
        <a:ext cx="2323987" cy="854791"/>
      </dsp:txXfrm>
    </dsp:sp>
    <dsp:sp modelId="{80F90A16-F6CC-4231-9F2C-0173B7CE5A89}">
      <dsp:nvSpPr>
        <dsp:cNvPr id="0" name=""/>
        <dsp:cNvSpPr/>
      </dsp:nvSpPr>
      <dsp:spPr>
        <a:xfrm>
          <a:off x="2136132" y="686577"/>
          <a:ext cx="3784889" cy="3784889"/>
        </a:xfrm>
        <a:custGeom>
          <a:avLst/>
          <a:gdLst/>
          <a:ahLst/>
          <a:cxnLst/>
          <a:rect l="0" t="0" r="0" b="0"/>
          <a:pathLst>
            <a:path>
              <a:moveTo>
                <a:pt x="2452232" y="3700202"/>
              </a:moveTo>
              <a:arcTo wR="1892444" hR="1892444" stAng="4367665" swAng="211880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57149C-1F7B-4FA7-92B4-356BC68A6411}">
      <dsp:nvSpPr>
        <dsp:cNvPr id="0" name=""/>
        <dsp:cNvSpPr/>
      </dsp:nvSpPr>
      <dsp:spPr>
        <a:xfrm>
          <a:off x="1459944" y="3426792"/>
          <a:ext cx="2259690" cy="94727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SzPct val="95000"/>
            <a:buFont typeface="+mj-lt"/>
            <a:buNone/>
          </a:pPr>
          <a:r>
            <a:rPr lang="ar-EG" sz="2400" b="1" kern="1200" dirty="0">
              <a:solidFill>
                <a:schemeClr val="accent2"/>
              </a:solidFill>
              <a:latin typeface="Times New Roman" pitchFamily="18" charset="0"/>
              <a:ea typeface="+mn-ea"/>
              <a:cs typeface="Times New Roman" pitchFamily="18" charset="0"/>
            </a:rPr>
            <a:t>التداخل (</a:t>
          </a:r>
          <a:r>
            <a:rPr lang="en-US" sz="2400" b="1" kern="1200" dirty="0">
              <a:solidFill>
                <a:schemeClr val="accent2"/>
              </a:solidFill>
              <a:latin typeface="Times New Roman" pitchFamily="18" charset="0"/>
              <a:ea typeface="+mn-ea"/>
              <a:cs typeface="Times New Roman" pitchFamily="18" charset="0"/>
            </a:rPr>
            <a:t>Interference</a:t>
          </a:r>
          <a:r>
            <a:rPr lang="ar-EG" sz="2400" b="1" kern="1200" dirty="0">
              <a:solidFill>
                <a:schemeClr val="accent2"/>
              </a:solidFill>
              <a:latin typeface="Times New Roman" pitchFamily="18" charset="0"/>
              <a:ea typeface="+mn-ea"/>
              <a:cs typeface="Times New Roman" pitchFamily="18" charset="0"/>
            </a:rPr>
            <a:t>)</a:t>
          </a:r>
          <a:endParaRPr lang="en-US" sz="2400" kern="1200" dirty="0">
            <a:solidFill>
              <a:schemeClr val="accent2"/>
            </a:solidFill>
            <a:latin typeface="Times New Roman" pitchFamily="18" charset="0"/>
            <a:cs typeface="Times New Roman" pitchFamily="18" charset="0"/>
          </a:endParaRPr>
        </a:p>
      </dsp:txBody>
      <dsp:txXfrm>
        <a:off x="1506186" y="3473034"/>
        <a:ext cx="2167206" cy="854791"/>
      </dsp:txXfrm>
    </dsp:sp>
    <dsp:sp modelId="{FE362FBA-538F-49A7-BD4C-B66E84F71AD5}">
      <dsp:nvSpPr>
        <dsp:cNvPr id="0" name=""/>
        <dsp:cNvSpPr/>
      </dsp:nvSpPr>
      <dsp:spPr>
        <a:xfrm>
          <a:off x="2064720" y="810732"/>
          <a:ext cx="3784889" cy="3784889"/>
        </a:xfrm>
        <a:custGeom>
          <a:avLst/>
          <a:gdLst/>
          <a:ahLst/>
          <a:cxnLst/>
          <a:rect l="0" t="0" r="0" b="0"/>
          <a:pathLst>
            <a:path>
              <a:moveTo>
                <a:pt x="139360" y="2605216"/>
              </a:moveTo>
              <a:arcTo wR="1892444" hR="1892444" stAng="9472455" swAng="212213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5E9269-EB60-4F5E-8C6B-677DB70BB78F}">
      <dsp:nvSpPr>
        <dsp:cNvPr id="0" name=""/>
        <dsp:cNvSpPr/>
      </dsp:nvSpPr>
      <dsp:spPr>
        <a:xfrm>
          <a:off x="1190892" y="1310972"/>
          <a:ext cx="2032460" cy="94727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SzPct val="95000"/>
            <a:buFont typeface="+mj-lt"/>
            <a:buNone/>
          </a:pPr>
          <a:r>
            <a:rPr lang="ar-EG" sz="2400" b="1" kern="1200" dirty="0">
              <a:solidFill>
                <a:schemeClr val="accent2"/>
              </a:solidFill>
              <a:latin typeface="Times New Roman" pitchFamily="18" charset="0"/>
              <a:cs typeface="Times New Roman" pitchFamily="18" charset="0"/>
            </a:rPr>
            <a:t>الحيود (</a:t>
          </a:r>
          <a:r>
            <a:rPr lang="en-US" sz="2400" b="1" kern="1200" dirty="0">
              <a:solidFill>
                <a:schemeClr val="accent2"/>
              </a:solidFill>
              <a:latin typeface="Times New Roman" pitchFamily="18" charset="0"/>
              <a:cs typeface="Times New Roman" pitchFamily="18" charset="0"/>
            </a:rPr>
            <a:t>Diffraction</a:t>
          </a:r>
          <a:r>
            <a:rPr lang="ar-EG" sz="2400" b="1" kern="1200" dirty="0">
              <a:solidFill>
                <a:schemeClr val="accent2"/>
              </a:solidFill>
              <a:latin typeface="Times New Roman" pitchFamily="18" charset="0"/>
              <a:cs typeface="Times New Roman" pitchFamily="18" charset="0"/>
            </a:rPr>
            <a:t>)</a:t>
          </a:r>
          <a:endParaRPr lang="en-US" sz="2400" kern="1200" dirty="0">
            <a:solidFill>
              <a:schemeClr val="accent2"/>
            </a:solidFill>
            <a:latin typeface="Times New Roman" pitchFamily="18" charset="0"/>
            <a:cs typeface="Times New Roman" pitchFamily="18" charset="0"/>
          </a:endParaRPr>
        </a:p>
      </dsp:txBody>
      <dsp:txXfrm>
        <a:off x="1237134" y="1357214"/>
        <a:ext cx="1939976" cy="854791"/>
      </dsp:txXfrm>
    </dsp:sp>
    <dsp:sp modelId="{5A64F976-1DB3-4F6E-9FC8-3EFC09A4D983}">
      <dsp:nvSpPr>
        <dsp:cNvPr id="0" name=""/>
        <dsp:cNvSpPr/>
      </dsp:nvSpPr>
      <dsp:spPr>
        <a:xfrm>
          <a:off x="2114499" y="476962"/>
          <a:ext cx="3784889" cy="3784889"/>
        </a:xfrm>
        <a:custGeom>
          <a:avLst/>
          <a:gdLst/>
          <a:ahLst/>
          <a:cxnLst/>
          <a:rect l="0" t="0" r="0" b="0"/>
          <a:pathLst>
            <a:path>
              <a:moveTo>
                <a:pt x="328085" y="827490"/>
              </a:moveTo>
              <a:arcTo wR="1892444" hR="1892444" stAng="12854730" swAng="141245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2F4259D-725B-4604-B01D-F127EE1564B8}" type="datetimeFigureOut">
              <a:rPr lang="en-US">
                <a:solidFill>
                  <a:prstClr val="black">
                    <a:tint val="75000"/>
                  </a:prstClr>
                </a:solidFill>
              </a:rPr>
              <a:pPr>
                <a:def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34A6BD-FCF5-4748-9F56-928E95206898}" type="slidenum">
              <a:rPr lang="en-US"/>
              <a:pPr/>
              <a:t>‹#›</a:t>
            </a:fld>
            <a:endParaRPr lang="en-US"/>
          </a:p>
        </p:txBody>
      </p:sp>
    </p:spTree>
    <p:extLst>
      <p:ext uri="{BB962C8B-B14F-4D97-AF65-F5344CB8AC3E}">
        <p14:creationId xmlns:p14="http://schemas.microsoft.com/office/powerpoint/2010/main" val="1776730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9A9A24-E0E4-4FB6-ADE4-A227AD2C9AF0}" type="datetimeFigureOut">
              <a:rPr lang="en-US">
                <a:solidFill>
                  <a:prstClr val="black">
                    <a:tint val="75000"/>
                  </a:prstClr>
                </a:solidFill>
              </a:rPr>
              <a:pPr>
                <a:def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265525D-35FC-485E-AEE5-341F70FBC02C}" type="slidenum">
              <a:rPr lang="en-US"/>
              <a:pPr/>
              <a:t>‹#›</a:t>
            </a:fld>
            <a:endParaRPr lang="en-US"/>
          </a:p>
        </p:txBody>
      </p:sp>
    </p:spTree>
    <p:extLst>
      <p:ext uri="{BB962C8B-B14F-4D97-AF65-F5344CB8AC3E}">
        <p14:creationId xmlns:p14="http://schemas.microsoft.com/office/powerpoint/2010/main" val="367310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C20D5F-1908-4173-8BDA-4A951B5DFCB2}" type="datetimeFigureOut">
              <a:rPr lang="en-US">
                <a:solidFill>
                  <a:prstClr val="black">
                    <a:tint val="75000"/>
                  </a:prstClr>
                </a:solidFill>
              </a:rPr>
              <a:pPr>
                <a:def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013909F-168A-4CB7-8A78-C6E7FAC37C5C}" type="slidenum">
              <a:rPr lang="en-US"/>
              <a:pPr/>
              <a:t>‹#›</a:t>
            </a:fld>
            <a:endParaRPr lang="en-US"/>
          </a:p>
        </p:txBody>
      </p:sp>
    </p:spTree>
    <p:extLst>
      <p:ext uri="{BB962C8B-B14F-4D97-AF65-F5344CB8AC3E}">
        <p14:creationId xmlns:p14="http://schemas.microsoft.com/office/powerpoint/2010/main" val="343123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CBB336-91D3-4B3B-BD27-AEC8EE4592F7}" type="datetimeFigureOut">
              <a:rPr lang="en-US">
                <a:solidFill>
                  <a:prstClr val="black">
                    <a:tint val="75000"/>
                  </a:prstClr>
                </a:solidFill>
              </a:rPr>
              <a:pPr>
                <a:def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6B9EBFB-9282-4306-BE97-81CC9BF51DA3}" type="slidenum">
              <a:rPr lang="en-US"/>
              <a:pPr/>
              <a:t>‹#›</a:t>
            </a:fld>
            <a:endParaRPr lang="en-US"/>
          </a:p>
        </p:txBody>
      </p:sp>
    </p:spTree>
    <p:extLst>
      <p:ext uri="{BB962C8B-B14F-4D97-AF65-F5344CB8AC3E}">
        <p14:creationId xmlns:p14="http://schemas.microsoft.com/office/powerpoint/2010/main" val="35070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BA550D4-8E3C-444F-A1C1-A1E784DD082C}" type="datetimeFigureOut">
              <a:rPr lang="en-US">
                <a:solidFill>
                  <a:prstClr val="black">
                    <a:tint val="75000"/>
                  </a:prstClr>
                </a:solidFill>
              </a:rPr>
              <a:pPr>
                <a:def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F624DB8-75B4-457B-AFDD-957D488C98C8}" type="slidenum">
              <a:rPr lang="en-US"/>
              <a:pPr/>
              <a:t>‹#›</a:t>
            </a:fld>
            <a:endParaRPr lang="en-US"/>
          </a:p>
        </p:txBody>
      </p:sp>
    </p:spTree>
    <p:extLst>
      <p:ext uri="{BB962C8B-B14F-4D97-AF65-F5344CB8AC3E}">
        <p14:creationId xmlns:p14="http://schemas.microsoft.com/office/powerpoint/2010/main" val="283634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66476F-1643-464A-8B2C-8E531B67A4C0}" type="datetimeFigureOut">
              <a:rPr lang="en-US">
                <a:solidFill>
                  <a:prstClr val="black">
                    <a:tint val="75000"/>
                  </a:prstClr>
                </a:solidFill>
              </a:rPr>
              <a:pPr>
                <a:defRPr/>
              </a:pPr>
              <a:t>1/12/2020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21EF46D-809C-40B8-B81D-10D34E028219}" type="slidenum">
              <a:rPr lang="en-US"/>
              <a:pPr/>
              <a:t>‹#›</a:t>
            </a:fld>
            <a:endParaRPr lang="en-US"/>
          </a:p>
        </p:txBody>
      </p:sp>
    </p:spTree>
    <p:extLst>
      <p:ext uri="{BB962C8B-B14F-4D97-AF65-F5344CB8AC3E}">
        <p14:creationId xmlns:p14="http://schemas.microsoft.com/office/powerpoint/2010/main" val="77315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33FB34-7BA6-4A87-868F-77A0ECB11FE7}" type="datetimeFigureOut">
              <a:rPr lang="en-US">
                <a:solidFill>
                  <a:prstClr val="black">
                    <a:tint val="75000"/>
                  </a:prstClr>
                </a:solidFill>
              </a:rPr>
              <a:pPr>
                <a:defRPr/>
              </a:pPr>
              <a:t>1/12/2020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3D43633-088B-4C33-B6DC-F6AE01771390}" type="slidenum">
              <a:rPr lang="en-US"/>
              <a:pPr/>
              <a:t>‹#›</a:t>
            </a:fld>
            <a:endParaRPr lang="en-US"/>
          </a:p>
        </p:txBody>
      </p:sp>
    </p:spTree>
    <p:extLst>
      <p:ext uri="{BB962C8B-B14F-4D97-AF65-F5344CB8AC3E}">
        <p14:creationId xmlns:p14="http://schemas.microsoft.com/office/powerpoint/2010/main" val="1445241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6839AC-A975-4B96-89AA-674D0AA46903}" type="datetimeFigureOut">
              <a:rPr lang="en-US">
                <a:solidFill>
                  <a:prstClr val="black">
                    <a:tint val="75000"/>
                  </a:prstClr>
                </a:solidFill>
              </a:rPr>
              <a:pPr>
                <a:defRPr/>
              </a:pPr>
              <a:t>1/12/2020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420DCBB-91F7-4F21-BEF4-26F73BEFB989}" type="slidenum">
              <a:rPr lang="en-US"/>
              <a:pPr/>
              <a:t>‹#›</a:t>
            </a:fld>
            <a:endParaRPr lang="en-US"/>
          </a:p>
        </p:txBody>
      </p:sp>
    </p:spTree>
    <p:extLst>
      <p:ext uri="{BB962C8B-B14F-4D97-AF65-F5344CB8AC3E}">
        <p14:creationId xmlns:p14="http://schemas.microsoft.com/office/powerpoint/2010/main" val="284545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4DE0CF-6C8A-4C01-8D23-D177C0E2F682}" type="datetimeFigureOut">
              <a:rPr lang="en-US">
                <a:solidFill>
                  <a:prstClr val="black">
                    <a:tint val="75000"/>
                  </a:prstClr>
                </a:solidFill>
              </a:rPr>
              <a:pPr>
                <a:defRPr/>
              </a:pPr>
              <a:t>1/12/2020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BD154E4-7E58-4ACF-8347-F40C1BFDAD68}" type="slidenum">
              <a:rPr lang="en-US"/>
              <a:pPr/>
              <a:t>‹#›</a:t>
            </a:fld>
            <a:endParaRPr lang="en-US"/>
          </a:p>
        </p:txBody>
      </p:sp>
    </p:spTree>
    <p:extLst>
      <p:ext uri="{BB962C8B-B14F-4D97-AF65-F5344CB8AC3E}">
        <p14:creationId xmlns:p14="http://schemas.microsoft.com/office/powerpoint/2010/main" val="335400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F7A18A-3BAC-4C77-BEB0-CF01B0A59E28}" type="datetimeFigureOut">
              <a:rPr lang="en-US">
                <a:solidFill>
                  <a:prstClr val="black">
                    <a:tint val="75000"/>
                  </a:prstClr>
                </a:solidFill>
              </a:rPr>
              <a:pPr>
                <a:defRPr/>
              </a:pPr>
              <a:t>1/12/2020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273A91B-E61E-4986-B5B5-11F6591A30B0}" type="slidenum">
              <a:rPr lang="en-US"/>
              <a:pPr/>
              <a:t>‹#›</a:t>
            </a:fld>
            <a:endParaRPr lang="en-US"/>
          </a:p>
        </p:txBody>
      </p:sp>
    </p:spTree>
    <p:extLst>
      <p:ext uri="{BB962C8B-B14F-4D97-AF65-F5344CB8AC3E}">
        <p14:creationId xmlns:p14="http://schemas.microsoft.com/office/powerpoint/2010/main" val="371880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155CC9-AC9E-473D-864C-C30A96D5E3C8}" type="datetimeFigureOut">
              <a:rPr lang="en-US">
                <a:solidFill>
                  <a:prstClr val="black">
                    <a:tint val="75000"/>
                  </a:prstClr>
                </a:solidFill>
              </a:rPr>
              <a:pPr>
                <a:defRPr/>
              </a:pPr>
              <a:t>1/12/2020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FDD67C1-2BAB-4247-AA76-7F25EA66ADB4}" type="slidenum">
              <a:rPr lang="en-US"/>
              <a:pPr/>
              <a:t>‹#›</a:t>
            </a:fld>
            <a:endParaRPr lang="en-US"/>
          </a:p>
        </p:txBody>
      </p:sp>
    </p:spTree>
    <p:extLst>
      <p:ext uri="{BB962C8B-B14F-4D97-AF65-F5344CB8AC3E}">
        <p14:creationId xmlns:p14="http://schemas.microsoft.com/office/powerpoint/2010/main" val="291332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69E55CD-9667-4843-A3F7-527B71A3E311}" type="datetimeFigureOut">
              <a:rPr lang="en-US">
                <a:solidFill>
                  <a:prstClr val="black">
                    <a:tint val="75000"/>
                  </a:prstClr>
                </a:solidFill>
              </a:rPr>
              <a:pPr>
                <a:defRPr/>
              </a:pPr>
              <a:t>1/12/2020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3B874804-0199-4C96-AF44-46665DEA1003}" type="slidenum">
              <a:rPr lang="en-US">
                <a:cs typeface="Arial" panose="020B0604020202020204" pitchFamily="34" charset="0"/>
              </a:rPr>
              <a:pPr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792068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7.wmf"/></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NULL"/><Relationship Id="rId4" Type="http://schemas.openxmlformats.org/officeDocument/2006/relationships/diagramLayout" Target="../diagrams/layout11.xml"/><Relationship Id="rId9" Type="http://schemas.openxmlformats.org/officeDocument/2006/relationships/image" Target="../media/image43.wmf"/></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6" name="TextBox 5">
            <a:extLst>
              <a:ext uri="{FF2B5EF4-FFF2-40B4-BE49-F238E27FC236}">
                <a16:creationId xmlns:a16="http://schemas.microsoft.com/office/drawing/2014/main" id="{51A8D100-D3F5-4968-9F4A-3FD19ADA0F79}"/>
              </a:ext>
            </a:extLst>
          </p:cNvPr>
          <p:cNvSpPr txBox="1"/>
          <p:nvPr/>
        </p:nvSpPr>
        <p:spPr>
          <a:xfrm>
            <a:off x="9402618" y="2115127"/>
            <a:ext cx="24384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مخرجات التعلم</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F421151-C7CA-4078-87C1-3615A35FA49E}"/>
              </a:ext>
            </a:extLst>
          </p:cNvPr>
          <p:cNvSpPr txBox="1"/>
          <p:nvPr/>
        </p:nvSpPr>
        <p:spPr>
          <a:xfrm>
            <a:off x="1229575" y="1764151"/>
            <a:ext cx="8173043" cy="4216539"/>
          </a:xfrm>
          <a:prstGeom prst="rect">
            <a:avLst/>
          </a:prstGeom>
          <a:noFill/>
        </p:spPr>
        <p:txBody>
          <a:bodyPr wrap="square" rtlCol="0">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SA" sz="28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مع نهاية فصل الفيزياء سوف تكون الطالبة قادرة على</a:t>
            </a: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تعريف الموجة</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تعداد أنواع الموجات</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التمييز بين الموجة الطولية والموجة المستعرضة</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تعداد العناصر الأساسية للموجات</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حساب الطول الموجي</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حساب التردد للموجات</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حساب سرعة الموجة</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تعداد خصائص الموجات</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التمييز بين الموجات الصوتية والموجات الضوئية</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تعريف شدة الاستضاءة، </a:t>
            </a:r>
            <a:r>
              <a:rPr lang="ar-SA" sz="2400" dirty="0">
                <a:solidFill>
                  <a:prstClr val="black"/>
                </a:solidFill>
                <a:latin typeface="Calibri"/>
                <a:cs typeface="Arial" panose="020B0604020202020204" pitchFamily="34" charset="0"/>
              </a:rPr>
              <a:t>الانكسار الضوئي والانعكاس الضوئي</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9222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508C30-7934-4D52-A429-B356BCDBCF14}"/>
              </a:ext>
            </a:extLst>
          </p:cNvPr>
          <p:cNvSpPr/>
          <p:nvPr/>
        </p:nvSpPr>
        <p:spPr>
          <a:xfrm>
            <a:off x="809496" y="2632364"/>
            <a:ext cx="1406207" cy="1540428"/>
          </a:xfrm>
          <a:prstGeom prst="rect">
            <a:avLst/>
          </a:prstGeom>
          <a:effectLst>
            <a:glow rad="635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859B9410-074B-4DC9-856C-E5BD47E12611}"/>
              </a:ext>
            </a:extLst>
          </p:cNvPr>
          <p:cNvSpPr/>
          <p:nvPr/>
        </p:nvSpPr>
        <p:spPr>
          <a:xfrm>
            <a:off x="2355273" y="2244060"/>
            <a:ext cx="6788727" cy="1969770"/>
          </a:xfrm>
          <a:prstGeom prst="rect">
            <a:avLst/>
          </a:prstGeom>
        </p:spPr>
        <p:txBody>
          <a:bodyPr wrap="square">
            <a:spAutoFit/>
          </a:bodyPr>
          <a:lstStyle/>
          <a:p>
            <a:pPr marL="730250" lvl="1" indent="-273050" algn="r" rtl="1" fontAlgn="auto">
              <a:spcBef>
                <a:spcPts val="0"/>
              </a:spcBef>
              <a:spcAft>
                <a:spcPts val="0"/>
              </a:spcAft>
              <a:buSzPct val="95000"/>
              <a:buFont typeface="Wingdings 2" pitchFamily="18" charset="2"/>
              <a:buChar char=""/>
              <a:defRPr/>
            </a:pPr>
            <a:r>
              <a:rPr lang="ar-SA" sz="2400" kern="0" dirty="0">
                <a:solidFill>
                  <a:prstClr val="black"/>
                </a:solidFill>
                <a:latin typeface="Times New Roman" pitchFamily="18" charset="0"/>
                <a:cs typeface="Times New Roman" pitchFamily="18" charset="0"/>
              </a:rPr>
              <a:t>هو</a:t>
            </a:r>
            <a:r>
              <a:rPr lang="ar-EG" sz="2400" kern="0" dirty="0">
                <a:solidFill>
                  <a:prstClr val="black"/>
                </a:solidFill>
                <a:latin typeface="Times New Roman" pitchFamily="18" charset="0"/>
                <a:cs typeface="Times New Roman" pitchFamily="18" charset="0"/>
              </a:rPr>
              <a:t> </a:t>
            </a:r>
            <a:r>
              <a:rPr lang="ar-SA" sz="2400" kern="0" dirty="0">
                <a:solidFill>
                  <a:prstClr val="black"/>
                </a:solidFill>
                <a:latin typeface="Times New Roman" pitchFamily="18" charset="0"/>
                <a:cs typeface="Times New Roman" pitchFamily="18" charset="0"/>
              </a:rPr>
              <a:t>عدد الإهتزازات</a:t>
            </a:r>
            <a:r>
              <a:rPr lang="ar-SA" sz="2600" b="1" dirty="0">
                <a:solidFill>
                  <a:prstClr val="black"/>
                </a:solidFill>
                <a:latin typeface="Times New Roman" pitchFamily="18" charset="0"/>
                <a:cs typeface="Times New Roman" pitchFamily="18" charset="0"/>
              </a:rPr>
              <a:t> </a:t>
            </a:r>
            <a:r>
              <a:rPr lang="ar-SA" sz="2600" dirty="0">
                <a:solidFill>
                  <a:prstClr val="black"/>
                </a:solidFill>
                <a:latin typeface="Times New Roman" pitchFamily="18" charset="0"/>
                <a:cs typeface="Times New Roman" pitchFamily="18" charset="0"/>
              </a:rPr>
              <a:t>الكاملة التي يحدثها المصدر في الثانية</a:t>
            </a:r>
            <a:r>
              <a:rPr lang="ar-SA" sz="2400" kern="0" dirty="0">
                <a:solidFill>
                  <a:prstClr val="black"/>
                </a:solidFill>
                <a:latin typeface="Times New Roman" pitchFamily="18" charset="0"/>
                <a:cs typeface="Times New Roman" pitchFamily="18" charset="0"/>
              </a:rPr>
              <a:t> (عدد مرات التكرار).</a:t>
            </a:r>
            <a:r>
              <a:rPr lang="ar-EG" sz="2400" kern="0" dirty="0">
                <a:solidFill>
                  <a:prstClr val="black"/>
                </a:solidFill>
                <a:latin typeface="Times New Roman" pitchFamily="18" charset="0"/>
                <a:cs typeface="Times New Roman" pitchFamily="18" charset="0"/>
              </a:rPr>
              <a:t> </a:t>
            </a:r>
            <a:endParaRPr lang="ar-SA" sz="2400" kern="0" dirty="0">
              <a:solidFill>
                <a:prstClr val="black"/>
              </a:solidFill>
              <a:latin typeface="Times New Roman" pitchFamily="18" charset="0"/>
              <a:cs typeface="Times New Roman" pitchFamily="18" charset="0"/>
            </a:endParaRPr>
          </a:p>
          <a:p>
            <a:pPr marL="730250" lvl="1" indent="-273050" algn="just" rtl="1" fontAlgn="auto">
              <a:spcBef>
                <a:spcPts val="0"/>
              </a:spcBef>
              <a:spcAft>
                <a:spcPts val="0"/>
              </a:spcAft>
              <a:buSzPct val="95000"/>
              <a:buFont typeface="Wingdings 2" pitchFamily="18" charset="2"/>
              <a:buChar char=""/>
              <a:defRPr/>
            </a:pPr>
            <a:r>
              <a:rPr lang="ar-SA" sz="2400" kern="0" dirty="0">
                <a:solidFill>
                  <a:prstClr val="black"/>
                </a:solidFill>
                <a:latin typeface="Times New Roman" pitchFamily="18" charset="0"/>
                <a:cs typeface="Times New Roman" pitchFamily="18" charset="0"/>
              </a:rPr>
              <a:t>التردد </a:t>
            </a:r>
            <a:r>
              <a:rPr lang="ar-EG" sz="2400" kern="0" dirty="0">
                <a:solidFill>
                  <a:prstClr val="black"/>
                </a:solidFill>
                <a:latin typeface="Times New Roman" pitchFamily="18" charset="0"/>
                <a:cs typeface="Times New Roman" pitchFamily="18" charset="0"/>
              </a:rPr>
              <a:t>مقلوب الزمن </a:t>
            </a:r>
            <a:r>
              <a:rPr lang="af-ZA" sz="2400" i="1" kern="0" dirty="0">
                <a:solidFill>
                  <a:prstClr val="black"/>
                </a:solidFill>
                <a:latin typeface="Times New Roman" pitchFamily="18" charset="0"/>
                <a:cs typeface="Times New Roman" pitchFamily="18" charset="0"/>
              </a:rPr>
              <a:t>t</a:t>
            </a:r>
            <a:r>
              <a:rPr lang="ar-EG" sz="2400" kern="0" dirty="0">
                <a:solidFill>
                  <a:prstClr val="black"/>
                </a:solidFill>
                <a:latin typeface="Times New Roman" pitchFamily="18" charset="0"/>
                <a:cs typeface="Times New Roman" pitchFamily="18" charset="0"/>
              </a:rPr>
              <a:t> ويعرف بالعلاقة التالية:</a:t>
            </a:r>
            <a:r>
              <a:rPr lang="ar-SA" sz="2400" kern="0" dirty="0">
                <a:solidFill>
                  <a:prstClr val="black"/>
                </a:solidFill>
                <a:latin typeface="Times New Roman" pitchFamily="18" charset="0"/>
                <a:cs typeface="Times New Roman" pitchFamily="18" charset="0"/>
              </a:rPr>
              <a:t>  </a:t>
            </a:r>
            <a:r>
              <a:rPr lang="en-US" sz="2400" i="1" kern="0" dirty="0">
                <a:solidFill>
                  <a:prstClr val="black"/>
                </a:solidFill>
                <a:latin typeface="Times New Roman" pitchFamily="18" charset="0"/>
                <a:cs typeface="Times New Roman" pitchFamily="18" charset="0"/>
              </a:rPr>
              <a:t>f</a:t>
            </a:r>
            <a:r>
              <a:rPr lang="en-US" sz="2400" kern="0" dirty="0">
                <a:solidFill>
                  <a:prstClr val="black"/>
                </a:solidFill>
                <a:latin typeface="Times New Roman" pitchFamily="18" charset="0"/>
                <a:cs typeface="Times New Roman" pitchFamily="18" charset="0"/>
              </a:rPr>
              <a:t> = 1/t</a:t>
            </a:r>
          </a:p>
          <a:p>
            <a:pPr marL="730250" lvl="1" indent="-273050" algn="just" rtl="1" fontAlgn="auto">
              <a:spcBef>
                <a:spcPts val="0"/>
              </a:spcBef>
              <a:spcAft>
                <a:spcPts val="0"/>
              </a:spcAft>
              <a:buSzPct val="95000"/>
              <a:buFont typeface="Wingdings 2" pitchFamily="18" charset="2"/>
              <a:buChar char=""/>
              <a:defRPr/>
            </a:pPr>
            <a:r>
              <a:rPr lang="ar-SA" sz="2400" kern="0" dirty="0">
                <a:solidFill>
                  <a:prstClr val="black"/>
                </a:solidFill>
                <a:latin typeface="Times New Roman" pitchFamily="18" charset="0"/>
                <a:cs typeface="Times New Roman" pitchFamily="18" charset="0"/>
              </a:rPr>
              <a:t>وحدة الزمن الثانية </a:t>
            </a:r>
            <a:r>
              <a:rPr lang="en-GB" sz="2400" kern="0" dirty="0">
                <a:solidFill>
                  <a:prstClr val="black"/>
                </a:solidFill>
                <a:latin typeface="Times New Roman" pitchFamily="18" charset="0"/>
                <a:cs typeface="Times New Roman" pitchFamily="18" charset="0"/>
              </a:rPr>
              <a:t>s</a:t>
            </a:r>
            <a:r>
              <a:rPr lang="ar-SA" sz="2400" kern="0" dirty="0">
                <a:solidFill>
                  <a:prstClr val="black"/>
                </a:solidFill>
                <a:latin typeface="Times New Roman" pitchFamily="18" charset="0"/>
                <a:cs typeface="Times New Roman" pitchFamily="18" charset="0"/>
              </a:rPr>
              <a:t> ، لذا فإن وحدة التردد </a:t>
            </a:r>
            <a:r>
              <a:rPr lang="en-GB" sz="2400" kern="0" dirty="0">
                <a:solidFill>
                  <a:prstClr val="black"/>
                </a:solidFill>
                <a:latin typeface="Times New Roman" pitchFamily="18" charset="0"/>
                <a:cs typeface="Times New Roman" pitchFamily="18" charset="0"/>
              </a:rPr>
              <a:t>s</a:t>
            </a:r>
            <a:r>
              <a:rPr lang="en-GB" sz="2400" kern="0" baseline="30000" dirty="0">
                <a:solidFill>
                  <a:prstClr val="black"/>
                </a:solidFill>
                <a:latin typeface="Times New Roman" pitchFamily="18" charset="0"/>
                <a:cs typeface="Times New Roman" pitchFamily="18" charset="0"/>
              </a:rPr>
              <a:t>-1</a:t>
            </a:r>
            <a:r>
              <a:rPr lang="ar-SA" sz="2400" kern="0" dirty="0">
                <a:solidFill>
                  <a:prstClr val="black"/>
                </a:solidFill>
                <a:latin typeface="Times New Roman" pitchFamily="18" charset="0"/>
                <a:cs typeface="Times New Roman" pitchFamily="18" charset="0"/>
              </a:rPr>
              <a:t> </a:t>
            </a:r>
          </a:p>
          <a:p>
            <a:pPr marL="730250" lvl="1" indent="-273050" algn="just" rtl="1" fontAlgn="auto">
              <a:spcBef>
                <a:spcPts val="0"/>
              </a:spcBef>
              <a:spcAft>
                <a:spcPts val="0"/>
              </a:spcAft>
              <a:buSzPct val="95000"/>
              <a:buFont typeface="Wingdings 2" pitchFamily="18" charset="2"/>
              <a:buChar char=""/>
              <a:defRPr/>
            </a:pPr>
            <a:r>
              <a:rPr lang="ar-SA" sz="2400" kern="0" dirty="0">
                <a:solidFill>
                  <a:prstClr val="black"/>
                </a:solidFill>
                <a:latin typeface="Times New Roman" pitchFamily="18" charset="0"/>
                <a:cs typeface="Times New Roman" pitchFamily="18" charset="0"/>
              </a:rPr>
              <a:t>اتفق دوليا على قياس التردد بوحدة الهيرتز </a:t>
            </a:r>
            <a:r>
              <a:rPr lang="en-GB" sz="2400" kern="0" dirty="0">
                <a:solidFill>
                  <a:prstClr val="black"/>
                </a:solidFill>
                <a:latin typeface="Times New Roman" pitchFamily="18" charset="0"/>
                <a:cs typeface="Times New Roman" pitchFamily="18" charset="0"/>
              </a:rPr>
              <a:t>Hertz (Hz)</a:t>
            </a:r>
            <a:r>
              <a:rPr lang="ar-SA" sz="2400" kern="0" dirty="0">
                <a:solidFill>
                  <a:prstClr val="black"/>
                </a:solidFill>
                <a:latin typeface="Times New Roman" pitchFamily="18" charset="0"/>
                <a:cs typeface="Times New Roman" pitchFamily="18" charset="0"/>
              </a:rPr>
              <a:t>. </a:t>
            </a:r>
          </a:p>
        </p:txBody>
      </p:sp>
      <p:sp>
        <p:nvSpPr>
          <p:cNvPr id="3" name="Rectangle 2">
            <a:extLst>
              <a:ext uri="{FF2B5EF4-FFF2-40B4-BE49-F238E27FC236}">
                <a16:creationId xmlns:a16="http://schemas.microsoft.com/office/drawing/2014/main" id="{975CA75E-8D7D-4049-A634-A0F2B403F9B2}"/>
              </a:ext>
            </a:extLst>
          </p:cNvPr>
          <p:cNvSpPr/>
          <p:nvPr/>
        </p:nvSpPr>
        <p:spPr>
          <a:xfrm>
            <a:off x="3345152" y="1277087"/>
            <a:ext cx="4541115" cy="830997"/>
          </a:xfrm>
          <a:prstGeom prst="rect">
            <a:avLst/>
          </a:prstGeom>
          <a:noFill/>
        </p:spPr>
        <p:txBody>
          <a:bodyPr wrap="none" lIns="91440" tIns="45720" rIns="91440" bIns="45720">
            <a:spAutoFit/>
          </a:bodyPr>
          <a:lstStyle/>
          <a:p>
            <a:pPr algn="ctr" rtl="1"/>
            <a:r>
              <a:rPr lang="ar-SA" sz="4800" b="1" dirty="0">
                <a:ln w="22225">
                  <a:solidFill>
                    <a:schemeClr val="accent2"/>
                  </a:solidFill>
                  <a:prstDash val="solid"/>
                </a:ln>
                <a:solidFill>
                  <a:schemeClr val="accent2">
                    <a:lumMod val="40000"/>
                    <a:lumOff val="60000"/>
                  </a:schemeClr>
                </a:solidFill>
              </a:rPr>
              <a:t>التردد (</a:t>
            </a:r>
            <a:r>
              <a:rPr lang="en-US" sz="4800" b="1" dirty="0">
                <a:ln w="22225">
                  <a:solidFill>
                    <a:schemeClr val="accent2"/>
                  </a:solidFill>
                  <a:prstDash val="solid"/>
                </a:ln>
                <a:solidFill>
                  <a:schemeClr val="accent2">
                    <a:lumMod val="40000"/>
                    <a:lumOff val="60000"/>
                  </a:schemeClr>
                </a:solidFill>
              </a:rPr>
              <a:t>(Frequency</a:t>
            </a:r>
          </a:p>
        </p:txBody>
      </p:sp>
      <p:sp>
        <p:nvSpPr>
          <p:cNvPr id="4" name="Rectangle 3">
            <a:extLst>
              <a:ext uri="{FF2B5EF4-FFF2-40B4-BE49-F238E27FC236}">
                <a16:creationId xmlns:a16="http://schemas.microsoft.com/office/drawing/2014/main" id="{7209A933-CB83-4FD7-BCE1-3E8854DCB288}"/>
              </a:ext>
            </a:extLst>
          </p:cNvPr>
          <p:cNvSpPr/>
          <p:nvPr/>
        </p:nvSpPr>
        <p:spPr>
          <a:xfrm>
            <a:off x="7787888" y="1320730"/>
            <a:ext cx="569387" cy="923330"/>
          </a:xfrm>
          <a:prstGeom prst="rect">
            <a:avLst/>
          </a:prstGeom>
          <a:noFill/>
        </p:spPr>
        <p:txBody>
          <a:bodyPr wrap="none" lIns="91440" tIns="45720" rIns="91440" bIns="45720">
            <a:spAutoFit/>
          </a:bodyPr>
          <a:lstStyle/>
          <a:p>
            <a:pPr algn="ctr"/>
            <a:r>
              <a:rPr lang="ar-SA"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2</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Rectangle 4">
            <a:extLst>
              <a:ext uri="{FF2B5EF4-FFF2-40B4-BE49-F238E27FC236}">
                <a16:creationId xmlns:a16="http://schemas.microsoft.com/office/drawing/2014/main" id="{19EE00F9-5FB4-49DF-9A5A-D5DA5EB46ADD}"/>
              </a:ext>
            </a:extLst>
          </p:cNvPr>
          <p:cNvSpPr/>
          <p:nvPr/>
        </p:nvSpPr>
        <p:spPr>
          <a:xfrm>
            <a:off x="4646609" y="4172792"/>
            <a:ext cx="2206053" cy="584775"/>
          </a:xfrm>
          <a:prstGeom prst="rect">
            <a:avLst/>
          </a:prstGeom>
        </p:spPr>
        <p:txBody>
          <a:bodyPr wrap="none">
            <a:spAutoFit/>
          </a:bodyPr>
          <a:lstStyle/>
          <a:p>
            <a:pPr algn="r" rtl="1">
              <a:defRPr/>
            </a:pPr>
            <a:r>
              <a:rPr lang="en-US" sz="3200" kern="0" dirty="0">
                <a:solidFill>
                  <a:sysClr val="windowText" lastClr="000000"/>
                </a:solidFill>
                <a:latin typeface="Times New Roman" pitchFamily="18" charset="0"/>
                <a:cs typeface="Times New Roman" pitchFamily="18" charset="0"/>
              </a:rPr>
              <a:t>1 Hz = 1 s</a:t>
            </a:r>
            <a:r>
              <a:rPr lang="en-GB" sz="3200" kern="0" baseline="30000" dirty="0">
                <a:solidFill>
                  <a:sysClr val="windowText" lastClr="000000"/>
                </a:solidFill>
                <a:latin typeface="Times New Roman" pitchFamily="18" charset="0"/>
                <a:cs typeface="Times New Roman" pitchFamily="18" charset="0"/>
              </a:rPr>
              <a:t>-1</a:t>
            </a:r>
            <a:r>
              <a:rPr lang="en-US" sz="3200" kern="0" dirty="0">
                <a:solidFill>
                  <a:sysClr val="windowText" lastClr="000000"/>
                </a:solidFill>
                <a:latin typeface="Constantia"/>
              </a:rPr>
              <a:t> </a:t>
            </a:r>
            <a:endParaRPr lang="en-US" sz="3200" dirty="0">
              <a:solidFill>
                <a:prstClr val="black"/>
              </a:solidFill>
            </a:endParaRPr>
          </a:p>
        </p:txBody>
      </p:sp>
      <p:pic>
        <p:nvPicPr>
          <p:cNvPr id="26" name="Picture 2">
            <a:extLst>
              <a:ext uri="{FF2B5EF4-FFF2-40B4-BE49-F238E27FC236}">
                <a16:creationId xmlns:a16="http://schemas.microsoft.com/office/drawing/2014/main" id="{9EC27509-D0DD-4A58-AF4F-73D544213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703" y="4475514"/>
            <a:ext cx="1905000" cy="1890713"/>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EA7DD64C-6C92-4A4C-A0F9-F8D2A016BE0E}"/>
              </a:ext>
            </a:extLst>
          </p:cNvPr>
          <p:cNvSpPr/>
          <p:nvPr/>
        </p:nvSpPr>
        <p:spPr>
          <a:xfrm>
            <a:off x="4165598" y="4916215"/>
            <a:ext cx="6096000" cy="1200329"/>
          </a:xfrm>
          <a:prstGeom prst="rect">
            <a:avLst/>
          </a:prstGeom>
          <a:ln w="3175">
            <a:solidFill>
              <a:schemeClr val="tx1"/>
            </a:solidFill>
          </a:ln>
          <a:effectLst>
            <a:glow rad="101600">
              <a:schemeClr val="accent2">
                <a:satMod val="175000"/>
                <a:alpha val="40000"/>
              </a:schemeClr>
            </a:glow>
          </a:effectLst>
        </p:spPr>
        <p:txBody>
          <a:bodyPr>
            <a:spAutoFit/>
          </a:bodyPr>
          <a:lstStyle/>
          <a:p>
            <a:pPr algn="r" rtl="1"/>
            <a:r>
              <a:rPr lang="ar-SA" altLang="en-US" sz="2400" dirty="0">
                <a:solidFill>
                  <a:srgbClr val="000000"/>
                </a:solidFill>
              </a:rPr>
              <a:t>ماذا نعني بان تردد شوكة رنانة 200 هيرتز ؟ </a:t>
            </a:r>
            <a:br>
              <a:rPr lang="ar-SA" altLang="en-US" sz="2400" dirty="0">
                <a:solidFill>
                  <a:srgbClr val="000000"/>
                </a:solidFill>
              </a:rPr>
            </a:br>
            <a:r>
              <a:rPr lang="ar-SA" altLang="en-US" sz="2400" dirty="0">
                <a:solidFill>
                  <a:srgbClr val="000000"/>
                </a:solidFill>
              </a:rPr>
              <a:t>المعنى أنه يصدر عن هذه الشوكة 200 موجة في الثانية الواحدة تنتشر في الوسط المحيط </a:t>
            </a:r>
            <a:endParaRPr lang="en-US" altLang="en-US" sz="2400" dirty="0">
              <a:solidFill>
                <a:srgbClr val="000000"/>
              </a:solidFill>
            </a:endParaRPr>
          </a:p>
        </p:txBody>
      </p:sp>
      <p:pic>
        <p:nvPicPr>
          <p:cNvPr id="7" name="Picture 6">
            <a:extLst>
              <a:ext uri="{FF2B5EF4-FFF2-40B4-BE49-F238E27FC236}">
                <a16:creationId xmlns:a16="http://schemas.microsoft.com/office/drawing/2014/main" id="{F7FE43E1-EE4A-48E8-A017-6669E6E166DF}"/>
              </a:ext>
            </a:extLst>
          </p:cNvPr>
          <p:cNvPicPr>
            <a:picLocks noChangeAspect="1"/>
          </p:cNvPicPr>
          <p:nvPr/>
        </p:nvPicPr>
        <p:blipFill>
          <a:blip r:embed="rId3"/>
          <a:stretch>
            <a:fillRect/>
          </a:stretch>
        </p:blipFill>
        <p:spPr>
          <a:xfrm>
            <a:off x="8909497" y="2234878"/>
            <a:ext cx="2133600" cy="2240636"/>
          </a:xfrm>
          <a:prstGeom prst="rect">
            <a:avLst/>
          </a:prstGeom>
          <a:effectLst>
            <a:glow rad="101600">
              <a:schemeClr val="accent2">
                <a:satMod val="175000"/>
                <a:alpha val="40000"/>
              </a:schemeClr>
            </a:glow>
          </a:effectLst>
        </p:spPr>
      </p:pic>
      <p:sp>
        <p:nvSpPr>
          <p:cNvPr id="10" name="TextBox 9">
            <a:extLst>
              <a:ext uri="{FF2B5EF4-FFF2-40B4-BE49-F238E27FC236}">
                <a16:creationId xmlns:a16="http://schemas.microsoft.com/office/drawing/2014/main" id="{9EF181E2-DD0C-4ED3-B415-6232C96114F1}"/>
              </a:ext>
            </a:extLst>
          </p:cNvPr>
          <p:cNvSpPr txBox="1"/>
          <p:nvPr/>
        </p:nvSpPr>
        <p:spPr>
          <a:xfrm>
            <a:off x="8654472" y="3241962"/>
            <a:ext cx="2619532" cy="307777"/>
          </a:xfrm>
          <a:prstGeom prst="rect">
            <a:avLst/>
          </a:prstGeom>
          <a:noFill/>
          <a:ln w="3175">
            <a:solidFill>
              <a:schemeClr val="tx1"/>
            </a:solidFill>
          </a:ln>
          <a:effectLst>
            <a:glow rad="63500">
              <a:schemeClr val="accent3">
                <a:satMod val="175000"/>
                <a:alpha val="40000"/>
              </a:schemeClr>
            </a:glow>
          </a:effectLst>
        </p:spPr>
        <p:txBody>
          <a:bodyPr wrap="square" rtlCol="0">
            <a:spAutoFit/>
          </a:bodyPr>
          <a:lstStyle/>
          <a:p>
            <a:pPr algn="r" rtl="1"/>
            <a:r>
              <a:rPr lang="ar-SA" sz="1400" b="1" dirty="0">
                <a:cs typeface="+mj-cs"/>
              </a:rPr>
              <a:t>تناسب عكسي بين التردد والطول الموجي</a:t>
            </a:r>
            <a:endParaRPr lang="en-US" sz="1400" b="1" dirty="0">
              <a:cs typeface="+mj-cs"/>
            </a:endParaRPr>
          </a:p>
        </p:txBody>
      </p:sp>
      <p:grpSp>
        <p:nvGrpSpPr>
          <p:cNvPr id="14" name="Group 13">
            <a:extLst>
              <a:ext uri="{FF2B5EF4-FFF2-40B4-BE49-F238E27FC236}">
                <a16:creationId xmlns:a16="http://schemas.microsoft.com/office/drawing/2014/main" id="{A4F1779D-D66B-48DA-A669-B0D160C512B2}"/>
              </a:ext>
            </a:extLst>
          </p:cNvPr>
          <p:cNvGrpSpPr/>
          <p:nvPr/>
        </p:nvGrpSpPr>
        <p:grpSpPr>
          <a:xfrm>
            <a:off x="877537" y="2789382"/>
            <a:ext cx="1323388" cy="1186851"/>
            <a:chOff x="877537" y="2815466"/>
            <a:chExt cx="1323388" cy="1160767"/>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C606A2D-F1FD-401A-BD49-F748160564BB}"/>
                    </a:ext>
                  </a:extLst>
                </p:cNvPr>
                <p:cNvSpPr txBox="1"/>
                <p:nvPr/>
              </p:nvSpPr>
              <p:spPr>
                <a:xfrm>
                  <a:off x="1681552" y="2815466"/>
                  <a:ext cx="519373" cy="11607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ln w="22225">
                                  <a:solidFill>
                                    <a:schemeClr val="accent2"/>
                                  </a:solidFill>
                                  <a:prstDash val="solid"/>
                                </a:ln>
                                <a:solidFill>
                                  <a:schemeClr val="accent2">
                                    <a:lumMod val="40000"/>
                                    <a:lumOff val="60000"/>
                                  </a:schemeClr>
                                </a:solidFill>
                                <a:latin typeface="Cambria Math" panose="02040503050406030204" pitchFamily="18" charset="0"/>
                              </a:rPr>
                            </m:ctrlPr>
                          </m:fPr>
                          <m:num>
                            <m:r>
                              <a:rPr lang="en-GB" sz="4400" b="1" i="1" smtClean="0">
                                <a:ln w="22225">
                                  <a:solidFill>
                                    <a:schemeClr val="accent2"/>
                                  </a:solidFill>
                                  <a:prstDash val="solid"/>
                                </a:ln>
                                <a:solidFill>
                                  <a:schemeClr val="accent2">
                                    <a:lumMod val="40000"/>
                                    <a:lumOff val="60000"/>
                                  </a:schemeClr>
                                </a:solidFill>
                                <a:latin typeface="Cambria Math" panose="02040503050406030204" pitchFamily="18" charset="0"/>
                              </a:rPr>
                              <m:t>𝑣</m:t>
                            </m:r>
                          </m:num>
                          <m:den>
                            <m:r>
                              <m:rPr>
                                <m:nor/>
                              </m:rPr>
                              <a:rPr lang="el-GR" altLang="en-US" sz="4400" b="1" i="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m:t>λ</m:t>
                            </m:r>
                            <m:r>
                              <m:rPr>
                                <m:nor/>
                              </m:rPr>
                              <a:rPr lang="en-US" altLang="en-US" sz="4400" b="1" i="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m:t> </m:t>
                            </m:r>
                          </m:den>
                        </m:f>
                      </m:oMath>
                    </m:oMathPara>
                  </a14:m>
                  <a:endParaRPr lang="en-US" sz="4400" b="1" dirty="0">
                    <a:ln w="22225">
                      <a:solidFill>
                        <a:schemeClr val="accent2"/>
                      </a:solidFill>
                      <a:prstDash val="solid"/>
                    </a:ln>
                    <a:solidFill>
                      <a:schemeClr val="accent2">
                        <a:lumMod val="40000"/>
                        <a:lumOff val="60000"/>
                      </a:schemeClr>
                    </a:solidFill>
                  </a:endParaRPr>
                </a:p>
              </p:txBody>
            </p:sp>
          </mc:Choice>
          <mc:Fallback xmlns="">
            <p:sp>
              <p:nvSpPr>
                <p:cNvPr id="11" name="TextBox 10">
                  <a:extLst>
                    <a:ext uri="{FF2B5EF4-FFF2-40B4-BE49-F238E27FC236}">
                      <a16:creationId xmlns:a16="http://schemas.microsoft.com/office/drawing/2014/main" id="{4C606A2D-F1FD-401A-BD49-F748160564BB}"/>
                    </a:ext>
                  </a:extLst>
                </p:cNvPr>
                <p:cNvSpPr txBox="1">
                  <a:spLocks noRot="1" noChangeAspect="1" noMove="1" noResize="1" noEditPoints="1" noAdjustHandles="1" noChangeArrowheads="1" noChangeShapeType="1" noTextEdit="1"/>
                </p:cNvSpPr>
                <p:nvPr/>
              </p:nvSpPr>
              <p:spPr>
                <a:xfrm>
                  <a:off x="1681552" y="2815466"/>
                  <a:ext cx="519373" cy="1160767"/>
                </a:xfrm>
                <a:prstGeom prst="rect">
                  <a:avLst/>
                </a:prstGeom>
                <a:blipFill>
                  <a:blip r:embed="rId4"/>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82789EE-1B22-459B-8D3E-57BA5224AD0E}"/>
                </a:ext>
              </a:extLst>
            </p:cNvPr>
            <p:cNvSpPr txBox="1"/>
            <p:nvPr/>
          </p:nvSpPr>
          <p:spPr>
            <a:xfrm>
              <a:off x="877537" y="2954584"/>
              <a:ext cx="856324" cy="769441"/>
            </a:xfrm>
            <a:prstGeom prst="rect">
              <a:avLst/>
            </a:prstGeom>
            <a:noFill/>
          </p:spPr>
          <p:txBody>
            <a:bodyPr wrap="square" rtlCol="0">
              <a:spAutoFit/>
            </a:bodyPr>
            <a:lstStyle/>
            <a:p>
              <a:r>
                <a:rPr lang="en-GB" sz="4400" b="1" i="1" dirty="0">
                  <a:ln w="22225">
                    <a:solidFill>
                      <a:schemeClr val="accent2"/>
                    </a:solidFill>
                    <a:prstDash val="solid"/>
                  </a:ln>
                  <a:solidFill>
                    <a:schemeClr val="accent2">
                      <a:lumMod val="40000"/>
                      <a:lumOff val="60000"/>
                    </a:schemeClr>
                  </a:solidFill>
                </a:rPr>
                <a:t>f =</a:t>
              </a:r>
              <a:endParaRPr lang="en-US" sz="4400" b="1" i="1" dirty="0">
                <a:ln w="22225">
                  <a:solidFill>
                    <a:schemeClr val="accent2"/>
                  </a:solidFill>
                  <a:prstDash val="solid"/>
                </a:ln>
                <a:solidFill>
                  <a:schemeClr val="accent2">
                    <a:lumMod val="40000"/>
                    <a:lumOff val="60000"/>
                  </a:schemeClr>
                </a:solidFill>
              </a:endParaRPr>
            </a:p>
          </p:txBody>
        </p:sp>
      </p:grpSp>
    </p:spTree>
    <p:extLst>
      <p:ext uri="{BB962C8B-B14F-4D97-AF65-F5344CB8AC3E}">
        <p14:creationId xmlns:p14="http://schemas.microsoft.com/office/powerpoint/2010/main" val="3232251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1110799D-601B-47FD-8F6F-F9EF19104244}"/>
              </a:ext>
            </a:extLst>
          </p:cNvPr>
          <p:cNvGraphicFramePr/>
          <p:nvPr>
            <p:extLst>
              <p:ext uri="{D42A27DB-BD31-4B8C-83A1-F6EECF244321}">
                <p14:modId xmlns:p14="http://schemas.microsoft.com/office/powerpoint/2010/main" val="1631637687"/>
              </p:ext>
            </p:extLst>
          </p:nvPr>
        </p:nvGraphicFramePr>
        <p:xfrm>
          <a:off x="2032000" y="8766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33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 name="Diagram 1">
            <a:extLst>
              <a:ext uri="{FF2B5EF4-FFF2-40B4-BE49-F238E27FC236}">
                <a16:creationId xmlns:a16="http://schemas.microsoft.com/office/drawing/2014/main" id="{3C5A2C98-7187-459B-847A-A9680F1699A8}"/>
              </a:ext>
            </a:extLst>
          </p:cNvPr>
          <p:cNvGraphicFramePr/>
          <p:nvPr>
            <p:extLst>
              <p:ext uri="{D42A27DB-BD31-4B8C-83A1-F6EECF244321}">
                <p14:modId xmlns:p14="http://schemas.microsoft.com/office/powerpoint/2010/main" val="1454734688"/>
              </p:ext>
            </p:extLst>
          </p:nvPr>
        </p:nvGraphicFramePr>
        <p:xfrm>
          <a:off x="2032000" y="571886"/>
          <a:ext cx="8128000" cy="4794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F99268E4-AD04-4039-AFFE-445A530462B6}"/>
              </a:ext>
            </a:extLst>
          </p:cNvPr>
          <p:cNvSpPr/>
          <p:nvPr/>
        </p:nvSpPr>
        <p:spPr>
          <a:xfrm>
            <a:off x="9709817" y="1369449"/>
            <a:ext cx="530915" cy="923330"/>
          </a:xfrm>
          <a:prstGeom prst="rect">
            <a:avLst/>
          </a:prstGeom>
          <a:noFill/>
        </p:spPr>
        <p:txBody>
          <a:bodyPr wrap="none" lIns="91440" tIns="45720" rIns="91440" bIns="45720">
            <a:spAutoFit/>
          </a:bodyPr>
          <a:lstStyle/>
          <a:p>
            <a:pPr algn="ctr"/>
            <a:r>
              <a:rPr lang="en-GB" altLang="en-US" sz="5400" b="1" u="non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3</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6" name="Rectangle 25">
            <a:extLst>
              <a:ext uri="{FF2B5EF4-FFF2-40B4-BE49-F238E27FC236}">
                <a16:creationId xmlns:a16="http://schemas.microsoft.com/office/drawing/2014/main" id="{0FEB17FE-0955-40B0-AB34-65FDE370DF7D}"/>
              </a:ext>
            </a:extLst>
          </p:cNvPr>
          <p:cNvSpPr/>
          <p:nvPr/>
        </p:nvSpPr>
        <p:spPr>
          <a:xfrm>
            <a:off x="5447221" y="1327889"/>
            <a:ext cx="530915" cy="923330"/>
          </a:xfrm>
          <a:prstGeom prst="rect">
            <a:avLst/>
          </a:prstGeom>
          <a:noFill/>
        </p:spPr>
        <p:txBody>
          <a:bodyPr wrap="none" lIns="91440" tIns="45720" rIns="91440" bIns="45720">
            <a:spAutoFit/>
          </a:bodyPr>
          <a:lstStyle/>
          <a:p>
            <a:pPr algn="ctr"/>
            <a:r>
              <a:rPr lang="en-GB" altLang="en-US" sz="5400" b="1" u="non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4</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8" name="Picture 3" descr="Figure 7">
            <a:extLst>
              <a:ext uri="{FF2B5EF4-FFF2-40B4-BE49-F238E27FC236}">
                <a16:creationId xmlns:a16="http://schemas.microsoft.com/office/drawing/2014/main" id="{B6B4DC22-0FDF-4B56-A679-9435CDCE37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8310" y="4229193"/>
            <a:ext cx="3784820" cy="2203509"/>
          </a:xfrm>
          <a:prstGeom prst="rect">
            <a:avLst/>
          </a:prstGeom>
          <a:noFill/>
          <a:ln w="12700">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28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B5C959CB-0EFC-4DC4-8C4E-5F91003FA23E}"/>
              </a:ext>
            </a:extLst>
          </p:cNvPr>
          <p:cNvGrpSpPr/>
          <p:nvPr/>
        </p:nvGrpSpPr>
        <p:grpSpPr>
          <a:xfrm>
            <a:off x="3556000" y="1699482"/>
            <a:ext cx="4383484" cy="2872517"/>
            <a:chOff x="4256312" y="2479082"/>
            <a:chExt cx="3686968" cy="2216602"/>
          </a:xfrm>
        </p:grpSpPr>
        <p:sp>
          <p:nvSpPr>
            <p:cNvPr id="27" name="Rectangle 26">
              <a:extLst>
                <a:ext uri="{FF2B5EF4-FFF2-40B4-BE49-F238E27FC236}">
                  <a16:creationId xmlns:a16="http://schemas.microsoft.com/office/drawing/2014/main" id="{8969618E-2F40-40C6-8BEF-8E85D2C455D4}"/>
                </a:ext>
              </a:extLst>
            </p:cNvPr>
            <p:cNvSpPr/>
            <p:nvPr/>
          </p:nvSpPr>
          <p:spPr>
            <a:xfrm>
              <a:off x="4256312" y="2483503"/>
              <a:ext cx="3686968" cy="2212181"/>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TextBox 27">
              <a:extLst>
                <a:ext uri="{FF2B5EF4-FFF2-40B4-BE49-F238E27FC236}">
                  <a16:creationId xmlns:a16="http://schemas.microsoft.com/office/drawing/2014/main" id="{63E0FFF0-8125-49DF-914C-E49C9D9019A3}"/>
                </a:ext>
              </a:extLst>
            </p:cNvPr>
            <p:cNvSpPr txBox="1"/>
            <p:nvPr/>
          </p:nvSpPr>
          <p:spPr>
            <a:xfrm>
              <a:off x="4256312" y="2479082"/>
              <a:ext cx="3686968" cy="22121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EG" sz="28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سرعة الموجة </a:t>
              </a:r>
              <a:r>
                <a:rPr lang="en-US" sz="28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a:t>
              </a:r>
              <a:r>
                <a:rPr lang="en-US" sz="2800" b="1" i="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v</a:t>
              </a:r>
              <a:r>
                <a:rPr lang="en-US" sz="28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a:t>
              </a:r>
              <a:r>
                <a:rPr lang="ar-SA" sz="28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 </a:t>
              </a:r>
              <a:r>
                <a:rPr lang="ar-EG" sz="28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a:t>
              </a:r>
              <a:r>
                <a:rPr lang="en-US" sz="28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Velocity</a:t>
              </a:r>
              <a:r>
                <a:rPr lang="ar-EG" sz="28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a:t>
              </a:r>
              <a:endParaRPr lang="ar-SA" sz="2800" b="1" u="none"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endParaRPr>
            </a:p>
            <a:p>
              <a:pPr marL="0" lvl="0" indent="0" algn="ctr" defTabSz="1155700" rtl="1">
                <a:lnSpc>
                  <a:spcPct val="90000"/>
                </a:lnSpc>
                <a:spcBef>
                  <a:spcPct val="0"/>
                </a:spcBef>
                <a:spcAft>
                  <a:spcPct val="35000"/>
                </a:spcAft>
                <a:buNone/>
              </a:pPr>
              <a:r>
                <a:rPr lang="ar-SA" sz="2800" kern="1200" dirty="0">
                  <a:solidFill>
                    <a:prstClr val="black"/>
                  </a:solidFill>
                  <a:latin typeface="Times New Roman" pitchFamily="18" charset="0"/>
                  <a:ea typeface="+mn-ea"/>
                  <a:cs typeface="Times New Roman" pitchFamily="18" charset="0"/>
                </a:rPr>
                <a:t>هى المسافة التي تقطعها الموجة في وحدة الزمن</a:t>
              </a:r>
            </a:p>
            <a:p>
              <a:pPr marL="0" lvl="0" indent="0" algn="ctr" defTabSz="1155700" rtl="1">
                <a:lnSpc>
                  <a:spcPct val="90000"/>
                </a:lnSpc>
                <a:spcBef>
                  <a:spcPct val="0"/>
                </a:spcBef>
                <a:spcAft>
                  <a:spcPct val="35000"/>
                </a:spcAft>
                <a:buNone/>
              </a:pPr>
              <a:r>
                <a:rPr lang="ar-SA" sz="2800" kern="1200" dirty="0">
                  <a:solidFill>
                    <a:prstClr val="black"/>
                  </a:solidFill>
                  <a:latin typeface="Times New Roman" pitchFamily="18" charset="0"/>
                  <a:ea typeface="+mn-ea"/>
                  <a:cs typeface="Times New Roman" pitchFamily="18" charset="0"/>
                </a:rPr>
                <a:t>يمكن حساب سرعة اي موجة بدلالة ترددها</a:t>
              </a:r>
              <a:r>
                <a:rPr lang="ar-SA" sz="2800" b="1" kern="1200" dirty="0">
                  <a:solidFill>
                    <a:prstClr val="black"/>
                  </a:solidFill>
                  <a:latin typeface="Times New Roman" pitchFamily="18" charset="0"/>
                  <a:cs typeface="Times New Roman" pitchFamily="18" charset="0"/>
                </a:rPr>
                <a:t> ( </a:t>
              </a:r>
              <a:r>
                <a:rPr lang="af-ZA" sz="2800" b="1" i="1" kern="1200" dirty="0">
                  <a:solidFill>
                    <a:prstClr val="black"/>
                  </a:solidFill>
                  <a:latin typeface="Times New Roman" pitchFamily="18" charset="0"/>
                  <a:cs typeface="Times New Roman" pitchFamily="18" charset="0"/>
                </a:rPr>
                <a:t>f</a:t>
              </a:r>
              <a:r>
                <a:rPr lang="ar-SA" sz="2800" b="1" i="1" kern="1200" dirty="0">
                  <a:solidFill>
                    <a:prstClr val="black"/>
                  </a:solidFill>
                  <a:latin typeface="Times New Roman" pitchFamily="18" charset="0"/>
                  <a:cs typeface="Times New Roman" pitchFamily="18" charset="0"/>
                </a:rPr>
                <a:t>)</a:t>
              </a:r>
              <a:r>
                <a:rPr lang="ar-SA" sz="2800" kern="1200" dirty="0">
                  <a:solidFill>
                    <a:prstClr val="black"/>
                  </a:solidFill>
                  <a:latin typeface="Times New Roman" pitchFamily="18" charset="0"/>
                  <a:ea typeface="+mn-ea"/>
                  <a:cs typeface="Times New Roman" pitchFamily="18" charset="0"/>
                </a:rPr>
                <a:t> وطولها الموجي </a:t>
              </a:r>
              <a:r>
                <a:rPr lang="ar-SA" sz="2800" b="1" kern="1200" dirty="0">
                  <a:solidFill>
                    <a:prstClr val="black"/>
                  </a:solidFill>
                  <a:latin typeface="Times New Roman" pitchFamily="18" charset="0"/>
                  <a:cs typeface="Times New Roman" pitchFamily="18" charset="0"/>
                </a:rPr>
                <a:t>(</a:t>
              </a:r>
              <a:r>
                <a:rPr lang="el-GR" sz="2800" b="1" kern="1200" dirty="0">
                  <a:solidFill>
                    <a:prstClr val="black"/>
                  </a:solidFill>
                  <a:latin typeface="Times New Roman" pitchFamily="18" charset="0"/>
                  <a:cs typeface="Times New Roman" pitchFamily="18" charset="0"/>
                </a:rPr>
                <a:t>λ</a:t>
              </a:r>
              <a:r>
                <a:rPr lang="ar-SA" sz="2800" b="1" kern="1200" dirty="0">
                  <a:solidFill>
                    <a:prstClr val="black"/>
                  </a:solidFill>
                  <a:latin typeface="Times New Roman" pitchFamily="18" charset="0"/>
                  <a:cs typeface="Times New Roman" pitchFamily="18" charset="0"/>
                </a:rPr>
                <a:t>)</a:t>
              </a:r>
              <a:endParaRPr lang="en-US" sz="2800" b="1" u="none"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grpSp>
      <p:sp>
        <p:nvSpPr>
          <p:cNvPr id="29" name="Rectangle 28">
            <a:extLst>
              <a:ext uri="{FF2B5EF4-FFF2-40B4-BE49-F238E27FC236}">
                <a16:creationId xmlns:a16="http://schemas.microsoft.com/office/drawing/2014/main" id="{6F508F6D-72DA-4CA7-B4EC-6CADCBF0EE1D}"/>
              </a:ext>
            </a:extLst>
          </p:cNvPr>
          <p:cNvSpPr/>
          <p:nvPr/>
        </p:nvSpPr>
        <p:spPr>
          <a:xfrm>
            <a:off x="7674026" y="1243546"/>
            <a:ext cx="530915" cy="923330"/>
          </a:xfrm>
          <a:prstGeom prst="rect">
            <a:avLst/>
          </a:prstGeom>
          <a:noFill/>
        </p:spPr>
        <p:txBody>
          <a:bodyPr wrap="none" lIns="91440" tIns="45720" rIns="91440" bIns="45720">
            <a:spAutoFit/>
          </a:bodyPr>
          <a:lstStyle/>
          <a:p>
            <a:pPr algn="ctr"/>
            <a:r>
              <a:rPr lang="en-GB" altLang="en-US" sz="5400" b="1" u="non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5</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 name="Rectangle 1">
            <a:extLst>
              <a:ext uri="{FF2B5EF4-FFF2-40B4-BE49-F238E27FC236}">
                <a16:creationId xmlns:a16="http://schemas.microsoft.com/office/drawing/2014/main" id="{6BB5E30C-8384-4A6D-A85A-8CA570DDB4C6}"/>
              </a:ext>
            </a:extLst>
          </p:cNvPr>
          <p:cNvSpPr/>
          <p:nvPr/>
        </p:nvSpPr>
        <p:spPr>
          <a:xfrm>
            <a:off x="4637754" y="4592842"/>
            <a:ext cx="2222083" cy="1538883"/>
          </a:xfrm>
          <a:prstGeom prst="rect">
            <a:avLst/>
          </a:prstGeom>
        </p:spPr>
        <p:txBody>
          <a:bodyPr wrap="none">
            <a:spAutoFit/>
          </a:bodyPr>
          <a:lstStyle/>
          <a:p>
            <a:r>
              <a:rPr lang="ar-SA" sz="5400" b="1" i="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af-ZA" sz="5400" b="1" i="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v = </a:t>
            </a:r>
            <a:r>
              <a:rPr lang="el-GR" sz="5400" b="1" i="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λ </a:t>
            </a:r>
            <a:r>
              <a:rPr lang="af-ZA" sz="5400" b="1" i="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f</a:t>
            </a:r>
            <a:endParaRPr lang="ar-SA" sz="5400" b="1" i="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a:p>
            <a:pPr algn="ctr"/>
            <a:r>
              <a:rPr lang="en-GB" sz="4000"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cs typeface="Times New Roman" pitchFamily="18" charset="0"/>
              </a:rPr>
              <a:t>m/s</a:t>
            </a:r>
            <a:r>
              <a:rPr lang="ar-SA" sz="4000"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cs typeface="Times New Roman" pitchFamily="18" charset="0"/>
              </a:rPr>
              <a:t>وحدتها </a:t>
            </a:r>
            <a:endPar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58608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pic>
        <p:nvPicPr>
          <p:cNvPr id="26" name="Content Placeholder 3" descr="wrel1.gif">
            <a:extLst>
              <a:ext uri="{FF2B5EF4-FFF2-40B4-BE49-F238E27FC236}">
                <a16:creationId xmlns:a16="http://schemas.microsoft.com/office/drawing/2014/main" id="{E314A140-5619-44A1-A88E-E808415097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0237" y="2574347"/>
            <a:ext cx="83534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767AE9D-2972-4FF1-8DA6-9F04E90F98BF}"/>
              </a:ext>
            </a:extLst>
          </p:cNvPr>
          <p:cNvSpPr/>
          <p:nvPr/>
        </p:nvSpPr>
        <p:spPr>
          <a:xfrm>
            <a:off x="2627362" y="1563320"/>
            <a:ext cx="6179898" cy="923330"/>
          </a:xfrm>
          <a:prstGeom prst="rect">
            <a:avLst/>
          </a:prstGeom>
        </p:spPr>
        <p:txBody>
          <a:bodyPr wrap="none">
            <a:spAutoFit/>
          </a:bodyPr>
          <a:lstStyle/>
          <a:p>
            <a:pPr algn="ctr"/>
            <a:r>
              <a:rPr lang="ar-SA" sz="5400" b="1" dirty="0">
                <a:ln w="22225">
                  <a:solidFill>
                    <a:schemeClr val="accent2"/>
                  </a:solidFill>
                  <a:prstDash val="solid"/>
                </a:ln>
                <a:solidFill>
                  <a:schemeClr val="accent2">
                    <a:lumMod val="40000"/>
                    <a:lumOff val="60000"/>
                  </a:schemeClr>
                </a:solidFill>
              </a:rPr>
              <a:t>العناصر الأساسية للموجات</a:t>
            </a:r>
          </a:p>
        </p:txBody>
      </p:sp>
    </p:spTree>
    <p:extLst>
      <p:ext uri="{BB962C8B-B14F-4D97-AF65-F5344CB8AC3E}">
        <p14:creationId xmlns:p14="http://schemas.microsoft.com/office/powerpoint/2010/main" val="347253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B8DA3E80-27E8-489E-86F1-447A17224801}"/>
              </a:ext>
            </a:extLst>
          </p:cNvPr>
          <p:cNvGraphicFramePr/>
          <p:nvPr>
            <p:extLst>
              <p:ext uri="{D42A27DB-BD31-4B8C-83A1-F6EECF244321}">
                <p14:modId xmlns:p14="http://schemas.microsoft.com/office/powerpoint/2010/main" val="251833235"/>
              </p:ext>
            </p:extLst>
          </p:nvPr>
        </p:nvGraphicFramePr>
        <p:xfrm>
          <a:off x="2032000" y="8766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2227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 name="Diagram 1">
            <a:extLst>
              <a:ext uri="{FF2B5EF4-FFF2-40B4-BE49-F238E27FC236}">
                <a16:creationId xmlns:a16="http://schemas.microsoft.com/office/drawing/2014/main" id="{69274322-9563-45B4-92BB-FA09FFA035B6}"/>
              </a:ext>
            </a:extLst>
          </p:cNvPr>
          <p:cNvGraphicFramePr/>
          <p:nvPr/>
        </p:nvGraphicFramePr>
        <p:xfrm>
          <a:off x="2216729" y="1764144"/>
          <a:ext cx="8044873" cy="4438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DF1BF0D8-C4C7-4A8D-889D-858FAB8741BF}"/>
              </a:ext>
            </a:extLst>
          </p:cNvPr>
          <p:cNvSpPr/>
          <p:nvPr/>
        </p:nvSpPr>
        <p:spPr>
          <a:xfrm>
            <a:off x="4191954" y="4103644"/>
            <a:ext cx="424507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خصائص الموجات</a:t>
            </a:r>
            <a:endParaRPr kumimoji="0" lang="en-US"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spTree>
    <p:extLst>
      <p:ext uri="{BB962C8B-B14F-4D97-AF65-F5344CB8AC3E}">
        <p14:creationId xmlns:p14="http://schemas.microsoft.com/office/powerpoint/2010/main" val="38325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124951" y="6115300"/>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3">
            <a:extLst>
              <a:ext uri="{FF2B5EF4-FFF2-40B4-BE49-F238E27FC236}">
                <a16:creationId xmlns:a16="http://schemas.microsoft.com/office/drawing/2014/main" id="{8DD5D0F8-DD2F-4075-B7FC-642622FA9615}"/>
              </a:ext>
            </a:extLst>
          </p:cNvPr>
          <p:cNvSpPr txBox="1">
            <a:spLocks/>
          </p:cNvSpPr>
          <p:nvPr/>
        </p:nvSpPr>
        <p:spPr>
          <a:xfrm>
            <a:off x="5551047" y="2743341"/>
            <a:ext cx="6742544" cy="3871912"/>
          </a:xfrm>
          <a:prstGeom prst="rect">
            <a:avLst/>
          </a:prstGeom>
        </p:spPr>
        <p:txBody>
          <a:bodyPr/>
          <a:lstStyle/>
          <a:p>
            <a:pPr marL="876300" marR="0" lvl="0" indent="-342900" algn="just" defTabSz="914400" rtl="1" eaLnBrk="1" fontAlgn="auto" latinLnBrk="0" hangingPunct="1">
              <a:lnSpc>
                <a:spcPct val="100000"/>
              </a:lnSpc>
              <a:spcBef>
                <a:spcPct val="20000"/>
              </a:spcBef>
              <a:spcAft>
                <a:spcPts val="0"/>
              </a:spcAft>
              <a:buClr>
                <a:srgbClr val="0BD0D9"/>
              </a:buClr>
              <a:buSzPct val="95000"/>
              <a:buFont typeface="Wingdings" panose="05000000000000000000" pitchFamily="2" charset="2"/>
              <a:buChar char="q"/>
              <a:tabLst/>
              <a:defRPr/>
            </a:pPr>
            <a:r>
              <a:rPr kumimoji="0" lang="ar-EG"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عندما تسقط موجة ما على سطح عاكس فإن جزء من هذه الموجة ينفذ خلال السطح بينما جزء آخر ينعكس من السطح والباقي قد يمتصه السط</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ح</a:t>
            </a:r>
            <a:r>
              <a:rPr kumimoji="0" lang="ar-EG"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533400" marR="0" lvl="0" indent="0" algn="just"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endPar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876300" marR="0" lvl="0" indent="-342900" algn="just" defTabSz="914400" rtl="1" eaLnBrk="1" fontAlgn="auto" latinLnBrk="0" hangingPunct="1">
              <a:lnSpc>
                <a:spcPct val="100000"/>
              </a:lnSpc>
              <a:spcBef>
                <a:spcPct val="20000"/>
              </a:spcBef>
              <a:spcAft>
                <a:spcPts val="0"/>
              </a:spcAft>
              <a:buClr>
                <a:srgbClr val="0BD0D9"/>
              </a:buClr>
              <a:buSzPct val="95000"/>
              <a:buFont typeface="Wingdings" panose="05000000000000000000" pitchFamily="2" charset="2"/>
              <a:buChar char="q"/>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من أهم التطبيقات على الانعكاس «ظاهرة الصدى»</a:t>
            </a:r>
          </a:p>
          <a:p>
            <a:pPr marL="444500" marR="0" lvl="0" indent="-444500" algn="r" defTabSz="914400" rtl="1" eaLnBrk="0" fontAlgn="auto" latinLnBrk="0" hangingPunct="0">
              <a:lnSpc>
                <a:spcPct val="100000"/>
              </a:lnSpc>
              <a:spcBef>
                <a:spcPct val="20000"/>
              </a:spcBef>
              <a:spcAft>
                <a:spcPts val="0"/>
              </a:spcAft>
              <a:buClr>
                <a:srgbClr val="0BD0D9"/>
              </a:buClr>
              <a:buSzPct val="95000"/>
              <a:buFont typeface="Wingdings 2" pitchFamily="18" charset="2"/>
              <a:buChar char=""/>
              <a:tabLst/>
              <a:defRPr/>
            </a:pPr>
            <a:endParaRPr kumimoji="0" lang="en-US" sz="2800" b="0" i="0" u="none" strike="noStrike" kern="1200" cap="none" spc="0" normalizeH="0" baseline="0" noProof="0" dirty="0">
              <a:ln>
                <a:noFill/>
              </a:ln>
              <a:solidFill>
                <a:prstClr val="black"/>
              </a:solidFill>
              <a:effectLst/>
              <a:uLnTx/>
              <a:uFillTx/>
              <a:latin typeface="Constantia"/>
              <a:ea typeface="+mn-ea"/>
              <a:cs typeface="+mn-cs"/>
            </a:endParaRPr>
          </a:p>
        </p:txBody>
      </p:sp>
      <p:pic>
        <p:nvPicPr>
          <p:cNvPr id="27" name="Content Placeholder 4" descr="C:\Users\Ekram\Desktop\الانعكاس2.jpg">
            <a:extLst>
              <a:ext uri="{FF2B5EF4-FFF2-40B4-BE49-F238E27FC236}">
                <a16:creationId xmlns:a16="http://schemas.microsoft.com/office/drawing/2014/main" id="{4058AC2B-DA3D-49FE-8885-87DF4861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212" y="2402500"/>
            <a:ext cx="3829422" cy="2086381"/>
          </a:xfrm>
          <a:prstGeom prst="rect">
            <a:avLst/>
          </a:prstGeom>
          <a:noFill/>
          <a:ln>
            <a:no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C:\Users\Ekram\Desktop\الصدا.gif">
            <a:extLst>
              <a:ext uri="{FF2B5EF4-FFF2-40B4-BE49-F238E27FC236}">
                <a16:creationId xmlns:a16="http://schemas.microsoft.com/office/drawing/2014/main" id="{878CEFCF-980D-48C3-97E1-4FBEB32E3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990" y="4656959"/>
            <a:ext cx="2145424" cy="1915842"/>
          </a:xfrm>
          <a:prstGeom prst="rect">
            <a:avLst/>
          </a:prstGeom>
          <a:noFill/>
          <a:ln>
            <a:noFill/>
          </a:ln>
          <a:effectLst>
            <a:glow rad="101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8CE024A-0764-4ADF-9A94-E9F8635569AD}"/>
              </a:ext>
            </a:extLst>
          </p:cNvPr>
          <p:cNvSpPr/>
          <p:nvPr/>
        </p:nvSpPr>
        <p:spPr>
          <a:xfrm>
            <a:off x="3821178" y="1535606"/>
            <a:ext cx="4549643" cy="646331"/>
          </a:xfrm>
          <a:prstGeom prst="rect">
            <a:avLst/>
          </a:prstGeom>
        </p:spPr>
        <p:txBody>
          <a:bodyPr wrap="none">
            <a:spAutoFit/>
          </a:bodyPr>
          <a:lstStyle/>
          <a:p>
            <a:pPr marL="514350" marR="0" lvl="0" indent="-514350" algn="just" defTabSz="914400" rtl="1" eaLnBrk="1" fontAlgn="auto" latinLnBrk="0" hangingPunct="1">
              <a:lnSpc>
                <a:spcPct val="100000"/>
              </a:lnSpc>
              <a:spcBef>
                <a:spcPct val="20000"/>
              </a:spcBef>
              <a:spcAft>
                <a:spcPts val="0"/>
              </a:spcAft>
              <a:buClrTx/>
              <a:buSzPct val="95000"/>
              <a:buFont typeface="+mj-lt"/>
              <a:buAutoNum type="arabicPeriod"/>
              <a:tabLst/>
              <a:defRPr/>
            </a:pPr>
            <a:r>
              <a:rPr kumimoji="0" lang="ar-EG"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الإنعكاس (</a:t>
            </a:r>
            <a:r>
              <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Reflection</a:t>
            </a:r>
            <a:r>
              <a:rPr kumimoji="0" lang="ar-EG"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 </a:t>
            </a:r>
            <a:endParaRPr kumimoji="0" lang="ar-SA"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526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Rectangle 25">
            <a:extLst>
              <a:ext uri="{FF2B5EF4-FFF2-40B4-BE49-F238E27FC236}">
                <a16:creationId xmlns:a16="http://schemas.microsoft.com/office/drawing/2014/main" id="{E1CB6F1D-AAB5-4646-BC68-81F5FE1B6973}"/>
              </a:ext>
            </a:extLst>
          </p:cNvPr>
          <p:cNvSpPr/>
          <p:nvPr/>
        </p:nvSpPr>
        <p:spPr>
          <a:xfrm>
            <a:off x="3743432" y="1535606"/>
            <a:ext cx="4705135" cy="646331"/>
          </a:xfrm>
          <a:prstGeom prst="rect">
            <a:avLst/>
          </a:prstGeom>
        </p:spPr>
        <p:txBody>
          <a:bodyPr wrap="none">
            <a:spAutoFit/>
          </a:bodyPr>
          <a:lstStyle/>
          <a:p>
            <a:pPr marL="514350" marR="0" lvl="0" indent="-514350" algn="just" defTabSz="914400" rtl="1" eaLnBrk="1" fontAlgn="auto" latinLnBrk="0" hangingPunct="1">
              <a:lnSpc>
                <a:spcPct val="100000"/>
              </a:lnSpc>
              <a:spcBef>
                <a:spcPct val="20000"/>
              </a:spcBef>
              <a:spcAft>
                <a:spcPts val="0"/>
              </a:spcAft>
              <a:buClrTx/>
              <a:buSzPct val="95000"/>
              <a:buFont typeface="+mj-lt"/>
              <a:buAutoNum type="arabicPeriod" startAt="2"/>
              <a:tabLst/>
              <a:defRPr/>
            </a:pPr>
            <a:r>
              <a:rPr kumimoji="0" lang="ar-EG"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الإنكسار (</a:t>
            </a:r>
            <a:r>
              <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Refraction</a:t>
            </a:r>
            <a:r>
              <a:rPr kumimoji="0" lang="ar-EG"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 </a:t>
            </a:r>
            <a:endParaRPr kumimoji="0" lang="ar-SA"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endParaRPr>
          </a:p>
        </p:txBody>
      </p:sp>
      <p:sp>
        <p:nvSpPr>
          <p:cNvPr id="2" name="Rectangle 1">
            <a:extLst>
              <a:ext uri="{FF2B5EF4-FFF2-40B4-BE49-F238E27FC236}">
                <a16:creationId xmlns:a16="http://schemas.microsoft.com/office/drawing/2014/main" id="{37FEC03D-FD8E-4F12-A901-21E08A4387B2}"/>
              </a:ext>
            </a:extLst>
          </p:cNvPr>
          <p:cNvSpPr/>
          <p:nvPr/>
        </p:nvSpPr>
        <p:spPr>
          <a:xfrm>
            <a:off x="3402420" y="2683441"/>
            <a:ext cx="6096000" cy="2246769"/>
          </a:xfrm>
          <a:prstGeom prst="rect">
            <a:avLst/>
          </a:prstGeom>
        </p:spPr>
        <p:txBody>
          <a:bodyPr>
            <a:spAutoFit/>
          </a:bodyPr>
          <a:lstStyle/>
          <a:p>
            <a:pPr marL="533400" marR="0" lvl="0" indent="0" algn="just"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EG"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عندما تسقط موجة ما على سطح عاكس فإن جزء من هذه الموجة ينفذ خلال السطح </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وبالتالي فإن الوسط الذي تتحرك فيه الموجة قد أختلف عن الوسط الذي سقطت منه وبالتالي فإن مسارها قد يتغير وهو ما يسمى بالإنكسار.</a:t>
            </a:r>
          </a:p>
        </p:txBody>
      </p:sp>
      <p:pic>
        <p:nvPicPr>
          <p:cNvPr id="27" name="Picture 5">
            <a:extLst>
              <a:ext uri="{FF2B5EF4-FFF2-40B4-BE49-F238E27FC236}">
                <a16:creationId xmlns:a16="http://schemas.microsoft.com/office/drawing/2014/main" id="{380E6E55-C4FF-4C7B-99B3-EC8341A28E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34631" y="2308370"/>
            <a:ext cx="2199987" cy="1607848"/>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C:\Users\Ekram\Desktop\Refraction_in_a_ripple_tank.png">
            <a:extLst>
              <a:ext uri="{FF2B5EF4-FFF2-40B4-BE49-F238E27FC236}">
                <a16:creationId xmlns:a16="http://schemas.microsoft.com/office/drawing/2014/main" id="{8D44883F-7679-46C7-9585-EA8EBC8F8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88" y="3850358"/>
            <a:ext cx="2736850" cy="1682750"/>
          </a:xfrm>
          <a:prstGeom prst="rect">
            <a:avLst/>
          </a:prstGeom>
          <a:noFill/>
          <a:ln>
            <a:noFill/>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493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A7D36E6A-51DD-4661-BCA8-9B74D5BA80C6}"/>
              </a:ext>
            </a:extLst>
          </p:cNvPr>
          <p:cNvSpPr/>
          <p:nvPr/>
        </p:nvSpPr>
        <p:spPr>
          <a:xfrm>
            <a:off x="3128258" y="1304697"/>
            <a:ext cx="4192173" cy="646331"/>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3. </a:t>
            </a:r>
            <a:r>
              <a:rPr kumimoji="0" lang="ar-EG"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الحيود (</a:t>
            </a:r>
            <a:r>
              <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Diffraction</a:t>
            </a:r>
            <a:r>
              <a:rPr kumimoji="0" lang="ar-SA"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pic>
        <p:nvPicPr>
          <p:cNvPr id="26" name="Picture 3" descr="C:\Users\Ekram\Desktop\My Documents\Cources\Chem205\Images\الحيود2.jpg">
            <a:extLst>
              <a:ext uri="{FF2B5EF4-FFF2-40B4-BE49-F238E27FC236}">
                <a16:creationId xmlns:a16="http://schemas.microsoft.com/office/drawing/2014/main" id="{4825BA47-E5DC-4196-B447-411346476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826" y="2889451"/>
            <a:ext cx="2992437" cy="1804988"/>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4445275-E39B-4676-9D3A-21CE15CB4F25}"/>
              </a:ext>
            </a:extLst>
          </p:cNvPr>
          <p:cNvSpPr/>
          <p:nvPr/>
        </p:nvSpPr>
        <p:spPr>
          <a:xfrm>
            <a:off x="5113846" y="3002340"/>
            <a:ext cx="6096000" cy="1569660"/>
          </a:xfrm>
          <a:prstGeom prst="rect">
            <a:avLst/>
          </a:prstGeom>
        </p:spPr>
        <p:txBody>
          <a:bodyPr>
            <a:spAutoFit/>
          </a:bodyPr>
          <a:lstStyle/>
          <a:p>
            <a:pPr marL="444500" marR="0" lvl="0" indent="0" algn="just"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EG"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عند اصطدام موجة بعائق فإن ذلك يسبب انحرافاً للموجة عن مسارها وبالتالي فإن انحرافها عن اتجاه انتشارها يسمى بالحيود</a:t>
            </a:r>
            <a:r>
              <a:rPr kumimoji="0" lang="ar-SA"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493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FDCADA77-CC1A-4F6C-BB60-4122C4E4D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648" y="1369860"/>
            <a:ext cx="1549704" cy="1441257"/>
          </a:xfrm>
          <a:prstGeom prst="rect">
            <a:avLst/>
          </a:prstGeom>
          <a:noFill/>
          <a:ln>
            <a:noFill/>
          </a:ln>
          <a:effectLst>
            <a:outerShdw dist="35921" dir="2700000" algn="ctr" rotWithShape="0">
              <a:schemeClr val="bg2"/>
            </a:outerShdw>
            <a:reflection blurRad="6350" stA="50000" endA="295" endPos="92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2410985B-64C8-4CED-A253-4FC26164F04C}"/>
              </a:ext>
            </a:extLst>
          </p:cNvPr>
          <p:cNvSpPr>
            <a:spLocks noGrp="1"/>
          </p:cNvSpPr>
          <p:nvPr>
            <p:ph idx="1"/>
          </p:nvPr>
        </p:nvSpPr>
        <p:spPr>
          <a:xfrm>
            <a:off x="1290339" y="2256126"/>
            <a:ext cx="10633796" cy="5013325"/>
          </a:xfrm>
        </p:spPr>
        <p:txBody>
          <a:bodyPr/>
          <a:lstStyle/>
          <a:p>
            <a:pPr algn="justLow" rtl="1">
              <a:defRPr/>
            </a:pPr>
            <a:r>
              <a:rPr lang="ar-SA" altLang="en-US" sz="2800" b="1" dirty="0">
                <a:solidFill>
                  <a:srgbClr val="000000"/>
                </a:solidFill>
                <a:latin typeface="Times New Roman" panose="02020603050405020304" pitchFamily="18" charset="0"/>
                <a:cs typeface="+mj-cs"/>
              </a:rPr>
              <a:t>الموجة هي اضطراب يتحرك أو ينتشــر فى الوسط بسرعة معينة.</a:t>
            </a:r>
          </a:p>
          <a:p>
            <a:pPr algn="justLow" rtl="1">
              <a:defRPr/>
            </a:pPr>
            <a:r>
              <a:rPr lang="ar-SA" altLang="en-US" sz="2600" dirty="0">
                <a:latin typeface="Times New Roman" panose="02020603050405020304" pitchFamily="18" charset="0"/>
                <a:cs typeface="+mj-cs"/>
              </a:rPr>
              <a:t>فإذا أسقطنا حجرا فى ماء ساكن فإن سطح الماء عند نقطة سقوط الحجر سيبدأ فى الاهتزاز إلى أسفل و إلى أعلى و هكذا، حركة توافقية بسيطة، و لكن هذا الاهتزاز لا يتوقف على نقطة سقوط الحجر بل سينتشر مع الزمن و بسرعة معينة فى المنطقة حول هذه النقطة و تبدأ كل نقطة من النقاط فى هذه المنطقة فى الاهتزاز. </a:t>
            </a:r>
          </a:p>
          <a:p>
            <a:pPr algn="justLow" rtl="1">
              <a:defRPr/>
            </a:pPr>
            <a:r>
              <a:rPr lang="ar-SA" altLang="en-US" sz="2600" dirty="0">
                <a:latin typeface="Times New Roman" panose="02020603050405020304" pitchFamily="18" charset="0"/>
                <a:cs typeface="+mj-cs"/>
              </a:rPr>
              <a:t>والجدير بالذكر هنا أن نوضح أنه لا توجد حركة انتقالية للمــاء، أي انتقال كميات من الماء مع انتشار الموجة، و لكن ذلك الذي ينتشر أو يتحرك هو ذلك الاضطراب الذى حدث فى سطح الماء عند إسقاط الحجر فيه. </a:t>
            </a:r>
          </a:p>
          <a:p>
            <a:pPr algn="justLow" rtl="1">
              <a:defRPr/>
            </a:pPr>
            <a:r>
              <a:rPr lang="ar-SA" altLang="en-US" sz="2600" dirty="0">
                <a:latin typeface="Times New Roman" panose="02020603050405020304" pitchFamily="18" charset="0"/>
                <a:cs typeface="+mj-cs"/>
              </a:rPr>
              <a:t>و من أهم خصائص الموجات أيضا أن الموجة تحمل معها طاقة من مكان إلى آخر، فسطح الماء بعيدا عن نقطة سقوط الحجر والذى كان ساكنا أصبح الآن يهتز أي انتقلت إليه الطاقة</a:t>
            </a:r>
            <a:r>
              <a:rPr lang="ar-SA" altLang="en-US" sz="2800" dirty="0">
                <a:latin typeface="Times New Roman" panose="02020603050405020304" pitchFamily="18" charset="0"/>
                <a:cs typeface="+mj-cs"/>
              </a:rPr>
              <a:t>.</a:t>
            </a:r>
            <a:endParaRPr lang="ar-SA" altLang="en-US" sz="2800" dirty="0">
              <a:cs typeface="+mj-cs"/>
            </a:endParaRPr>
          </a:p>
          <a:p>
            <a:pPr marL="0" indent="0" algn="justLow" rtl="1">
              <a:buFont typeface="Wingdings 2" panose="05020102010507070707" pitchFamily="18" charset="2"/>
              <a:buNone/>
              <a:defRPr/>
            </a:pPr>
            <a:r>
              <a:rPr lang="ar-SA" altLang="en-US" sz="2800" b="1" dirty="0">
                <a:solidFill>
                  <a:srgbClr val="000000"/>
                </a:solidFill>
                <a:latin typeface="Times New Roman" panose="02020603050405020304" pitchFamily="18" charset="0"/>
                <a:cs typeface="+mj-cs"/>
              </a:rPr>
              <a:t> </a:t>
            </a:r>
          </a:p>
          <a:p>
            <a:pPr algn="r" rtl="1">
              <a:defRPr/>
            </a:pPr>
            <a:endParaRPr lang="en-US" altLang="en-US" sz="2800" dirty="0">
              <a:solidFill>
                <a:srgbClr val="000000"/>
              </a:solidFill>
              <a:cs typeface="+mj-cs"/>
            </a:endParaRPr>
          </a:p>
          <a:p>
            <a:pPr algn="r" rtl="1">
              <a:defRPr/>
            </a:pPr>
            <a:endParaRPr lang="en-US" altLang="en-US" sz="2800" dirty="0">
              <a:cs typeface="+mj-cs"/>
            </a:endParaRPr>
          </a:p>
        </p:txBody>
      </p:sp>
      <p:sp>
        <p:nvSpPr>
          <p:cNvPr id="2" name="Rectangle 1">
            <a:extLst>
              <a:ext uri="{FF2B5EF4-FFF2-40B4-BE49-F238E27FC236}">
                <a16:creationId xmlns:a16="http://schemas.microsoft.com/office/drawing/2014/main" id="{22D1E81E-E83C-4E47-8B98-DD765640F9B3}"/>
              </a:ext>
            </a:extLst>
          </p:cNvPr>
          <p:cNvSpPr/>
          <p:nvPr/>
        </p:nvSpPr>
        <p:spPr>
          <a:xfrm>
            <a:off x="3902168" y="1369860"/>
            <a:ext cx="2484976" cy="923330"/>
          </a:xfrm>
          <a:prstGeom prst="rect">
            <a:avLst/>
          </a:prstGeom>
          <a:noFill/>
        </p:spPr>
        <p:txBody>
          <a:bodyPr wrap="none" lIns="91440" tIns="45720" rIns="91440" bIns="45720">
            <a:spAutoFit/>
          </a:bodyPr>
          <a:lstStyle/>
          <a:p>
            <a:pPr algn="ctr"/>
            <a:r>
              <a:rPr lang="ar-SA" sz="5400" b="1" cap="none" spc="0" dirty="0">
                <a:ln w="22225">
                  <a:solidFill>
                    <a:schemeClr val="accent2"/>
                  </a:solidFill>
                  <a:prstDash val="solid"/>
                </a:ln>
                <a:solidFill>
                  <a:schemeClr val="accent2">
                    <a:lumMod val="40000"/>
                    <a:lumOff val="60000"/>
                  </a:schemeClr>
                </a:solidFill>
                <a:effectLst/>
              </a:rPr>
              <a:t>الموجـــات</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511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A722BAA5-6962-4C1D-8682-40A39CA9F301}"/>
              </a:ext>
            </a:extLst>
          </p:cNvPr>
          <p:cNvSpPr/>
          <p:nvPr/>
        </p:nvSpPr>
        <p:spPr>
          <a:xfrm>
            <a:off x="2810982" y="1563319"/>
            <a:ext cx="5498621" cy="707886"/>
          </a:xfrm>
          <a:prstGeom prst="rect">
            <a:avLst/>
          </a:prstGeom>
        </p:spPr>
        <p:txBody>
          <a:bodyPr wrap="none">
            <a:spAutoFit/>
          </a:bodyPr>
          <a:lstStyle/>
          <a:p>
            <a:pPr marL="457200" marR="0" lvl="0" indent="-457200" algn="just" defTabSz="914400" rtl="1" eaLnBrk="1" fontAlgn="auto" latinLnBrk="0" hangingPunct="1">
              <a:lnSpc>
                <a:spcPct val="100000"/>
              </a:lnSpc>
              <a:spcBef>
                <a:spcPct val="20000"/>
              </a:spcBef>
              <a:spcAft>
                <a:spcPts val="0"/>
              </a:spcAft>
              <a:buClrTx/>
              <a:buSzPct val="95000"/>
              <a:buFont typeface="+mj-lt"/>
              <a:buAutoNum type="arabicPeriod" startAt="4"/>
              <a:tabLst/>
              <a:defRPr/>
            </a:pPr>
            <a:r>
              <a:rPr kumimoji="0" lang="ar-EG"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الإستقطاب</a:t>
            </a:r>
            <a:r>
              <a:rPr kumimoji="0" lang="ar-SA"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 </a:t>
            </a:r>
            <a:r>
              <a:rPr kumimoji="0" lang="ar-EG"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a:t>
            </a:r>
            <a:r>
              <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Polarization</a:t>
            </a:r>
            <a:r>
              <a:rPr kumimoji="0" lang="ar-EG"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a:t>
            </a:r>
            <a:endParaRPr kumimoji="0" lang="ar-SA"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0799CFF4-527C-4452-8972-DACEC5A90DE9}"/>
              </a:ext>
            </a:extLst>
          </p:cNvPr>
          <p:cNvSpPr/>
          <p:nvPr/>
        </p:nvSpPr>
        <p:spPr>
          <a:xfrm>
            <a:off x="1108364" y="2828836"/>
            <a:ext cx="6410036" cy="2246769"/>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تعتبر ظاهرة الإستقطاب من أهم خصائص </a:t>
            </a:r>
            <a:r>
              <a:rPr kumimoji="0" lang="ar-EG"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الموجات المستعرضة </a:t>
            </a:r>
            <a:r>
              <a:rPr kumimoji="0" lang="ar-EG"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حيث أن</a:t>
            </a:r>
            <a:r>
              <a:rPr kumimoji="0" lang="ar-SA"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ها</a:t>
            </a:r>
            <a:r>
              <a:rPr kumimoji="0" lang="ar-EG"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لا تحدث في الموجات الطولية. ويمكن تعريف هذه الظاهرة بأنها تحويل للموجات غير المنتظمة والتي تنتشر في كل الإتجاهات إلى موجات منتظمة تتذبذب في اتجاه واحد فقط عمودي على مسارها</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6" name="Picture 2" descr="C:\Users\Ekram\Desktop\الاستقطاب.jpg">
            <a:extLst>
              <a:ext uri="{FF2B5EF4-FFF2-40B4-BE49-F238E27FC236}">
                <a16:creationId xmlns:a16="http://schemas.microsoft.com/office/drawing/2014/main" id="{9652E6A4-86BB-45FB-8B6F-9A449BCD2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341" y="2696146"/>
            <a:ext cx="4192588" cy="2789238"/>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82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82DE1B6D-810D-45E4-A166-E8662286478E}"/>
              </a:ext>
            </a:extLst>
          </p:cNvPr>
          <p:cNvSpPr/>
          <p:nvPr/>
        </p:nvSpPr>
        <p:spPr>
          <a:xfrm>
            <a:off x="2706971" y="1258527"/>
            <a:ext cx="4539705" cy="646331"/>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5. </a:t>
            </a:r>
            <a:r>
              <a:rPr kumimoji="0" lang="ar-EG"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التداخل (</a:t>
            </a:r>
            <a:r>
              <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Interference</a:t>
            </a:r>
            <a:r>
              <a:rPr kumimoji="0" lang="ar-EG"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CDC00251-2498-4870-A511-B9E316BE5CAB}"/>
              </a:ext>
            </a:extLst>
          </p:cNvPr>
          <p:cNvSpPr/>
          <p:nvPr/>
        </p:nvSpPr>
        <p:spPr>
          <a:xfrm>
            <a:off x="1745677" y="1960572"/>
            <a:ext cx="6557818" cy="181588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تعد ظاهرة التداخل أو التراكب من الظواهر الفيزيائية المهمة والتي تحدث بين الموجات. فيحدث بين هذه الموجات تراكب أو تداخل نتيجة صدورهما من مصدر واحد أو تقاربهما في قيمة التردد. وهناك نوعان للتداخل</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ar-EG"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26" name="Content Placeholder 3" descr="int5.gif">
            <a:extLst>
              <a:ext uri="{FF2B5EF4-FFF2-40B4-BE49-F238E27FC236}">
                <a16:creationId xmlns:a16="http://schemas.microsoft.com/office/drawing/2014/main" id="{2BED39FC-E41A-431D-944B-F3AF9625A6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5090" y="1985823"/>
            <a:ext cx="3357563" cy="43989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DB799EB-B7B2-4456-B955-726C6F90C251}"/>
              </a:ext>
            </a:extLst>
          </p:cNvPr>
          <p:cNvSpPr/>
          <p:nvPr/>
        </p:nvSpPr>
        <p:spPr>
          <a:xfrm>
            <a:off x="4849091" y="3946436"/>
            <a:ext cx="3121891" cy="2554545"/>
          </a:xfrm>
          <a:prstGeom prst="rect">
            <a:avLst/>
          </a:prstGeom>
          <a:ln w="3175">
            <a:solidFill>
              <a:schemeClr val="tx1"/>
            </a:solidFill>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التداخل البناء</a:t>
            </a:r>
            <a:r>
              <a:rPr kumimoji="0" lang="ar-SA"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(Constructive)</a:t>
            </a:r>
            <a:r>
              <a:rPr kumimoji="0" lang="ar-EG"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أي تعزز </a:t>
            </a:r>
            <a:r>
              <a:rPr kumimoji="0" lang="ar-SA"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إ</a:t>
            </a:r>
            <a:r>
              <a:rPr kumimoji="0" lang="ar-EG"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حدى الموجتين الأخرى وتشكلان موجة جديدة مضاعفة السعة ويكون ذلك عندما يكون للموجتين المتداخلتين نفس الطور</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ar-SA"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ar-EG"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وبالتالي تصبح قيمة الموجة الناتجة عند نقطة معينة تساوي الجمع المتجهي لقيم كلي الموجتين عند نفس النقطة</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2910F1B9-1FFD-44F5-ABE6-F8725647A9CD}"/>
              </a:ext>
            </a:extLst>
          </p:cNvPr>
          <p:cNvSpPr txBox="1"/>
          <p:nvPr/>
        </p:nvSpPr>
        <p:spPr>
          <a:xfrm>
            <a:off x="1533236" y="3980876"/>
            <a:ext cx="3011055" cy="2246769"/>
          </a:xfrm>
          <a:prstGeom prst="rect">
            <a:avLst/>
          </a:prstGeom>
          <a:noFill/>
          <a:ln w="3175">
            <a:solidFill>
              <a:schemeClr val="tx1"/>
            </a:solidFill>
          </a:ln>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التداخل</a:t>
            </a:r>
            <a:r>
              <a:rPr kumimoji="0" lang="ar-EG" sz="2000" b="1"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 </a:t>
            </a:r>
            <a:r>
              <a:rPr kumimoji="0" lang="ar-SA" sz="2000" b="1"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الهدام </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(Destructive)</a:t>
            </a:r>
            <a:r>
              <a:rPr kumimoji="0" lang="ar-SA" sz="2000" b="0"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 وفيه </a:t>
            </a:r>
            <a:r>
              <a:rPr kumimoji="0" lang="ar-EG" sz="2000" b="0"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إحدى الموجتين تدمر الأخرى وتوهنها ويحدث ذلك حينما تكون إزاحة الطور بينهما 180 درجة حينها تكون الموجة المشكلة صفرية السعة.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1C37301F-61F6-4EC0-8455-C56ADD8870C4}"/>
              </a:ext>
            </a:extLst>
          </p:cNvPr>
          <p:cNvSpPr/>
          <p:nvPr/>
        </p:nvSpPr>
        <p:spPr>
          <a:xfrm>
            <a:off x="7606010" y="3596155"/>
            <a:ext cx="498855"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1</a:t>
            </a:r>
            <a:endParaRPr kumimoji="0" lang="en-US" sz="4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sp>
        <p:nvSpPr>
          <p:cNvPr id="29" name="Rectangle 28">
            <a:extLst>
              <a:ext uri="{FF2B5EF4-FFF2-40B4-BE49-F238E27FC236}">
                <a16:creationId xmlns:a16="http://schemas.microsoft.com/office/drawing/2014/main" id="{87D1BCD3-CCCC-47A9-831B-326442D41715}"/>
              </a:ext>
            </a:extLst>
          </p:cNvPr>
          <p:cNvSpPr/>
          <p:nvPr/>
        </p:nvSpPr>
        <p:spPr>
          <a:xfrm>
            <a:off x="4276301" y="3628487"/>
            <a:ext cx="498855"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2</a:t>
            </a:r>
            <a:endParaRPr kumimoji="0" lang="en-US" sz="4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spTree>
    <p:extLst>
      <p:ext uri="{BB962C8B-B14F-4D97-AF65-F5344CB8AC3E}">
        <p14:creationId xmlns:p14="http://schemas.microsoft.com/office/powerpoint/2010/main" val="3113365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7" name="Rectangle 26">
            <a:extLst>
              <a:ext uri="{FF2B5EF4-FFF2-40B4-BE49-F238E27FC236}">
                <a16:creationId xmlns:a16="http://schemas.microsoft.com/office/drawing/2014/main" id="{CD1266F5-223D-42B2-92FE-17CB0E4082FD}"/>
              </a:ext>
            </a:extLst>
          </p:cNvPr>
          <p:cNvSpPr/>
          <p:nvPr/>
        </p:nvSpPr>
        <p:spPr>
          <a:xfrm>
            <a:off x="2956351" y="1507906"/>
            <a:ext cx="4539705" cy="646331"/>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5. </a:t>
            </a:r>
            <a:r>
              <a:rPr kumimoji="0" lang="ar-EG"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التداخل (</a:t>
            </a:r>
            <a:r>
              <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Interference</a:t>
            </a:r>
            <a:r>
              <a:rPr kumimoji="0" lang="ar-EG"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grpSp>
        <p:nvGrpSpPr>
          <p:cNvPr id="28" name="Group 9">
            <a:extLst>
              <a:ext uri="{FF2B5EF4-FFF2-40B4-BE49-F238E27FC236}">
                <a16:creationId xmlns:a16="http://schemas.microsoft.com/office/drawing/2014/main" id="{9014D371-9F0A-4120-8D2F-B0AB6F7E6029}"/>
              </a:ext>
            </a:extLst>
          </p:cNvPr>
          <p:cNvGrpSpPr>
            <a:grpSpLocks/>
          </p:cNvGrpSpPr>
          <p:nvPr/>
        </p:nvGrpSpPr>
        <p:grpSpPr bwMode="auto">
          <a:xfrm>
            <a:off x="2956351" y="3381306"/>
            <a:ext cx="5818194" cy="2197458"/>
            <a:chOff x="-1265746" y="5143512"/>
            <a:chExt cx="8391633" cy="1847851"/>
          </a:xfrm>
        </p:grpSpPr>
        <p:pic>
          <p:nvPicPr>
            <p:cNvPr id="29" name="Picture 12" descr="http://t0.gstatic.com/images?q=tbn:ANd9GcSfH15AXSLD5tb5jFibM5UiAQaU5RLqJqyu32BbmopwCxJzcfdwGsIRcE6raA">
              <a:extLst>
                <a:ext uri="{FF2B5EF4-FFF2-40B4-BE49-F238E27FC236}">
                  <a16:creationId xmlns:a16="http://schemas.microsoft.com/office/drawing/2014/main" id="{A8A274B8-F35E-43C9-B1A8-DB1CFF07C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746" y="5143512"/>
              <a:ext cx="2757589"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descr="http://t1.gstatic.com/images?q=tbn:ANd9GcSTrHbQv9BoLhjhBCIEQ4REksDrz_TqPXlx86dQbrfmrqAijlVYGlwNGPlN">
              <a:extLst>
                <a:ext uri="{FF2B5EF4-FFF2-40B4-BE49-F238E27FC236}">
                  <a16:creationId xmlns:a16="http://schemas.microsoft.com/office/drawing/2014/main" id="{769C8813-3AFE-4B52-9FE9-B79E76668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298" y="5143512"/>
              <a:ext cx="275758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4AC0F11F-216F-4F27-AA00-F81B63CB8624}"/>
              </a:ext>
            </a:extLst>
          </p:cNvPr>
          <p:cNvSpPr/>
          <p:nvPr/>
        </p:nvSpPr>
        <p:spPr>
          <a:xfrm>
            <a:off x="6219542" y="2239613"/>
            <a:ext cx="311495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Arial" panose="020B0604020202020204" pitchFamily="34" charset="0"/>
              </a:rPr>
              <a:t>التداخل البناء</a:t>
            </a: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endParaRPr>
          </a:p>
        </p:txBody>
      </p:sp>
      <p:sp>
        <p:nvSpPr>
          <p:cNvPr id="31" name="Rectangle 30">
            <a:extLst>
              <a:ext uri="{FF2B5EF4-FFF2-40B4-BE49-F238E27FC236}">
                <a16:creationId xmlns:a16="http://schemas.microsoft.com/office/drawing/2014/main" id="{C32335A7-4205-4468-93C2-EF5DE098A52A}"/>
              </a:ext>
            </a:extLst>
          </p:cNvPr>
          <p:cNvSpPr/>
          <p:nvPr/>
        </p:nvSpPr>
        <p:spPr>
          <a:xfrm>
            <a:off x="2175866" y="2251924"/>
            <a:ext cx="320312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Arial" panose="020B0604020202020204" pitchFamily="34" charset="0"/>
              </a:rPr>
              <a:t>التداخل الهدام</a:t>
            </a: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endParaRPr>
          </a:p>
        </p:txBody>
      </p:sp>
    </p:spTree>
    <p:extLst>
      <p:ext uri="{BB962C8B-B14F-4D97-AF65-F5344CB8AC3E}">
        <p14:creationId xmlns:p14="http://schemas.microsoft.com/office/powerpoint/2010/main" val="2645336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650AB46E-47DA-4D6A-ABBB-BB0E6AAA1864}"/>
              </a:ext>
            </a:extLst>
          </p:cNvPr>
          <p:cNvSpPr/>
          <p:nvPr/>
        </p:nvSpPr>
        <p:spPr>
          <a:xfrm>
            <a:off x="4415932" y="1391443"/>
            <a:ext cx="262123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Times New Roman" panose="02020603050405020304" pitchFamily="18" charset="0"/>
              </a:rPr>
              <a:t>الصــــــوت</a:t>
            </a: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endParaRPr>
          </a:p>
        </p:txBody>
      </p:sp>
      <p:sp>
        <p:nvSpPr>
          <p:cNvPr id="3" name="Rectangle 2">
            <a:extLst>
              <a:ext uri="{FF2B5EF4-FFF2-40B4-BE49-F238E27FC236}">
                <a16:creationId xmlns:a16="http://schemas.microsoft.com/office/drawing/2014/main" id="{DA5C135C-60E7-4E4D-9422-AB4DA17C5C84}"/>
              </a:ext>
            </a:extLst>
          </p:cNvPr>
          <p:cNvSpPr/>
          <p:nvPr/>
        </p:nvSpPr>
        <p:spPr>
          <a:xfrm>
            <a:off x="1739162" y="2394585"/>
            <a:ext cx="8565230" cy="1384995"/>
          </a:xfrm>
          <a:prstGeom prst="rect">
            <a:avLst/>
          </a:prstGeom>
        </p:spPr>
        <p:txBody>
          <a:bodyPr wrap="non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SA" alt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الصوت ظاهرة فيزيائية تنشأ عن اهتزاز الأجسام، وتؤثر في حالة السمع</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SA" alt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ينتج الصوت من اهتزاز الأشياء ويتوقف عند توقف الاهتزاز</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2" name="Picture 10">
            <a:extLst>
              <a:ext uri="{FF2B5EF4-FFF2-40B4-BE49-F238E27FC236}">
                <a16:creationId xmlns:a16="http://schemas.microsoft.com/office/drawing/2014/main" id="{9368A549-ACFE-4C6F-B63F-4457ADFF14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3204" y="3823445"/>
            <a:ext cx="184467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7">
            <a:extLst>
              <a:ext uri="{FF2B5EF4-FFF2-40B4-BE49-F238E27FC236}">
                <a16:creationId xmlns:a16="http://schemas.microsoft.com/office/drawing/2014/main" id="{8B4BF44D-41EF-446C-A3E2-D6512C8A50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6948" y="3852020"/>
            <a:ext cx="22542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
            <a:extLst>
              <a:ext uri="{FF2B5EF4-FFF2-40B4-BE49-F238E27FC236}">
                <a16:creationId xmlns:a16="http://schemas.microsoft.com/office/drawing/2014/main" id="{75F2F18E-836B-48B7-AC5F-ADD0C595C0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0267" y="3821231"/>
            <a:ext cx="3095625" cy="160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a:extLst>
              <a:ext uri="{FF2B5EF4-FFF2-40B4-BE49-F238E27FC236}">
                <a16:creationId xmlns:a16="http://schemas.microsoft.com/office/drawing/2014/main" id="{D1084B1C-B2D3-4AB2-A39B-DAF5763DF1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2400" y="3824589"/>
            <a:ext cx="2319267" cy="175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29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2D83C28F-D774-4DEE-9621-34DF0B7C1091}"/>
              </a:ext>
            </a:extLst>
          </p:cNvPr>
          <p:cNvSpPr/>
          <p:nvPr/>
        </p:nvSpPr>
        <p:spPr>
          <a:xfrm>
            <a:off x="1006761" y="2071548"/>
            <a:ext cx="9679709" cy="353943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 typeface="Arial" pitchFamily="34" charset="0"/>
              <a:buChar char="•"/>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من نعم الله علينا</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أن خلق لنا آذاناً نسمع بها ونميز من خلالها معظم الإضطرابات التي تصل إليها على شكل موجات صوتية</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ما يعرف</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بـ"الصوت". </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0"/>
              </a:spcBef>
              <a:spcAft>
                <a:spcPts val="0"/>
              </a:spcAft>
              <a:buClrTx/>
              <a:buSzTx/>
              <a:buFont typeface="Arial" pitchFamily="34" charset="0"/>
              <a:buChar char="•"/>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الصوت هو اضطراب أو تموج تضاغطي ينتقل</a:t>
            </a: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في المادة بحيث يسبب اهتزازات داخل الأذن ما تلبث أن تتحول إلى إشارات كهربية في المخ بحيث يستطيع التعرف على مصدر الصوت.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1" eaLnBrk="1" fontAlgn="auto" latinLnBrk="0" hangingPunct="1">
              <a:lnSpc>
                <a:spcPct val="100000"/>
              </a:lnSpc>
              <a:spcBef>
                <a:spcPts val="0"/>
              </a:spcBef>
              <a:spcAft>
                <a:spcPts val="0"/>
              </a:spcAft>
              <a:buClrTx/>
              <a:buSzTx/>
              <a:buFont typeface="Arial" pitchFamily="34" charset="0"/>
              <a:buChar char="•"/>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الموجات </a:t>
            </a:r>
            <a:r>
              <a:rPr kumimoji="0" lang="ar-EG"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تعتبر شكل</a:t>
            </a:r>
            <a:endPar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من أشكال الطاقة. </a:t>
            </a:r>
            <a:endPar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2" name="Rectangle 31">
            <a:extLst>
              <a:ext uri="{FF2B5EF4-FFF2-40B4-BE49-F238E27FC236}">
                <a16:creationId xmlns:a16="http://schemas.microsoft.com/office/drawing/2014/main" id="{674CA48D-016C-4882-991E-625861338A3D}"/>
              </a:ext>
            </a:extLst>
          </p:cNvPr>
          <p:cNvSpPr/>
          <p:nvPr/>
        </p:nvSpPr>
        <p:spPr>
          <a:xfrm>
            <a:off x="4415932" y="1262139"/>
            <a:ext cx="262123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Times New Roman" panose="02020603050405020304" pitchFamily="18" charset="0"/>
              </a:rPr>
              <a:t>الصــــــوت</a:t>
            </a: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endParaRPr>
          </a:p>
        </p:txBody>
      </p:sp>
      <p:pic>
        <p:nvPicPr>
          <p:cNvPr id="41" name="Picture 6">
            <a:extLst>
              <a:ext uri="{FF2B5EF4-FFF2-40B4-BE49-F238E27FC236}">
                <a16:creationId xmlns:a16="http://schemas.microsoft.com/office/drawing/2014/main" id="{E22B789D-1615-4F7C-90B2-F6E4FA49F9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0924" y="4066945"/>
            <a:ext cx="587165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47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F50B82F6-97DC-445C-8C48-37B9A5D0470F}"/>
              </a:ext>
            </a:extLst>
          </p:cNvPr>
          <p:cNvSpPr/>
          <p:nvPr/>
        </p:nvSpPr>
        <p:spPr>
          <a:xfrm>
            <a:off x="3402420" y="1637206"/>
            <a:ext cx="435568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altLang="en-US" sz="36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Times New Roman" panose="02020603050405020304" pitchFamily="18" charset="0"/>
              </a:rPr>
              <a:t>هل ينتقل الصوت في الفراغ؟</a:t>
            </a:r>
            <a:endParaRPr kumimoji="0" lang="en-US" sz="36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sp>
        <p:nvSpPr>
          <p:cNvPr id="26" name="TextBox 3">
            <a:extLst>
              <a:ext uri="{FF2B5EF4-FFF2-40B4-BE49-F238E27FC236}">
                <a16:creationId xmlns:a16="http://schemas.microsoft.com/office/drawing/2014/main" id="{E39EFCFF-DCC3-4764-9039-3E5ADBB8B615}"/>
              </a:ext>
            </a:extLst>
          </p:cNvPr>
          <p:cNvSpPr txBox="1">
            <a:spLocks noChangeArrowheads="1"/>
          </p:cNvSpPr>
          <p:nvPr/>
        </p:nvSpPr>
        <p:spPr bwMode="auto">
          <a:xfrm>
            <a:off x="4673600" y="2442437"/>
            <a:ext cx="6363856" cy="3539430"/>
          </a:xfrm>
          <a:prstGeom prst="rect">
            <a:avLst/>
          </a:prstGeom>
          <a:noFill/>
          <a:ln w="9525">
            <a:solidFill>
              <a:srgbClr val="000000"/>
            </a:solidFill>
            <a:miter lim="800000"/>
            <a:headEnd/>
            <a:tailEnd/>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457200" marR="0" lvl="0" indent="-457200" algn="r" defTabSz="914400" rtl="1" eaLnBrk="0" fontAlgn="auto" latinLnBrk="0" hangingPunct="0">
              <a:lnSpc>
                <a:spcPct val="100000"/>
              </a:lnSpc>
              <a:spcBef>
                <a:spcPts val="0"/>
              </a:spcBef>
              <a:spcAft>
                <a:spcPts val="0"/>
              </a:spcAft>
              <a:buClrTx/>
              <a:buSzTx/>
              <a:buFont typeface="Wingdings" panose="05000000000000000000" pitchFamily="2" charset="2"/>
              <a:buChar char="q"/>
              <a:tabLst/>
              <a:defRPr/>
            </a:pPr>
            <a:r>
              <a:rPr kumimoji="0" lang="ar-SA" altLang="en-US" sz="2800" b="0" i="0" u="none" strike="noStrike" kern="120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الصوت بحاجة إلى وسط مادي للانتقال فيه، وبالتالي هو لا ينتقل في الفراغ</a:t>
            </a:r>
          </a:p>
          <a:p>
            <a:pPr marL="457200" marR="0" lvl="0" indent="-457200" algn="r" defTabSz="914400" rtl="1" eaLnBrk="0" fontAlgn="auto" latinLnBrk="0" hangingPunct="0">
              <a:lnSpc>
                <a:spcPct val="100000"/>
              </a:lnSpc>
              <a:spcBef>
                <a:spcPts val="0"/>
              </a:spcBef>
              <a:spcAft>
                <a:spcPts val="0"/>
              </a:spcAft>
              <a:buClrTx/>
              <a:buSzTx/>
              <a:buFont typeface="Wingdings" panose="05000000000000000000" pitchFamily="2" charset="2"/>
              <a:buChar char="q"/>
              <a:tabLst/>
              <a:defRPr/>
            </a:pPr>
            <a:r>
              <a:rPr kumimoji="0" lang="ar-SA" altLang="en-US" sz="2800" b="0" i="0" u="none" strike="noStrike" kern="1200" cap="none" spc="0" normalizeH="0" baseline="0" noProof="0" dirty="0">
                <a:ln>
                  <a:noFill/>
                </a:ln>
                <a:solidFill>
                  <a:prstClr val="black"/>
                </a:solidFill>
                <a:effectLst/>
                <a:uLnTx/>
                <a:uFillTx/>
                <a:latin typeface="Arial" panose="020B0604020202020204" pitchFamily="34" charset="0"/>
              </a:rPr>
              <a:t>الوسط المادي مثل المادة: الغازية – السائلة – الصلبة</a:t>
            </a:r>
          </a:p>
          <a:p>
            <a:pPr marL="457200" marR="0" lvl="0" indent="-457200" algn="r" defTabSz="914400" rtl="1" eaLnBrk="0" fontAlgn="auto" latinLnBrk="0" hangingPunct="0">
              <a:lnSpc>
                <a:spcPct val="100000"/>
              </a:lnSpc>
              <a:spcBef>
                <a:spcPts val="0"/>
              </a:spcBef>
              <a:spcAft>
                <a:spcPts val="0"/>
              </a:spcAft>
              <a:buClrTx/>
              <a:buSzTx/>
              <a:buFont typeface="Wingdings" panose="05000000000000000000" pitchFamily="2" charset="2"/>
              <a:buChar char="q"/>
              <a:tabLst/>
              <a:defRPr/>
            </a:pPr>
            <a:r>
              <a:rPr kumimoji="0" lang="ar-SA" altLang="en-US" sz="2800" b="0" i="0" u="none" strike="noStrike" kern="1200" cap="none" spc="0" normalizeH="0" baseline="0" noProof="0" dirty="0">
                <a:ln>
                  <a:noFill/>
                </a:ln>
                <a:solidFill>
                  <a:prstClr val="black"/>
                </a:solidFill>
                <a:effectLst/>
                <a:uLnTx/>
                <a:uFillTx/>
                <a:latin typeface="Arial" panose="020B0604020202020204" pitchFamily="34" charset="0"/>
              </a:rPr>
              <a:t>ينتقل الصوت في الأوساط المختلفة عبر اصطدام جزيئات الوسط بعضها بعضاً</a:t>
            </a:r>
          </a:p>
          <a:p>
            <a:pPr marL="457200" marR="0" lvl="0" indent="-457200" algn="r" defTabSz="914400" rtl="1" eaLnBrk="0" fontAlgn="auto" latinLnBrk="0" hangingPunct="0">
              <a:lnSpc>
                <a:spcPct val="100000"/>
              </a:lnSpc>
              <a:spcBef>
                <a:spcPts val="0"/>
              </a:spcBef>
              <a:spcAft>
                <a:spcPts val="0"/>
              </a:spcAft>
              <a:buClrTx/>
              <a:buSzTx/>
              <a:buFont typeface="Wingdings" panose="05000000000000000000" pitchFamily="2" charset="2"/>
              <a:buChar char="q"/>
              <a:tabLst/>
              <a:defRPr/>
            </a:pPr>
            <a:r>
              <a:rPr kumimoji="0" lang="ar-SA" altLang="en-US" sz="2800" b="0" i="0" u="none" strike="noStrike" kern="1200" cap="none" spc="0" normalizeH="0" baseline="0" noProof="0" dirty="0">
                <a:ln>
                  <a:noFill/>
                </a:ln>
                <a:solidFill>
                  <a:prstClr val="black"/>
                </a:solidFill>
                <a:effectLst/>
                <a:uLnTx/>
                <a:uFillTx/>
                <a:latin typeface="Arial" panose="020B0604020202020204" pitchFamily="34" charset="0"/>
              </a:rPr>
              <a:t>سرعة انتشار الصوت في المواد الصلبة </a:t>
            </a: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rPr>
              <a:t>&lt;</a:t>
            </a:r>
            <a:r>
              <a:rPr kumimoji="0" lang="ar-SA" altLang="en-US" sz="2800" b="0" i="0" u="none" strike="noStrike" kern="1200" cap="none" spc="0" normalizeH="0" baseline="0" noProof="0" dirty="0">
                <a:ln>
                  <a:noFill/>
                </a:ln>
                <a:solidFill>
                  <a:prstClr val="black"/>
                </a:solidFill>
                <a:effectLst/>
                <a:uLnTx/>
                <a:uFillTx/>
                <a:latin typeface="Arial" panose="020B0604020202020204" pitchFamily="34" charset="0"/>
              </a:rPr>
              <a:t> سرعته في المواد السائلة </a:t>
            </a: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rPr>
              <a:t>&lt;</a:t>
            </a:r>
            <a:r>
              <a:rPr kumimoji="0" lang="ar-SA" altLang="en-US" sz="2800" b="0" i="0" u="none" strike="noStrike" kern="1200" cap="none" spc="0" normalizeH="0" baseline="0" noProof="0" dirty="0">
                <a:ln>
                  <a:noFill/>
                </a:ln>
                <a:solidFill>
                  <a:prstClr val="black"/>
                </a:solidFill>
                <a:effectLst/>
                <a:uLnTx/>
                <a:uFillTx/>
                <a:latin typeface="Arial" panose="020B0604020202020204" pitchFamily="34" charset="0"/>
              </a:rPr>
              <a:t> سرعته في الغازات</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ndParaRPr>
          </a:p>
          <a:p>
            <a:pPr marL="457200" marR="0" lvl="0" indent="-457200" algn="r" defTabSz="914400" rtl="1" eaLnBrk="0" fontAlgn="auto" latinLnBrk="0" hangingPunct="0">
              <a:lnSpc>
                <a:spcPct val="100000"/>
              </a:lnSpc>
              <a:spcBef>
                <a:spcPts val="0"/>
              </a:spcBef>
              <a:spcAft>
                <a:spcPts val="0"/>
              </a:spcAft>
              <a:buClrTx/>
              <a:buSzTx/>
              <a:buFont typeface="Wingdings" panose="05000000000000000000" pitchFamily="2" charset="2"/>
              <a:buChar char="q"/>
              <a:tabLst/>
              <a:defRPr/>
            </a:pP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7" name="Picture 5">
            <a:extLst>
              <a:ext uri="{FF2B5EF4-FFF2-40B4-BE49-F238E27FC236}">
                <a16:creationId xmlns:a16="http://schemas.microsoft.com/office/drawing/2014/main" id="{57A40683-4DA5-467E-AF71-681E41C3A2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470" y="2753214"/>
            <a:ext cx="3448050" cy="2581275"/>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406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19667F7C-87EB-4E34-B610-62D412B4EBC7}"/>
              </a:ext>
            </a:extLst>
          </p:cNvPr>
          <p:cNvSpPr>
            <a:spLocks noGrp="1"/>
          </p:cNvSpPr>
          <p:nvPr>
            <p:ph idx="1"/>
          </p:nvPr>
        </p:nvSpPr>
        <p:spPr>
          <a:xfrm>
            <a:off x="377251" y="2756609"/>
            <a:ext cx="7354888" cy="2304975"/>
          </a:xfrm>
        </p:spPr>
        <p:txBody>
          <a:bodyPr/>
          <a:lstStyle/>
          <a:p>
            <a:pPr algn="r" rtl="1">
              <a:defRPr/>
            </a:pPr>
            <a:r>
              <a:rPr lang="ar-SA" sz="2800" dirty="0">
                <a:cs typeface="+mj-cs"/>
              </a:rPr>
              <a:t>فسري: كان الناس يتنبؤون بقرب وصول القطار بوضع آذانهم على سكة القطار!</a:t>
            </a:r>
          </a:p>
          <a:p>
            <a:pPr marL="0" indent="0" algn="r" rtl="1">
              <a:buFont typeface="Wingdings 2" panose="05020102010507070707" pitchFamily="18" charset="2"/>
              <a:buNone/>
              <a:defRPr/>
            </a:pPr>
            <a:endParaRPr lang="ar-SA" sz="2800" dirty="0">
              <a:cs typeface="+mj-cs"/>
            </a:endParaRPr>
          </a:p>
          <a:p>
            <a:pPr algn="r" rtl="1">
              <a:buFont typeface="Arial" panose="020B0604020202020204" pitchFamily="34" charset="0"/>
              <a:buChar char="•"/>
              <a:defRPr/>
            </a:pPr>
            <a:r>
              <a:rPr lang="ar-SA" sz="2800" dirty="0">
                <a:solidFill>
                  <a:prstClr val="black"/>
                </a:solidFill>
                <a:cs typeface="+mj-cs"/>
              </a:rPr>
              <a:t>الإجابة: </a:t>
            </a:r>
            <a:r>
              <a:rPr lang="ar-SA" sz="2800" dirty="0">
                <a:cs typeface="+mj-cs"/>
              </a:rPr>
              <a:t>لأن الصوت ينتقل في الحديد أسرع من الهواء.</a:t>
            </a:r>
            <a:endParaRPr lang="en-US" sz="2800" dirty="0">
              <a:cs typeface="+mj-cs"/>
            </a:endParaRPr>
          </a:p>
        </p:txBody>
      </p:sp>
      <p:pic>
        <p:nvPicPr>
          <p:cNvPr id="27" name="Picture 3">
            <a:extLst>
              <a:ext uri="{FF2B5EF4-FFF2-40B4-BE49-F238E27FC236}">
                <a16:creationId xmlns:a16="http://schemas.microsoft.com/office/drawing/2014/main" id="{B7B4A047-683D-4ACD-A166-D35D73276B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112" y="2663105"/>
            <a:ext cx="2619375" cy="23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5DD94CD-EB89-4FE5-A0A9-45BC60F65E3C}"/>
              </a:ext>
            </a:extLst>
          </p:cNvPr>
          <p:cNvSpPr/>
          <p:nvPr/>
        </p:nvSpPr>
        <p:spPr>
          <a:xfrm>
            <a:off x="4340437" y="1391443"/>
            <a:ext cx="223651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Arial" panose="020B0604020202020204" pitchFamily="34" charset="0"/>
              </a:rPr>
              <a:t>تــدريـــب</a:t>
            </a: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endParaRPr>
          </a:p>
        </p:txBody>
      </p:sp>
    </p:spTree>
    <p:extLst>
      <p:ext uri="{BB962C8B-B14F-4D97-AF65-F5344CB8AC3E}">
        <p14:creationId xmlns:p14="http://schemas.microsoft.com/office/powerpoint/2010/main" val="8756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anim calcmode="lin" valueType="num">
                                      <p:cBhvr additive="base">
                                        <p:cTn id="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80278D70-2619-4E85-8D06-7D6B8DAE25BE}"/>
              </a:ext>
            </a:extLst>
          </p:cNvPr>
          <p:cNvSpPr>
            <a:spLocks noGrp="1"/>
          </p:cNvSpPr>
          <p:nvPr>
            <p:ph idx="1"/>
          </p:nvPr>
        </p:nvSpPr>
        <p:spPr>
          <a:xfrm>
            <a:off x="2946976" y="1934732"/>
            <a:ext cx="8715375" cy="4733925"/>
          </a:xfrm>
        </p:spPr>
        <p:txBody>
          <a:bodyPr>
            <a:normAutofit/>
          </a:bodyPr>
          <a:lstStyle/>
          <a:p>
            <a:pPr algn="just" rtl="1" eaLnBrk="1" fontAlgn="auto" hangingPunct="1">
              <a:spcAft>
                <a:spcPts val="0"/>
              </a:spcAft>
              <a:buClrTx/>
              <a:buFont typeface="Arial" pitchFamily="34" charset="0"/>
              <a:buChar char="•"/>
              <a:defRPr/>
            </a:pPr>
            <a:r>
              <a:rPr lang="ar-SA" sz="2800" dirty="0">
                <a:latin typeface="Times New Roman" pitchFamily="18" charset="0"/>
                <a:ea typeface="+mn-ea"/>
                <a:cs typeface="Times New Roman" pitchFamily="18" charset="0"/>
              </a:rPr>
              <a:t>يمكن للصوت أن ينتقل في أي وسط مادي. </a:t>
            </a:r>
          </a:p>
          <a:p>
            <a:pPr algn="just" rtl="1" eaLnBrk="1" fontAlgn="auto" hangingPunct="1">
              <a:spcAft>
                <a:spcPts val="0"/>
              </a:spcAft>
              <a:buClrTx/>
              <a:buFont typeface="Arial" pitchFamily="34" charset="0"/>
              <a:buChar char="•"/>
              <a:defRPr/>
            </a:pPr>
            <a:r>
              <a:rPr lang="ar-EG" sz="2800" dirty="0">
                <a:latin typeface="Times New Roman" pitchFamily="18" charset="0"/>
                <a:ea typeface="+mn-ea"/>
                <a:cs typeface="Times New Roman" pitchFamily="18" charset="0"/>
              </a:rPr>
              <a:t>تختلف سرعة انتقال الصوت بحسب نوع الوسط ودرجة الحرارة فتكون سرعته أعلى في المواد الصلبة وأقل في السوائل و الغازات. </a:t>
            </a:r>
            <a:endParaRPr lang="ar-SA" sz="2800" dirty="0">
              <a:latin typeface="Times New Roman" pitchFamily="18" charset="0"/>
              <a:ea typeface="+mn-ea"/>
              <a:cs typeface="Times New Roman" pitchFamily="18" charset="0"/>
            </a:endParaRPr>
          </a:p>
          <a:p>
            <a:pPr algn="just" rtl="1" eaLnBrk="1" fontAlgn="auto" hangingPunct="1">
              <a:spcAft>
                <a:spcPts val="0"/>
              </a:spcAft>
              <a:buClrTx/>
              <a:buFont typeface="Arial" pitchFamily="34" charset="0"/>
              <a:buChar char="•"/>
              <a:defRPr/>
            </a:pPr>
            <a:r>
              <a:rPr lang="ar-EG" sz="2800" dirty="0">
                <a:latin typeface="Times New Roman" pitchFamily="18" charset="0"/>
                <a:ea typeface="+mn-ea"/>
                <a:cs typeface="Times New Roman" pitchFamily="18" charset="0"/>
              </a:rPr>
              <a:t>سرعة الصوت في الهواء عند درجة الصفر المئوي هي 331م</a:t>
            </a:r>
            <a:r>
              <a:rPr lang="en-GB" sz="2800" dirty="0">
                <a:latin typeface="Times New Roman" pitchFamily="18" charset="0"/>
                <a:ea typeface="+mn-ea"/>
                <a:cs typeface="Times New Roman" pitchFamily="18" charset="0"/>
              </a:rPr>
              <a:t>/</a:t>
            </a:r>
            <a:r>
              <a:rPr lang="ar-SA" sz="2800" dirty="0">
                <a:latin typeface="Times New Roman" pitchFamily="18" charset="0"/>
                <a:ea typeface="+mn-ea"/>
                <a:cs typeface="Times New Roman" pitchFamily="18" charset="0"/>
              </a:rPr>
              <a:t>ث</a:t>
            </a:r>
            <a:r>
              <a:rPr lang="ar-EG" sz="2800" dirty="0">
                <a:latin typeface="Times New Roman" pitchFamily="18" charset="0"/>
                <a:ea typeface="+mn-ea"/>
                <a:cs typeface="Times New Roman" pitchFamily="18" charset="0"/>
              </a:rPr>
              <a:t> </a:t>
            </a:r>
            <a:r>
              <a:rPr lang="ar-SA" sz="2800" dirty="0">
                <a:latin typeface="Times New Roman" pitchFamily="18" charset="0"/>
                <a:ea typeface="+mn-ea"/>
                <a:cs typeface="Times New Roman" pitchFamily="18" charset="0"/>
              </a:rPr>
              <a:t>و</a:t>
            </a:r>
            <a:r>
              <a:rPr lang="ar-EG" sz="2800" dirty="0">
                <a:latin typeface="Times New Roman" pitchFamily="18" charset="0"/>
                <a:ea typeface="+mn-ea"/>
                <a:cs typeface="Times New Roman" pitchFamily="18" charset="0"/>
              </a:rPr>
              <a:t> تزداد هذه السرعة بإرتفاع درجة الحرارة. </a:t>
            </a:r>
            <a:endParaRPr lang="ar-SA" sz="2800" dirty="0">
              <a:latin typeface="Times New Roman" pitchFamily="18" charset="0"/>
              <a:ea typeface="+mn-ea"/>
              <a:cs typeface="Times New Roman" pitchFamily="18" charset="0"/>
            </a:endParaRPr>
          </a:p>
          <a:p>
            <a:pPr algn="just" rtl="1" eaLnBrk="1" fontAlgn="auto" hangingPunct="1">
              <a:spcAft>
                <a:spcPts val="0"/>
              </a:spcAft>
              <a:buClrTx/>
              <a:buFont typeface="Arial" pitchFamily="34" charset="0"/>
              <a:buChar char="•"/>
              <a:defRPr/>
            </a:pPr>
            <a:r>
              <a:rPr lang="ar-EG" sz="2800" dirty="0">
                <a:latin typeface="Times New Roman" pitchFamily="18" charset="0"/>
                <a:ea typeface="+mn-ea"/>
                <a:cs typeface="Times New Roman" pitchFamily="18" charset="0"/>
              </a:rPr>
              <a:t>سرعة الصوت في الماء</a:t>
            </a:r>
            <a:r>
              <a:rPr lang="ar-SA" sz="2800" dirty="0">
                <a:latin typeface="Times New Roman" pitchFamily="18" charset="0"/>
                <a:ea typeface="+mn-ea"/>
                <a:cs typeface="Times New Roman" pitchFamily="18" charset="0"/>
              </a:rPr>
              <a:t> هي </a:t>
            </a:r>
            <a:r>
              <a:rPr lang="ar-EG" sz="2800" dirty="0">
                <a:latin typeface="Times New Roman" pitchFamily="18" charset="0"/>
                <a:ea typeface="+mn-ea"/>
                <a:cs typeface="Times New Roman" pitchFamily="18" charset="0"/>
              </a:rPr>
              <a:t>1450م</a:t>
            </a:r>
            <a:r>
              <a:rPr lang="en-GB" sz="2800" dirty="0">
                <a:latin typeface="Times New Roman" pitchFamily="18" charset="0"/>
                <a:ea typeface="+mn-ea"/>
                <a:cs typeface="Times New Roman" pitchFamily="18" charset="0"/>
              </a:rPr>
              <a:t>/</a:t>
            </a:r>
            <a:r>
              <a:rPr lang="ar-SA" sz="2800" dirty="0">
                <a:latin typeface="Times New Roman" pitchFamily="18" charset="0"/>
                <a:ea typeface="+mn-ea"/>
                <a:cs typeface="Times New Roman" pitchFamily="18" charset="0"/>
              </a:rPr>
              <a:t>ث</a:t>
            </a:r>
            <a:r>
              <a:rPr lang="ar-EG" sz="2800" dirty="0">
                <a:latin typeface="Times New Roman" pitchFamily="18" charset="0"/>
                <a:ea typeface="+mn-ea"/>
                <a:cs typeface="Times New Roman" pitchFamily="18" charset="0"/>
              </a:rPr>
              <a:t> عند الدرجة القياسية (15 درجة مئوية)</a:t>
            </a:r>
            <a:r>
              <a:rPr lang="ar-SA" sz="2800" dirty="0">
                <a:latin typeface="Times New Roman" pitchFamily="18" charset="0"/>
                <a:ea typeface="+mn-ea"/>
                <a:cs typeface="Times New Roman" pitchFamily="18" charset="0"/>
              </a:rPr>
              <a:t> و</a:t>
            </a:r>
            <a:r>
              <a:rPr lang="ar-EG" sz="2800" dirty="0">
                <a:latin typeface="Times New Roman" pitchFamily="18" charset="0"/>
                <a:ea typeface="+mn-ea"/>
                <a:cs typeface="Times New Roman" pitchFamily="18" charset="0"/>
              </a:rPr>
              <a:t>تزيد هذه السرعة في المواد الصلبة إلى أن تصل 3000 - </a:t>
            </a:r>
            <a:r>
              <a:rPr lang="ar-SA" sz="2800" dirty="0">
                <a:latin typeface="Times New Roman" pitchFamily="18" charset="0"/>
                <a:ea typeface="+mn-ea"/>
                <a:cs typeface="Times New Roman" pitchFamily="18" charset="0"/>
              </a:rPr>
              <a:t>  </a:t>
            </a:r>
            <a:r>
              <a:rPr lang="ar-EG" sz="2800" dirty="0">
                <a:latin typeface="Times New Roman" pitchFamily="18" charset="0"/>
                <a:ea typeface="+mn-ea"/>
                <a:cs typeface="Times New Roman" pitchFamily="18" charset="0"/>
              </a:rPr>
              <a:t>6000</a:t>
            </a:r>
            <a:r>
              <a:rPr lang="ar-SA" sz="2800" dirty="0">
                <a:latin typeface="Times New Roman" pitchFamily="18" charset="0"/>
                <a:ea typeface="+mn-ea"/>
                <a:cs typeface="Times New Roman" pitchFamily="18" charset="0"/>
              </a:rPr>
              <a:t> </a:t>
            </a:r>
            <a:r>
              <a:rPr lang="ar-EG" sz="2800" dirty="0">
                <a:latin typeface="Times New Roman" pitchFamily="18" charset="0"/>
                <a:ea typeface="+mn-ea"/>
                <a:cs typeface="Times New Roman" pitchFamily="18" charset="0"/>
              </a:rPr>
              <a:t>م</a:t>
            </a:r>
            <a:r>
              <a:rPr lang="en-GB" sz="2800" dirty="0">
                <a:latin typeface="Times New Roman" pitchFamily="18" charset="0"/>
                <a:ea typeface="+mn-ea"/>
                <a:cs typeface="Times New Roman" pitchFamily="18" charset="0"/>
              </a:rPr>
              <a:t>/</a:t>
            </a:r>
            <a:r>
              <a:rPr lang="ar-SA" sz="2800" dirty="0">
                <a:latin typeface="Times New Roman" pitchFamily="18" charset="0"/>
                <a:ea typeface="+mn-ea"/>
                <a:cs typeface="Times New Roman" pitchFamily="18" charset="0"/>
              </a:rPr>
              <a:t>ث</a:t>
            </a:r>
            <a:r>
              <a:rPr lang="ar-EG" sz="2800" dirty="0">
                <a:latin typeface="Times New Roman" pitchFamily="18" charset="0"/>
                <a:ea typeface="+mn-ea"/>
                <a:cs typeface="Times New Roman" pitchFamily="18" charset="0"/>
              </a:rPr>
              <a:t>. </a:t>
            </a:r>
            <a:endParaRPr lang="ar-SA" sz="2800" dirty="0">
              <a:latin typeface="Times New Roman" pitchFamily="18" charset="0"/>
              <a:ea typeface="+mn-ea"/>
              <a:cs typeface="Times New Roman" pitchFamily="18" charset="0"/>
            </a:endParaRPr>
          </a:p>
          <a:p>
            <a:pPr algn="just" rtl="1" eaLnBrk="1" fontAlgn="auto" hangingPunct="1">
              <a:spcAft>
                <a:spcPts val="0"/>
              </a:spcAft>
              <a:buClrTx/>
              <a:buFont typeface="Arial" pitchFamily="34" charset="0"/>
              <a:buChar char="•"/>
              <a:defRPr/>
            </a:pPr>
            <a:r>
              <a:rPr lang="ar-EG" sz="2800" dirty="0">
                <a:latin typeface="Times New Roman" pitchFamily="18" charset="0"/>
                <a:ea typeface="+mn-ea"/>
                <a:cs typeface="Times New Roman" pitchFamily="18" charset="0"/>
              </a:rPr>
              <a:t>من العوامل المؤثرة في سرعة الصوت كثافة الوسط </a:t>
            </a:r>
            <a:r>
              <a:rPr lang="ar-SA" sz="2800" dirty="0">
                <a:latin typeface="Times New Roman" pitchFamily="18" charset="0"/>
                <a:ea typeface="+mn-ea"/>
                <a:cs typeface="Times New Roman" pitchFamily="18" charset="0"/>
              </a:rPr>
              <a:t>والتي ت</a:t>
            </a:r>
            <a:r>
              <a:rPr lang="ar-EG" sz="2800" dirty="0">
                <a:latin typeface="Times New Roman" pitchFamily="18" charset="0"/>
                <a:ea typeface="+mn-ea"/>
                <a:cs typeface="Times New Roman" pitchFamily="18" charset="0"/>
              </a:rPr>
              <a:t>لعب دوراً مهما في تباين السرعات. </a:t>
            </a:r>
            <a:endParaRPr lang="en-US" sz="2800" dirty="0">
              <a:latin typeface="Times New Roman" pitchFamily="18" charset="0"/>
              <a:ea typeface="+mn-ea"/>
              <a:cs typeface="Times New Roman" pitchFamily="18" charset="0"/>
            </a:endParaRPr>
          </a:p>
        </p:txBody>
      </p:sp>
      <p:sp>
        <p:nvSpPr>
          <p:cNvPr id="2" name="Rectangle 1">
            <a:extLst>
              <a:ext uri="{FF2B5EF4-FFF2-40B4-BE49-F238E27FC236}">
                <a16:creationId xmlns:a16="http://schemas.microsoft.com/office/drawing/2014/main" id="{9736E65C-634C-4C17-9A30-7C93CB597C0F}"/>
              </a:ext>
            </a:extLst>
          </p:cNvPr>
          <p:cNvSpPr/>
          <p:nvPr/>
        </p:nvSpPr>
        <p:spPr>
          <a:xfrm>
            <a:off x="2797708" y="1281179"/>
            <a:ext cx="5402440"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Arial" panose="020B0604020202020204" pitchFamily="34" charset="0"/>
              </a:rPr>
              <a:t>حقائق عن الموجات الصوتية</a:t>
            </a:r>
            <a:endParaRPr kumimoji="0" lang="en-US"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endParaRPr>
          </a:p>
        </p:txBody>
      </p:sp>
      <p:pic>
        <p:nvPicPr>
          <p:cNvPr id="27" name="Picture 5" descr="http://www.3aroob.com/images/article/8755.jpg">
            <a:extLst>
              <a:ext uri="{FF2B5EF4-FFF2-40B4-BE49-F238E27FC236}">
                <a16:creationId xmlns:a16="http://schemas.microsoft.com/office/drawing/2014/main" id="{BF0D324E-6B0D-4E6C-982E-FBF7FACB9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21" y="2342235"/>
            <a:ext cx="2376488" cy="313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30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1C7E2E93-28FC-437E-AFBC-92D02FF06F7A}"/>
              </a:ext>
            </a:extLst>
          </p:cNvPr>
          <p:cNvSpPr/>
          <p:nvPr/>
        </p:nvSpPr>
        <p:spPr>
          <a:xfrm>
            <a:off x="2913266" y="1517134"/>
            <a:ext cx="554350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altLang="en-US"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Times New Roman" panose="02020603050405020304" pitchFamily="18" charset="0"/>
              </a:rPr>
              <a:t>أيهما اسرع.. الصوت أم الضوء؟</a:t>
            </a:r>
            <a:endParaRPr kumimoji="0" lang="en-US"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endParaRPr>
          </a:p>
        </p:txBody>
      </p:sp>
      <p:sp>
        <p:nvSpPr>
          <p:cNvPr id="3" name="Rectangle 2">
            <a:extLst>
              <a:ext uri="{FF2B5EF4-FFF2-40B4-BE49-F238E27FC236}">
                <a16:creationId xmlns:a16="http://schemas.microsoft.com/office/drawing/2014/main" id="{4CE1F07B-918A-4D33-8997-CE217203C99A}"/>
              </a:ext>
            </a:extLst>
          </p:cNvPr>
          <p:cNvSpPr/>
          <p:nvPr/>
        </p:nvSpPr>
        <p:spPr>
          <a:xfrm>
            <a:off x="1922769" y="2717860"/>
            <a:ext cx="809548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alt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سرعة انتشار الصوت ضئيلة جداً بالنسبة لسرعة انتشار الضوء، تقريبا</a:t>
            </a:r>
          </a:p>
        </p:txBody>
      </p:sp>
      <p:sp>
        <p:nvSpPr>
          <p:cNvPr id="4" name="Rectangle 3">
            <a:extLst>
              <a:ext uri="{FF2B5EF4-FFF2-40B4-BE49-F238E27FC236}">
                <a16:creationId xmlns:a16="http://schemas.microsoft.com/office/drawing/2014/main" id="{DE3C066B-CBF1-45C9-B826-C9B31FE295FA}"/>
              </a:ext>
            </a:extLst>
          </p:cNvPr>
          <p:cNvSpPr/>
          <p:nvPr/>
        </p:nvSpPr>
        <p:spPr>
          <a:xfrm>
            <a:off x="6096000" y="3572921"/>
            <a:ext cx="1980324" cy="646331"/>
          </a:xfrm>
          <a:prstGeom prst="rect">
            <a:avLst/>
          </a:prstGeom>
          <a:ln w="3175">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سرعة انتشار الصوت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300 م/ث</a:t>
            </a:r>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FB24053C-0740-4E3C-B2AC-6AF69927EA0A}"/>
              </a:ext>
            </a:extLst>
          </p:cNvPr>
          <p:cNvSpPr/>
          <p:nvPr/>
        </p:nvSpPr>
        <p:spPr>
          <a:xfrm>
            <a:off x="3897745" y="3581120"/>
            <a:ext cx="1911927" cy="646331"/>
          </a:xfrm>
          <a:prstGeom prst="rect">
            <a:avLst/>
          </a:prstGeom>
          <a:ln w="3175">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سرعة انتشار الضوء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300000000 م/ث</a:t>
            </a:r>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1B02201C-3DFA-4900-9772-7C68EAC7A9AE}"/>
              </a:ext>
            </a:extLst>
          </p:cNvPr>
          <p:cNvSpPr txBox="1"/>
          <p:nvPr/>
        </p:nvSpPr>
        <p:spPr>
          <a:xfrm>
            <a:off x="3572952" y="4914886"/>
            <a:ext cx="4758248" cy="523220"/>
          </a:xfrm>
          <a:prstGeom prst="rect">
            <a:avLst/>
          </a:prstGeom>
          <a:noFill/>
          <a:ln w="3175">
            <a:solidFill>
              <a:schemeClr val="tx1"/>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glow rad="63500">
                    <a:srgbClr val="C0504D">
                      <a:satMod val="175000"/>
                      <a:alpha val="40000"/>
                    </a:srgbClr>
                  </a:glow>
                </a:effectLst>
                <a:uLnTx/>
                <a:uFillTx/>
                <a:latin typeface="Calibri"/>
                <a:ea typeface="+mn-ea"/>
                <a:cs typeface="Times New Roman" panose="02020603050405020304" pitchFamily="18" charset="0"/>
              </a:rPr>
              <a:t>لذلك نسمع الرعد بعد أن نرى البرق بقليل</a:t>
            </a:r>
            <a:endParaRPr kumimoji="0" lang="en-US" sz="2800" b="0" i="0" u="none" strike="noStrike" kern="1200" cap="none" spc="0" normalizeH="0" baseline="0" noProof="0" dirty="0">
              <a:ln>
                <a:noFill/>
              </a:ln>
              <a:solidFill>
                <a:prstClr val="black"/>
              </a:solidFill>
              <a:effectLst>
                <a:glow rad="63500">
                  <a:srgbClr val="C0504D">
                    <a:satMod val="175000"/>
                    <a:alpha val="40000"/>
                  </a:srgbClr>
                </a:glow>
              </a:effectLst>
              <a:uLnTx/>
              <a:uFillTx/>
              <a:latin typeface="Calibri"/>
              <a:ea typeface="+mn-ea"/>
              <a:cs typeface="+mn-cs"/>
            </a:endParaRPr>
          </a:p>
        </p:txBody>
      </p:sp>
    </p:spTree>
    <p:extLst>
      <p:ext uri="{BB962C8B-B14F-4D97-AF65-F5344CB8AC3E}">
        <p14:creationId xmlns:p14="http://schemas.microsoft.com/office/powerpoint/2010/main" val="2715715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9D327488-A244-405F-90B7-0CF4157DE277}"/>
              </a:ext>
            </a:extLst>
          </p:cNvPr>
          <p:cNvGrpSpPr/>
          <p:nvPr/>
        </p:nvGrpSpPr>
        <p:grpSpPr>
          <a:xfrm>
            <a:off x="2508414" y="2100021"/>
            <a:ext cx="6994525" cy="1014413"/>
            <a:chOff x="1049338" y="4845050"/>
            <a:chExt cx="6994525" cy="1014413"/>
          </a:xfrm>
        </p:grpSpPr>
        <p:sp>
          <p:nvSpPr>
            <p:cNvPr id="31" name="TextBox 3">
              <a:extLst>
                <a:ext uri="{FF2B5EF4-FFF2-40B4-BE49-F238E27FC236}">
                  <a16:creationId xmlns:a16="http://schemas.microsoft.com/office/drawing/2014/main" id="{0B6ECDC7-ADE2-4B81-977E-79F950A24D11}"/>
                </a:ext>
              </a:extLst>
            </p:cNvPr>
            <p:cNvSpPr txBox="1">
              <a:spLocks noChangeArrowheads="1"/>
            </p:cNvSpPr>
            <p:nvPr/>
          </p:nvSpPr>
          <p:spPr bwMode="auto">
            <a:xfrm>
              <a:off x="3084513" y="4845050"/>
              <a:ext cx="3240087" cy="1014413"/>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en-US" sz="2000" b="0" i="0" u="none" strike="noStrike" kern="0" cap="none" spc="0" normalizeH="0" baseline="0" noProof="0" dirty="0">
                  <a:ln>
                    <a:noFill/>
                  </a:ln>
                  <a:solidFill>
                    <a:prstClr val="black"/>
                  </a:solidFill>
                  <a:effectLst/>
                  <a:uLnTx/>
                  <a:uFillTx/>
                  <a:latin typeface="Arial" panose="020B0604020202020204" pitchFamily="34" charset="0"/>
                </a:rPr>
                <a:t>20 هرتز              20000 هرتز</a:t>
              </a:r>
            </a:p>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SA" altLang="en-US" sz="2000" b="0" i="0" u="none" strike="noStrike" kern="0" cap="none" spc="0" normalizeH="0" baseline="0" noProof="0" dirty="0">
                <a:ln>
                  <a:noFill/>
                </a:ln>
                <a:solidFill>
                  <a:prstClr val="black"/>
                </a:solidFill>
                <a:effectLst/>
                <a:uLnTx/>
                <a:uFillTx/>
                <a:latin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2000" b="0" i="0" u="none" strike="noStrike" kern="0" cap="none" spc="0" normalizeH="0" baseline="0" noProof="0" dirty="0">
                  <a:ln>
                    <a:noFill/>
                  </a:ln>
                  <a:solidFill>
                    <a:prstClr val="black"/>
                  </a:solidFill>
                  <a:effectLst/>
                  <a:uLnTx/>
                  <a:uFillTx/>
                  <a:latin typeface="Arial" panose="020B0604020202020204" pitchFamily="34" charset="0"/>
                </a:rPr>
                <a:t>المدى المسموع</a:t>
              </a:r>
              <a:endParaRPr kumimoji="0" lang="en-US" altLang="en-US" sz="2000" b="0" i="0" u="none" strike="noStrike" kern="0" cap="none" spc="0" normalizeH="0" baseline="0" noProof="0" dirty="0">
                <a:ln>
                  <a:noFill/>
                </a:ln>
                <a:solidFill>
                  <a:prstClr val="black"/>
                </a:solidFill>
                <a:effectLst/>
                <a:uLnTx/>
                <a:uFillTx/>
                <a:latin typeface="Arial" panose="020B0604020202020204" pitchFamily="34" charset="0"/>
              </a:endParaRPr>
            </a:p>
          </p:txBody>
        </p:sp>
        <p:cxnSp>
          <p:nvCxnSpPr>
            <p:cNvPr id="32" name="Straight Arrow Connector 31">
              <a:extLst>
                <a:ext uri="{FF2B5EF4-FFF2-40B4-BE49-F238E27FC236}">
                  <a16:creationId xmlns:a16="http://schemas.microsoft.com/office/drawing/2014/main" id="{97449C39-BED4-4FDB-9A93-331DA00D17FD}"/>
                </a:ext>
              </a:extLst>
            </p:cNvPr>
            <p:cNvCxnSpPr/>
            <p:nvPr/>
          </p:nvCxnSpPr>
          <p:spPr>
            <a:xfrm>
              <a:off x="6324600" y="5084763"/>
              <a:ext cx="1719263" cy="0"/>
            </a:xfrm>
            <a:prstGeom prst="straightConnector1">
              <a:avLst/>
            </a:prstGeom>
            <a:noFill/>
            <a:ln w="9525" cap="flat" cmpd="sng" algn="ctr">
              <a:solidFill>
                <a:srgbClr val="0F6FC6">
                  <a:shade val="80000"/>
                </a:srgbClr>
              </a:solidFill>
              <a:prstDash val="solid"/>
              <a:tailEnd type="triangle"/>
            </a:ln>
            <a:effectLst/>
          </p:spPr>
        </p:cxnSp>
        <p:cxnSp>
          <p:nvCxnSpPr>
            <p:cNvPr id="33" name="Straight Arrow Connector 32">
              <a:extLst>
                <a:ext uri="{FF2B5EF4-FFF2-40B4-BE49-F238E27FC236}">
                  <a16:creationId xmlns:a16="http://schemas.microsoft.com/office/drawing/2014/main" id="{1FBA1519-6599-4754-B648-2782B544C52A}"/>
                </a:ext>
              </a:extLst>
            </p:cNvPr>
            <p:cNvCxnSpPr/>
            <p:nvPr/>
          </p:nvCxnSpPr>
          <p:spPr>
            <a:xfrm flipH="1">
              <a:off x="1049338" y="5076825"/>
              <a:ext cx="2035175" cy="0"/>
            </a:xfrm>
            <a:prstGeom prst="straightConnector1">
              <a:avLst/>
            </a:prstGeom>
            <a:noFill/>
            <a:ln w="9525" cap="flat" cmpd="sng" algn="ctr">
              <a:solidFill>
                <a:srgbClr val="0F6FC6">
                  <a:shade val="80000"/>
                </a:srgbClr>
              </a:solidFill>
              <a:prstDash val="solid"/>
              <a:tailEnd type="triangle"/>
            </a:ln>
            <a:effectLst/>
          </p:spPr>
        </p:cxnSp>
      </p:grpSp>
      <p:sp>
        <p:nvSpPr>
          <p:cNvPr id="41" name="TextBox 40">
            <a:extLst>
              <a:ext uri="{FF2B5EF4-FFF2-40B4-BE49-F238E27FC236}">
                <a16:creationId xmlns:a16="http://schemas.microsoft.com/office/drawing/2014/main" id="{5B42861F-32FA-465C-BD2E-6EC8A290206D}"/>
              </a:ext>
            </a:extLst>
          </p:cNvPr>
          <p:cNvSpPr txBox="1"/>
          <p:nvPr/>
        </p:nvSpPr>
        <p:spPr>
          <a:xfrm>
            <a:off x="8051656" y="2717415"/>
            <a:ext cx="1368425" cy="4000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marL="0" marR="0" lvl="0" indent="0" algn="r" defTabSz="914400" rtl="1" eaLnBrk="0" fontAlgn="auto" latinLnBrk="0" hangingPunct="0">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دون السمعية</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E17EB99A-B6F5-4B51-ABA7-7F5E8A54E17F}"/>
              </a:ext>
            </a:extLst>
          </p:cNvPr>
          <p:cNvSpPr txBox="1"/>
          <p:nvPr/>
        </p:nvSpPr>
        <p:spPr>
          <a:xfrm>
            <a:off x="2698116" y="2727256"/>
            <a:ext cx="1493838" cy="4000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فوق المسموعة</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A3DF08D9-2C6F-4F42-8FED-5FB969DF3D5F}"/>
              </a:ext>
            </a:extLst>
          </p:cNvPr>
          <p:cNvSpPr/>
          <p:nvPr/>
        </p:nvSpPr>
        <p:spPr>
          <a:xfrm>
            <a:off x="4532110" y="1363434"/>
            <a:ext cx="312777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altLang="en-US" sz="3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Times New Roman" panose="02020603050405020304" pitchFamily="18" charset="0"/>
              </a:rPr>
              <a:t>مدى الصوت المسموع</a:t>
            </a:r>
            <a:endParaRPr kumimoji="0" lang="en-US" sz="3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endParaRPr>
          </a:p>
        </p:txBody>
      </p:sp>
      <p:sp>
        <p:nvSpPr>
          <p:cNvPr id="43" name="Content Placeholder 2">
            <a:extLst>
              <a:ext uri="{FF2B5EF4-FFF2-40B4-BE49-F238E27FC236}">
                <a16:creationId xmlns:a16="http://schemas.microsoft.com/office/drawing/2014/main" id="{FDF2AEEB-48F8-414E-816C-B021150AB006}"/>
              </a:ext>
            </a:extLst>
          </p:cNvPr>
          <p:cNvSpPr txBox="1">
            <a:spLocks/>
          </p:cNvSpPr>
          <p:nvPr/>
        </p:nvSpPr>
        <p:spPr>
          <a:xfrm>
            <a:off x="692722" y="3504174"/>
            <a:ext cx="10692475" cy="2372144"/>
          </a:xfrm>
          <a:prstGeom prst="rect">
            <a:avLst/>
          </a:prstGeom>
        </p:spPr>
        <p:txBody>
          <a:bodyPr/>
          <a:lstStyle/>
          <a:p>
            <a:pPr marL="273050" marR="0" lvl="0" indent="-273050" algn="just"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SA"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تقسم الموجات الصوتية حسب تردداتها إلى ثلاثة اقسام هي:</a:t>
            </a:r>
            <a:endParaRPr kumimoji="0" lang="en-US"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514350" marR="0" lvl="0" indent="-514350" algn="just" defTabSz="914400" rtl="1" eaLnBrk="1" fontAlgn="auto" latinLnBrk="0" hangingPunct="1">
              <a:lnSpc>
                <a:spcPct val="100000"/>
              </a:lnSpc>
              <a:spcBef>
                <a:spcPct val="20000"/>
              </a:spcBef>
              <a:spcAft>
                <a:spcPts val="0"/>
              </a:spcAft>
              <a:buClrTx/>
              <a:buSzPct val="95000"/>
              <a:buFont typeface="+mj-lt"/>
              <a:buAutoNum type="arabicPeriod"/>
              <a:tabLst/>
              <a:defRPr/>
            </a:pPr>
            <a:r>
              <a:rPr kumimoji="0" lang="ar-EG"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الموجات السمعية: </a:t>
            </a:r>
            <a:r>
              <a:rPr kumimoji="0" lang="ar-EG"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هي الموجات</a:t>
            </a:r>
            <a:r>
              <a:rPr kumimoji="0" lang="ar-SA"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ar-EG"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التي يقع ترددها بين 20 -20000 هيرتز وتمثل الصوت المسموع بواسطة الأذن البشرية العادية حيث أن الحد الأدنى لتردد الصوت الذي تحس بها الأذن الطبيعية هو 20 هيرتز تقريبا </a:t>
            </a:r>
            <a:r>
              <a:rPr kumimoji="0" lang="ar-SA"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و</a:t>
            </a:r>
            <a:r>
              <a:rPr kumimoji="0" lang="ar-EG"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الحد الأعلى هو 20 ألف هيرتز وينخفض هذا التردد عند كبار السن إلى حوالي 12000 هيرتز.</a:t>
            </a:r>
            <a:endParaRPr kumimoji="0" lang="ar-SA"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514350" marR="0" lvl="0" indent="-514350" algn="just" defTabSz="914400" rtl="1" eaLnBrk="1" fontAlgn="auto" latinLnBrk="0" hangingPunct="1">
              <a:lnSpc>
                <a:spcPct val="100000"/>
              </a:lnSpc>
              <a:spcBef>
                <a:spcPct val="20000"/>
              </a:spcBef>
              <a:spcAft>
                <a:spcPts val="0"/>
              </a:spcAft>
              <a:buClrTx/>
              <a:buSzPct val="95000"/>
              <a:buFont typeface="+mj-lt"/>
              <a:buAutoNum type="arabicPeriod"/>
              <a:tabLst/>
              <a:defRPr/>
            </a:pPr>
            <a:r>
              <a:rPr kumimoji="0" lang="ar-EG"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الموجات فوق السمعية: </a:t>
            </a:r>
            <a:r>
              <a:rPr kumimoji="0" lang="ar-EG"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هي الموجات التي يزيد ترددها عن 20 ألف هيرتز والتي تعتبر فوق قدرة الأذن البشرية. </a:t>
            </a:r>
            <a:endParaRPr kumimoji="0" lang="ar-SA"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514350" marR="0" lvl="0" indent="-514350" algn="just" defTabSz="914400" rtl="1" eaLnBrk="1" fontAlgn="auto" latinLnBrk="0" hangingPunct="1">
              <a:lnSpc>
                <a:spcPct val="100000"/>
              </a:lnSpc>
              <a:spcBef>
                <a:spcPct val="20000"/>
              </a:spcBef>
              <a:spcAft>
                <a:spcPts val="0"/>
              </a:spcAft>
              <a:buClrTx/>
              <a:buSzPct val="95000"/>
              <a:buFont typeface="+mj-lt"/>
              <a:buAutoNum type="arabicPeriod"/>
              <a:tabLst/>
              <a:defRPr/>
            </a:pPr>
            <a:r>
              <a:rPr kumimoji="0" lang="ar-EG"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الموجات تحت السمعية: </a:t>
            </a:r>
            <a:r>
              <a:rPr kumimoji="0" lang="ar-EG"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هي الموجات التي يقل ترددها عن 20 هيرتز وبالتالي لاتستطيع الأذن البشرية الإحساس.</a:t>
            </a: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4278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 name="Diagram 1">
            <a:extLst>
              <a:ext uri="{FF2B5EF4-FFF2-40B4-BE49-F238E27FC236}">
                <a16:creationId xmlns:a16="http://schemas.microsoft.com/office/drawing/2014/main" id="{29F71045-2818-4BA0-8C39-1C8CCF8C4463}"/>
              </a:ext>
            </a:extLst>
          </p:cNvPr>
          <p:cNvGraphicFramePr/>
          <p:nvPr>
            <p:extLst>
              <p:ext uri="{D42A27DB-BD31-4B8C-83A1-F6EECF244321}">
                <p14:modId xmlns:p14="http://schemas.microsoft.com/office/powerpoint/2010/main" val="2829507072"/>
              </p:ext>
            </p:extLst>
          </p:nvPr>
        </p:nvGraphicFramePr>
        <p:xfrm>
          <a:off x="1754908" y="1742425"/>
          <a:ext cx="10058400" cy="4746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angle 25">
            <a:extLst>
              <a:ext uri="{FF2B5EF4-FFF2-40B4-BE49-F238E27FC236}">
                <a16:creationId xmlns:a16="http://schemas.microsoft.com/office/drawing/2014/main" id="{073F9F12-E11C-4783-B8ED-7E6033E8E5F9}"/>
              </a:ext>
            </a:extLst>
          </p:cNvPr>
          <p:cNvSpPr/>
          <p:nvPr/>
        </p:nvSpPr>
        <p:spPr>
          <a:xfrm>
            <a:off x="3430122" y="1083535"/>
            <a:ext cx="3853940" cy="923330"/>
          </a:xfrm>
          <a:prstGeom prst="rect">
            <a:avLst/>
          </a:prstGeom>
          <a:noFill/>
        </p:spPr>
        <p:txBody>
          <a:bodyPr wrap="none" lIns="91440" tIns="45720" rIns="91440" bIns="45720">
            <a:spAutoFit/>
          </a:bodyPr>
          <a:lstStyle/>
          <a:p>
            <a:pPr algn="ctr"/>
            <a:r>
              <a:rPr lang="ar-SA" sz="5400" b="1" cap="none" spc="0" dirty="0">
                <a:ln w="22225">
                  <a:solidFill>
                    <a:schemeClr val="accent2"/>
                  </a:solidFill>
                  <a:prstDash val="solid"/>
                </a:ln>
                <a:solidFill>
                  <a:schemeClr val="accent2">
                    <a:lumMod val="40000"/>
                    <a:lumOff val="60000"/>
                  </a:schemeClr>
                </a:solidFill>
                <a:effectLst/>
              </a:rPr>
              <a:t>أنواع الموجـــات</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6" name="Picture 5">
            <a:extLst>
              <a:ext uri="{FF2B5EF4-FFF2-40B4-BE49-F238E27FC236}">
                <a16:creationId xmlns:a16="http://schemas.microsoft.com/office/drawing/2014/main" id="{D42744CE-3F3F-4C90-BDF8-4EA3C39E0E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900" y="2144304"/>
            <a:ext cx="4249809" cy="1587187"/>
          </a:xfrm>
          <a:prstGeom prst="rect">
            <a:avLst/>
          </a:prstGeom>
          <a:effectLst>
            <a:glow rad="139700">
              <a:schemeClr val="accent3">
                <a:satMod val="175000"/>
                <a:alpha val="40000"/>
              </a:schemeClr>
            </a:glow>
          </a:effectLst>
        </p:spPr>
      </p:pic>
      <p:sp>
        <p:nvSpPr>
          <p:cNvPr id="7" name="TextBox 6">
            <a:extLst>
              <a:ext uri="{FF2B5EF4-FFF2-40B4-BE49-F238E27FC236}">
                <a16:creationId xmlns:a16="http://schemas.microsoft.com/office/drawing/2014/main" id="{A4743CC5-E22B-4D05-95F2-472DEF0E7209}"/>
              </a:ext>
            </a:extLst>
          </p:cNvPr>
          <p:cNvSpPr txBox="1"/>
          <p:nvPr/>
        </p:nvSpPr>
        <p:spPr>
          <a:xfrm>
            <a:off x="5532583" y="2117611"/>
            <a:ext cx="3759200" cy="1846659"/>
          </a:xfrm>
          <a:prstGeom prst="rect">
            <a:avLst/>
          </a:prstGeom>
          <a:noFill/>
        </p:spPr>
        <p:txBody>
          <a:bodyPr wrap="square" rtlCol="0">
            <a:spAutoFit/>
          </a:bodyPr>
          <a:lstStyle/>
          <a:p>
            <a:pPr algn="r" rtl="1"/>
            <a:r>
              <a:rPr lang="ar-SA" sz="2400" dirty="0">
                <a:latin typeface="Times New Roman" pitchFamily="18" charset="0"/>
                <a:cs typeface="+mj-cs"/>
              </a:rPr>
              <a:t>هي الأمواج التي </a:t>
            </a:r>
            <a:r>
              <a:rPr lang="ar-SA" sz="2400" dirty="0">
                <a:solidFill>
                  <a:srgbClr val="000000"/>
                </a:solidFill>
                <a:cs typeface="+mj-cs"/>
              </a:rPr>
              <a:t>يكون فيها منحى التموج موافقا لمنحى انتشار الموجة مثل امواج النابض وامواج الصوت. وتكون على شكل تضاغط وتخلخل.</a:t>
            </a:r>
            <a:endParaRPr lang="en-US" sz="2400" dirty="0">
              <a:latin typeface="Times New Roman" panose="02020603050405020304" pitchFamily="18" charset="0"/>
              <a:cs typeface="+mj-cs"/>
            </a:endParaRPr>
          </a:p>
          <a:p>
            <a:pPr algn="r" rtl="1"/>
            <a:endParaRPr lang="en-US" dirty="0"/>
          </a:p>
        </p:txBody>
      </p:sp>
      <p:sp>
        <p:nvSpPr>
          <p:cNvPr id="10" name="TextBox 9">
            <a:extLst>
              <a:ext uri="{FF2B5EF4-FFF2-40B4-BE49-F238E27FC236}">
                <a16:creationId xmlns:a16="http://schemas.microsoft.com/office/drawing/2014/main" id="{719D4737-7C08-4B90-9C38-42F0A77847B3}"/>
              </a:ext>
            </a:extLst>
          </p:cNvPr>
          <p:cNvSpPr txBox="1"/>
          <p:nvPr/>
        </p:nvSpPr>
        <p:spPr>
          <a:xfrm>
            <a:off x="5357091" y="4413306"/>
            <a:ext cx="3957783" cy="1862048"/>
          </a:xfrm>
          <a:prstGeom prst="rect">
            <a:avLst/>
          </a:prstGeom>
          <a:noFill/>
        </p:spPr>
        <p:txBody>
          <a:bodyPr wrap="square" rtlCol="0">
            <a:spAutoFit/>
          </a:bodyPr>
          <a:lstStyle/>
          <a:p>
            <a:pPr algn="r" rtl="1"/>
            <a:r>
              <a:rPr lang="ar-SA" sz="2300" dirty="0">
                <a:latin typeface="Times New Roman" pitchFamily="18" charset="0"/>
                <a:cs typeface="+mj-cs"/>
              </a:rPr>
              <a:t>هي التي </a:t>
            </a:r>
            <a:r>
              <a:rPr lang="ar-SA" sz="2300" dirty="0">
                <a:solidFill>
                  <a:prstClr val="black"/>
                </a:solidFill>
                <a:cs typeface="+mj-cs"/>
              </a:rPr>
              <a:t>يكون فيها منحى التموج متعامدا مع منحى انتشار الموجة مثل موجات الماء والحبل المتحرك والموجات الكهرومغنطيسيه، وتكون على شكل قمة وقاع.</a:t>
            </a:r>
            <a:endParaRPr lang="en-US" sz="2300" dirty="0">
              <a:cs typeface="+mj-cs"/>
            </a:endParaRPr>
          </a:p>
        </p:txBody>
      </p:sp>
      <p:pic>
        <p:nvPicPr>
          <p:cNvPr id="14" name="Picture 13">
            <a:extLst>
              <a:ext uri="{FF2B5EF4-FFF2-40B4-BE49-F238E27FC236}">
                <a16:creationId xmlns:a16="http://schemas.microsoft.com/office/drawing/2014/main" id="{D1730042-3B08-4F93-B0A3-E97B089658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046" y="4133370"/>
            <a:ext cx="4249809" cy="1832725"/>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3269054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4B409FC8-4085-44B5-8D53-6EE68A5ABCA0}"/>
              </a:ext>
            </a:extLst>
          </p:cNvPr>
          <p:cNvSpPr/>
          <p:nvPr/>
        </p:nvSpPr>
        <p:spPr>
          <a:xfrm>
            <a:off x="3378990" y="2690336"/>
            <a:ext cx="5765010" cy="224676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a:ea typeface="+mn-ea"/>
                <a:cs typeface="Times New Roman" panose="02020603050405020304" pitchFamily="18" charset="0"/>
              </a:rPr>
              <a:t>أي الموجات التالية فوق سمعية؟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a:ea typeface="+mn-ea"/>
                <a:cs typeface="Times New Roman" panose="02020603050405020304" pitchFamily="18" charset="0"/>
              </a:rPr>
              <a:t>أ-   250 هرتز</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Times New Roman" panose="02020603050405020304" pitchFamily="18" charset="0"/>
              </a:rPr>
              <a:t>ب- 40 كيلو هرتز</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a:ea typeface="+mn-ea"/>
                <a:cs typeface="Times New Roman" panose="02020603050405020304" pitchFamily="18" charset="0"/>
              </a:rPr>
              <a:t>ج-  12 كيلو هيرتز</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a:ea typeface="+mn-ea"/>
                <a:cs typeface="Times New Roman" panose="02020603050405020304" pitchFamily="18" charset="0"/>
              </a:rPr>
              <a:t>د-   500 هرتز</a:t>
            </a:r>
          </a:p>
        </p:txBody>
      </p:sp>
      <p:pic>
        <p:nvPicPr>
          <p:cNvPr id="26" name="Picture 2">
            <a:extLst>
              <a:ext uri="{FF2B5EF4-FFF2-40B4-BE49-F238E27FC236}">
                <a16:creationId xmlns:a16="http://schemas.microsoft.com/office/drawing/2014/main" id="{2FA8B8EE-E5DC-4634-A8C2-C896E0C23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224" y="2903901"/>
            <a:ext cx="780724" cy="18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69B5F48-BC00-4A74-8404-311BC066BCB9}"/>
              </a:ext>
            </a:extLst>
          </p:cNvPr>
          <p:cNvSpPr/>
          <p:nvPr/>
        </p:nvSpPr>
        <p:spPr>
          <a:xfrm>
            <a:off x="4191954" y="1411761"/>
            <a:ext cx="2271255"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تـدريــب</a:t>
            </a:r>
          </a:p>
        </p:txBody>
      </p:sp>
    </p:spTree>
    <p:extLst>
      <p:ext uri="{BB962C8B-B14F-4D97-AF65-F5344CB8AC3E}">
        <p14:creationId xmlns:p14="http://schemas.microsoft.com/office/powerpoint/2010/main" val="1730263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Title 1">
            <a:extLst>
              <a:ext uri="{FF2B5EF4-FFF2-40B4-BE49-F238E27FC236}">
                <a16:creationId xmlns:a16="http://schemas.microsoft.com/office/drawing/2014/main" id="{D6A4A4C4-6174-4615-B008-7BA4C63168A3}"/>
              </a:ext>
            </a:extLst>
          </p:cNvPr>
          <p:cNvSpPr>
            <a:spLocks noGrp="1"/>
          </p:cNvSpPr>
          <p:nvPr>
            <p:ph type="title"/>
          </p:nvPr>
        </p:nvSpPr>
        <p:spPr>
          <a:xfrm>
            <a:off x="2283512" y="1675679"/>
            <a:ext cx="6256337" cy="777875"/>
          </a:xfrm>
        </p:spPr>
        <p:txBody>
          <a:bodyPr/>
          <a:lstStyle/>
          <a:p>
            <a:pPr algn="r"/>
            <a:r>
              <a:rPr lang="ar-SA" altLang="en-US" sz="4000" b="1" dirty="0">
                <a:ln w="22225">
                  <a:solidFill>
                    <a:schemeClr val="accent2"/>
                  </a:solidFill>
                  <a:prstDash val="solid"/>
                </a:ln>
                <a:solidFill>
                  <a:schemeClr val="accent2">
                    <a:lumMod val="40000"/>
                    <a:lumOff val="60000"/>
                  </a:schemeClr>
                </a:solidFill>
              </a:rPr>
              <a:t>تطبيقات على الأمواج فوق السمعية</a:t>
            </a:r>
            <a:endParaRPr lang="en-US" altLang="en-US" sz="4000" b="1" dirty="0">
              <a:ln w="22225">
                <a:solidFill>
                  <a:schemeClr val="accent2"/>
                </a:solidFill>
                <a:prstDash val="solid"/>
              </a:ln>
              <a:solidFill>
                <a:schemeClr val="accent2">
                  <a:lumMod val="40000"/>
                  <a:lumOff val="60000"/>
                </a:schemeClr>
              </a:solidFill>
              <a:cs typeface="Traditional Arabic" panose="02020603050405020304" pitchFamily="18" charset="-78"/>
            </a:endParaRPr>
          </a:p>
        </p:txBody>
      </p:sp>
      <p:sp>
        <p:nvSpPr>
          <p:cNvPr id="2" name="Rectangle 1">
            <a:extLst>
              <a:ext uri="{FF2B5EF4-FFF2-40B4-BE49-F238E27FC236}">
                <a16:creationId xmlns:a16="http://schemas.microsoft.com/office/drawing/2014/main" id="{A41AD49F-F44C-4B4C-BEB2-5E8C9F4B3961}"/>
              </a:ext>
            </a:extLst>
          </p:cNvPr>
          <p:cNvSpPr/>
          <p:nvPr/>
        </p:nvSpPr>
        <p:spPr>
          <a:xfrm>
            <a:off x="2296111" y="2549193"/>
            <a:ext cx="697017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a:ea typeface="+mn-ea"/>
                <a:cs typeface="Arial" panose="020B0604020202020204" pitchFamily="34" charset="0"/>
              </a:rPr>
              <a:t>تستخدم الأمواج فوق السمعية في مجالات علمية وطبية مختلفة منها:</a:t>
            </a:r>
          </a:p>
        </p:txBody>
      </p:sp>
      <p:pic>
        <p:nvPicPr>
          <p:cNvPr id="27" name="Picture 4">
            <a:extLst>
              <a:ext uri="{FF2B5EF4-FFF2-40B4-BE49-F238E27FC236}">
                <a16:creationId xmlns:a16="http://schemas.microsoft.com/office/drawing/2014/main" id="{97F1C728-A170-474B-9205-37315D0F9A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92372" y="3010858"/>
            <a:ext cx="2108200" cy="1432928"/>
          </a:xfrm>
          <a:prstGeom prst="rect">
            <a:avLst/>
          </a:prstGeom>
          <a:noFill/>
          <a:ln>
            <a:noFill/>
          </a:ln>
          <a:effectLst>
            <a:glow rad="101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a:extLst>
              <a:ext uri="{FF2B5EF4-FFF2-40B4-BE49-F238E27FC236}">
                <a16:creationId xmlns:a16="http://schemas.microsoft.com/office/drawing/2014/main" id="{DE134418-57B8-4217-AF3C-A2FD356487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4921" y="4647064"/>
            <a:ext cx="3848533" cy="1772600"/>
          </a:xfrm>
          <a:prstGeom prst="rect">
            <a:avLst/>
          </a:prstGeom>
          <a:noFill/>
          <a:ln>
            <a:noFill/>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a:extLst>
              <a:ext uri="{FF2B5EF4-FFF2-40B4-BE49-F238E27FC236}">
                <a16:creationId xmlns:a16="http://schemas.microsoft.com/office/drawing/2014/main" id="{41A335DF-C8A9-4F42-98CA-40E96E9CB3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732" y="2960689"/>
            <a:ext cx="2306638" cy="1535112"/>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a:extLst>
              <a:ext uri="{FF2B5EF4-FFF2-40B4-BE49-F238E27FC236}">
                <a16:creationId xmlns:a16="http://schemas.microsoft.com/office/drawing/2014/main" id="{3D743087-3FA3-41BA-9CC3-988C2F0F54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45568" y="4684077"/>
            <a:ext cx="1703387" cy="1659646"/>
          </a:xfrm>
          <a:prstGeom prst="rect">
            <a:avLst/>
          </a:prstGeom>
          <a:noFill/>
          <a:ln>
            <a:noFill/>
          </a:ln>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1">
            <a:extLst>
              <a:ext uri="{FF2B5EF4-FFF2-40B4-BE49-F238E27FC236}">
                <a16:creationId xmlns:a16="http://schemas.microsoft.com/office/drawing/2014/main" id="{D54C9ECD-80A8-4CEB-A788-315ACDC0D932}"/>
              </a:ext>
            </a:extLst>
          </p:cNvPr>
          <p:cNvSpPr>
            <a:spLocks noChangeArrowheads="1"/>
          </p:cNvSpPr>
          <p:nvPr/>
        </p:nvSpPr>
        <p:spPr bwMode="auto">
          <a:xfrm>
            <a:off x="6585532" y="3322494"/>
            <a:ext cx="2706686" cy="830997"/>
          </a:xfrm>
          <a:prstGeom prst="rect">
            <a:avLst/>
          </a:prstGeom>
          <a:noFill/>
          <a:ln w="9525">
            <a:solidFill>
              <a:srgbClr val="000000"/>
            </a:solidFill>
            <a:miter lim="800000"/>
            <a:headEnd/>
            <a:tailEnd/>
          </a:ln>
          <a:effectLst>
            <a:glow rad="101600">
              <a:schemeClr val="accent3">
                <a:satMod val="175000"/>
                <a:alpha val="40000"/>
              </a:schemeClr>
            </a:glo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0" marR="0" lvl="0" indent="0" algn="ctr" defTabSz="914400" rtl="1" eaLnBrk="0" fontAlgn="auto" latinLnBrk="0" hangingPunct="0">
              <a:lnSpc>
                <a:spcPct val="100000"/>
              </a:lnSpc>
              <a:spcBef>
                <a:spcPct val="20000"/>
              </a:spcBef>
              <a:spcAft>
                <a:spcPts val="0"/>
              </a:spcAft>
              <a:buClr>
                <a:srgbClr val="0BD0D9"/>
              </a:buClr>
              <a:buSzPct val="95000"/>
              <a:buFontTx/>
              <a:buNone/>
              <a:tabLst/>
              <a:defRPr/>
            </a:pPr>
            <a:r>
              <a:rPr kumimoji="0" lang="ar-SA" altLang="en-US" sz="24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onstantia" panose="02030602050306030303" pitchFamily="18" charset="0"/>
                <a:cs typeface="Times New Roman" panose="02020603050405020304" pitchFamily="18" charset="0"/>
              </a:rPr>
              <a:t>1- التصوير فوق السمعي (تصوير الحمل)</a:t>
            </a:r>
          </a:p>
        </p:txBody>
      </p:sp>
      <p:sp>
        <p:nvSpPr>
          <p:cNvPr id="32" name="Rectangle 3">
            <a:extLst>
              <a:ext uri="{FF2B5EF4-FFF2-40B4-BE49-F238E27FC236}">
                <a16:creationId xmlns:a16="http://schemas.microsoft.com/office/drawing/2014/main" id="{75264E65-C920-4B90-B69E-F5658A8B1FC0}"/>
              </a:ext>
            </a:extLst>
          </p:cNvPr>
          <p:cNvSpPr>
            <a:spLocks noChangeArrowheads="1"/>
          </p:cNvSpPr>
          <p:nvPr/>
        </p:nvSpPr>
        <p:spPr bwMode="auto">
          <a:xfrm>
            <a:off x="2840330" y="3429000"/>
            <a:ext cx="2343911" cy="461665"/>
          </a:xfrm>
          <a:prstGeom prst="rect">
            <a:avLst/>
          </a:prstGeom>
          <a:noFill/>
          <a:ln w="9525">
            <a:solidFill>
              <a:srgbClr val="000000"/>
            </a:solidFill>
            <a:miter lim="800000"/>
            <a:headEnd/>
            <a:tailEnd/>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0" marR="0" lvl="0" indent="0" algn="r" defTabSz="914400" rtl="1" eaLnBrk="0" fontAlgn="auto" latinLnBrk="0" hangingPunct="0">
              <a:lnSpc>
                <a:spcPct val="100000"/>
              </a:lnSpc>
              <a:spcBef>
                <a:spcPct val="20000"/>
              </a:spcBef>
              <a:spcAft>
                <a:spcPts val="0"/>
              </a:spcAft>
              <a:buClr>
                <a:srgbClr val="0BD0D9"/>
              </a:buClr>
              <a:buSzPct val="95000"/>
              <a:buFontTx/>
              <a:buNone/>
              <a:tabLst/>
              <a:defRPr/>
            </a:pPr>
            <a:r>
              <a:rPr kumimoji="0" lang="ar-SA" altLang="en-US" sz="24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onstantia" panose="02030602050306030303" pitchFamily="18" charset="0"/>
                <a:cs typeface="Times New Roman" panose="02020603050405020304" pitchFamily="18" charset="0"/>
              </a:rPr>
              <a:t>2- الكشف عن الأورام</a:t>
            </a:r>
          </a:p>
        </p:txBody>
      </p:sp>
      <p:sp>
        <p:nvSpPr>
          <p:cNvPr id="33" name="Rectangle 4">
            <a:extLst>
              <a:ext uri="{FF2B5EF4-FFF2-40B4-BE49-F238E27FC236}">
                <a16:creationId xmlns:a16="http://schemas.microsoft.com/office/drawing/2014/main" id="{E426230A-9E10-4A7F-B125-981F2882E1D8}"/>
              </a:ext>
            </a:extLst>
          </p:cNvPr>
          <p:cNvSpPr>
            <a:spLocks noChangeArrowheads="1"/>
          </p:cNvSpPr>
          <p:nvPr/>
        </p:nvSpPr>
        <p:spPr bwMode="auto">
          <a:xfrm>
            <a:off x="9605818" y="5071401"/>
            <a:ext cx="2390920" cy="830997"/>
          </a:xfrm>
          <a:prstGeom prst="rect">
            <a:avLst/>
          </a:prstGeom>
          <a:noFill/>
          <a:ln w="9525">
            <a:solidFill>
              <a:srgbClr val="000000"/>
            </a:solid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0" marR="0" lvl="0" indent="0" algn="ctr" defTabSz="914400" rtl="1" eaLnBrk="0" fontAlgn="auto" latinLnBrk="0" hangingPunct="0">
              <a:lnSpc>
                <a:spcPct val="100000"/>
              </a:lnSpc>
              <a:spcBef>
                <a:spcPct val="20000"/>
              </a:spcBef>
              <a:spcAft>
                <a:spcPts val="0"/>
              </a:spcAft>
              <a:buClr>
                <a:srgbClr val="0BD0D9"/>
              </a:buClr>
              <a:buSzPct val="95000"/>
              <a:buFontTx/>
              <a:buNone/>
              <a:tabLst/>
              <a:defRPr/>
            </a:pPr>
            <a:r>
              <a:rPr kumimoji="0" lang="ar-SA" altLang="en-US" sz="24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onstantia" panose="02030602050306030303" pitchFamily="18" charset="0"/>
                <a:cs typeface="Times New Roman" panose="02020603050405020304" pitchFamily="18" charset="0"/>
              </a:rPr>
              <a:t>3- تفتيت الحصى في المثانة أو الكلى</a:t>
            </a:r>
          </a:p>
        </p:txBody>
      </p:sp>
      <p:sp>
        <p:nvSpPr>
          <p:cNvPr id="34" name="Rectangle 5">
            <a:extLst>
              <a:ext uri="{FF2B5EF4-FFF2-40B4-BE49-F238E27FC236}">
                <a16:creationId xmlns:a16="http://schemas.microsoft.com/office/drawing/2014/main" id="{9F6EDAF8-AC0D-4A4B-882D-752F413049F3}"/>
              </a:ext>
            </a:extLst>
          </p:cNvPr>
          <p:cNvSpPr>
            <a:spLocks noChangeArrowheads="1"/>
          </p:cNvSpPr>
          <p:nvPr/>
        </p:nvSpPr>
        <p:spPr bwMode="auto">
          <a:xfrm>
            <a:off x="3777426" y="5044413"/>
            <a:ext cx="1579529" cy="1200329"/>
          </a:xfrm>
          <a:prstGeom prst="rect">
            <a:avLst/>
          </a:prstGeom>
          <a:noFill/>
          <a:ln w="9525">
            <a:solidFill>
              <a:srgbClr val="000000"/>
            </a:solid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0" marR="0" lvl="0" indent="0" algn="ctr" defTabSz="914400" rtl="1" eaLnBrk="0" fontAlgn="auto" latinLnBrk="0" hangingPunct="0">
              <a:lnSpc>
                <a:spcPct val="100000"/>
              </a:lnSpc>
              <a:spcBef>
                <a:spcPct val="20000"/>
              </a:spcBef>
              <a:spcAft>
                <a:spcPts val="0"/>
              </a:spcAft>
              <a:buClr>
                <a:srgbClr val="0BD0D9"/>
              </a:buClr>
              <a:buSzPct val="95000"/>
              <a:buFontTx/>
              <a:buNone/>
              <a:tabLst/>
              <a:defRPr/>
            </a:pPr>
            <a:r>
              <a:rPr kumimoji="0" lang="ar-SA" altLang="en-US" sz="24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onstantia" panose="02030602050306030303" pitchFamily="18" charset="0"/>
              </a:rPr>
              <a:t>4- تعقيم السوائل وغلي الماء</a:t>
            </a:r>
          </a:p>
        </p:txBody>
      </p:sp>
    </p:spTree>
    <p:extLst>
      <p:ext uri="{BB962C8B-B14F-4D97-AF65-F5344CB8AC3E}">
        <p14:creationId xmlns:p14="http://schemas.microsoft.com/office/powerpoint/2010/main" val="1738769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E31CFEE8-FCFC-4AD5-8A01-B215816480A4}"/>
              </a:ext>
            </a:extLst>
          </p:cNvPr>
          <p:cNvGraphicFramePr/>
          <p:nvPr/>
        </p:nvGraphicFramePr>
        <p:xfrm>
          <a:off x="2032000" y="8766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39EBA7A7-0C78-49F4-BB10-297BFEF491B2}"/>
              </a:ext>
            </a:extLst>
          </p:cNvPr>
          <p:cNvSpPr txBox="1"/>
          <p:nvPr/>
        </p:nvSpPr>
        <p:spPr>
          <a:xfrm>
            <a:off x="5264731" y="5568859"/>
            <a:ext cx="4765965" cy="707886"/>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أقصى طول موجي يرافق أقل تردد (أقل تردد يمكن سماعه يساوي 20 هيرتز)</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llout: Up Arrow 2">
            <a:extLst>
              <a:ext uri="{FF2B5EF4-FFF2-40B4-BE49-F238E27FC236}">
                <a16:creationId xmlns:a16="http://schemas.microsoft.com/office/drawing/2014/main" id="{BBF5F6F9-A605-4BF0-BA4C-59BAE34F2ED0}"/>
              </a:ext>
            </a:extLst>
          </p:cNvPr>
          <p:cNvSpPr/>
          <p:nvPr/>
        </p:nvSpPr>
        <p:spPr>
          <a:xfrm>
            <a:off x="5421745" y="4664363"/>
            <a:ext cx="914400" cy="922968"/>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إذن</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5876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0BE8F936-F383-40DB-98C8-DA86A4474F2F}"/>
              </a:ext>
            </a:extLst>
          </p:cNvPr>
          <p:cNvSpPr>
            <a:spLocks noGrp="1"/>
          </p:cNvSpPr>
          <p:nvPr>
            <p:ph idx="1"/>
          </p:nvPr>
        </p:nvSpPr>
        <p:spPr>
          <a:xfrm>
            <a:off x="1382535" y="2588208"/>
            <a:ext cx="9253137" cy="3239935"/>
          </a:xfrm>
        </p:spPr>
        <p:txBody>
          <a:bodyPr/>
          <a:lstStyle/>
          <a:p>
            <a:pPr marL="630238" indent="-630238" algn="r" rtl="1" eaLnBrk="1" hangingPunct="1">
              <a:buFont typeface="Wingdings 2" panose="05020102010507070707" pitchFamily="18" charset="2"/>
              <a:buNone/>
              <a:defRPr/>
            </a:pPr>
            <a:r>
              <a:rPr lang="ar-SA"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itchFamily="18" charset="0"/>
                <a:cs typeface="+mj-cs"/>
              </a:rPr>
              <a:t>احسبي أقصر طول موجي لموجة صوتية يمكن للإذن البشرية سماعها إذاعلمتي أن سرعة الصوت في الهواء 340 م/ث؟</a:t>
            </a:r>
            <a:endParaRPr lang="en-GB"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itchFamily="18" charset="0"/>
              <a:cs typeface="+mj-cs"/>
            </a:endParaRPr>
          </a:p>
          <a:p>
            <a:pPr marL="630238" indent="-630238" algn="r" rtl="1" eaLnBrk="1" hangingPunct="1">
              <a:buFont typeface="Wingdings 2" panose="05020102010507070707" pitchFamily="18" charset="2"/>
              <a:buNone/>
              <a:defRPr/>
            </a:pPr>
            <a:endParaRPr lang="ar-SA"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itchFamily="18" charset="0"/>
              <a:cs typeface="+mj-cs"/>
            </a:endParaRPr>
          </a:p>
          <a:p>
            <a:pPr marL="630238" indent="-630238" algn="ctr" eaLnBrk="1" hangingPunct="1">
              <a:buFont typeface="+mj-lt"/>
              <a:buAutoNum type="alphaLcPeriod"/>
              <a:defRPr/>
            </a:pPr>
            <a:r>
              <a:rPr lang="en-US" sz="2800" dirty="0">
                <a:solidFill>
                  <a:prstClr val="black"/>
                </a:solidFill>
                <a:latin typeface="Times New Roman" pitchFamily="18" charset="0"/>
                <a:cs typeface="+mj-cs"/>
              </a:rPr>
              <a:t>10</a:t>
            </a:r>
            <a:r>
              <a:rPr lang="en-US" sz="2800" baseline="30000" dirty="0">
                <a:solidFill>
                  <a:prstClr val="black"/>
                </a:solidFill>
                <a:latin typeface="Times New Roman" pitchFamily="18" charset="0"/>
                <a:cs typeface="+mj-cs"/>
              </a:rPr>
              <a:t>-3</a:t>
            </a:r>
            <a:r>
              <a:rPr lang="en-US" sz="2800" dirty="0">
                <a:solidFill>
                  <a:prstClr val="black"/>
                </a:solidFill>
                <a:latin typeface="Times New Roman" pitchFamily="18" charset="0"/>
                <a:cs typeface="+mj-cs"/>
              </a:rPr>
              <a:t> cm</a:t>
            </a:r>
          </a:p>
          <a:p>
            <a:pPr marL="630238" indent="-630238" algn="ctr" eaLnBrk="1" hangingPunct="1">
              <a:buFont typeface="+mj-lt"/>
              <a:buAutoNum type="alphaLcPeriod"/>
              <a:defRPr/>
            </a:pPr>
            <a:r>
              <a:rPr lang="en-US" sz="2800" dirty="0">
                <a:solidFill>
                  <a:prstClr val="black"/>
                </a:solidFill>
                <a:latin typeface="Times New Roman" pitchFamily="18" charset="0"/>
              </a:rPr>
              <a:t>13 cm</a:t>
            </a:r>
          </a:p>
          <a:p>
            <a:pPr marL="630238" indent="-630238" algn="ctr" eaLnBrk="1" hangingPunct="1">
              <a:buFont typeface="+mj-lt"/>
              <a:buAutoNum type="alphaLcPeriod"/>
              <a:defRPr/>
            </a:pPr>
            <a:r>
              <a:rPr lang="en-US" sz="2800" b="1" dirty="0">
                <a:ln w="22225">
                  <a:solidFill>
                    <a:schemeClr val="accent2"/>
                  </a:solidFill>
                  <a:prstDash val="solid"/>
                </a:ln>
                <a:solidFill>
                  <a:schemeClr val="accent2">
                    <a:lumMod val="40000"/>
                    <a:lumOff val="60000"/>
                  </a:schemeClr>
                </a:solidFill>
                <a:latin typeface="Times New Roman" pitchFamily="18" charset="0"/>
              </a:rPr>
              <a:t>1.7 cm</a:t>
            </a:r>
            <a:endParaRPr lang="en-US" sz="2800" dirty="0">
              <a:solidFill>
                <a:prstClr val="black"/>
              </a:solidFill>
              <a:latin typeface="Times New Roman" pitchFamily="18" charset="0"/>
              <a:cs typeface="+mj-cs"/>
            </a:endParaRPr>
          </a:p>
          <a:p>
            <a:pPr marL="630238" indent="-630238" algn="ctr" rtl="1" eaLnBrk="1" hangingPunct="1">
              <a:buFont typeface="Wingdings 2" panose="05020102010507070707" pitchFamily="18" charset="2"/>
              <a:buNone/>
              <a:defRPr/>
            </a:pPr>
            <a:endParaRPr lang="ar-SA" sz="2800" b="1" dirty="0">
              <a:ln w="22225">
                <a:solidFill>
                  <a:schemeClr val="accent2"/>
                </a:solidFill>
                <a:prstDash val="solid"/>
              </a:ln>
              <a:solidFill>
                <a:schemeClr val="accent2">
                  <a:lumMod val="40000"/>
                  <a:lumOff val="60000"/>
                </a:schemeClr>
              </a:solidFill>
              <a:latin typeface="Times New Roman" pitchFamily="18" charset="0"/>
              <a:cs typeface="+mj-cs"/>
            </a:endParaRPr>
          </a:p>
          <a:p>
            <a:pPr marL="0" indent="0" rtl="1">
              <a:buNone/>
              <a:defRPr/>
            </a:pPr>
            <a:endParaRPr lang="en-US" sz="2800" dirty="0">
              <a:cs typeface="+mj-cs"/>
            </a:endParaRPr>
          </a:p>
        </p:txBody>
      </p:sp>
      <p:pic>
        <p:nvPicPr>
          <p:cNvPr id="27" name="Picture 2">
            <a:extLst>
              <a:ext uri="{FF2B5EF4-FFF2-40B4-BE49-F238E27FC236}">
                <a16:creationId xmlns:a16="http://schemas.microsoft.com/office/drawing/2014/main" id="{3371F68C-3DDB-4326-84B8-CC7B1986B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672" y="2588208"/>
            <a:ext cx="780724" cy="208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A6A9DB9F-3722-415F-BA24-C28F291CCC9A}"/>
              </a:ext>
            </a:extLst>
          </p:cNvPr>
          <p:cNvSpPr/>
          <p:nvPr/>
        </p:nvSpPr>
        <p:spPr>
          <a:xfrm>
            <a:off x="4534845" y="1351740"/>
            <a:ext cx="2271255"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تـدريــب</a:t>
            </a:r>
          </a:p>
        </p:txBody>
      </p:sp>
    </p:spTree>
    <p:extLst>
      <p:ext uri="{BB962C8B-B14F-4D97-AF65-F5344CB8AC3E}">
        <p14:creationId xmlns:p14="http://schemas.microsoft.com/office/powerpoint/2010/main" val="3533587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A18B9BC9-08D5-4545-962B-C93ECC666F03}"/>
              </a:ext>
            </a:extLst>
          </p:cNvPr>
          <p:cNvSpPr txBox="1">
            <a:spLocks/>
          </p:cNvSpPr>
          <p:nvPr/>
        </p:nvSpPr>
        <p:spPr>
          <a:xfrm>
            <a:off x="1450106" y="2236353"/>
            <a:ext cx="9615055" cy="3397829"/>
          </a:xfrm>
          <a:prstGeom prst="rect">
            <a:avLst/>
          </a:prstGeom>
        </p:spPr>
        <p:txBody>
          <a:bodyPr/>
          <a:lst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marR="0" lvl="0" indent="-273050" algn="just" defTabSz="914400" rtl="1" eaLnBrk="1" fontAlgn="base" latinLnBrk="0" hangingPunct="1">
              <a:lnSpc>
                <a:spcPct val="100000"/>
              </a:lnSpc>
              <a:spcBef>
                <a:spcPct val="20000"/>
              </a:spcBef>
              <a:spcAft>
                <a:spcPct val="0"/>
              </a:spcAft>
              <a:buClr>
                <a:srgbClr val="0BD0D9"/>
              </a:buClr>
              <a:buSzPct val="95000"/>
              <a:buFont typeface="Wingdings" panose="05000000000000000000" pitchFamily="2" charset="2"/>
              <a:buChar char="v"/>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الضوء يمثل نوعاً من الموجات يطلق عليها الموجات الكهرومغناطيسية. يمكن للضوء أن ينتشر في الأوساط المادية حيث تبلغ سرعته في الفراغ مايعادل 300000 كم</a:t>
            </a:r>
            <a:r>
              <a:rPr kumimoji="0" lang="en-GB"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r>
              <a:rPr kumimoji="0" lang="ar-SA"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ثانية ( </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3x10</a:t>
            </a:r>
            <a:r>
              <a:rPr kumimoji="0" lang="en-US" sz="2400" b="0" i="0" u="none" strike="noStrike" kern="1200" cap="none" spc="0" normalizeH="0" baseline="30000" noProof="0" dirty="0">
                <a:ln>
                  <a:noFill/>
                </a:ln>
                <a:solidFill>
                  <a:prstClr val="black"/>
                </a:solidFill>
                <a:effectLst/>
                <a:uLnTx/>
                <a:uFillTx/>
                <a:latin typeface="Times New Roman" pitchFamily="18" charset="0"/>
                <a:cs typeface="Times New Roman" pitchFamily="18" charset="0"/>
              </a:rPr>
              <a:t>8</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m/s</a:t>
            </a:r>
            <a:r>
              <a:rPr kumimoji="0" lang="ar-SA"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وتقل هذه السرعة تبعاً للوسط الذي تنتقل فيه الموجة الضوئية. فلو افترضنا وسطاً معامل انكساره </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n</a:t>
            </a:r>
            <a:r>
              <a:rPr kumimoji="0" lang="ar-SA"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فإن </a:t>
            </a:r>
            <a:r>
              <a:rPr kumimoji="0" lang="ar-SA" sz="2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سرعة الضوء في هذا الوسط  </a:t>
            </a:r>
            <a:r>
              <a:rPr kumimoji="0" lang="en-US" sz="2400" b="1" i="1" u="none" strike="noStrike" kern="1200" cap="none" spc="0" normalizeH="0" baseline="0" noProof="0" dirty="0">
                <a:ln>
                  <a:noFill/>
                </a:ln>
                <a:solidFill>
                  <a:prstClr val="black"/>
                </a:solidFill>
                <a:effectLst/>
                <a:uLnTx/>
                <a:uFillTx/>
                <a:latin typeface="Times New Roman" pitchFamily="18" charset="0"/>
                <a:cs typeface="Times New Roman" pitchFamily="18" charset="0"/>
              </a:rPr>
              <a:t>v</a:t>
            </a:r>
            <a:r>
              <a:rPr kumimoji="0" lang="ar-SA" sz="2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ar-SA"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تساوي</a:t>
            </a:r>
          </a:p>
          <a:p>
            <a:pPr marL="0" marR="0" lvl="0" indent="0" algn="just" defTabSz="914400" rtl="1"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ar-SA"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273050" marR="0" lvl="0" indent="-273050" algn="just" defTabSz="914400" rtl="1" eaLnBrk="1" fontAlgn="base" latinLnBrk="0" hangingPunct="1">
              <a:lnSpc>
                <a:spcPct val="100000"/>
              </a:lnSpc>
              <a:spcBef>
                <a:spcPct val="20000"/>
              </a:spcBef>
              <a:spcAft>
                <a:spcPct val="0"/>
              </a:spcAft>
              <a:buClr>
                <a:srgbClr val="0BD0D9"/>
              </a:buClr>
              <a:buSzPct val="95000"/>
              <a:buFont typeface="Wingdings" panose="05000000000000000000" pitchFamily="2" charset="2"/>
              <a:buChar char="v"/>
              <a:tabLst/>
              <a:defRPr/>
            </a:pPr>
            <a:r>
              <a:rPr kumimoji="0" lang="af-ZA" sz="2600" b="1" i="1" u="none" strike="noStrike" kern="1200" cap="none" spc="0" normalizeH="0" baseline="0" noProof="0" dirty="0">
                <a:ln>
                  <a:noFill/>
                </a:ln>
                <a:solidFill>
                  <a:prstClr val="black"/>
                </a:solidFill>
                <a:effectLst/>
                <a:uLnTx/>
                <a:uFillTx/>
                <a:latin typeface="Times New Roman" pitchFamily="18" charset="0"/>
                <a:cs typeface="Times New Roman" pitchFamily="18" charset="0"/>
              </a:rPr>
              <a:t>c</a:t>
            </a:r>
            <a:r>
              <a:rPr kumimoji="0" lang="ar-SA" sz="2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تمثل سرعة الضوء في الفراغ</a:t>
            </a:r>
            <a:endParaRPr kumimoji="0" lang="en-GB" sz="2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
                <a:srgbClr val="0BD0D9"/>
              </a:buClr>
              <a:buSzPct val="95000"/>
              <a:buFont typeface="Wingdings 2" pitchFamily="18" charset="2"/>
              <a:buNone/>
              <a:tabLst/>
              <a:defRPr/>
            </a:pPr>
            <a:r>
              <a:rPr kumimoji="0" lang="en-GB"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n</a:t>
            </a:r>
            <a:r>
              <a:rPr kumimoji="0" lang="ar-SA" sz="2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هي معامل انكسار الوسط</a:t>
            </a:r>
          </a:p>
        </p:txBody>
      </p:sp>
      <p:graphicFrame>
        <p:nvGraphicFramePr>
          <p:cNvPr id="27" name="Object 6">
            <a:extLst>
              <a:ext uri="{FF2B5EF4-FFF2-40B4-BE49-F238E27FC236}">
                <a16:creationId xmlns:a16="http://schemas.microsoft.com/office/drawing/2014/main" id="{F2E07E0A-BF10-4AC9-BCA2-DC639BB453A1}"/>
              </a:ext>
            </a:extLst>
          </p:cNvPr>
          <p:cNvGraphicFramePr>
            <a:graphicFrameLocks noChangeAspect="1"/>
          </p:cNvGraphicFramePr>
          <p:nvPr/>
        </p:nvGraphicFramePr>
        <p:xfrm>
          <a:off x="4876800" y="3861376"/>
          <a:ext cx="1524000" cy="1310986"/>
        </p:xfrm>
        <a:graphic>
          <a:graphicData uri="http://schemas.openxmlformats.org/presentationml/2006/ole">
            <mc:AlternateContent xmlns:mc="http://schemas.openxmlformats.org/markup-compatibility/2006">
              <mc:Choice xmlns:v="urn:schemas-microsoft-com:vml" Requires="v">
                <p:oleObj spid="_x0000_s1029" name="Equation" r:id="rId3" imgW="368140" imgH="393529" progId="Equation.3">
                  <p:embed/>
                </p:oleObj>
              </mc:Choice>
              <mc:Fallback>
                <p:oleObj name="Equation" r:id="rId3" imgW="368140" imgH="393529" progId="Equation.3">
                  <p:embed/>
                  <p:pic>
                    <p:nvPicPr>
                      <p:cNvPr id="27" name="Object 6">
                        <a:extLst>
                          <a:ext uri="{FF2B5EF4-FFF2-40B4-BE49-F238E27FC236}">
                            <a16:creationId xmlns:a16="http://schemas.microsoft.com/office/drawing/2014/main" id="{F2E07E0A-BF10-4AC9-BCA2-DC639BB45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61376"/>
                        <a:ext cx="1524000" cy="1310986"/>
                      </a:xfrm>
                      <a:prstGeom prst="rect">
                        <a:avLst/>
                      </a:prstGeom>
                      <a:solidFill>
                        <a:schemeClr val="accent3">
                          <a:lumMod val="20000"/>
                          <a:lumOff val="80000"/>
                        </a:schemeClr>
                      </a:solidFill>
                      <a:ln w="3175">
                        <a:solidFill>
                          <a:schemeClr val="tx1"/>
                        </a:solidFill>
                      </a:ln>
                    </p:spPr>
                  </p:pic>
                </p:oleObj>
              </mc:Fallback>
            </mc:AlternateContent>
          </a:graphicData>
        </a:graphic>
      </p:graphicFrame>
    </p:spTree>
    <p:extLst>
      <p:ext uri="{BB962C8B-B14F-4D97-AF65-F5344CB8AC3E}">
        <p14:creationId xmlns:p14="http://schemas.microsoft.com/office/powerpoint/2010/main" val="1761226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pic>
        <p:nvPicPr>
          <p:cNvPr id="26" name="Picture 5">
            <a:extLst>
              <a:ext uri="{FF2B5EF4-FFF2-40B4-BE49-F238E27FC236}">
                <a16:creationId xmlns:a16="http://schemas.microsoft.com/office/drawing/2014/main" id="{ACDE9B9D-A9D7-45DF-AAF9-766BB87B96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3462" y="2042603"/>
            <a:ext cx="4470647"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F2C1FE4-BB50-4DA4-8A9A-D41CB2E540FA}"/>
              </a:ext>
            </a:extLst>
          </p:cNvPr>
          <p:cNvSpPr txBox="1"/>
          <p:nvPr/>
        </p:nvSpPr>
        <p:spPr>
          <a:xfrm>
            <a:off x="3875147" y="3962400"/>
            <a:ext cx="383722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انكســـــار الضــــــوء</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6">
            <a:extLst>
              <a:ext uri="{FF2B5EF4-FFF2-40B4-BE49-F238E27FC236}">
                <a16:creationId xmlns:a16="http://schemas.microsoft.com/office/drawing/2014/main" id="{4575C317-4DD7-4523-B8C6-95B654A1A8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7780" y="1677844"/>
            <a:ext cx="1946289" cy="1887556"/>
          </a:xfrm>
          <a:prstGeom prst="rect">
            <a:avLst/>
          </a:prstGeom>
          <a:noFill/>
          <a:ln>
            <a:no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
            <a:extLst>
              <a:ext uri="{FF2B5EF4-FFF2-40B4-BE49-F238E27FC236}">
                <a16:creationId xmlns:a16="http://schemas.microsoft.com/office/drawing/2014/main" id="{3CE0F6B5-DCC9-4D18-8B60-CE1F62DC71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8227" y="1810865"/>
            <a:ext cx="1825807" cy="1847850"/>
          </a:xfrm>
          <a:prstGeom prst="rect">
            <a:avLst/>
          </a:prstGeom>
          <a:noFill/>
          <a:ln>
            <a:no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a:extLst>
              <a:ext uri="{FF2B5EF4-FFF2-40B4-BE49-F238E27FC236}">
                <a16:creationId xmlns:a16="http://schemas.microsoft.com/office/drawing/2014/main" id="{42C96C44-541D-402E-A9C5-354A8728CF1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95849" y="4379403"/>
            <a:ext cx="2334491" cy="1727237"/>
          </a:xfrm>
          <a:prstGeom prst="rect">
            <a:avLst/>
          </a:prstGeom>
          <a:noFill/>
          <a:ln>
            <a:no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a:extLst>
              <a:ext uri="{FF2B5EF4-FFF2-40B4-BE49-F238E27FC236}">
                <a16:creationId xmlns:a16="http://schemas.microsoft.com/office/drawing/2014/main" id="{0982AB53-F7E1-46D4-85FA-73120E1AD58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3731" y="4207022"/>
            <a:ext cx="2057991" cy="1770636"/>
          </a:xfrm>
          <a:prstGeom prst="rect">
            <a:avLst/>
          </a:prstGeom>
          <a:noFill/>
          <a:ln>
            <a:no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45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97480B35-DF65-4DAE-AC69-90A9C9140C05}"/>
              </a:ext>
            </a:extLst>
          </p:cNvPr>
          <p:cNvGraphicFramePr/>
          <p:nvPr/>
        </p:nvGraphicFramePr>
        <p:xfrm>
          <a:off x="2032000" y="87668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Object 7">
            <a:extLst>
              <a:ext uri="{FF2B5EF4-FFF2-40B4-BE49-F238E27FC236}">
                <a16:creationId xmlns:a16="http://schemas.microsoft.com/office/drawing/2014/main" id="{036BBAEE-1D28-447F-B52E-B0D3E59317CD}"/>
              </a:ext>
            </a:extLst>
          </p:cNvPr>
          <p:cNvGraphicFramePr>
            <a:graphicFrameLocks noChangeAspect="1"/>
          </p:cNvGraphicFramePr>
          <p:nvPr/>
        </p:nvGraphicFramePr>
        <p:xfrm>
          <a:off x="3517182" y="3011206"/>
          <a:ext cx="760412" cy="812800"/>
        </p:xfrm>
        <a:graphic>
          <a:graphicData uri="http://schemas.openxmlformats.org/presentationml/2006/ole">
            <mc:AlternateContent xmlns:mc="http://schemas.openxmlformats.org/markup-compatibility/2006">
              <mc:Choice xmlns:v="urn:schemas-microsoft-com:vml" Requires="v">
                <p:oleObj spid="_x0000_s2053" name="Equation" r:id="rId8" imgW="368140" imgH="393529" progId="Equation.3">
                  <p:embed/>
                </p:oleObj>
              </mc:Choice>
              <mc:Fallback>
                <p:oleObj name="Equation" r:id="rId8" imgW="368140" imgH="393529" progId="Equation.3">
                  <p:embed/>
                  <p:pic>
                    <p:nvPicPr>
                      <p:cNvPr id="27" name="Object 7">
                        <a:extLst>
                          <a:ext uri="{FF2B5EF4-FFF2-40B4-BE49-F238E27FC236}">
                            <a16:creationId xmlns:a16="http://schemas.microsoft.com/office/drawing/2014/main" id="{036BBAEE-1D28-447F-B52E-B0D3E59317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7182" y="3011206"/>
                        <a:ext cx="7604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8" name="Object 8">
                <a:extLst>
                  <a:ext uri="{FF2B5EF4-FFF2-40B4-BE49-F238E27FC236}">
                    <a16:creationId xmlns:a16="http://schemas.microsoft.com/office/drawing/2014/main" id="{40EA68B4-D27E-4395-8738-20F43DE11496}"/>
                  </a:ext>
                </a:extLst>
              </p:cNvPr>
              <p:cNvSpPr txBox="1"/>
              <p:nvPr/>
            </p:nvSpPr>
            <p:spPr bwMode="auto">
              <a:xfrm>
                <a:off x="2748106" y="3940612"/>
                <a:ext cx="2341130" cy="865187"/>
              </a:xfrm>
              <a:prstGeom prst="rect">
                <a:avLst/>
              </a:prstGeom>
              <a:noFill/>
              <a:ln>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𝑣</m:t>
                          </m:r>
                        </m:den>
                      </m:f>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8</m:t>
                              </m:r>
                            </m:sup>
                          </m:sSup>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8</m:t>
                              </m:r>
                            </m:sup>
                          </m:sSup>
                        </m:den>
                      </m:f>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5</m:t>
                      </m:r>
                    </m:oMath>
                  </m:oMathPara>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8" name="Object 8">
                <a:extLst>
                  <a:ext uri="{FF2B5EF4-FFF2-40B4-BE49-F238E27FC236}">
                    <a16:creationId xmlns:a16="http://schemas.microsoft.com/office/drawing/2014/main" id="{40EA68B4-D27E-4395-8738-20F43DE11496}"/>
                  </a:ext>
                </a:extLst>
              </p:cNvPr>
              <p:cNvSpPr txBox="1">
                <a:spLocks noRot="1" noChangeAspect="1" noMove="1" noResize="1" noEditPoints="1" noAdjustHandles="1" noChangeArrowheads="1" noChangeShapeType="1" noTextEdit="1"/>
              </p:cNvSpPr>
              <p:nvPr/>
            </p:nvSpPr>
            <p:spPr bwMode="auto">
              <a:xfrm>
                <a:off x="2748106" y="3940612"/>
                <a:ext cx="2341130" cy="865187"/>
              </a:xfrm>
              <a:prstGeom prst="rect">
                <a:avLst/>
              </a:prstGeom>
              <a:blipFill>
                <a:blip r:embed="rId10"/>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1958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0AAA7F82-947E-4214-AC05-FF2EC67CB483}"/>
              </a:ext>
            </a:extLst>
          </p:cNvPr>
          <p:cNvSpPr txBox="1">
            <a:spLocks/>
          </p:cNvSpPr>
          <p:nvPr/>
        </p:nvSpPr>
        <p:spPr bwMode="auto">
          <a:xfrm>
            <a:off x="2072840" y="1586774"/>
            <a:ext cx="8785225"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273050" marR="0" lvl="0" indent="-273050" algn="just" defTabSz="914400" rtl="1" eaLnBrk="1" fontAlgn="auto" latinLnBrk="0" hangingPunct="1">
              <a:lnSpc>
                <a:spcPct val="100000"/>
              </a:lnSpc>
              <a:spcBef>
                <a:spcPct val="20000"/>
              </a:spcBef>
              <a:spcAft>
                <a:spcPts val="0"/>
              </a:spcAft>
              <a:buClr>
                <a:srgbClr val="0BD0D9"/>
              </a:buClr>
              <a:buSzPct val="95000"/>
              <a:buFont typeface="Wingdings 2" panose="05020102010507070707" pitchFamily="18" charset="2"/>
              <a:buChar char=""/>
              <a:tabLst/>
              <a:defRPr/>
            </a:pP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في حياتنا اليومية أنواعاً مختلفة من المصادر الضوئية والتي تختلف في شدتها من مصدر لآخر فنجد بعضها يكاد يضيء والآخر قد لا نستطيع التحديق إليه وأقرب مثال ما يسمى "الزينون" المستبدل في بعض أنوار السيارات والذي يعد مخالفاً لقوانين السير. </a:t>
            </a:r>
          </a:p>
          <a:p>
            <a:pPr marL="273050" marR="0" lvl="0" indent="-273050" algn="just" defTabSz="914400" rtl="1" eaLnBrk="1" fontAlgn="auto" latinLnBrk="0" hangingPunct="1">
              <a:lnSpc>
                <a:spcPct val="100000"/>
              </a:lnSpc>
              <a:spcBef>
                <a:spcPct val="20000"/>
              </a:spcBef>
              <a:spcAft>
                <a:spcPts val="0"/>
              </a:spcAft>
              <a:buClr>
                <a:srgbClr val="0BD0D9"/>
              </a:buClr>
              <a:buSzPct val="95000"/>
              <a:buFont typeface="Wingdings 2" panose="05020102010507070707" pitchFamily="18" charset="2"/>
              <a:buChar char=""/>
              <a:tabLst/>
              <a:defRPr/>
            </a:pPr>
            <a:endPar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273050" marR="0" lvl="0" indent="-273050" algn="just" defTabSz="914400" rtl="1" eaLnBrk="1" fontAlgn="auto" latinLnBrk="0" hangingPunct="1">
              <a:lnSpc>
                <a:spcPct val="100000"/>
              </a:lnSpc>
              <a:spcBef>
                <a:spcPct val="20000"/>
              </a:spcBef>
              <a:spcAft>
                <a:spcPts val="0"/>
              </a:spcAft>
              <a:buClr>
                <a:srgbClr val="0BD0D9"/>
              </a:buClr>
              <a:buSzPct val="95000"/>
              <a:buFont typeface="Wingdings 2" panose="05020102010507070707" pitchFamily="18" charset="2"/>
              <a:buChar char=""/>
              <a:tabLst/>
              <a:defRPr/>
            </a:pPr>
            <a:endPar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273050" marR="0" lvl="0" indent="-273050" algn="just" defTabSz="914400" rtl="1" eaLnBrk="1" fontAlgn="auto" latinLnBrk="0" hangingPunct="1">
              <a:lnSpc>
                <a:spcPct val="100000"/>
              </a:lnSpc>
              <a:spcBef>
                <a:spcPct val="20000"/>
              </a:spcBef>
              <a:spcAft>
                <a:spcPts val="0"/>
              </a:spcAft>
              <a:buClr>
                <a:srgbClr val="0BD0D9"/>
              </a:buClr>
              <a:buSzPct val="95000"/>
              <a:buFont typeface="Wingdings 2" panose="05020102010507070707" pitchFamily="18" charset="2"/>
              <a:buChar char=""/>
              <a:tabLst/>
              <a:defRPr/>
            </a:pPr>
            <a:endPar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273050" marR="0" lvl="0" indent="-273050" algn="just" defTabSz="914400" rtl="1" eaLnBrk="1" fontAlgn="auto" latinLnBrk="0" hangingPunct="1">
              <a:lnSpc>
                <a:spcPct val="100000"/>
              </a:lnSpc>
              <a:spcBef>
                <a:spcPct val="20000"/>
              </a:spcBef>
              <a:spcAft>
                <a:spcPts val="0"/>
              </a:spcAft>
              <a:buClr>
                <a:srgbClr val="0BD0D9"/>
              </a:buClr>
              <a:buSzPct val="95000"/>
              <a:buFont typeface="Wingdings 2" panose="05020102010507070707" pitchFamily="18" charset="2"/>
              <a:buChar char=""/>
              <a:tabLst/>
              <a:defRPr/>
            </a:pPr>
            <a:endParaRPr kumimoji="0" lang="ar-SA" sz="2400" b="1"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273050" marR="0" lvl="0" indent="-273050" algn="just" defTabSz="914400" rtl="1" eaLnBrk="1" fontAlgn="auto" latinLnBrk="0" hangingPunct="1">
              <a:lnSpc>
                <a:spcPct val="100000"/>
              </a:lnSpc>
              <a:spcBef>
                <a:spcPct val="20000"/>
              </a:spcBef>
              <a:spcAft>
                <a:spcPts val="0"/>
              </a:spcAft>
              <a:buClr>
                <a:srgbClr val="0BD0D9"/>
              </a:buClr>
              <a:buSzPct val="95000"/>
              <a:buFont typeface="Wingdings 2" panose="05020102010507070707" pitchFamily="18" charset="2"/>
              <a:buChar char=""/>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قوة أو شدة الإضاءة (الإستضاءة)</a:t>
            </a: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هي كمية الضوء المنبعث من المصدر الضوئي ويمكن تمثيلها بوحدة الكاندلا </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(cd)</a:t>
            </a: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أو الشمعة العيارية.</a:t>
            </a:r>
          </a:p>
          <a:p>
            <a:pPr marL="273050" marR="0" lvl="0" indent="-273050" algn="just" defTabSz="914400" rtl="1" eaLnBrk="1" fontAlgn="auto" latinLnBrk="0" hangingPunct="1">
              <a:lnSpc>
                <a:spcPct val="100000"/>
              </a:lnSpc>
              <a:spcBef>
                <a:spcPct val="20000"/>
              </a:spcBef>
              <a:spcAft>
                <a:spcPts val="0"/>
              </a:spcAft>
              <a:buClr>
                <a:srgbClr val="0BD0D9"/>
              </a:buClr>
              <a:buSzPct val="95000"/>
              <a:buFont typeface="Wingdings 2" panose="05020102010507070707" pitchFamily="18" charset="2"/>
              <a:buChar char=""/>
              <a:tabLst/>
              <a:defRPr/>
            </a:pP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ا</a:t>
            </a:r>
            <a:r>
              <a:rPr kumimoji="0" lang="ar-SA"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لفيض الضوئي :</a:t>
            </a: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هو معدل الإنبعاث الضوئي لكل وحدة زمن ووحدة قياسه «ليومن».</a:t>
            </a:r>
          </a:p>
          <a:p>
            <a:pPr marL="342900" marR="0" lvl="0" indent="-342900" algn="just" defTabSz="914400" rtl="1" eaLnBrk="1" fontAlgn="auto" latinLnBrk="0" hangingPunct="1">
              <a:lnSpc>
                <a:spcPct val="100000"/>
              </a:lnSpc>
              <a:spcBef>
                <a:spcPct val="20000"/>
              </a:spcBef>
              <a:spcAft>
                <a:spcPts val="0"/>
              </a:spcAft>
              <a:buClr>
                <a:srgbClr val="0BD0D9"/>
              </a:buClr>
              <a:buSzPct val="95000"/>
              <a:buFont typeface="Arial" panose="020B0604020202020204" pitchFamily="34" charset="0"/>
              <a:buChar char="•"/>
              <a:tabLst/>
              <a:defRPr/>
            </a:pPr>
            <a:r>
              <a:rPr kumimoji="0" lang="ar-SA"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ليومن: وهي الفيض الضوئي الذي ينبعث في الثانية من مصدر نقطي شدته شمعة عيارية واحدة.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73050" marR="0" lvl="0" indent="-273050" algn="just" defTabSz="914400" rtl="1" eaLnBrk="1" fontAlgn="auto" latinLnBrk="0" hangingPunct="1">
              <a:lnSpc>
                <a:spcPct val="100000"/>
              </a:lnSpc>
              <a:spcBef>
                <a:spcPct val="20000"/>
              </a:spcBef>
              <a:spcAft>
                <a:spcPts val="0"/>
              </a:spcAft>
              <a:buClr>
                <a:srgbClr val="0BD0D9"/>
              </a:buClr>
              <a:buSzPct val="95000"/>
              <a:buFont typeface="Wingdings 2" panose="05020102010507070707" pitchFamily="18" charset="2"/>
              <a:buChar char=""/>
              <a:tabLst/>
              <a:defRPr/>
            </a:pPr>
            <a:endPar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27" name="Picture 4">
            <a:extLst>
              <a:ext uri="{FF2B5EF4-FFF2-40B4-BE49-F238E27FC236}">
                <a16:creationId xmlns:a16="http://schemas.microsoft.com/office/drawing/2014/main" id="{15E9CA90-0174-456C-AB7B-7136EB03B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976" y="2834578"/>
            <a:ext cx="2520950" cy="1584325"/>
          </a:xfrm>
          <a:prstGeom prst="rect">
            <a:avLst/>
          </a:prstGeom>
          <a:noFill/>
          <a:ln>
            <a:noFill/>
          </a:ln>
          <a:effectLst>
            <a:glow rad="1397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1">
            <a:extLst>
              <a:ext uri="{FF2B5EF4-FFF2-40B4-BE49-F238E27FC236}">
                <a16:creationId xmlns:a16="http://schemas.microsoft.com/office/drawing/2014/main" id="{B32215E6-2BA2-47B4-8E01-86F452B3EA0F}"/>
              </a:ext>
            </a:extLst>
          </p:cNvPr>
          <p:cNvSpPr txBox="1">
            <a:spLocks noChangeArrowheads="1"/>
          </p:cNvSpPr>
          <p:nvPr/>
        </p:nvSpPr>
        <p:spPr bwMode="auto">
          <a:xfrm>
            <a:off x="5747865" y="3149667"/>
            <a:ext cx="4319588" cy="92233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altLang="en-US" sz="1800" b="0" i="0" u="none" strike="noStrike" kern="1200" cap="none" spc="0" normalizeH="0" baseline="0" noProof="0" dirty="0">
                <a:ln>
                  <a:noFill/>
                </a:ln>
                <a:solidFill>
                  <a:srgbClr val="000000"/>
                </a:solidFill>
                <a:effectLst/>
                <a:uLnTx/>
                <a:uFillTx/>
                <a:latin typeface="Arial" panose="020B0604020202020204" pitchFamily="34" charset="0"/>
              </a:rPr>
              <a:t>الزنون هو ضوء ناتج عن تفاعل كهروكميائي بين المادة الكيميائية في المصباح والكهرباء وينتج عن هذا التفاعل ضوء ابيض الذي يعرف (زينون)</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ndParaRPr>
          </a:p>
        </p:txBody>
      </p:sp>
      <p:sp>
        <p:nvSpPr>
          <p:cNvPr id="2" name="Rectangle 1">
            <a:extLst>
              <a:ext uri="{FF2B5EF4-FFF2-40B4-BE49-F238E27FC236}">
                <a16:creationId xmlns:a16="http://schemas.microsoft.com/office/drawing/2014/main" id="{854E0103-F54D-4172-8544-3A5716F59E69}"/>
              </a:ext>
            </a:extLst>
          </p:cNvPr>
          <p:cNvSpPr/>
          <p:nvPr/>
        </p:nvSpPr>
        <p:spPr>
          <a:xfrm>
            <a:off x="3816948" y="918578"/>
            <a:ext cx="362791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شدة الاستضاءة</a:t>
            </a:r>
            <a:endParaRPr kumimoji="0" lang="en-US"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spTree>
    <p:extLst>
      <p:ext uri="{BB962C8B-B14F-4D97-AF65-F5344CB8AC3E}">
        <p14:creationId xmlns:p14="http://schemas.microsoft.com/office/powerpoint/2010/main" val="143166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3">
            <a:extLst>
              <a:ext uri="{FF2B5EF4-FFF2-40B4-BE49-F238E27FC236}">
                <a16:creationId xmlns:a16="http://schemas.microsoft.com/office/drawing/2014/main" id="{977AE0AC-939E-4D46-B580-8F56F7D72162}"/>
              </a:ext>
            </a:extLst>
          </p:cNvPr>
          <p:cNvSpPr txBox="1">
            <a:spLocks/>
          </p:cNvSpPr>
          <p:nvPr/>
        </p:nvSpPr>
        <p:spPr>
          <a:xfrm>
            <a:off x="5052291" y="2190292"/>
            <a:ext cx="6421149" cy="406271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1"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عندما تسقط حزمة ضوئية بزاوية معينة على سطح أملس فإنها تنعكس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reflected</a:t>
            </a: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عن السطح بنفس الزاوية. </a:t>
            </a:r>
          </a:p>
          <a:p>
            <a:pPr marL="342900" marR="0" lvl="0" indent="-342900" algn="r" defTabSz="914400" rtl="1"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الزاوية بين الشعاع المنعكس والعمود عند نقطة السقوط تعرف بزاوية الانعكاس بينما تعرف الزاوية بين الشعاع الساقط والعمود عند نقطة السقوط بزاوية السقوط. </a:t>
            </a:r>
          </a:p>
          <a:p>
            <a:pPr marL="342900" marR="0" lvl="0" indent="-342900" algn="just" defTabSz="914400" rtl="1"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يمكن تلخيص قانوني الإنعكاس كما يلي:</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342900" marR="0" lvl="0" indent="-342900" algn="just" defTabSz="914400" rtl="1"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زاوية السقوط</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تساوي </a:t>
            </a:r>
            <a:r>
              <a:rPr kumimoji="0" lang="af-Z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q</a:t>
            </a:r>
            <a:r>
              <a:rPr kumimoji="0" lang="en-US" sz="2400" b="0" i="0" u="none" strike="noStrike" kern="1200" cap="none" spc="0" normalizeH="0" baseline="-25000" noProof="0" dirty="0" err="1">
                <a:ln>
                  <a:noFill/>
                </a:ln>
                <a:solidFill>
                  <a:prstClr val="black"/>
                </a:solidFill>
                <a:effectLst/>
                <a:uLnTx/>
                <a:uFillTx/>
                <a:latin typeface="Times New Roman" pitchFamily="18" charset="0"/>
                <a:ea typeface="+mn-ea"/>
                <a:cs typeface="Times New Roman" pitchFamily="18" charset="0"/>
              </a:rPr>
              <a:t>i</a:t>
            </a: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زاوية الإنعكاس </a:t>
            </a:r>
            <a:r>
              <a:rPr kumimoji="0" lang="af-Z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q</a:t>
            </a:r>
            <a:r>
              <a:rPr kumimoji="0" lang="en-US" sz="2400" b="0" i="1" u="none" strike="noStrike" kern="1200" cap="none" spc="0" normalizeH="0" baseline="-25000" noProof="0" dirty="0">
                <a:ln>
                  <a:noFill/>
                </a:ln>
                <a:solidFill>
                  <a:prstClr val="black"/>
                </a:solidFill>
                <a:effectLst/>
                <a:uLnTx/>
                <a:uFillTx/>
                <a:latin typeface="Times New Roman" pitchFamily="18" charset="0"/>
                <a:ea typeface="+mn-ea"/>
                <a:cs typeface="Times New Roman" pitchFamily="18" charset="0"/>
              </a:rPr>
              <a:t>r</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1"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الشعاع الساقط والشعاع المنعكس والعمود على السطح العاكس من نقطة السقوط تقع جميعها في مستوى واحد عمودي على السطح العاكس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1" eaLnBrk="0" fontAlgn="base" latinLnBrk="0" hangingPunct="0">
              <a:lnSpc>
                <a:spcPct val="100000"/>
              </a:lnSpc>
              <a:spcBef>
                <a:spcPct val="20000"/>
              </a:spcBef>
              <a:spcAft>
                <a:spcPct val="0"/>
              </a:spcAft>
              <a:buClrTx/>
              <a:buSzTx/>
              <a:buFont typeface="Wingdings 2" panose="05020102010507070707" pitchFamily="18" charset="2"/>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ajalla UI"/>
            </a:endParaRPr>
          </a:p>
        </p:txBody>
      </p:sp>
      <p:pic>
        <p:nvPicPr>
          <p:cNvPr id="27" name="Picture 2">
            <a:extLst>
              <a:ext uri="{FF2B5EF4-FFF2-40B4-BE49-F238E27FC236}">
                <a16:creationId xmlns:a16="http://schemas.microsoft.com/office/drawing/2014/main" id="{5BFDE35A-DF3D-4040-8ABE-03F200E2379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69591" y="2223393"/>
            <a:ext cx="3221037" cy="3671887"/>
          </a:xfrm>
          <a:noFill/>
          <a:ln w="9525">
            <a:solidFill>
              <a:schemeClr val="tx1"/>
            </a:solidFill>
            <a:miter lim="800000"/>
            <a:headEnd/>
            <a:tailEnd/>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Rectangle 1">
            <a:extLst>
              <a:ext uri="{FF2B5EF4-FFF2-40B4-BE49-F238E27FC236}">
                <a16:creationId xmlns:a16="http://schemas.microsoft.com/office/drawing/2014/main" id="{9449EF83-5A96-41E8-A855-B878B5856C55}"/>
              </a:ext>
            </a:extLst>
          </p:cNvPr>
          <p:cNvSpPr/>
          <p:nvPr/>
        </p:nvSpPr>
        <p:spPr>
          <a:xfrm>
            <a:off x="3777425" y="1167784"/>
            <a:ext cx="408317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a:solidFill>
                  <a:srgbClr val="9BBB59"/>
                </a:solidFill>
                <a:effectLst/>
                <a:uLnTx/>
                <a:uFillTx/>
                <a:latin typeface="Calibri"/>
                <a:ea typeface="+mn-ea"/>
                <a:cs typeface="Arial" panose="020B0604020202020204" pitchFamily="34" charset="0"/>
              </a:rPr>
              <a:t>الانعكاس الضوئي</a:t>
            </a:r>
            <a:endParaRPr kumimoji="0" lang="en-US" sz="5400" b="1" i="0" u="none" strike="noStrike" kern="1200" cap="none" spc="0" normalizeH="0" baseline="0" noProof="0" dirty="0">
              <a:ln/>
              <a:solidFill>
                <a:srgbClr val="9BBB59"/>
              </a:solidFill>
              <a:effectLst/>
              <a:uLnTx/>
              <a:uFillTx/>
              <a:latin typeface="Calibri"/>
              <a:ea typeface="+mn-ea"/>
              <a:cs typeface="+mn-cs"/>
            </a:endParaRPr>
          </a:p>
        </p:txBody>
      </p:sp>
    </p:spTree>
    <p:extLst>
      <p:ext uri="{BB962C8B-B14F-4D97-AF65-F5344CB8AC3E}">
        <p14:creationId xmlns:p14="http://schemas.microsoft.com/office/powerpoint/2010/main" val="173650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Rectangle 1">
            <a:extLst>
              <a:ext uri="{FF2B5EF4-FFF2-40B4-BE49-F238E27FC236}">
                <a16:creationId xmlns:a16="http://schemas.microsoft.com/office/drawing/2014/main" id="{7A2FFB19-5AC5-4A0D-B2AC-A2ED2AF37DBB}"/>
              </a:ext>
            </a:extLst>
          </p:cNvPr>
          <p:cNvSpPr txBox="1">
            <a:spLocks noChangeArrowheads="1"/>
          </p:cNvSpPr>
          <p:nvPr/>
        </p:nvSpPr>
        <p:spPr>
          <a:xfrm>
            <a:off x="6879792" y="2235056"/>
            <a:ext cx="4506912" cy="2825389"/>
          </a:xfrm>
          <a:prstGeom prst="rect">
            <a:avLst/>
          </a:prstGeom>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1"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ar-SA"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عندما تسقط حزمة ضوئية من وسط إلى وسط آخر مختلف فإنها تنحرف (تنكسر) </a:t>
            </a:r>
            <a:r>
              <a:rPr kumimoji="0" lang="en-GB"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Refracted </a:t>
            </a:r>
            <a:r>
              <a:rPr kumimoji="0" lang="ar-SA"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عن اتجاهها الأصلي. </a:t>
            </a:r>
          </a:p>
          <a:p>
            <a:pPr marL="342900" marR="0" lvl="0" indent="-342900" algn="just" defTabSz="914400" rtl="1"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ar-SA"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الإنكسار:</a:t>
            </a:r>
            <a:r>
              <a:rPr kumimoji="0" lang="ar-SA"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هو التغير في اتجاه الشعاع الضوئي عندما يجتاز السطح الفاصل بين وسطين شفافين مختلفين. </a:t>
            </a:r>
          </a:p>
          <a:p>
            <a:pPr marL="342900" marR="0" lvl="0" indent="-342900" algn="just" defTabSz="914400" rtl="1"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ar-SA"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 name="Rectangle 1">
            <a:extLst>
              <a:ext uri="{FF2B5EF4-FFF2-40B4-BE49-F238E27FC236}">
                <a16:creationId xmlns:a16="http://schemas.microsoft.com/office/drawing/2014/main" id="{1BFA3B5D-2078-4128-940A-BC224EDA5B97}"/>
              </a:ext>
            </a:extLst>
          </p:cNvPr>
          <p:cNvSpPr/>
          <p:nvPr/>
        </p:nvSpPr>
        <p:spPr>
          <a:xfrm>
            <a:off x="3777426" y="1311726"/>
            <a:ext cx="393088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a:solidFill>
                  <a:srgbClr val="9BBB59"/>
                </a:solidFill>
                <a:effectLst/>
                <a:uLnTx/>
                <a:uFillTx/>
                <a:latin typeface="Calibri"/>
                <a:ea typeface="+mn-ea"/>
                <a:cs typeface="Arial" panose="020B0604020202020204" pitchFamily="34" charset="0"/>
              </a:rPr>
              <a:t>الانكسار الضوئي</a:t>
            </a:r>
            <a:endParaRPr kumimoji="0" lang="en-US" sz="5400" b="1" i="0" u="none" strike="noStrike" kern="1200" cap="none" spc="0" normalizeH="0" baseline="0" noProof="0" dirty="0">
              <a:ln/>
              <a:solidFill>
                <a:srgbClr val="9BBB59"/>
              </a:solidFill>
              <a:effectLst/>
              <a:uLnTx/>
              <a:uFillTx/>
              <a:latin typeface="Calibri"/>
              <a:ea typeface="+mn-ea"/>
              <a:cs typeface="+mn-cs"/>
            </a:endParaRPr>
          </a:p>
        </p:txBody>
      </p:sp>
      <p:pic>
        <p:nvPicPr>
          <p:cNvPr id="27" name="Picture 5">
            <a:extLst>
              <a:ext uri="{FF2B5EF4-FFF2-40B4-BE49-F238E27FC236}">
                <a16:creationId xmlns:a16="http://schemas.microsoft.com/office/drawing/2014/main" id="{58C1DE47-CB4E-4304-BC8A-2618E3269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584" y="2382377"/>
            <a:ext cx="3895725" cy="2093245"/>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a:extLst>
              <a:ext uri="{FF2B5EF4-FFF2-40B4-BE49-F238E27FC236}">
                <a16:creationId xmlns:a16="http://schemas.microsoft.com/office/drawing/2014/main" id="{ECC215F2-FBF9-4FC1-87B8-12CF1A7DB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297" y="4785687"/>
            <a:ext cx="2376487" cy="1593850"/>
          </a:xfrm>
          <a:prstGeom prst="rect">
            <a:avLst/>
          </a:prstGeom>
          <a:noFill/>
          <a:ln>
            <a:noFill/>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92760D91-5111-490C-BB2C-DFCF3E0FFFE5}"/>
              </a:ext>
            </a:extLst>
          </p:cNvPr>
          <p:cNvSpPr/>
          <p:nvPr/>
        </p:nvSpPr>
        <p:spPr>
          <a:xfrm>
            <a:off x="1501505" y="4965626"/>
            <a:ext cx="7250703" cy="1200329"/>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altLang="en-US" sz="24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الظاهرة الأساسية لحدوث قوس قزح هي ظاهرة الانكسار الضوئي</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قوس قزح طيف يظهر في السماء </a:t>
            </a:r>
            <a:r>
              <a:rPr kumimoji="0" lang="ar-SA" sz="2400" b="0" i="0" u="none" strike="noStrike" kern="1200" cap="none" spc="0" normalizeH="0" baseline="0" noProof="0" dirty="0">
                <a:ln>
                  <a:noFill/>
                </a:ln>
                <a:solidFill>
                  <a:prstClr val="black"/>
                </a:solidFill>
                <a:effectLst/>
                <a:uLnTx/>
                <a:uFillTx/>
                <a:latin typeface="Constantia"/>
                <a:ea typeface="+mn-ea"/>
                <a:cs typeface="Arial" panose="020B0604020202020204" pitchFamily="34" charset="0"/>
              </a:rPr>
              <a:t>بعد سقوط المطر أو خلال سقوط المطر</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Constantia"/>
                <a:ea typeface="+mn-ea"/>
                <a:cs typeface="Arial" panose="020B0604020202020204" pitchFamily="34" charset="0"/>
              </a:rPr>
              <a:t>والشمس مشرقة.</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158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4" name="Rectangle 3">
            <a:extLst>
              <a:ext uri="{FF2B5EF4-FFF2-40B4-BE49-F238E27FC236}">
                <a16:creationId xmlns:a16="http://schemas.microsoft.com/office/drawing/2014/main" id="{AD5FA056-05B1-45A0-92FE-D47F3838014F}"/>
              </a:ext>
            </a:extLst>
          </p:cNvPr>
          <p:cNvSpPr/>
          <p:nvPr/>
        </p:nvSpPr>
        <p:spPr>
          <a:xfrm>
            <a:off x="969819" y="2560760"/>
            <a:ext cx="7643520" cy="2677656"/>
          </a:xfrm>
          <a:prstGeom prst="rect">
            <a:avLst/>
          </a:prstGeom>
        </p:spPr>
        <p:txBody>
          <a:bodyPr wrap="square">
            <a:spAutoFit/>
          </a:bodyPr>
          <a:lstStyle/>
          <a:p>
            <a:pPr marL="342900" indent="-342900" algn="r" rtl="1">
              <a:buFont typeface="Wingdings" panose="05000000000000000000" pitchFamily="2" charset="2"/>
              <a:buChar char="§"/>
            </a:pPr>
            <a:r>
              <a:rPr lang="ar-SA" altLang="en-US" sz="2400" dirty="0">
                <a:cs typeface="+mj-cs"/>
              </a:rPr>
              <a:t>تتحرك الموجات في وسط مادي (صلب أو سائل أو غاز) حيث تنتقل فيه الموجات وتنقل الطاقة من مكان إلى آخر بدون إزاحة جزيئات الوسط بشكل دائم، أي أنه لا تنتقل أي كتلة مع انتقال الموجة، ولكن جزيئات الوسط تتحرك بشكل متعامد أو مواز لاتجاه حركة الموجة حول موقع ثابت. </a:t>
            </a:r>
          </a:p>
          <a:p>
            <a:pPr marL="342900" indent="-342900" algn="r" rtl="1">
              <a:buFont typeface="Wingdings" panose="05000000000000000000" pitchFamily="2" charset="2"/>
              <a:buChar char="§"/>
            </a:pPr>
            <a:r>
              <a:rPr lang="ar-SA" altLang="en-US" sz="2400" dirty="0">
                <a:cs typeface="+mj-cs"/>
              </a:rPr>
              <a:t>وتنتشر الموجات الكهرومغناطيسية في الفراغ، أي من دون لزوم تواجد وسط مادي. ويعتبر الضوء وموجات الراديو وأشعة إكس وأشعة جاما أمثلة من الموجات الكهرومغناطيسية</a:t>
            </a:r>
            <a:r>
              <a:rPr lang="ar-SA" altLang="en-US" sz="2400" dirty="0">
                <a:solidFill>
                  <a:srgbClr val="000000"/>
                </a:solidFill>
                <a:cs typeface="+mj-cs"/>
              </a:rPr>
              <a:t>.</a:t>
            </a:r>
            <a:endParaRPr lang="en-US" altLang="en-US" sz="2400" dirty="0">
              <a:cs typeface="+mj-cs"/>
            </a:endParaRPr>
          </a:p>
        </p:txBody>
      </p:sp>
      <p:pic>
        <p:nvPicPr>
          <p:cNvPr id="5" name="Picture 4">
            <a:extLst>
              <a:ext uri="{FF2B5EF4-FFF2-40B4-BE49-F238E27FC236}">
                <a16:creationId xmlns:a16="http://schemas.microsoft.com/office/drawing/2014/main" id="{B2DFD3BC-03EF-425C-9547-619E20B04105}"/>
              </a:ext>
            </a:extLst>
          </p:cNvPr>
          <p:cNvPicPr>
            <a:picLocks noChangeAspect="1"/>
          </p:cNvPicPr>
          <p:nvPr/>
        </p:nvPicPr>
        <p:blipFill>
          <a:blip r:embed="rId2"/>
          <a:stretch>
            <a:fillRect/>
          </a:stretch>
        </p:blipFill>
        <p:spPr>
          <a:xfrm>
            <a:off x="8820727" y="2644848"/>
            <a:ext cx="2563379" cy="2509043"/>
          </a:xfrm>
          <a:prstGeom prst="rect">
            <a:avLst/>
          </a:prstGeom>
          <a:effectLst>
            <a:glow rad="228600">
              <a:schemeClr val="accent3">
                <a:satMod val="175000"/>
                <a:alpha val="40000"/>
              </a:schemeClr>
            </a:glow>
          </a:effectLst>
        </p:spPr>
      </p:pic>
      <p:sp>
        <p:nvSpPr>
          <p:cNvPr id="27" name="Rectangle 26">
            <a:extLst>
              <a:ext uri="{FF2B5EF4-FFF2-40B4-BE49-F238E27FC236}">
                <a16:creationId xmlns:a16="http://schemas.microsoft.com/office/drawing/2014/main" id="{A7923DA3-424C-4EF0-907B-6B53888340CE}"/>
              </a:ext>
            </a:extLst>
          </p:cNvPr>
          <p:cNvSpPr/>
          <p:nvPr/>
        </p:nvSpPr>
        <p:spPr>
          <a:xfrm>
            <a:off x="3902167" y="1369860"/>
            <a:ext cx="2969687" cy="923330"/>
          </a:xfrm>
          <a:prstGeom prst="rect">
            <a:avLst/>
          </a:prstGeom>
          <a:noFill/>
        </p:spPr>
        <p:txBody>
          <a:bodyPr wrap="square" lIns="91440" tIns="45720" rIns="91440" bIns="45720">
            <a:spAutoFit/>
          </a:bodyPr>
          <a:lstStyle/>
          <a:p>
            <a:pPr algn="ctr"/>
            <a:r>
              <a:rPr lang="ar-SA" sz="5400" b="1" cap="none" spc="0" dirty="0">
                <a:ln w="22225">
                  <a:solidFill>
                    <a:schemeClr val="accent2"/>
                  </a:solidFill>
                  <a:prstDash val="solid"/>
                </a:ln>
                <a:solidFill>
                  <a:schemeClr val="accent2">
                    <a:lumMod val="40000"/>
                    <a:lumOff val="60000"/>
                  </a:schemeClr>
                </a:solidFill>
                <a:effectLst/>
              </a:rPr>
              <a:t>الموجـــات</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768176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TextBox 1">
            <a:extLst>
              <a:ext uri="{FF2B5EF4-FFF2-40B4-BE49-F238E27FC236}">
                <a16:creationId xmlns:a16="http://schemas.microsoft.com/office/drawing/2014/main" id="{C110CB91-8597-4E73-BA02-E8787436EA78}"/>
              </a:ext>
            </a:extLst>
          </p:cNvPr>
          <p:cNvSpPr txBox="1">
            <a:spLocks noChangeArrowheads="1"/>
          </p:cNvSpPr>
          <p:nvPr/>
        </p:nvSpPr>
        <p:spPr bwMode="auto">
          <a:xfrm>
            <a:off x="3255384" y="2503048"/>
            <a:ext cx="867799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342900" marR="0" lvl="0" indent="-342900" algn="r" defTabSz="914400" rtl="1" eaLnBrk="0" fontAlgn="auto" latinLnBrk="0" hangingPunct="0">
              <a:lnSpc>
                <a:spcPct val="100000"/>
              </a:lnSpc>
              <a:spcBef>
                <a:spcPct val="20000"/>
              </a:spcBef>
              <a:spcAft>
                <a:spcPts val="0"/>
              </a:spcAft>
              <a:buClr>
                <a:srgbClr val="0BD0D9"/>
              </a:buClr>
              <a:buSzPct val="95000"/>
              <a:buFont typeface="Wingdings" panose="05000000000000000000" pitchFamily="2" charset="2"/>
              <a:buChar char="§"/>
              <a:tabLst/>
              <a:defRPr/>
            </a:pPr>
            <a:r>
              <a:rPr kumimoji="0" lang="ar-SA" altLang="en-US" sz="2000" b="0" i="0" u="none" strike="noStrike" kern="1200" cap="none" spc="0" normalizeH="0" baseline="0" noProof="0" dirty="0">
                <a:ln>
                  <a:noFill/>
                </a:ln>
                <a:solidFill>
                  <a:srgbClr val="000000"/>
                </a:solidFill>
                <a:effectLst/>
                <a:uLnTx/>
                <a:uFillTx/>
                <a:latin typeface="Constantia" panose="02030602050306030303" pitchFamily="18" charset="0"/>
                <a:cs typeface="Times New Roman" panose="02020603050405020304" pitchFamily="18" charset="0"/>
              </a:rPr>
              <a:t>ضوء الشمس يحتوي على العديد من الالوان الطيفية و هي عبارة عن اشعة ذات اطوال موجية مختلفة.</a:t>
            </a:r>
          </a:p>
          <a:p>
            <a:pPr marL="342900" marR="0" lvl="0" indent="-342900" algn="r" defTabSz="914400" rtl="1" eaLnBrk="0" fontAlgn="auto" latinLnBrk="0" hangingPunct="0">
              <a:lnSpc>
                <a:spcPct val="100000"/>
              </a:lnSpc>
              <a:spcBef>
                <a:spcPct val="20000"/>
              </a:spcBef>
              <a:spcAft>
                <a:spcPts val="0"/>
              </a:spcAft>
              <a:buClr>
                <a:srgbClr val="0BD0D9"/>
              </a:buClr>
              <a:buSzPct val="95000"/>
              <a:buFont typeface="Wingdings" panose="05000000000000000000" pitchFamily="2" charset="2"/>
              <a:buChar char="§"/>
              <a:tabLst/>
              <a:defRPr/>
            </a:pPr>
            <a:r>
              <a:rPr kumimoji="0" lang="ar-SA" altLang="en-US" sz="2000" b="0" i="0" u="none" strike="noStrike" kern="1200" cap="none" spc="0" normalizeH="0" baseline="0" noProof="0" dirty="0">
                <a:ln>
                  <a:noFill/>
                </a:ln>
                <a:solidFill>
                  <a:srgbClr val="000000"/>
                </a:solidFill>
                <a:effectLst/>
                <a:uLnTx/>
                <a:uFillTx/>
                <a:latin typeface="Constantia" panose="02030602050306030303" pitchFamily="18" charset="0"/>
                <a:cs typeface="Times New Roman" panose="02020603050405020304" pitchFamily="18" charset="0"/>
              </a:rPr>
              <a:t>ان الظاهرة الاساسية لحدوث قوس قزح هي ظاهرة الانكسار الضوئي التي يحدث فيها انحناء للضوء نتيجة لمرور أشعة الضوء في وسطين (الهواء والماء) مختلفين في معامل الانكسار، حيث ينتقل الضوء في هذين الوسطين بسرعتين مختلفتين</a:t>
            </a:r>
          </a:p>
          <a:p>
            <a:pPr marL="342900" marR="0" lvl="0" indent="-342900" algn="r" defTabSz="914400" rtl="1" eaLnBrk="0" fontAlgn="auto" latinLnBrk="0" hangingPunct="0">
              <a:lnSpc>
                <a:spcPct val="100000"/>
              </a:lnSpc>
              <a:spcBef>
                <a:spcPct val="20000"/>
              </a:spcBef>
              <a:spcAft>
                <a:spcPts val="0"/>
              </a:spcAft>
              <a:buClr>
                <a:srgbClr val="0BD0D9"/>
              </a:buClr>
              <a:buSzPct val="95000"/>
              <a:buFont typeface="Wingdings" panose="05000000000000000000" pitchFamily="2" charset="2"/>
              <a:buChar char="§"/>
              <a:tabLst/>
              <a:defRPr/>
            </a:pPr>
            <a:r>
              <a:rPr kumimoji="0" lang="ar-SA" altLang="en-US" sz="2000" b="0" i="0" u="none" strike="noStrike" kern="1200" cap="none" spc="0" normalizeH="0" baseline="0" noProof="0" dirty="0">
                <a:ln>
                  <a:noFill/>
                </a:ln>
                <a:solidFill>
                  <a:srgbClr val="000000"/>
                </a:solidFill>
                <a:effectLst/>
                <a:uLnTx/>
                <a:uFillTx/>
                <a:latin typeface="Constantia" panose="02030602050306030303" pitchFamily="18" charset="0"/>
                <a:cs typeface="Times New Roman" panose="02020603050405020304" pitchFamily="18" charset="0"/>
              </a:rPr>
              <a:t>لنأخذ قطرة واحدة ذات الشكل الكروي كما هو موضح في الشكل أدناه، هذه القطرة تمثل فكر عمل المنشور الزجاجي عندما يسقط عليه شعاع من الضوء فيتشتت إلى الوان الطيف السبعة المعروفة. ولنأخذ على سبيل التبسيط لونين هما الأحمر والبنفسجي كما في الشكل.</a:t>
            </a:r>
          </a:p>
          <a:p>
            <a:pPr marL="342900" marR="0" lvl="0" indent="-342900" algn="r" defTabSz="914400" rtl="1" eaLnBrk="0" fontAlgn="auto" latinLnBrk="0" hangingPunct="0">
              <a:lnSpc>
                <a:spcPct val="100000"/>
              </a:lnSpc>
              <a:spcBef>
                <a:spcPct val="20000"/>
              </a:spcBef>
              <a:spcAft>
                <a:spcPts val="0"/>
              </a:spcAft>
              <a:buClr>
                <a:srgbClr val="0BD0D9"/>
              </a:buClr>
              <a:buSzPct val="95000"/>
              <a:buFont typeface="Wingdings" panose="05000000000000000000" pitchFamily="2" charset="2"/>
              <a:buChar char="§"/>
              <a:tabLst/>
              <a:defRPr/>
            </a:pPr>
            <a:r>
              <a:rPr kumimoji="0" lang="ar-SA" altLang="en-US" sz="2000" b="0" i="0" u="none" strike="noStrike" kern="1200" cap="none" spc="0" normalizeH="0" baseline="0" noProof="0" dirty="0">
                <a:ln>
                  <a:noFill/>
                </a:ln>
                <a:solidFill>
                  <a:srgbClr val="000000"/>
                </a:solidFill>
                <a:effectLst/>
                <a:uLnTx/>
                <a:uFillTx/>
                <a:latin typeface="Constantia" panose="02030602050306030303" pitchFamily="18" charset="0"/>
                <a:cs typeface="Times New Roman" panose="02020603050405020304" pitchFamily="18" charset="0"/>
              </a:rPr>
              <a:t>عندما ينفذ الضوء الأبيض قطرة الماء في السماء فإن مكونات الضوء ذات الترددات المختلفة تتباطىء إلى سرعات مختلفة كل حسب تردده. فاللون البنفسجي ينحرف بزاوية كبيرة عندما يعبر من خلال قطرة المطر.</a:t>
            </a:r>
          </a:p>
          <a:p>
            <a:pPr marL="342900" marR="0" lvl="0" indent="-342900" algn="r" defTabSz="914400" rtl="1" eaLnBrk="0" fontAlgn="auto" latinLnBrk="0" hangingPunct="0">
              <a:lnSpc>
                <a:spcPct val="100000"/>
              </a:lnSpc>
              <a:spcBef>
                <a:spcPct val="20000"/>
              </a:spcBef>
              <a:spcAft>
                <a:spcPts val="0"/>
              </a:spcAft>
              <a:buClr>
                <a:srgbClr val="0BD0D9"/>
              </a:buClr>
              <a:buSzPct val="95000"/>
              <a:buFont typeface="Wingdings" panose="05000000000000000000" pitchFamily="2" charset="2"/>
              <a:buChar char="§"/>
              <a:tabLst/>
              <a:defRPr/>
            </a:pPr>
            <a:r>
              <a:rPr kumimoji="0" lang="ar-SA" altLang="en-US" sz="2000" b="0" i="0" u="none" strike="noStrike" kern="1200" cap="none" spc="0" normalizeH="0" baseline="0" noProof="0" dirty="0">
                <a:ln>
                  <a:noFill/>
                </a:ln>
                <a:solidFill>
                  <a:srgbClr val="000000"/>
                </a:solidFill>
                <a:effectLst/>
                <a:uLnTx/>
                <a:uFillTx/>
                <a:latin typeface="Constantia" panose="02030602050306030303" pitchFamily="18" charset="0"/>
                <a:cs typeface="Times New Roman" panose="02020603050405020304" pitchFamily="18" charset="0"/>
              </a:rPr>
              <a:t>وبهذا الشكل فإن كل قطرة مطر تعمل على تشتيت اشعة الشمس إلى مكوناتها ذات الالوان المختلفة (ألوان الطيف).</a:t>
            </a:r>
          </a:p>
          <a:p>
            <a:pPr marL="342900" marR="0" lvl="0" indent="-342900" algn="r" defTabSz="914400" rtl="1" eaLnBrk="0" fontAlgn="auto" latinLnBrk="0" hangingPunct="0">
              <a:lnSpc>
                <a:spcPct val="100000"/>
              </a:lnSpc>
              <a:spcBef>
                <a:spcPct val="20000"/>
              </a:spcBef>
              <a:spcAft>
                <a:spcPts val="0"/>
              </a:spcAft>
              <a:buClr>
                <a:srgbClr val="0BD0D9"/>
              </a:buClr>
              <a:buSzPct val="95000"/>
              <a:buFont typeface="Wingdings" panose="05000000000000000000" pitchFamily="2" charset="2"/>
              <a:buChar char="§"/>
              <a:tabLst/>
              <a:defRPr/>
            </a:pPr>
            <a:endParaRPr kumimoji="0" lang="ar-SA" altLang="en-US" sz="2000" b="0" i="0" u="none" strike="noStrike" kern="1200" cap="none" spc="0" normalizeH="0" baseline="0" noProof="0" dirty="0">
              <a:ln>
                <a:noFill/>
              </a:ln>
              <a:solidFill>
                <a:srgbClr val="000000"/>
              </a:solidFill>
              <a:effectLst/>
              <a:uLnTx/>
              <a:uFillTx/>
              <a:latin typeface="Constantia" panose="02030602050306030303" pitchFamily="18" charset="0"/>
              <a:cs typeface="Times New Roman" panose="02020603050405020304" pitchFamily="18" charset="0"/>
            </a:endParaRPr>
          </a:p>
        </p:txBody>
      </p:sp>
      <p:pic>
        <p:nvPicPr>
          <p:cNvPr id="27" name="Picture 2">
            <a:extLst>
              <a:ext uri="{FF2B5EF4-FFF2-40B4-BE49-F238E27FC236}">
                <a16:creationId xmlns:a16="http://schemas.microsoft.com/office/drawing/2014/main" id="{77064D3C-ECC7-4F31-A0C6-0A17F015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10" y="2248539"/>
            <a:ext cx="2365375" cy="1779587"/>
          </a:xfrm>
          <a:prstGeom prst="rect">
            <a:avLst/>
          </a:prstGeom>
          <a:noFill/>
          <a:ln>
            <a:noFill/>
          </a:ln>
          <a:effectLst>
            <a:glow rad="1397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a:extLst>
              <a:ext uri="{FF2B5EF4-FFF2-40B4-BE49-F238E27FC236}">
                <a16:creationId xmlns:a16="http://schemas.microsoft.com/office/drawing/2014/main" id="{7246CCB6-EA56-41EE-8246-5B113977D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221163"/>
            <a:ext cx="2817269" cy="1809659"/>
          </a:xfrm>
          <a:prstGeom prst="rect">
            <a:avLst/>
          </a:prstGeom>
          <a:noFill/>
          <a:ln>
            <a:noFill/>
          </a:ln>
          <a:effectLst>
            <a:glow rad="1397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928E2FDC-9B16-4897-8A00-5B7E01213FE2}"/>
              </a:ext>
            </a:extLst>
          </p:cNvPr>
          <p:cNvSpPr/>
          <p:nvPr/>
        </p:nvSpPr>
        <p:spPr>
          <a:xfrm>
            <a:off x="4224551" y="1205225"/>
            <a:ext cx="3369832"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Times New Roman" panose="02020603050405020304" pitchFamily="18" charset="0"/>
              </a:rPr>
              <a:t>كيف يحدث قوس قزح</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Times New Roman" panose="02020603050405020304" pitchFamily="18" charset="0"/>
              </a:rPr>
              <a:t>معلومات اثرائية</a:t>
            </a:r>
            <a:endParaRPr kumimoji="0" lang="en-US"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endParaRPr>
          </a:p>
        </p:txBody>
      </p:sp>
    </p:spTree>
    <p:extLst>
      <p:ext uri="{BB962C8B-B14F-4D97-AF65-F5344CB8AC3E}">
        <p14:creationId xmlns:p14="http://schemas.microsoft.com/office/powerpoint/2010/main" val="2593252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928E2FDC-9B16-4897-8A00-5B7E01213FE2}"/>
              </a:ext>
            </a:extLst>
          </p:cNvPr>
          <p:cNvSpPr/>
          <p:nvPr/>
        </p:nvSpPr>
        <p:spPr>
          <a:xfrm>
            <a:off x="4161046" y="1257047"/>
            <a:ext cx="3369832"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Times New Roman" panose="02020603050405020304" pitchFamily="18" charset="0"/>
              </a:rPr>
              <a:t>كيف يحدث قوس قزح</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Times New Roman" panose="02020603050405020304" pitchFamily="18" charset="0"/>
              </a:rPr>
              <a:t>معلومات اثرائية</a:t>
            </a:r>
            <a:endParaRPr kumimoji="0" lang="en-US"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endParaRPr>
          </a:p>
        </p:txBody>
      </p:sp>
      <p:pic>
        <p:nvPicPr>
          <p:cNvPr id="29" name="Picture 4">
            <a:extLst>
              <a:ext uri="{FF2B5EF4-FFF2-40B4-BE49-F238E27FC236}">
                <a16:creationId xmlns:a16="http://schemas.microsoft.com/office/drawing/2014/main" id="{D72368CD-3EFB-4CB1-93C7-3EF0322D7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237" y="2706255"/>
            <a:ext cx="2860379" cy="252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FD42B700-2ED2-4A46-9DFF-AC43E080162A}"/>
              </a:ext>
            </a:extLst>
          </p:cNvPr>
          <p:cNvSpPr/>
          <p:nvPr/>
        </p:nvSpPr>
        <p:spPr>
          <a:xfrm>
            <a:off x="4414982" y="3038225"/>
            <a:ext cx="6096000" cy="2062103"/>
          </a:xfrm>
          <a:prstGeom prst="rect">
            <a:avLst/>
          </a:prstGeom>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altLang="en-US" sz="32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تكون الألوان في القوس اللون الأحمر من الخارج ويتدرج إلى البرتقالي فالأصفر فالأخضر فالأزرق فأزرق غامق (نيلي) فبنفسجي من الداخل.</a:t>
            </a:r>
          </a:p>
        </p:txBody>
      </p:sp>
    </p:spTree>
    <p:extLst>
      <p:ext uri="{BB962C8B-B14F-4D97-AF65-F5344CB8AC3E}">
        <p14:creationId xmlns:p14="http://schemas.microsoft.com/office/powerpoint/2010/main" val="587750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sp>
        <p:nvSpPr>
          <p:cNvPr id="33" name="TextBox 32">
            <a:extLst>
              <a:ext uri="{FF2B5EF4-FFF2-40B4-BE49-F238E27FC236}">
                <a16:creationId xmlns:a16="http://schemas.microsoft.com/office/drawing/2014/main" id="{52ED53DB-B052-4364-A4FD-787DD479F125}"/>
              </a:ext>
            </a:extLst>
          </p:cNvPr>
          <p:cNvSpPr txBox="1"/>
          <p:nvPr/>
        </p:nvSpPr>
        <p:spPr>
          <a:xfrm>
            <a:off x="2403558" y="2604979"/>
            <a:ext cx="5836672" cy="2308324"/>
          </a:xfrm>
          <a:prstGeom prst="rect">
            <a:avLst/>
          </a:prstGeom>
          <a:no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كتاب مبادئ العلوم العامة</a:t>
            </a: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إعداد أ.د/ عبدالله بن يوسف عبيد وأخرون</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الناشر: الخوارزم العلمية – الطبعة الأولى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794C9C19-5797-4CF6-A7EE-E02B423D0DF7}"/>
              </a:ext>
            </a:extLst>
          </p:cNvPr>
          <p:cNvGrpSpPr/>
          <p:nvPr/>
        </p:nvGrpSpPr>
        <p:grpSpPr>
          <a:xfrm>
            <a:off x="8913412" y="2573931"/>
            <a:ext cx="2798859" cy="2636022"/>
            <a:chOff x="8913412" y="2573931"/>
            <a:chExt cx="2798859" cy="2636022"/>
          </a:xfrm>
        </p:grpSpPr>
        <p:pic>
          <p:nvPicPr>
            <p:cNvPr id="30" name="Graphic 29" descr="Books">
              <a:extLst>
                <a:ext uri="{FF2B5EF4-FFF2-40B4-BE49-F238E27FC236}">
                  <a16:creationId xmlns:a16="http://schemas.microsoft.com/office/drawing/2014/main" id="{3C25470D-B6DB-4F2F-8E46-C97F09D3D9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3412" y="2573931"/>
              <a:ext cx="2798859" cy="2636022"/>
            </a:xfrm>
            <a:prstGeom prst="rect">
              <a:avLst/>
            </a:prstGeom>
            <a:effectLst>
              <a:glow rad="228600">
                <a:schemeClr val="accent3">
                  <a:satMod val="175000"/>
                  <a:alpha val="40000"/>
                </a:schemeClr>
              </a:glow>
            </a:effectLst>
          </p:spPr>
        </p:pic>
        <p:sp>
          <p:nvSpPr>
            <p:cNvPr id="31" name="TextBox 30">
              <a:extLst>
                <a:ext uri="{FF2B5EF4-FFF2-40B4-BE49-F238E27FC236}">
                  <a16:creationId xmlns:a16="http://schemas.microsoft.com/office/drawing/2014/main" id="{CB32A3E0-6C96-443F-9CB1-AAA6E6EB4D70}"/>
                </a:ext>
              </a:extLst>
            </p:cNvPr>
            <p:cNvSpPr txBox="1"/>
            <p:nvPr/>
          </p:nvSpPr>
          <p:spPr>
            <a:xfrm rot="20362341">
              <a:off x="9702986" y="2841780"/>
              <a:ext cx="14047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latin typeface="Calibri"/>
                  <a:ea typeface="+mn-ea"/>
                  <a:cs typeface="Arial" panose="020B0604020202020204" pitchFamily="34" charset="0"/>
                </a:rPr>
                <a:t>المرجع</a:t>
              </a:r>
              <a:endParaRPr kumimoji="0" lang="en-US" sz="3600" b="1" i="0" u="none" strike="noStrike" kern="120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latin typeface="Calibri"/>
                <a:ea typeface="+mn-ea"/>
                <a:cs typeface="+mn-cs"/>
              </a:endParaRPr>
            </a:p>
          </p:txBody>
        </p:sp>
        <p:sp>
          <p:nvSpPr>
            <p:cNvPr id="34" name="TextBox 33">
              <a:extLst>
                <a:ext uri="{FF2B5EF4-FFF2-40B4-BE49-F238E27FC236}">
                  <a16:creationId xmlns:a16="http://schemas.microsoft.com/office/drawing/2014/main" id="{2215D1B1-E1E1-42E9-B95E-0356D5C886A0}"/>
                </a:ext>
              </a:extLst>
            </p:cNvPr>
            <p:cNvSpPr txBox="1"/>
            <p:nvPr/>
          </p:nvSpPr>
          <p:spPr>
            <a:xfrm rot="20477883">
              <a:off x="10334848" y="3327990"/>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مبـــــــادئ</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sp>
          <p:nvSpPr>
            <p:cNvPr id="35" name="TextBox 34">
              <a:extLst>
                <a:ext uri="{FF2B5EF4-FFF2-40B4-BE49-F238E27FC236}">
                  <a16:creationId xmlns:a16="http://schemas.microsoft.com/office/drawing/2014/main" id="{389D8E1E-0A95-4E76-AA37-93405436613B}"/>
                </a:ext>
              </a:extLst>
            </p:cNvPr>
            <p:cNvSpPr txBox="1"/>
            <p:nvPr/>
          </p:nvSpPr>
          <p:spPr>
            <a:xfrm rot="20346046">
              <a:off x="10200167" y="3778106"/>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العلــــــوم</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sp>
          <p:nvSpPr>
            <p:cNvPr id="36" name="TextBox 35">
              <a:extLst>
                <a:ext uri="{FF2B5EF4-FFF2-40B4-BE49-F238E27FC236}">
                  <a16:creationId xmlns:a16="http://schemas.microsoft.com/office/drawing/2014/main" id="{D451160B-682F-4CED-8053-4E8B5772CD50}"/>
                </a:ext>
              </a:extLst>
            </p:cNvPr>
            <p:cNvSpPr txBox="1"/>
            <p:nvPr/>
          </p:nvSpPr>
          <p:spPr>
            <a:xfrm rot="20214779">
              <a:off x="9998151" y="4309737"/>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العـــــــامة</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gr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Tree>
    <p:extLst>
      <p:ext uri="{BB962C8B-B14F-4D97-AF65-F5344CB8AC3E}">
        <p14:creationId xmlns:p14="http://schemas.microsoft.com/office/powerpoint/2010/main" val="224078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pic>
        <p:nvPicPr>
          <p:cNvPr id="26" name="Picture 5" descr="cha56011_0704L">
            <a:extLst>
              <a:ext uri="{FF2B5EF4-FFF2-40B4-BE49-F238E27FC236}">
                <a16:creationId xmlns:a16="http://schemas.microsoft.com/office/drawing/2014/main" id="{234D1021-913A-4675-9D23-618CBB435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10161" y="1622131"/>
            <a:ext cx="8388350" cy="4810571"/>
          </a:xfrm>
          <a:prstGeom prst="rect">
            <a:avLst/>
          </a:prstGeom>
        </p:spPr>
      </p:pic>
      <p:sp>
        <p:nvSpPr>
          <p:cNvPr id="2" name="Rectangle 1">
            <a:extLst>
              <a:ext uri="{FF2B5EF4-FFF2-40B4-BE49-F238E27FC236}">
                <a16:creationId xmlns:a16="http://schemas.microsoft.com/office/drawing/2014/main" id="{1E7A1A89-8AA7-4B0C-82D5-18C6D907C3A0}"/>
              </a:ext>
            </a:extLst>
          </p:cNvPr>
          <p:cNvSpPr/>
          <p:nvPr/>
        </p:nvSpPr>
        <p:spPr>
          <a:xfrm>
            <a:off x="81329" y="3189003"/>
            <a:ext cx="3457998" cy="2123658"/>
          </a:xfrm>
          <a:prstGeom prst="rect">
            <a:avLst/>
          </a:prstGeom>
          <a:noFill/>
        </p:spPr>
        <p:txBody>
          <a:bodyPr wrap="none" lIns="91440" tIns="45720" rIns="91440" bIns="45720">
            <a:spAutoFit/>
          </a:bodyPr>
          <a:lstStyle/>
          <a:p>
            <a:pPr algn="ctr"/>
            <a:r>
              <a:rPr lang="ar-SA" sz="4400" b="1" cap="none" spc="0" dirty="0">
                <a:ln w="22225">
                  <a:solidFill>
                    <a:schemeClr val="accent2"/>
                  </a:solidFill>
                  <a:prstDash val="solid"/>
                </a:ln>
                <a:solidFill>
                  <a:schemeClr val="accent2">
                    <a:lumMod val="40000"/>
                    <a:lumOff val="60000"/>
                  </a:schemeClr>
                </a:solidFill>
                <a:effectLst/>
              </a:rPr>
              <a:t>أنواع</a:t>
            </a:r>
          </a:p>
          <a:p>
            <a:pPr algn="ctr"/>
            <a:r>
              <a:rPr lang="ar-SA" sz="4400" b="1" cap="none" spc="0" dirty="0">
                <a:ln w="22225">
                  <a:solidFill>
                    <a:schemeClr val="accent2"/>
                  </a:solidFill>
                  <a:prstDash val="solid"/>
                </a:ln>
                <a:solidFill>
                  <a:schemeClr val="accent2">
                    <a:lumMod val="40000"/>
                    <a:lumOff val="60000"/>
                  </a:schemeClr>
                </a:solidFill>
                <a:effectLst/>
              </a:rPr>
              <a:t> الموجات</a:t>
            </a:r>
          </a:p>
          <a:p>
            <a:pPr algn="ctr"/>
            <a:r>
              <a:rPr lang="ar-SA" sz="4400" b="1" cap="none" spc="0" dirty="0">
                <a:ln w="22225">
                  <a:solidFill>
                    <a:schemeClr val="accent2"/>
                  </a:solidFill>
                  <a:prstDash val="solid"/>
                </a:ln>
                <a:solidFill>
                  <a:schemeClr val="accent2">
                    <a:lumMod val="40000"/>
                    <a:lumOff val="60000"/>
                  </a:schemeClr>
                </a:solidFill>
                <a:effectLst/>
              </a:rPr>
              <a:t> الكهرومغناطيسية</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9114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 name="Diagram 1">
            <a:extLst>
              <a:ext uri="{FF2B5EF4-FFF2-40B4-BE49-F238E27FC236}">
                <a16:creationId xmlns:a16="http://schemas.microsoft.com/office/drawing/2014/main" id="{1B6A8434-AEE5-491E-B6D9-F5097F4D9DF8}"/>
              </a:ext>
            </a:extLst>
          </p:cNvPr>
          <p:cNvGraphicFramePr/>
          <p:nvPr>
            <p:extLst>
              <p:ext uri="{D42A27DB-BD31-4B8C-83A1-F6EECF244321}">
                <p14:modId xmlns:p14="http://schemas.microsoft.com/office/powerpoint/2010/main" val="3630812862"/>
              </p:ext>
            </p:extLst>
          </p:nvPr>
        </p:nvGraphicFramePr>
        <p:xfrm>
          <a:off x="2032000" y="1773382"/>
          <a:ext cx="8128000" cy="4615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D413B09A-216D-4614-9AE2-FD9167CF6020}"/>
              </a:ext>
            </a:extLst>
          </p:cNvPr>
          <p:cNvSpPr/>
          <p:nvPr/>
        </p:nvSpPr>
        <p:spPr>
          <a:xfrm>
            <a:off x="3006055" y="1581887"/>
            <a:ext cx="6179898" cy="923330"/>
          </a:xfrm>
          <a:prstGeom prst="rect">
            <a:avLst/>
          </a:prstGeom>
          <a:noFill/>
        </p:spPr>
        <p:txBody>
          <a:bodyPr wrap="none" lIns="91440" tIns="45720" rIns="91440" bIns="45720">
            <a:spAutoFit/>
          </a:bodyPr>
          <a:lstStyle/>
          <a:p>
            <a:pPr algn="ctr"/>
            <a:r>
              <a:rPr lang="ar-SA" sz="5400" b="1" cap="none" spc="0" dirty="0">
                <a:ln w="22225">
                  <a:solidFill>
                    <a:schemeClr val="accent2"/>
                  </a:solidFill>
                  <a:prstDash val="solid"/>
                </a:ln>
                <a:solidFill>
                  <a:schemeClr val="accent2">
                    <a:lumMod val="40000"/>
                    <a:lumOff val="60000"/>
                  </a:schemeClr>
                </a:solidFill>
                <a:effectLst/>
              </a:rPr>
              <a:t>العناصر الأساسية للموجات</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7398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 name="Diagram 1">
            <a:extLst>
              <a:ext uri="{FF2B5EF4-FFF2-40B4-BE49-F238E27FC236}">
                <a16:creationId xmlns:a16="http://schemas.microsoft.com/office/drawing/2014/main" id="{C3C1BE52-E873-4E57-AD25-E443B9B6B801}"/>
              </a:ext>
            </a:extLst>
          </p:cNvPr>
          <p:cNvGraphicFramePr/>
          <p:nvPr>
            <p:extLst>
              <p:ext uri="{D42A27DB-BD31-4B8C-83A1-F6EECF244321}">
                <p14:modId xmlns:p14="http://schemas.microsoft.com/office/powerpoint/2010/main" val="341591854"/>
              </p:ext>
            </p:extLst>
          </p:nvPr>
        </p:nvGraphicFramePr>
        <p:xfrm>
          <a:off x="6530111" y="1828802"/>
          <a:ext cx="4618182" cy="521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6" name="Diagram 25">
            <a:extLst>
              <a:ext uri="{FF2B5EF4-FFF2-40B4-BE49-F238E27FC236}">
                <a16:creationId xmlns:a16="http://schemas.microsoft.com/office/drawing/2014/main" id="{9F7C0FED-9323-4BD6-84B7-434CEC317B16}"/>
              </a:ext>
            </a:extLst>
          </p:cNvPr>
          <p:cNvGraphicFramePr/>
          <p:nvPr>
            <p:extLst>
              <p:ext uri="{D42A27DB-BD31-4B8C-83A1-F6EECF244321}">
                <p14:modId xmlns:p14="http://schemas.microsoft.com/office/powerpoint/2010/main" val="2569429672"/>
              </p:ext>
            </p:extLst>
          </p:nvPr>
        </p:nvGraphicFramePr>
        <p:xfrm>
          <a:off x="-4640" y="1029851"/>
          <a:ext cx="4618182" cy="5214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7" name="Rectangle 26">
            <a:extLst>
              <a:ext uri="{FF2B5EF4-FFF2-40B4-BE49-F238E27FC236}">
                <a16:creationId xmlns:a16="http://schemas.microsoft.com/office/drawing/2014/main" id="{CF0E5D41-D784-49D9-9167-9DF42479EF0B}"/>
              </a:ext>
            </a:extLst>
          </p:cNvPr>
          <p:cNvSpPr/>
          <p:nvPr/>
        </p:nvSpPr>
        <p:spPr>
          <a:xfrm>
            <a:off x="3019568" y="1184732"/>
            <a:ext cx="5654112" cy="1200329"/>
          </a:xfrm>
          <a:prstGeom prst="rect">
            <a:avLst/>
          </a:prstGeom>
          <a:noFill/>
        </p:spPr>
        <p:txBody>
          <a:bodyPr wrap="none" lIns="91440" tIns="45720" rIns="91440" bIns="45720">
            <a:spAutoFit/>
          </a:bodyPr>
          <a:lstStyle/>
          <a:p>
            <a:pPr algn="ctr"/>
            <a:r>
              <a:rPr lang="ar-SA" sz="3600" b="1" cap="none" spc="0" dirty="0">
                <a:ln w="22225">
                  <a:solidFill>
                    <a:schemeClr val="accent2"/>
                  </a:solidFill>
                  <a:prstDash val="solid"/>
                </a:ln>
                <a:solidFill>
                  <a:schemeClr val="accent2">
                    <a:lumMod val="40000"/>
                    <a:lumOff val="60000"/>
                  </a:schemeClr>
                </a:solidFill>
                <a:effectLst/>
              </a:rPr>
              <a:t>العناصر الأساسية للموجات</a:t>
            </a:r>
          </a:p>
          <a:p>
            <a:pPr algn="ctr" rtl="1"/>
            <a:r>
              <a:rPr lang="ar-SA" sz="3600" b="1" dirty="0">
                <a:ln w="22225">
                  <a:solidFill>
                    <a:schemeClr val="accent2"/>
                  </a:solidFill>
                  <a:prstDash val="solid"/>
                </a:ln>
                <a:solidFill>
                  <a:schemeClr val="accent2">
                    <a:lumMod val="40000"/>
                    <a:lumOff val="60000"/>
                  </a:schemeClr>
                </a:solidFill>
              </a:rPr>
              <a:t>طول الموجة </a:t>
            </a:r>
            <a:r>
              <a:rPr lang="ar-SA" altLang="en-US"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يرمز له بالرمز(</a:t>
            </a:r>
            <a:r>
              <a:rPr lang="el-GR" altLang="en-US"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(λ</a:t>
            </a:r>
            <a:r>
              <a:rPr lang="ar-SA" altLang="en-US"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لامدا</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3" name="Rectangle 2">
            <a:extLst>
              <a:ext uri="{FF2B5EF4-FFF2-40B4-BE49-F238E27FC236}">
                <a16:creationId xmlns:a16="http://schemas.microsoft.com/office/drawing/2014/main" id="{FC9C4CDC-5E03-4E5F-8561-9EEF41913D2B}"/>
              </a:ext>
            </a:extLst>
          </p:cNvPr>
          <p:cNvSpPr/>
          <p:nvPr/>
        </p:nvSpPr>
        <p:spPr>
          <a:xfrm>
            <a:off x="8453638" y="1454885"/>
            <a:ext cx="569387" cy="923330"/>
          </a:xfrm>
          <a:prstGeom prst="rect">
            <a:avLst/>
          </a:prstGeom>
          <a:noFill/>
        </p:spPr>
        <p:txBody>
          <a:bodyPr wrap="none" lIns="91440" tIns="45720" rIns="91440" bIns="45720">
            <a:spAutoFit/>
          </a:bodyPr>
          <a:lstStyle/>
          <a:p>
            <a:pPr algn="ctr"/>
            <a:r>
              <a:rPr lang="ar-SA"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8" name="Picture 3" descr="Figure 7">
            <a:extLst>
              <a:ext uri="{FF2B5EF4-FFF2-40B4-BE49-F238E27FC236}">
                <a16:creationId xmlns:a16="http://schemas.microsoft.com/office/drawing/2014/main" id="{6B922263-CF96-4E5F-92F8-929ED38C5B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8516" y="4284341"/>
            <a:ext cx="2888175" cy="1891336"/>
          </a:xfrm>
          <a:prstGeom prst="rect">
            <a:avLst/>
          </a:prstGeom>
          <a:noFill/>
          <a:ln>
            <a:no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a:extLst>
              <a:ext uri="{FF2B5EF4-FFF2-40B4-BE49-F238E27FC236}">
                <a16:creationId xmlns:a16="http://schemas.microsoft.com/office/drawing/2014/main" id="{6D30AFB3-F1F2-44C5-A693-DB9093615F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04186" y="4846294"/>
            <a:ext cx="3129199" cy="1657574"/>
          </a:xfrm>
          <a:prstGeom prst="rect">
            <a:avLst/>
          </a:prstGeom>
          <a:noFill/>
          <a:ln>
            <a:noFill/>
          </a:ln>
          <a:effectLst>
            <a:glow rad="1397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84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3" name="Rectangle 2">
            <a:extLst>
              <a:ext uri="{FF2B5EF4-FFF2-40B4-BE49-F238E27FC236}">
                <a16:creationId xmlns:a16="http://schemas.microsoft.com/office/drawing/2014/main" id="{D3A9AA10-9C7B-431A-A28B-B58D63E34D0E}"/>
              </a:ext>
            </a:extLst>
          </p:cNvPr>
          <p:cNvSpPr/>
          <p:nvPr/>
        </p:nvSpPr>
        <p:spPr>
          <a:xfrm>
            <a:off x="2839495" y="1999790"/>
            <a:ext cx="5843267" cy="923330"/>
          </a:xfrm>
          <a:prstGeom prst="rect">
            <a:avLst/>
          </a:prstGeom>
          <a:noFill/>
        </p:spPr>
        <p:txBody>
          <a:bodyPr wrap="none" lIns="91440" tIns="45720" rIns="91440" bIns="45720">
            <a:spAutoFit/>
          </a:bodyPr>
          <a:lstStyle/>
          <a:p>
            <a:pPr algn="ctr"/>
            <a:r>
              <a:rPr lang="ar-S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كيفية حساب طول الموجة</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7" name="Group 6">
            <a:extLst>
              <a:ext uri="{FF2B5EF4-FFF2-40B4-BE49-F238E27FC236}">
                <a16:creationId xmlns:a16="http://schemas.microsoft.com/office/drawing/2014/main" id="{B65C4FAE-2A94-45ED-88D6-A191D997F801}"/>
              </a:ext>
            </a:extLst>
          </p:cNvPr>
          <p:cNvGrpSpPr/>
          <p:nvPr/>
        </p:nvGrpSpPr>
        <p:grpSpPr>
          <a:xfrm>
            <a:off x="4901030" y="3048000"/>
            <a:ext cx="1555189" cy="1163204"/>
            <a:chOff x="4901030" y="3048000"/>
            <a:chExt cx="1555189" cy="1163204"/>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E6B68D5-B85D-45CC-BA6F-573CD680C53C}"/>
                    </a:ext>
                  </a:extLst>
                </p:cNvPr>
                <p:cNvSpPr txBox="1"/>
                <p:nvPr/>
              </p:nvSpPr>
              <p:spPr>
                <a:xfrm>
                  <a:off x="5532583" y="3048000"/>
                  <a:ext cx="923636" cy="1163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ln w="22225">
                                  <a:solidFill>
                                    <a:schemeClr val="accent2"/>
                                  </a:solidFill>
                                  <a:prstDash val="solid"/>
                                </a:ln>
                                <a:solidFill>
                                  <a:schemeClr val="accent2">
                                    <a:lumMod val="40000"/>
                                    <a:lumOff val="60000"/>
                                  </a:schemeClr>
                                </a:solidFill>
                                <a:latin typeface="Cambria Math" panose="02040503050406030204" pitchFamily="18" charset="0"/>
                              </a:rPr>
                            </m:ctrlPr>
                          </m:fPr>
                          <m:num>
                            <m:r>
                              <a:rPr lang="en-GB" sz="4000" b="1" i="1" smtClean="0">
                                <a:ln w="22225">
                                  <a:solidFill>
                                    <a:schemeClr val="accent2"/>
                                  </a:solidFill>
                                  <a:prstDash val="solid"/>
                                </a:ln>
                                <a:solidFill>
                                  <a:schemeClr val="accent2">
                                    <a:lumMod val="40000"/>
                                    <a:lumOff val="60000"/>
                                  </a:schemeClr>
                                </a:solidFill>
                                <a:latin typeface="Cambria Math" panose="02040503050406030204" pitchFamily="18" charset="0"/>
                              </a:rPr>
                              <m:t>𝑣</m:t>
                            </m:r>
                          </m:num>
                          <m:den>
                            <m:r>
                              <a:rPr lang="en-GB" sz="4000" b="1" i="1" smtClean="0">
                                <a:ln w="22225">
                                  <a:solidFill>
                                    <a:schemeClr val="accent2"/>
                                  </a:solidFill>
                                  <a:prstDash val="solid"/>
                                </a:ln>
                                <a:solidFill>
                                  <a:schemeClr val="accent2">
                                    <a:lumMod val="40000"/>
                                    <a:lumOff val="60000"/>
                                  </a:schemeClr>
                                </a:solidFill>
                                <a:latin typeface="Cambria Math" panose="02040503050406030204" pitchFamily="18" charset="0"/>
                              </a:rPr>
                              <m:t>𝑓</m:t>
                            </m:r>
                          </m:den>
                        </m:f>
                      </m:oMath>
                    </m:oMathPara>
                  </a14:m>
                  <a:endParaRPr lang="en-US" sz="4000" b="1" dirty="0">
                    <a:ln w="22225">
                      <a:solidFill>
                        <a:schemeClr val="accent2"/>
                      </a:solidFill>
                      <a:prstDash val="solid"/>
                    </a:ln>
                    <a:solidFill>
                      <a:schemeClr val="accent2">
                        <a:lumMod val="40000"/>
                        <a:lumOff val="60000"/>
                      </a:schemeClr>
                    </a:solidFill>
                  </a:endParaRPr>
                </a:p>
              </p:txBody>
            </p:sp>
          </mc:Choice>
          <mc:Fallback xmlns="">
            <p:sp>
              <p:nvSpPr>
                <p:cNvPr id="4" name="TextBox 3">
                  <a:extLst>
                    <a:ext uri="{FF2B5EF4-FFF2-40B4-BE49-F238E27FC236}">
                      <a16:creationId xmlns:a16="http://schemas.microsoft.com/office/drawing/2014/main" id="{7E6B68D5-B85D-45CC-BA6F-573CD680C53C}"/>
                    </a:ext>
                  </a:extLst>
                </p:cNvPr>
                <p:cNvSpPr txBox="1">
                  <a:spLocks noRot="1" noChangeAspect="1" noMove="1" noResize="1" noEditPoints="1" noAdjustHandles="1" noChangeArrowheads="1" noChangeShapeType="1" noTextEdit="1"/>
                </p:cNvSpPr>
                <p:nvPr/>
              </p:nvSpPr>
              <p:spPr>
                <a:xfrm>
                  <a:off x="5532583" y="3048000"/>
                  <a:ext cx="923636" cy="1163204"/>
                </a:xfrm>
                <a:prstGeom prst="rect">
                  <a:avLst/>
                </a:prstGeom>
                <a:blipFill>
                  <a:blip r:embed="rId2"/>
                  <a:stretch>
                    <a:fillRect b="-524"/>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60B21C0-9C4A-4858-9FAD-729C4DF83EBC}"/>
                </a:ext>
              </a:extLst>
            </p:cNvPr>
            <p:cNvSpPr/>
            <p:nvPr/>
          </p:nvSpPr>
          <p:spPr>
            <a:xfrm>
              <a:off x="4901030" y="3133764"/>
              <a:ext cx="412292" cy="707886"/>
            </a:xfrm>
            <a:prstGeom prst="rect">
              <a:avLst/>
            </a:prstGeom>
          </p:spPr>
          <p:txBody>
            <a:bodyPr wrap="none">
              <a:spAutoFit/>
            </a:bodyPr>
            <a:lstStyle/>
            <a:p>
              <a:r>
                <a:rPr lang="el-GR" sz="4000" b="1" i="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λ</a:t>
              </a:r>
              <a:endParaRPr lang="en-US" sz="4000" b="1" dirty="0">
                <a:ln w="22225">
                  <a:solidFill>
                    <a:schemeClr val="accent2"/>
                  </a:solidFill>
                  <a:prstDash val="solid"/>
                </a:ln>
                <a:solidFill>
                  <a:schemeClr val="accent2">
                    <a:lumMod val="40000"/>
                    <a:lumOff val="60000"/>
                  </a:schemeClr>
                </a:solidFill>
              </a:endParaRPr>
            </a:p>
          </p:txBody>
        </p:sp>
        <p:sp>
          <p:nvSpPr>
            <p:cNvPr id="6" name="TextBox 5">
              <a:extLst>
                <a:ext uri="{FF2B5EF4-FFF2-40B4-BE49-F238E27FC236}">
                  <a16:creationId xmlns:a16="http://schemas.microsoft.com/office/drawing/2014/main" id="{693255A0-DFB7-42CF-8877-C283CE110BA1}"/>
                </a:ext>
              </a:extLst>
            </p:cNvPr>
            <p:cNvSpPr txBox="1"/>
            <p:nvPr/>
          </p:nvSpPr>
          <p:spPr>
            <a:xfrm>
              <a:off x="5310913" y="3256805"/>
              <a:ext cx="412292" cy="707886"/>
            </a:xfrm>
            <a:prstGeom prst="rect">
              <a:avLst/>
            </a:prstGeom>
            <a:noFill/>
          </p:spPr>
          <p:txBody>
            <a:bodyPr wrap="square" rtlCol="0">
              <a:spAutoFit/>
            </a:bodyPr>
            <a:lstStyle/>
            <a:p>
              <a:r>
                <a:rPr lang="en-GB" sz="4000" b="1" dirty="0">
                  <a:ln w="22225">
                    <a:solidFill>
                      <a:schemeClr val="accent2"/>
                    </a:solidFill>
                    <a:prstDash val="solid"/>
                  </a:ln>
                  <a:solidFill>
                    <a:schemeClr val="accent2">
                      <a:lumMod val="40000"/>
                      <a:lumOff val="60000"/>
                    </a:schemeClr>
                  </a:solidFill>
                </a:rPr>
                <a:t>=</a:t>
              </a:r>
              <a:endParaRPr lang="en-US" sz="4000" b="1" dirty="0">
                <a:ln w="22225">
                  <a:solidFill>
                    <a:schemeClr val="accent2"/>
                  </a:solidFill>
                  <a:prstDash val="solid"/>
                </a:ln>
                <a:solidFill>
                  <a:schemeClr val="accent2">
                    <a:lumMod val="40000"/>
                    <a:lumOff val="60000"/>
                  </a:schemeClr>
                </a:solidFill>
              </a:endParaRPr>
            </a:p>
          </p:txBody>
        </p:sp>
      </p:grpSp>
      <p:sp>
        <p:nvSpPr>
          <p:cNvPr id="10" name="TextBox 9">
            <a:extLst>
              <a:ext uri="{FF2B5EF4-FFF2-40B4-BE49-F238E27FC236}">
                <a16:creationId xmlns:a16="http://schemas.microsoft.com/office/drawing/2014/main" id="{C2AE859B-EF00-4F23-8F6D-D0AA1B579007}"/>
              </a:ext>
            </a:extLst>
          </p:cNvPr>
          <p:cNvSpPr txBox="1"/>
          <p:nvPr/>
        </p:nvSpPr>
        <p:spPr>
          <a:xfrm>
            <a:off x="2743202" y="4479640"/>
            <a:ext cx="6530109" cy="1815882"/>
          </a:xfrm>
          <a:prstGeom prst="rect">
            <a:avLst/>
          </a:prstGeom>
          <a:noFill/>
        </p:spPr>
        <p:txBody>
          <a:bodyPr wrap="square" rtlCol="0">
            <a:spAutoFit/>
          </a:bodyPr>
          <a:lstStyle/>
          <a:p>
            <a:pPr algn="ctr" rtl="1"/>
            <a:r>
              <a:rPr lang="ar-SA" sz="2800" dirty="0"/>
              <a:t>حيث أن:</a:t>
            </a:r>
          </a:p>
          <a:p>
            <a:pPr algn="ctr" rtl="1"/>
            <a:r>
              <a:rPr lang="el-GR" sz="2800" i="1" dirty="0">
                <a:solidFill>
                  <a:prstClr val="black"/>
                </a:solidFill>
                <a:latin typeface="Times New Roman" pitchFamily="18" charset="0"/>
                <a:cs typeface="Times New Roman" pitchFamily="18" charset="0"/>
              </a:rPr>
              <a:t>λ</a:t>
            </a:r>
            <a:r>
              <a:rPr lang="ar-SA" sz="2800" dirty="0"/>
              <a:t> هو الطول الموجي ووحدته كوحدة الطول بالمتر (م)</a:t>
            </a:r>
          </a:p>
          <a:p>
            <a:pPr algn="ctr" rtl="1"/>
            <a:r>
              <a:rPr lang="ar-SA" sz="2800" dirty="0"/>
              <a:t> </a:t>
            </a:r>
            <a:r>
              <a:rPr lang="en-US" sz="2800" i="1" dirty="0"/>
              <a:t>v</a:t>
            </a:r>
            <a:r>
              <a:rPr lang="ar-SA" sz="2800" dirty="0"/>
              <a:t> هي سرعة الموجة ووحدتها (م/ث)</a:t>
            </a:r>
          </a:p>
          <a:p>
            <a:pPr algn="ctr" rtl="1"/>
            <a:r>
              <a:rPr lang="en-US" sz="2800" i="1" dirty="0"/>
              <a:t>f</a:t>
            </a:r>
            <a:r>
              <a:rPr lang="ar-SA" sz="2800" dirty="0"/>
              <a:t> هو تردد الموجة ووحدته هيرتز</a:t>
            </a:r>
            <a:r>
              <a:rPr lang="en-US" sz="2800" dirty="0"/>
              <a:t>(Hz)</a:t>
            </a:r>
            <a:r>
              <a:rPr lang="ar-SA" sz="2800" dirty="0"/>
              <a:t> </a:t>
            </a:r>
            <a:endParaRPr lang="en-US" sz="2800" dirty="0"/>
          </a:p>
        </p:txBody>
      </p:sp>
    </p:spTree>
    <p:extLst>
      <p:ext uri="{BB962C8B-B14F-4D97-AF65-F5344CB8AC3E}">
        <p14:creationId xmlns:p14="http://schemas.microsoft.com/office/powerpoint/2010/main" val="132642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8968F573-42AE-440D-960D-937B2452E73E}"/>
              </a:ext>
            </a:extLst>
          </p:cNvPr>
          <p:cNvGraphicFramePr/>
          <p:nvPr>
            <p:extLst>
              <p:ext uri="{D42A27DB-BD31-4B8C-83A1-F6EECF244321}">
                <p14:modId xmlns:p14="http://schemas.microsoft.com/office/powerpoint/2010/main" val="2305092642"/>
              </p:ext>
            </p:extLst>
          </p:nvPr>
        </p:nvGraphicFramePr>
        <p:xfrm>
          <a:off x="2032000" y="8766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 name="Group 26">
            <a:extLst>
              <a:ext uri="{FF2B5EF4-FFF2-40B4-BE49-F238E27FC236}">
                <a16:creationId xmlns:a16="http://schemas.microsoft.com/office/drawing/2014/main" id="{1F8BDE0A-D8E0-4FD6-8417-C338196FE1DE}"/>
              </a:ext>
            </a:extLst>
          </p:cNvPr>
          <p:cNvGrpSpPr/>
          <p:nvPr/>
        </p:nvGrpSpPr>
        <p:grpSpPr>
          <a:xfrm>
            <a:off x="3183067" y="3066479"/>
            <a:ext cx="1278098" cy="785091"/>
            <a:chOff x="4901030" y="3048000"/>
            <a:chExt cx="1555189" cy="1163204"/>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13C317A-1257-4041-BDAD-4CBC4B544B31}"/>
                    </a:ext>
                  </a:extLst>
                </p:cNvPr>
                <p:cNvSpPr txBox="1"/>
                <p:nvPr/>
              </p:nvSpPr>
              <p:spPr>
                <a:xfrm>
                  <a:off x="5532583" y="3048000"/>
                  <a:ext cx="923636" cy="1163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ln w="22225">
                                  <a:solidFill>
                                    <a:schemeClr val="accent2"/>
                                  </a:solidFill>
                                  <a:prstDash val="solid"/>
                                </a:ln>
                                <a:solidFill>
                                  <a:schemeClr val="accent2">
                                    <a:lumMod val="40000"/>
                                    <a:lumOff val="60000"/>
                                  </a:schemeClr>
                                </a:solidFill>
                                <a:latin typeface="Cambria Math" panose="02040503050406030204" pitchFamily="18" charset="0"/>
                              </a:rPr>
                            </m:ctrlPr>
                          </m:fPr>
                          <m:num>
                            <m:r>
                              <a:rPr lang="en-GB" sz="4000" b="1" i="1" smtClean="0">
                                <a:ln w="22225">
                                  <a:solidFill>
                                    <a:schemeClr val="accent2"/>
                                  </a:solidFill>
                                  <a:prstDash val="solid"/>
                                </a:ln>
                                <a:solidFill>
                                  <a:schemeClr val="accent2">
                                    <a:lumMod val="40000"/>
                                    <a:lumOff val="60000"/>
                                  </a:schemeClr>
                                </a:solidFill>
                                <a:latin typeface="Cambria Math" panose="02040503050406030204" pitchFamily="18" charset="0"/>
                              </a:rPr>
                              <m:t>𝑣</m:t>
                            </m:r>
                          </m:num>
                          <m:den>
                            <m:r>
                              <a:rPr lang="en-GB" sz="4000" b="1" i="1" smtClean="0">
                                <a:ln w="22225">
                                  <a:solidFill>
                                    <a:schemeClr val="accent2"/>
                                  </a:solidFill>
                                  <a:prstDash val="solid"/>
                                </a:ln>
                                <a:solidFill>
                                  <a:schemeClr val="accent2">
                                    <a:lumMod val="40000"/>
                                    <a:lumOff val="60000"/>
                                  </a:schemeClr>
                                </a:solidFill>
                                <a:latin typeface="Cambria Math" panose="02040503050406030204" pitchFamily="18" charset="0"/>
                              </a:rPr>
                              <m:t>𝑓</m:t>
                            </m:r>
                          </m:den>
                        </m:f>
                      </m:oMath>
                    </m:oMathPara>
                  </a14:m>
                  <a:endParaRPr lang="en-US" sz="4000" b="1" dirty="0">
                    <a:ln w="22225">
                      <a:solidFill>
                        <a:schemeClr val="accent2"/>
                      </a:solidFill>
                      <a:prstDash val="solid"/>
                    </a:ln>
                    <a:solidFill>
                      <a:schemeClr val="accent2">
                        <a:lumMod val="40000"/>
                        <a:lumOff val="60000"/>
                      </a:schemeClr>
                    </a:solidFill>
                  </a:endParaRPr>
                </a:p>
              </p:txBody>
            </p:sp>
          </mc:Choice>
          <mc:Fallback xmlns="">
            <p:sp>
              <p:nvSpPr>
                <p:cNvPr id="28" name="TextBox 27">
                  <a:extLst>
                    <a:ext uri="{FF2B5EF4-FFF2-40B4-BE49-F238E27FC236}">
                      <a16:creationId xmlns:a16="http://schemas.microsoft.com/office/drawing/2014/main" id="{813C317A-1257-4041-BDAD-4CBC4B544B31}"/>
                    </a:ext>
                  </a:extLst>
                </p:cNvPr>
                <p:cNvSpPr txBox="1">
                  <a:spLocks noRot="1" noChangeAspect="1" noMove="1" noResize="1" noEditPoints="1" noAdjustHandles="1" noChangeArrowheads="1" noChangeShapeType="1" noTextEdit="1"/>
                </p:cNvSpPr>
                <p:nvPr/>
              </p:nvSpPr>
              <p:spPr>
                <a:xfrm>
                  <a:off x="5532583" y="3048000"/>
                  <a:ext cx="923636" cy="1163204"/>
                </a:xfrm>
                <a:prstGeom prst="rect">
                  <a:avLst/>
                </a:prstGeom>
                <a:blipFill>
                  <a:blip r:embed="rId7"/>
                  <a:stretch>
                    <a:fillRect b="-48837"/>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96EE82C3-78FA-47AD-A1B5-723E36F68A10}"/>
                </a:ext>
              </a:extLst>
            </p:cNvPr>
            <p:cNvSpPr/>
            <p:nvPr/>
          </p:nvSpPr>
          <p:spPr>
            <a:xfrm>
              <a:off x="4901030" y="3133764"/>
              <a:ext cx="412292" cy="707886"/>
            </a:xfrm>
            <a:prstGeom prst="rect">
              <a:avLst/>
            </a:prstGeom>
          </p:spPr>
          <p:txBody>
            <a:bodyPr wrap="none">
              <a:spAutoFit/>
            </a:bodyPr>
            <a:lstStyle/>
            <a:p>
              <a:r>
                <a:rPr lang="el-GR" sz="4000" b="1" i="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λ</a:t>
              </a:r>
              <a:endParaRPr lang="en-US" sz="4000" b="1" dirty="0">
                <a:ln w="22225">
                  <a:solidFill>
                    <a:schemeClr val="accent2"/>
                  </a:solidFill>
                  <a:prstDash val="solid"/>
                </a:ln>
                <a:solidFill>
                  <a:schemeClr val="accent2">
                    <a:lumMod val="40000"/>
                    <a:lumOff val="60000"/>
                  </a:schemeClr>
                </a:solidFill>
              </a:endParaRPr>
            </a:p>
          </p:txBody>
        </p:sp>
        <p:sp>
          <p:nvSpPr>
            <p:cNvPr id="30" name="TextBox 29">
              <a:extLst>
                <a:ext uri="{FF2B5EF4-FFF2-40B4-BE49-F238E27FC236}">
                  <a16:creationId xmlns:a16="http://schemas.microsoft.com/office/drawing/2014/main" id="{8AE1F74D-DD94-404E-B8C6-94FFD349576B}"/>
                </a:ext>
              </a:extLst>
            </p:cNvPr>
            <p:cNvSpPr txBox="1"/>
            <p:nvPr/>
          </p:nvSpPr>
          <p:spPr>
            <a:xfrm>
              <a:off x="5310913" y="3256805"/>
              <a:ext cx="412292" cy="707886"/>
            </a:xfrm>
            <a:prstGeom prst="rect">
              <a:avLst/>
            </a:prstGeom>
            <a:noFill/>
          </p:spPr>
          <p:txBody>
            <a:bodyPr wrap="square" rtlCol="0">
              <a:spAutoFit/>
            </a:bodyPr>
            <a:lstStyle/>
            <a:p>
              <a:r>
                <a:rPr lang="en-GB" sz="4000" b="1" dirty="0">
                  <a:ln w="22225">
                    <a:solidFill>
                      <a:schemeClr val="accent2"/>
                    </a:solidFill>
                    <a:prstDash val="solid"/>
                  </a:ln>
                  <a:solidFill>
                    <a:schemeClr val="accent2">
                      <a:lumMod val="40000"/>
                      <a:lumOff val="60000"/>
                    </a:schemeClr>
                  </a:solidFill>
                </a:rPr>
                <a:t>=</a:t>
              </a:r>
              <a:endParaRPr lang="en-US" sz="4000" b="1" dirty="0">
                <a:ln w="22225">
                  <a:solidFill>
                    <a:schemeClr val="accent2"/>
                  </a:solidFill>
                  <a:prstDash val="solid"/>
                </a:ln>
                <a:solidFill>
                  <a:schemeClr val="accent2">
                    <a:lumMod val="40000"/>
                    <a:lumOff val="60000"/>
                  </a:schemeClr>
                </a:solidFill>
              </a:endParaRPr>
            </a:p>
          </p:txBody>
        </p:sp>
      </p:grpSp>
      <p:sp>
        <p:nvSpPr>
          <p:cNvPr id="4" name="TextBox 3">
            <a:extLst>
              <a:ext uri="{FF2B5EF4-FFF2-40B4-BE49-F238E27FC236}">
                <a16:creationId xmlns:a16="http://schemas.microsoft.com/office/drawing/2014/main" id="{EE8BB0C8-F061-43E2-858D-CA02E19A5F73}"/>
              </a:ext>
            </a:extLst>
          </p:cNvPr>
          <p:cNvSpPr txBox="1"/>
          <p:nvPr/>
        </p:nvSpPr>
        <p:spPr>
          <a:xfrm>
            <a:off x="3005744" y="4350332"/>
            <a:ext cx="2231269" cy="132343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340 / 4200</a:t>
            </a:r>
          </a:p>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0.081 m</a:t>
            </a:r>
          </a:p>
          <a:p>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8.1 cm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6753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3829</Words>
  <Application>Microsoft Office PowerPoint</Application>
  <PresentationFormat>شاشة عريضة</PresentationFormat>
  <Paragraphs>938</Paragraphs>
  <Slides>42</Slides>
  <Notes>0</Notes>
  <HiddenSlides>0</HiddenSlides>
  <MMClips>0</MMClips>
  <ScaleCrop>false</ScaleCrop>
  <HeadingPairs>
    <vt:vector size="8" baseType="variant">
      <vt:variant>
        <vt:lpstr>الخطوط المستخدمة</vt:lpstr>
      </vt:variant>
      <vt:variant>
        <vt:i4>7</vt:i4>
      </vt:variant>
      <vt:variant>
        <vt:lpstr>نسق</vt:lpstr>
      </vt:variant>
      <vt:variant>
        <vt:i4>1</vt:i4>
      </vt:variant>
      <vt:variant>
        <vt:lpstr>خوادم OLE مضمنة</vt:lpstr>
      </vt:variant>
      <vt:variant>
        <vt:i4>1</vt:i4>
      </vt:variant>
      <vt:variant>
        <vt:lpstr>عناوين الشرائح</vt:lpstr>
      </vt:variant>
      <vt:variant>
        <vt:i4>42</vt:i4>
      </vt:variant>
    </vt:vector>
  </HeadingPairs>
  <TitlesOfParts>
    <vt:vector size="51" baseType="lpstr">
      <vt:lpstr>Arial</vt:lpstr>
      <vt:lpstr>Calibri</vt:lpstr>
      <vt:lpstr>Cambria Math</vt:lpstr>
      <vt:lpstr>Constantia</vt:lpstr>
      <vt:lpstr>Times New Roman</vt:lpstr>
      <vt:lpstr>Wingdings</vt:lpstr>
      <vt:lpstr>Wingdings 2</vt:lpstr>
      <vt:lpstr>1_Office Theme</vt:lpstr>
      <vt:lpstr>Equation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تطبيقات على الأمواج فوق السمعية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tmfagieh@outlook.sa</dc:creator>
  <cp:lastModifiedBy>lolo ..A..</cp:lastModifiedBy>
  <cp:revision>29</cp:revision>
  <dcterms:created xsi:type="dcterms:W3CDTF">2018-12-18T21:20:01Z</dcterms:created>
  <dcterms:modified xsi:type="dcterms:W3CDTF">2020-01-12T00:52:01Z</dcterms:modified>
</cp:coreProperties>
</file>