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Lst>
  <p:notesMasterIdLst>
    <p:notesMasterId r:id="rId43"/>
  </p:notesMasterIdLst>
  <p:sldIdLst>
    <p:sldId id="256" r:id="rId4"/>
    <p:sldId id="258" r:id="rId5"/>
    <p:sldId id="259" r:id="rId6"/>
    <p:sldId id="260" r:id="rId7"/>
    <p:sldId id="261" r:id="rId8"/>
    <p:sldId id="262" r:id="rId9"/>
    <p:sldId id="264" r:id="rId10"/>
    <p:sldId id="265" r:id="rId11"/>
    <p:sldId id="276" r:id="rId12"/>
    <p:sldId id="277" r:id="rId13"/>
    <p:sldId id="278" r:id="rId14"/>
    <p:sldId id="279" r:id="rId15"/>
    <p:sldId id="280" r:id="rId16"/>
    <p:sldId id="281" r:id="rId17"/>
    <p:sldId id="282" r:id="rId18"/>
    <p:sldId id="283" r:id="rId19"/>
    <p:sldId id="284" r:id="rId20"/>
    <p:sldId id="285" r:id="rId21"/>
    <p:sldId id="286" r:id="rId22"/>
    <p:sldId id="269"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266" r:id="rId38"/>
    <p:sldId id="267" r:id="rId39"/>
    <p:sldId id="268" r:id="rId40"/>
    <p:sldId id="301" r:id="rId41"/>
    <p:sldId id="270"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A13FA-A3FF-4036-BF2B-3AFDF86787C8}" type="datetimeFigureOut">
              <a:rPr lang="en-US" smtClean="0"/>
              <a:t>6/28/2019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2A7AE-EF80-43C0-889B-A0BC3FEABAC1}" type="slidenum">
              <a:rPr lang="en-US" smtClean="0"/>
              <a:t>‹#›</a:t>
            </a:fld>
            <a:endParaRPr lang="en-US"/>
          </a:p>
        </p:txBody>
      </p:sp>
    </p:spTree>
    <p:extLst>
      <p:ext uri="{BB962C8B-B14F-4D97-AF65-F5344CB8AC3E}">
        <p14:creationId xmlns:p14="http://schemas.microsoft.com/office/powerpoint/2010/main" val="910712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3BCB7629-D114-4CF6-B16E-B9FFC2F28884}"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12</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FD1BED8-CF42-4632-982D-F84F14E7A9AA}"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22</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C2A7AE-EF80-43C0-889B-A0BC3FEABAC1}" type="slidenum">
              <a:rPr lang="en-US" smtClean="0"/>
              <a:t>31</a:t>
            </a:fld>
            <a:endParaRPr lang="en-US"/>
          </a:p>
        </p:txBody>
      </p:sp>
    </p:spTree>
    <p:extLst>
      <p:ext uri="{BB962C8B-B14F-4D97-AF65-F5344CB8AC3E}">
        <p14:creationId xmlns:p14="http://schemas.microsoft.com/office/powerpoint/2010/main" val="3361942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E70F30DE-AF04-4E54-B426-A0C9DA71A40C}" type="datetimeFigureOut">
              <a:rPr lang="ar-SA" smtClean="0"/>
              <a:pPr/>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0F30DE-AF04-4E54-B426-A0C9DA71A40C}" type="datetimeFigureOut">
              <a:rPr lang="ar-SA" smtClean="0"/>
              <a:pPr/>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0F30DE-AF04-4E54-B426-A0C9DA71A40C}" type="datetimeFigureOut">
              <a:rPr lang="ar-SA" smtClean="0"/>
              <a:pPr/>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F85C51A5-C205-4FF1-8735-C13ED699E9F0}"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1845322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F85C51A5-C205-4FF1-8735-C13ED699E9F0}"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2313246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F85C51A5-C205-4FF1-8735-C13ED699E9F0}"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709105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F85C51A5-C205-4FF1-8735-C13ED699E9F0}" type="datetimeFigureOut">
              <a:rPr lang="ar-SA" smtClean="0"/>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371761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F85C51A5-C205-4FF1-8735-C13ED699E9F0}" type="datetimeFigureOut">
              <a:rPr lang="ar-SA" smtClean="0"/>
              <a:t>25/10/40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1751207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F85C51A5-C205-4FF1-8735-C13ED699E9F0}" type="datetimeFigureOut">
              <a:rPr lang="ar-SA" smtClean="0"/>
              <a:t>25/10/40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11683520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85C51A5-C205-4FF1-8735-C13ED699E9F0}" type="datetimeFigureOut">
              <a:rPr lang="ar-SA" smtClean="0"/>
              <a:t>25/10/40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25485385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85C51A5-C205-4FF1-8735-C13ED699E9F0}" type="datetimeFigureOut">
              <a:rPr lang="ar-SA" smtClean="0"/>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2546527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0F30DE-AF04-4E54-B426-A0C9DA71A40C}" type="datetimeFigureOut">
              <a:rPr lang="ar-SA" smtClean="0"/>
              <a:pPr/>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85C51A5-C205-4FF1-8735-C13ED699E9F0}" type="datetimeFigureOut">
              <a:rPr lang="ar-SA" smtClean="0"/>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350365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F85C51A5-C205-4FF1-8735-C13ED699E9F0}"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55800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F85C51A5-C205-4FF1-8735-C13ED699E9F0}"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0D17-ABDC-41EE-901E-5B730522BA02}" type="slidenum">
              <a:rPr lang="ar-SA" smtClean="0"/>
              <a:t>‹#›</a:t>
            </a:fld>
            <a:endParaRPr lang="ar-SA"/>
          </a:p>
        </p:txBody>
      </p:sp>
    </p:spTree>
    <p:extLst>
      <p:ext uri="{BB962C8B-B14F-4D97-AF65-F5344CB8AC3E}">
        <p14:creationId xmlns:p14="http://schemas.microsoft.com/office/powerpoint/2010/main" val="244927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39E16422-8BA5-418D-918B-B809B6F3D184}"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42136833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39E16422-8BA5-418D-918B-B809B6F3D184}"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29429642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39E16422-8BA5-418D-918B-B809B6F3D184}"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6568254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39E16422-8BA5-418D-918B-B809B6F3D184}" type="datetimeFigureOut">
              <a:rPr lang="ar-SA" smtClean="0"/>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20089538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39E16422-8BA5-418D-918B-B809B6F3D184}" type="datetimeFigureOut">
              <a:rPr lang="ar-SA" smtClean="0"/>
              <a:t>25/10/40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29681943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39E16422-8BA5-418D-918B-B809B6F3D184}" type="datetimeFigureOut">
              <a:rPr lang="ar-SA" smtClean="0"/>
              <a:t>25/10/40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3576828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9E16422-8BA5-418D-918B-B809B6F3D184}" type="datetimeFigureOut">
              <a:rPr lang="ar-SA" smtClean="0"/>
              <a:t>25/10/40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1395306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70F30DE-AF04-4E54-B426-A0C9DA71A40C}" type="datetimeFigureOut">
              <a:rPr lang="ar-SA" smtClean="0"/>
              <a:pPr/>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9E16422-8BA5-418D-918B-B809B6F3D184}" type="datetimeFigureOut">
              <a:rPr lang="ar-SA" smtClean="0"/>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36932004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9E16422-8BA5-418D-918B-B809B6F3D184}" type="datetimeFigureOut">
              <a:rPr lang="ar-SA" smtClean="0"/>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14936093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39E16422-8BA5-418D-918B-B809B6F3D184}"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8528864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39E16422-8BA5-418D-918B-B809B6F3D184}" type="datetimeFigureOut">
              <a:rPr lang="ar-SA" smtClean="0"/>
              <a:t>25/10/40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3CB8E7-A506-4554-937A-5363A9718F0B}" type="slidenum">
              <a:rPr lang="ar-SA" smtClean="0"/>
              <a:t>‹#›</a:t>
            </a:fld>
            <a:endParaRPr lang="ar-SA"/>
          </a:p>
        </p:txBody>
      </p:sp>
    </p:spTree>
    <p:extLst>
      <p:ext uri="{BB962C8B-B14F-4D97-AF65-F5344CB8AC3E}">
        <p14:creationId xmlns:p14="http://schemas.microsoft.com/office/powerpoint/2010/main" val="2673501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E70F30DE-AF04-4E54-B426-A0C9DA71A40C}" type="datetimeFigureOut">
              <a:rPr lang="ar-SA" smtClean="0"/>
              <a:pPr/>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E70F30DE-AF04-4E54-B426-A0C9DA71A40C}" type="datetimeFigureOut">
              <a:rPr lang="ar-SA" smtClean="0"/>
              <a:pPr/>
              <a:t>25/10/40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E70F30DE-AF04-4E54-B426-A0C9DA71A40C}" type="datetimeFigureOut">
              <a:rPr lang="ar-SA" smtClean="0"/>
              <a:pPr/>
              <a:t>25/10/40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0F30DE-AF04-4E54-B426-A0C9DA71A40C}" type="datetimeFigureOut">
              <a:rPr lang="ar-SA" smtClean="0"/>
              <a:pPr/>
              <a:t>25/10/40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70F30DE-AF04-4E54-B426-A0C9DA71A40C}" type="datetimeFigureOut">
              <a:rPr lang="ar-SA" smtClean="0"/>
              <a:pPr/>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70F30DE-AF04-4E54-B426-A0C9DA71A40C}" type="datetimeFigureOut">
              <a:rPr lang="ar-SA" smtClean="0"/>
              <a:pPr/>
              <a:t>25/10/40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0ED9DBA-4FBB-42D6-8F4F-19717AD1E13F}"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8000" r="-8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70F30DE-AF04-4E54-B426-A0C9DA71A40C}" type="datetimeFigureOut">
              <a:rPr lang="ar-SA" smtClean="0"/>
              <a:pPr/>
              <a:t>25/10/40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0ED9DBA-4FBB-42D6-8F4F-19717AD1E13F}"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9000" r="-9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85C51A5-C205-4FF1-8735-C13ED699E9F0}" type="datetimeFigureOut">
              <a:rPr lang="ar-SA" smtClean="0"/>
              <a:t>25/10/40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620D17-ABDC-41EE-901E-5B730522BA02}" type="slidenum">
              <a:rPr lang="ar-SA" smtClean="0"/>
              <a:t>‹#›</a:t>
            </a:fld>
            <a:endParaRPr lang="ar-SA"/>
          </a:p>
        </p:txBody>
      </p:sp>
    </p:spTree>
    <p:extLst>
      <p:ext uri="{BB962C8B-B14F-4D97-AF65-F5344CB8AC3E}">
        <p14:creationId xmlns:p14="http://schemas.microsoft.com/office/powerpoint/2010/main" val="1586151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3000" r="-23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9E16422-8BA5-418D-918B-B809B6F3D184}" type="datetimeFigureOut">
              <a:rPr lang="ar-SA" smtClean="0"/>
              <a:t>25/10/40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63CB8E7-A506-4554-937A-5363A9718F0B}" type="slidenum">
              <a:rPr lang="ar-SA" smtClean="0"/>
              <a:t>‹#›</a:t>
            </a:fld>
            <a:endParaRPr lang="ar-SA"/>
          </a:p>
        </p:txBody>
      </p:sp>
    </p:spTree>
    <p:extLst>
      <p:ext uri="{BB962C8B-B14F-4D97-AF65-F5344CB8AC3E}">
        <p14:creationId xmlns:p14="http://schemas.microsoft.com/office/powerpoint/2010/main" val="11977185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15.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786050" y="2500306"/>
            <a:ext cx="3786182" cy="490537"/>
          </a:xfrm>
          <a:prstGeom prst="rect">
            <a:avLst/>
          </a:prstGeom>
          <a:noFill/>
          <a:ln w="9525">
            <a:noFill/>
            <a:miter lim="800000"/>
            <a:headEnd/>
            <a:tailEnd/>
          </a:ln>
        </p:spPr>
        <p:txBody>
          <a:bodyPr/>
          <a:lstStyle/>
          <a:p>
            <a:pPr algn="ctr" defTabSz="685800" rtl="1" eaLnBrk="1" hangingPunct="1">
              <a:lnSpc>
                <a:spcPct val="90000"/>
              </a:lnSpc>
            </a:pPr>
            <a:r>
              <a:rPr lang="ar-SA" altLang="en-US" sz="13800" dirty="0">
                <a:solidFill>
                  <a:srgbClr val="FF0000"/>
                </a:solidFill>
                <a:effectLst>
                  <a:glow rad="228600">
                    <a:schemeClr val="accent1">
                      <a:satMod val="175000"/>
                      <a:alpha val="40000"/>
                    </a:schemeClr>
                  </a:glow>
                </a:effectLst>
                <a:latin typeface="Calibri Light" pitchFamily="34" charset="0"/>
                <a:cs typeface="Times New Roman" pitchFamily="18" charset="0"/>
              </a:rPr>
              <a:t>البيئة</a:t>
            </a:r>
            <a:endParaRPr lang="en-US" altLang="en-US" sz="4000" dirty="0">
              <a:solidFill>
                <a:srgbClr val="C00000"/>
              </a:solidFill>
              <a:effectLst>
                <a:glow rad="228600">
                  <a:schemeClr val="accent1">
                    <a:satMod val="175000"/>
                    <a:alpha val="40000"/>
                  </a:schemeClr>
                </a:glow>
              </a:effectLst>
              <a:latin typeface="Calibri Light" pitchFamily="34" charset="0"/>
            </a:endParaRPr>
          </a:p>
        </p:txBody>
      </p:sp>
      <p:pic>
        <p:nvPicPr>
          <p:cNvPr id="8194" name="Picture 2" descr="ÙØªÙØ¬Ø© Ø¨Ø­Ø« Ø§ÙØµÙØ± Ø¹Ù Ø§ÙØ¨ÙØ¦Ø© ÙÙ Ø­ÙÙÙØ§"/>
          <p:cNvPicPr>
            <a:picLocks noChangeAspect="1" noChangeArrowheads="1"/>
          </p:cNvPicPr>
          <p:nvPr/>
        </p:nvPicPr>
        <p:blipFill>
          <a:blip r:embed="rId2"/>
          <a:srcRect/>
          <a:stretch>
            <a:fillRect/>
          </a:stretch>
        </p:blipFill>
        <p:spPr bwMode="auto">
          <a:xfrm>
            <a:off x="1928794" y="4500570"/>
            <a:ext cx="5357850" cy="18573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a:extLst>
              <a:ext uri="{FF2B5EF4-FFF2-40B4-BE49-F238E27FC236}">
                <a16:creationId xmlns:a16="http://schemas.microsoft.com/office/drawing/2014/main" id="{3EE508D0-BA8A-4B66-B010-87A6131FCF52}"/>
              </a:ext>
            </a:extLst>
          </p:cNvPr>
          <p:cNvSpPr txBox="1"/>
          <p:nvPr/>
        </p:nvSpPr>
        <p:spPr>
          <a:xfrm>
            <a:off x="1399174"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214282" y="1722112"/>
            <a:ext cx="8715375" cy="4524315"/>
          </a:xfrm>
          <a:prstGeom prst="rect">
            <a:avLst/>
          </a:prstGeom>
          <a:noFill/>
          <a:ln w="9525">
            <a:noFill/>
            <a:miter lim="800000"/>
            <a:headEnd/>
            <a:tailEnd/>
          </a:ln>
          <a:effectLst/>
        </p:spPr>
        <p:txBody>
          <a:bodyPr anchor="ctr">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1" eaLnBrk="1" fontAlgn="auto" latinLnBrk="0" hangingPunct="1">
              <a:lnSpc>
                <a:spcPct val="200000"/>
              </a:lnSpc>
              <a:spcBef>
                <a:spcPts val="0"/>
              </a:spcBef>
              <a:spcAft>
                <a:spcPts val="0"/>
              </a:spcAft>
              <a:buClrTx/>
              <a:buSzTx/>
              <a:buFontTx/>
              <a:buNone/>
              <a:tabLst/>
              <a:defRPr/>
            </a:pPr>
            <a:r>
              <a:rPr kumimoji="0" lang="ar-SA" altLang="ar-SA" sz="2400" b="1"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تلوث الهواء </a:t>
            </a:r>
            <a:r>
              <a:rPr kumimoji="0" lang="ar-SA" altLang="ar-S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هو وجود أي مواد صلبة أو سائلة أو غازية بالهواء بكميات تؤدي إلى أضرار فسيولوجية واقتصادية وحيوية بالإنسان والحيوان والنباتات والآلات والمعدات أو تؤثر في طبيعة الأشياء.</a:t>
            </a: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1" eaLnBrk="1" fontAlgn="auto" latinLnBrk="0" hangingPunct="1">
              <a:lnSpc>
                <a:spcPct val="200000"/>
              </a:lnSpc>
              <a:spcBef>
                <a:spcPts val="0"/>
              </a:spcBef>
              <a:spcAft>
                <a:spcPts val="0"/>
              </a:spcAft>
              <a:buClrTx/>
              <a:buSzTx/>
              <a:buFontTx/>
              <a:buNone/>
              <a:tabLst/>
              <a:defRPr/>
            </a:pP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تشير الدراسات العالمية أن المواد الملوثة في الجو لا</a:t>
            </a:r>
            <a:r>
              <a:rPr kumimoji="0" lang="en-US"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تتركز حول مصادر التلوث فقط بل تنتقل إلى مسافات كبيرة مما يخلق مشاكل بيئية إقليمية وعالمية، وتعتبر الأمطار الحمضية إحدى النتائج السلبية لهذه الظاهرة.</a:t>
            </a:r>
          </a:p>
          <a:p>
            <a:pPr marL="342900" marR="0" lvl="0" indent="-342900" algn="r" defTabSz="914400" rtl="1" eaLnBrk="1" fontAlgn="auto" latinLnBrk="0" hangingPunct="1">
              <a:lnSpc>
                <a:spcPct val="100000"/>
              </a:lnSpc>
              <a:spcBef>
                <a:spcPts val="0"/>
              </a:spcBef>
              <a:spcAft>
                <a:spcPts val="0"/>
              </a:spcAft>
              <a:buClrTx/>
              <a:buSzTx/>
              <a:buFontTx/>
              <a:buChar char="•"/>
              <a:tabLst>
                <a:tab pos="1209675" algn="l"/>
              </a:tabLst>
              <a:defRPr/>
            </a:pPr>
            <a:endParaRPr kumimoji="0" lang="ar-SA" sz="2400" b="0" i="0" u="none" strike="noStrike" kern="1200" cap="none" spc="0" normalizeH="0" baseline="0" noProof="0" dirty="0">
              <a:ln>
                <a:noFill/>
              </a:ln>
              <a:solidFill>
                <a:prstClr val="black"/>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4" name="Rectangle 3"/>
          <p:cNvSpPr txBox="1">
            <a:spLocks noChangeArrowheads="1"/>
          </p:cNvSpPr>
          <p:nvPr/>
        </p:nvSpPr>
        <p:spPr bwMode="auto">
          <a:xfrm>
            <a:off x="928662" y="1285860"/>
            <a:ext cx="6334125" cy="923925"/>
          </a:xfrm>
          <a:prstGeom prst="rect">
            <a:avLst/>
          </a:prstGeom>
          <a:noFill/>
          <a:ln w="9525">
            <a:noFill/>
            <a:miter lim="800000"/>
            <a:headEnd/>
            <a:tailEnd/>
          </a:ln>
          <a:effectLst/>
        </p:spPr>
        <p:txBody>
          <a:bodyPr anchor="ctr" anchorCtr="1"/>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4400" b="0" i="0" u="none" strike="noStrike" kern="0" cap="none" spc="0" normalizeH="0" baseline="0" noProof="0" dirty="0">
                <a:ln>
                  <a:noFill/>
                </a:ln>
                <a:solidFill>
                  <a:srgbClr val="FF0000"/>
                </a:solidFill>
                <a:effectLst/>
                <a:uLnTx/>
                <a:uFillTx/>
                <a:latin typeface="Calibri"/>
                <a:ea typeface="+mn-ea"/>
                <a:cs typeface="Times New Roman" panose="02020603050405020304" pitchFamily="18" charset="0"/>
              </a:rPr>
              <a:t>تلوث الهواء</a:t>
            </a:r>
            <a:endParaRPr kumimoji="0" lang="de-DE" sz="4400" b="0" i="0" u="none" strike="noStrike" kern="0" cap="none" spc="0" normalizeH="0" baseline="0" noProof="0" dirty="0">
              <a:ln>
                <a:noFill/>
              </a:ln>
              <a:solidFill>
                <a:srgbClr val="FF0000"/>
              </a:solidFill>
              <a:effectLst/>
              <a:uLnTx/>
              <a:uFillTx/>
              <a:latin typeface="Calibri"/>
              <a:ea typeface="+mn-ea"/>
              <a:cs typeface="+mn-cs"/>
            </a:endParaRPr>
          </a:p>
        </p:txBody>
      </p:sp>
      <p:sp>
        <p:nvSpPr>
          <p:cNvPr id="49157"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B3BDEB15-4821-43A1-B113-4575E64DC1BA}"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TextBox 4">
            <a:extLst>
              <a:ext uri="{FF2B5EF4-FFF2-40B4-BE49-F238E27FC236}">
                <a16:creationId xmlns:a16="http://schemas.microsoft.com/office/drawing/2014/main" id="{217EA8D3-3CB2-4991-A46F-187E77218DBF}"/>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285720" y="2571744"/>
            <a:ext cx="8569325" cy="2246769"/>
          </a:xfrm>
          <a:prstGeom prst="rect">
            <a:avLst/>
          </a:prstGeom>
          <a:noFill/>
          <a:ln w="9525">
            <a:noFill/>
            <a:miter lim="800000"/>
            <a:headEnd/>
            <a:tailEnd/>
          </a:ln>
          <a:effectLst/>
        </p:spPr>
        <p:txBody>
          <a:bodyPr anchor="ctr">
            <a:spAutoFit/>
          </a:bodyPr>
          <a:lstStyle/>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ملوث الهواء:</a:t>
            </a:r>
            <a:r>
              <a:rPr kumimoji="0" lang="ar-SA"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ar-SA" sz="240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يُعَرّف بأنه أي مادة في الهواء يمكن أن تسبب الضرر للإنسان والبيئة.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ar-SA" sz="2400" b="1" i="0" u="sng"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هناك مصدران لتلوث الهواء:-</a:t>
            </a:r>
          </a:p>
          <a:p>
            <a:pPr marL="0" marR="0" lvl="0" indent="0" algn="r" defTabSz="914400" rtl="1" eaLnBrk="1" fontAlgn="auto" latinLnBrk="0" hangingPunct="1">
              <a:lnSpc>
                <a:spcPct val="100000"/>
              </a:lnSpc>
              <a:spcBef>
                <a:spcPts val="0"/>
              </a:spcBef>
              <a:spcAft>
                <a:spcPts val="0"/>
              </a:spcAft>
              <a:buClrTx/>
              <a:buSzTx/>
              <a:buFontTx/>
              <a:buAutoNum type="arabicPeriod"/>
              <a:tabLst/>
              <a:defRPr/>
            </a:pPr>
            <a:r>
              <a:rPr kumimoji="0" lang="ar-SA" altLang="ar-SA" sz="2400" b="1" i="0"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rPr>
              <a:t>مصادر طبيعية </a:t>
            </a:r>
            <a:r>
              <a:rPr kumimoji="0" lang="ar-SA" altLang="ar-SA" sz="2400" i="0"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rPr>
              <a:t>أي ليس للإنسان دخل فيها (مواد معدنية / كائنات دقيقة وغيرها</a:t>
            </a:r>
            <a:r>
              <a:rPr kumimoji="0" lang="ar-SA" altLang="ar-SA" sz="2400" i="0" u="none" strike="noStrike" kern="1200" cap="none" spc="0" normalizeH="0" baseline="0" noProof="0" dirty="0">
                <a:ln>
                  <a:noFill/>
                </a:ln>
                <a:solidFill>
                  <a:srgbClr val="C0504D">
                    <a:lumMod val="75000"/>
                  </a:srgbClr>
                </a:solidFill>
                <a:effectLst/>
                <a:uLnTx/>
                <a:uFillTx/>
                <a:latin typeface="Times New Roman" panose="02020603050405020304" pitchFamily="18" charset="0"/>
                <a:ea typeface="+mn-ea"/>
                <a:cs typeface="Times New Roman" panose="02020603050405020304" pitchFamily="18" charset="0"/>
              </a:rPr>
              <a:t>)</a:t>
            </a:r>
          </a:p>
          <a:p>
            <a:pPr marL="914400" marR="0" lvl="2" indent="0" algn="r" defTabSz="914400" rtl="1" eaLnBrk="1" fontAlgn="auto" latinLnBrk="0" hangingPunct="1">
              <a:lnSpc>
                <a:spcPct val="100000"/>
              </a:lnSpc>
              <a:spcBef>
                <a:spcPts val="0"/>
              </a:spcBef>
              <a:spcAft>
                <a:spcPts val="0"/>
              </a:spcAft>
              <a:buClrTx/>
              <a:buSzTx/>
              <a:buFontTx/>
              <a:buAutoNum type="arabicPeriod"/>
              <a:tabLst/>
              <a:defRPr/>
            </a:pPr>
            <a:r>
              <a:rPr kumimoji="0" lang="ar-SA" altLang="ar-S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حبوب اللقاح</a:t>
            </a:r>
          </a:p>
          <a:p>
            <a:pPr marL="914400" marR="0" lvl="2" indent="0" algn="r" defTabSz="914400" rtl="1" eaLnBrk="1" fontAlgn="auto" latinLnBrk="0" hangingPunct="1">
              <a:lnSpc>
                <a:spcPct val="100000"/>
              </a:lnSpc>
              <a:spcBef>
                <a:spcPts val="0"/>
              </a:spcBef>
              <a:spcAft>
                <a:spcPts val="0"/>
              </a:spcAft>
              <a:buClrTx/>
              <a:buSzTx/>
              <a:buFontTx/>
              <a:buAutoNum type="arabicPeriod"/>
              <a:tabLst/>
              <a:defRPr/>
            </a:pPr>
            <a:r>
              <a:rPr kumimoji="0" lang="ar-SA" altLang="ar-S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التربة ( عمليات الجرف وغيرها </a:t>
            </a: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50179" name="Rectangle 3"/>
          <p:cNvSpPr>
            <a:spLocks noGrp="1" noChangeArrowheads="1"/>
          </p:cNvSpPr>
          <p:nvPr>
            <p:ph type="title" idx="4294967295"/>
          </p:nvPr>
        </p:nvSpPr>
        <p:spPr>
          <a:xfrm>
            <a:off x="1643042" y="1357298"/>
            <a:ext cx="4679950" cy="1084263"/>
          </a:xfrm>
        </p:spPr>
        <p:txBody>
          <a:bodyPr/>
          <a:lstStyle/>
          <a:p>
            <a:pPr algn="ctr" eaLnBrk="1" hangingPunct="1"/>
            <a:r>
              <a:rPr lang="ar-SA" altLang="en-US" sz="4000" dirty="0">
                <a:solidFill>
                  <a:srgbClr val="FF0000"/>
                </a:solidFill>
              </a:rPr>
              <a:t>ملوثات الهواء ومصادرها</a:t>
            </a:r>
            <a:endParaRPr lang="de-DE" altLang="en-US" sz="4000" dirty="0">
              <a:solidFill>
                <a:srgbClr val="FF0000"/>
              </a:solidFill>
              <a:cs typeface="Times New Roman" pitchFamily="18" charset="0"/>
            </a:endParaRPr>
          </a:p>
        </p:txBody>
      </p:sp>
      <p:pic>
        <p:nvPicPr>
          <p:cNvPr id="50180" name="Picture 5" descr="http://www.moqatel.com/openshare/Behoth/MSehia10/SihiyahMou/AmradEnsan/fig13.gif_cvt01.jpg"/>
          <p:cNvPicPr>
            <a:picLocks noChangeAspect="1" noChangeArrowheads="1"/>
          </p:cNvPicPr>
          <p:nvPr/>
        </p:nvPicPr>
        <p:blipFill>
          <a:blip r:embed="rId2"/>
          <a:srcRect/>
          <a:stretch>
            <a:fillRect/>
          </a:stretch>
        </p:blipFill>
        <p:spPr bwMode="auto">
          <a:xfrm>
            <a:off x="1285852" y="4429132"/>
            <a:ext cx="2571750" cy="19177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0181"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31C6B291-BA5B-41FF-BD82-39A1AA3AD961}"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EBE4A11D-C23E-450E-AB31-1B5AFA0F6F49}"/>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0" y="1803434"/>
            <a:ext cx="8892480" cy="3970318"/>
          </a:xfrm>
          <a:prstGeom prst="rect">
            <a:avLst/>
          </a:prstGeom>
          <a:noFill/>
          <a:ln w="9525">
            <a:noFill/>
            <a:miter lim="800000"/>
            <a:headEnd/>
            <a:tailEnd/>
          </a:ln>
          <a:effectLst/>
        </p:spPr>
        <p:txBody>
          <a:bodyPr wrap="square" anchor="ctr">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ar-SA" sz="2000" b="0" i="0" u="none" strike="noStrike" kern="1200" cap="none" spc="0" normalizeH="0" baseline="0" noProof="0" dirty="0">
                <a:ln>
                  <a:noFill/>
                </a:ln>
                <a:solidFill>
                  <a:srgbClr val="C0504D">
                    <a:lumMod val="75000"/>
                  </a:srgbClr>
                </a:solidFill>
                <a:effectLst/>
                <a:uLnTx/>
                <a:uFillTx/>
                <a:latin typeface="Times New Roman" panose="02020603050405020304" pitchFamily="18" charset="0"/>
                <a:ea typeface="+mn-ea"/>
                <a:cs typeface="Times New Roman" panose="02020603050405020304" pitchFamily="18" charset="0"/>
              </a:rPr>
              <a:t>2. </a:t>
            </a:r>
            <a:r>
              <a:rPr kumimoji="0" lang="ar-SA" altLang="ar-SA" sz="2400" b="1" i="0"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rPr>
              <a:t>مصادر غير طبيعية (صناعية) </a:t>
            </a:r>
            <a:r>
              <a:rPr kumimoji="0" lang="ar-SA" altLang="ar-SA" sz="2000" i="0"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rPr>
              <a:t>أي أنها من صنع الإنسان وهو المتسبب الأول فيها وأهم تلك المصادر:</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ar-S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1. </a:t>
            </a: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ملوثات ناتجة عن احتراق الوقود اللازم للصناعة و وسائل النقل و التدفئة مثل:</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أ- مركبات الكربون </a:t>
            </a:r>
            <a:r>
              <a:rPr kumimoji="0" lang="en-GB"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CO &amp; CO</a:t>
            </a:r>
            <a:r>
              <a:rPr kumimoji="0" lang="en-GB"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2</a:t>
            </a:r>
            <a:endParaRPr kumimoji="0" lang="ar-SA"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 </a:t>
            </a:r>
            <a:r>
              <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ب- مركبات الكبريت </a:t>
            </a:r>
            <a:r>
              <a:rPr kumimoji="0" lang="en-GB"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SO</a:t>
            </a:r>
            <a:r>
              <a:rPr kumimoji="0" lang="en-GB"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2</a:t>
            </a:r>
            <a:r>
              <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و الذي يتحول إلى </a:t>
            </a:r>
            <a:r>
              <a:rPr kumimoji="0" lang="en-GB"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SO</a:t>
            </a:r>
            <a:r>
              <a:rPr kumimoji="0" lang="en-GB"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3</a:t>
            </a:r>
            <a:r>
              <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ومع الرطوبة يتحول إلى حمض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الكبريت</a:t>
            </a:r>
            <a:r>
              <a:rPr kumimoji="0" lang="en-GB"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a:t>
            </a:r>
            <a:r>
              <a:rPr kumimoji="0" lang="en-GB"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2</a:t>
            </a:r>
            <a:r>
              <a:rPr kumimoji="0" lang="en-GB"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SO</a:t>
            </a:r>
            <a:r>
              <a:rPr kumimoji="0" lang="en-GB"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4</a:t>
            </a:r>
            <a:r>
              <a:rPr kumimoji="0" lang="en-GB"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457200" marR="0" lvl="1"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ج- أكاسيد النيتروجين </a:t>
            </a:r>
            <a:r>
              <a:rPr kumimoji="0" lang="en-GB"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NO &amp; NO</a:t>
            </a:r>
            <a:r>
              <a:rPr kumimoji="0" lang="en-GB"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2</a:t>
            </a:r>
            <a:endParaRPr kumimoji="0" lang="ar-SA" sz="22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endParaRPr>
          </a:p>
          <a:p>
            <a:pPr marL="457200" marR="0" lvl="1"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د- عنصر الرصاص</a:t>
            </a:r>
          </a:p>
          <a:p>
            <a:pPr marL="457200" marR="0" lvl="1" indent="0" algn="r" defTabSz="914400" rtl="1" eaLnBrk="1" fontAlgn="auto" latinLnBrk="0" hangingPunct="1">
              <a:lnSpc>
                <a:spcPct val="100000"/>
              </a:lnSpc>
              <a:spcBef>
                <a:spcPts val="0"/>
              </a:spcBef>
              <a:spcAft>
                <a:spcPts val="0"/>
              </a:spcAft>
              <a:buClrTx/>
              <a:buSzTx/>
              <a:buFontTx/>
              <a:buNone/>
              <a:tabLst>
                <a:tab pos="1209675" algn="l"/>
              </a:tabLst>
              <a:defRPr/>
            </a:pPr>
            <a:endParaRPr kumimoji="0" lang="ar-SA"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2. ملوثات ناتجة عن مخلفات الصناعة (مثل الميثان الناتج من مصانع تكرير البترول)</a:t>
            </a:r>
          </a:p>
          <a:p>
            <a:pPr marL="0" marR="0" lvl="0" indent="0" algn="r" defTabSz="914400" rtl="1" eaLnBrk="1" fontAlgn="auto" latinLnBrk="0" hangingPunct="1">
              <a:lnSpc>
                <a:spcPct val="100000"/>
              </a:lnSpc>
              <a:spcBef>
                <a:spcPts val="0"/>
              </a:spcBef>
              <a:spcAft>
                <a:spcPts val="0"/>
              </a:spcAft>
              <a:buClrTx/>
              <a:buSzTx/>
              <a:buFontTx/>
              <a:buNone/>
              <a:tabLst>
                <a:tab pos="1209675" algn="l"/>
              </a:tabLst>
              <a:defRPr/>
            </a:pPr>
            <a:endPar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3. ملوثات ناتجة عن حرق أو إعادة استعمال المخلفات و النفايات البشرية و الصناعية.</a:t>
            </a: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50179" name="Rectangle 3"/>
          <p:cNvSpPr>
            <a:spLocks noGrp="1" noChangeArrowheads="1"/>
          </p:cNvSpPr>
          <p:nvPr>
            <p:ph type="title" idx="4294967295"/>
          </p:nvPr>
        </p:nvSpPr>
        <p:spPr>
          <a:xfrm>
            <a:off x="1835696" y="980728"/>
            <a:ext cx="4679950" cy="1084263"/>
          </a:xfrm>
        </p:spPr>
        <p:txBody>
          <a:bodyPr/>
          <a:lstStyle/>
          <a:p>
            <a:pPr algn="ctr" eaLnBrk="1" hangingPunct="1"/>
            <a:r>
              <a:rPr lang="ar-SA" altLang="en-US" sz="4000" dirty="0">
                <a:solidFill>
                  <a:srgbClr val="FF0000"/>
                </a:solidFill>
              </a:rPr>
              <a:t>ملوثات الهواء ومصادرها</a:t>
            </a:r>
            <a:endParaRPr lang="de-DE" altLang="en-US" sz="4000" dirty="0">
              <a:solidFill>
                <a:srgbClr val="FF0000"/>
              </a:solidFill>
              <a:cs typeface="Times New Roman" pitchFamily="18" charset="0"/>
            </a:endParaRPr>
          </a:p>
        </p:txBody>
      </p:sp>
      <p:sp>
        <p:nvSpPr>
          <p:cNvPr id="50181"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31C6B291-BA5B-41FF-BD82-39A1AA3AD961}"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F4B14F9D-34A7-4176-AE50-8F4EAB7BA315}"/>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643042" y="2786058"/>
            <a:ext cx="5113337" cy="693737"/>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altLang="en-US" sz="4000" b="1" i="0" u="none" strike="noStrike" kern="1200" cap="none" spc="0" normalizeH="0" baseline="0" noProof="0" dirty="0">
                <a:ln>
                  <a:noFill/>
                </a:ln>
                <a:solidFill>
                  <a:srgbClr val="FF0000"/>
                </a:solidFill>
                <a:effectLst>
                  <a:glow rad="228600">
                    <a:srgbClr val="4F81BD">
                      <a:satMod val="175000"/>
                      <a:alpha val="40000"/>
                    </a:srgbClr>
                  </a:glow>
                </a:effectLst>
                <a:uLnTx/>
                <a:uFillTx/>
                <a:latin typeface="Calibri"/>
                <a:ea typeface="+mn-ea"/>
                <a:cs typeface="Times New Roman" panose="02020603050405020304" pitchFamily="18" charset="0"/>
              </a:rPr>
              <a:t>أنواع ملوثات الهواء</a:t>
            </a:r>
            <a:br>
              <a:rPr kumimoji="0" lang="ar-SA" altLang="en-US" sz="1600" b="1" i="0" u="none" strike="noStrike" kern="1200" cap="none" spc="0" normalizeH="0" baseline="0" noProof="0" dirty="0">
                <a:ln>
                  <a:noFill/>
                </a:ln>
                <a:solidFill>
                  <a:srgbClr val="FFFF00"/>
                </a:solidFill>
                <a:effectLst>
                  <a:glow rad="228600">
                    <a:srgbClr val="4F81BD">
                      <a:satMod val="175000"/>
                      <a:alpha val="40000"/>
                    </a:srgbClr>
                  </a:glow>
                </a:effectLst>
                <a:uLnTx/>
                <a:uFillTx/>
                <a:latin typeface="Calibri"/>
                <a:ea typeface="+mn-ea"/>
                <a:cs typeface="Times New Roman" panose="02020603050405020304" pitchFamily="18" charset="0"/>
              </a:rPr>
            </a:br>
            <a:endParaRPr kumimoji="0" lang="de-DE" altLang="en-US" sz="1600" b="1" i="0" u="none" strike="noStrike" kern="1200" cap="none" spc="0" normalizeH="0" baseline="0" noProof="0" dirty="0">
              <a:ln>
                <a:noFill/>
              </a:ln>
              <a:solidFill>
                <a:srgbClr val="C00000"/>
              </a:solidFill>
              <a:effectLst>
                <a:glow rad="228600">
                  <a:srgbClr val="4F81BD">
                    <a:satMod val="175000"/>
                    <a:alpha val="40000"/>
                  </a:srgbClr>
                </a:glow>
              </a:effectLst>
              <a:uLnTx/>
              <a:uFillTx/>
              <a:latin typeface="Calibri"/>
              <a:ea typeface="+mn-ea"/>
              <a:cs typeface="Times New Roman" pitchFamily="18" charset="0"/>
            </a:endParaRPr>
          </a:p>
        </p:txBody>
      </p:sp>
      <p:sp>
        <p:nvSpPr>
          <p:cNvPr id="5" name="مستطيل 4"/>
          <p:cNvSpPr/>
          <p:nvPr/>
        </p:nvSpPr>
        <p:spPr>
          <a:xfrm>
            <a:off x="2643174" y="3714752"/>
            <a:ext cx="3257623" cy="584775"/>
          </a:xfrm>
          <a:prstGeom prst="rect">
            <a:avLst/>
          </a:prstGeom>
        </p:spPr>
        <p:txBody>
          <a:bodyPr wrap="non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3200" b="0" i="0" u="none" strike="noStrike" kern="1200" cap="none" spc="0" normalizeH="0" baseline="0" noProof="0" dirty="0">
                <a:ln>
                  <a:noFill/>
                </a:ln>
                <a:solidFill>
                  <a:srgbClr val="C00000"/>
                </a:solidFill>
                <a:effectLst>
                  <a:glow rad="228600">
                    <a:srgbClr val="4BACC6">
                      <a:satMod val="175000"/>
                      <a:alpha val="40000"/>
                    </a:srgbClr>
                  </a:glow>
                </a:effectLst>
                <a:uLnTx/>
                <a:uFillTx/>
                <a:latin typeface="Calibri"/>
                <a:ea typeface="+mn-ea"/>
                <a:cs typeface="Arial" panose="020B0604020202020204" pitchFamily="34" charset="0"/>
              </a:rPr>
              <a:t>التلوث بالعناصر الثقيلة </a:t>
            </a:r>
            <a:endParaRPr kumimoji="0" lang="ar-SA" sz="3200" b="0" i="0" u="none" strike="noStrike" kern="1200" cap="none" spc="0" normalizeH="0" baseline="0" noProof="0" dirty="0">
              <a:ln>
                <a:noFill/>
              </a:ln>
              <a:solidFill>
                <a:prstClr val="black"/>
              </a:solidFill>
              <a:effectLst>
                <a:glow rad="228600">
                  <a:srgbClr val="4BACC6">
                    <a:satMod val="175000"/>
                    <a:alpha val="40000"/>
                  </a:srgbClr>
                </a:glow>
              </a:effectLst>
              <a:uLnTx/>
              <a:uFillTx/>
              <a:latin typeface="Calibri"/>
              <a:ea typeface="+mn-ea"/>
              <a:cs typeface="Arial" panose="020B0604020202020204" pitchFamily="34" charset="0"/>
            </a:endParaRPr>
          </a:p>
        </p:txBody>
      </p:sp>
      <p:sp>
        <p:nvSpPr>
          <p:cNvPr id="6" name="مستطيل 5"/>
          <p:cNvSpPr/>
          <p:nvPr/>
        </p:nvSpPr>
        <p:spPr>
          <a:xfrm>
            <a:off x="3214678" y="4643446"/>
            <a:ext cx="2063385" cy="523220"/>
          </a:xfrm>
          <a:prstGeom prst="rect">
            <a:avLst/>
          </a:prstGeom>
        </p:spPr>
        <p:txBody>
          <a:bodyPr wrap="non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2800" b="0" i="0" u="none" strike="noStrike" kern="1200" cap="none" spc="0" normalizeH="0" baseline="0" noProof="0" dirty="0">
                <a:ln>
                  <a:noFill/>
                </a:ln>
                <a:solidFill>
                  <a:srgbClr val="C00000"/>
                </a:solidFill>
                <a:effectLst>
                  <a:glow rad="139700">
                    <a:srgbClr val="F79646">
                      <a:satMod val="175000"/>
                      <a:alpha val="40000"/>
                    </a:srgbClr>
                  </a:glow>
                </a:effectLst>
                <a:uLnTx/>
                <a:uFillTx/>
                <a:latin typeface="Garamond" pitchFamily="18" charset="0"/>
                <a:ea typeface="+mn-ea"/>
                <a:cs typeface="Arial" panose="020B0604020202020204" pitchFamily="34" charset="0"/>
              </a:rPr>
              <a:t>الجسيمات الدقيقة</a:t>
            </a:r>
            <a:endParaRPr kumimoji="0" lang="ar-SA" sz="2800" b="0" i="0" u="none" strike="noStrike" kern="1200" cap="none" spc="0" normalizeH="0" baseline="0" noProof="0" dirty="0">
              <a:ln>
                <a:noFill/>
              </a:ln>
              <a:solidFill>
                <a:prstClr val="black"/>
              </a:solidFill>
              <a:effectLst>
                <a:glow rad="139700">
                  <a:srgbClr val="F79646">
                    <a:satMod val="175000"/>
                    <a:alpha val="40000"/>
                  </a:srgbClr>
                </a:glow>
              </a:effectLst>
              <a:uLnTx/>
              <a:uFillTx/>
              <a:latin typeface="Calibri"/>
              <a:ea typeface="+mn-ea"/>
              <a:cs typeface="Arial" panose="020B0604020202020204" pitchFamily="34" charset="0"/>
            </a:endParaRPr>
          </a:p>
        </p:txBody>
      </p:sp>
      <p:sp>
        <p:nvSpPr>
          <p:cNvPr id="7" name="TextBox 6">
            <a:extLst>
              <a:ext uri="{FF2B5EF4-FFF2-40B4-BE49-F238E27FC236}">
                <a16:creationId xmlns:a16="http://schemas.microsoft.com/office/drawing/2014/main" id="{2E759656-8BA2-433C-BF34-7C758F0E018C}"/>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785786" y="2500306"/>
            <a:ext cx="7920037" cy="3416320"/>
          </a:xfrm>
          <a:prstGeom prst="rect">
            <a:avLst/>
          </a:prstGeom>
          <a:noFill/>
          <a:ln w="9525">
            <a:noFill/>
            <a:miter lim="800000"/>
            <a:headEnd/>
            <a:tailEnd/>
          </a:ln>
          <a:effectLst/>
        </p:spPr>
        <p:txBody>
          <a:bodyPr anchor="ctr">
            <a:spAutoFit/>
          </a:bodyPr>
          <a:lstStyle/>
          <a:p>
            <a:pPr marL="457200" marR="0" lvl="0" indent="-457200" algn="r" defTabSz="914400" rtl="1" eaLnBrk="1" fontAlgn="auto" latinLnBrk="0" hangingPunct="1">
              <a:lnSpc>
                <a:spcPct val="100000"/>
              </a:lnSpc>
              <a:spcBef>
                <a:spcPts val="0"/>
              </a:spcBef>
              <a:spcAft>
                <a:spcPts val="0"/>
              </a:spcAft>
              <a:buClrTx/>
              <a:buSzTx/>
              <a:buFont typeface="+mj-lt"/>
              <a:buAutoNum type="arabicPeriod"/>
              <a:tabLst>
                <a:tab pos="1209675" algn="l"/>
              </a:tabLst>
              <a:defRPr/>
            </a:pP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الرصاص</a:t>
            </a:r>
            <a:r>
              <a:rPr kumimoji="0" lang="ar-SA" sz="2400" b="1" i="0" u="none" strike="noStrike" kern="1200" cap="none" spc="0" normalizeH="0" baseline="0" noProof="0" dirty="0">
                <a:ln>
                  <a:noFill/>
                </a:ln>
                <a:solidFill>
                  <a:prstClr val="black"/>
                </a:solidFill>
                <a:effectLst/>
                <a:uLnTx/>
                <a:uFillTx/>
                <a:latin typeface="Arial" charset="0"/>
                <a:ea typeface="+mn-ea"/>
                <a:cs typeface="Arial" charset="0"/>
              </a:rPr>
              <a:t>: </a:t>
            </a: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من المواد السامة</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المصدر:</a:t>
            </a:r>
            <a:r>
              <a:rPr kumimoji="0" lang="ar-SA" sz="2400" b="0" i="0" u="none" strike="noStrike" kern="1200" cap="none" spc="0" normalizeH="0" baseline="0" noProof="0" dirty="0">
                <a:ln>
                  <a:noFill/>
                </a:ln>
                <a:solidFill>
                  <a:prstClr val="black"/>
                </a:solidFill>
                <a:effectLst/>
                <a:uLnTx/>
                <a:uFillTx/>
                <a:latin typeface="Arial" charset="0"/>
                <a:ea typeface="+mn-ea"/>
                <a:cs typeface="Arial" charset="0"/>
              </a:rPr>
              <a:t> </a:t>
            </a:r>
            <a:r>
              <a:rPr kumimoji="0" lang="ar-SA" sz="2400" b="1" i="0" u="none" strike="noStrike" kern="1200" cap="none" spc="0" normalizeH="0" baseline="0" noProof="0" dirty="0">
                <a:ln>
                  <a:noFill/>
                </a:ln>
                <a:solidFill>
                  <a:prstClr val="black"/>
                </a:solidFill>
                <a:effectLst/>
                <a:uLnTx/>
                <a:uFillTx/>
                <a:latin typeface="Arial" charset="0"/>
                <a:ea typeface="+mn-ea"/>
                <a:cs typeface="Arial" charset="0"/>
              </a:rPr>
              <a:t>	</a:t>
            </a: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عوادم السيارات و دهان المنازل وغيرها. </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التأثير: </a:t>
            </a:r>
          </a:p>
          <a:p>
            <a:pPr marL="914400" marR="0" lvl="1" indent="-457200" algn="r" defTabSz="914400" rtl="1" eaLnBrk="1" fontAlgn="auto" latinLnBrk="0" hangingPunct="1">
              <a:lnSpc>
                <a:spcPct val="100000"/>
              </a:lnSpc>
              <a:spcBef>
                <a:spcPts val="0"/>
              </a:spcBef>
              <a:spcAft>
                <a:spcPts val="0"/>
              </a:spcAft>
              <a:buClrTx/>
              <a:buSzTx/>
              <a:buFont typeface="+mj-lt"/>
              <a:buAutoNum type="arabicPeriod"/>
              <a:tabLst>
                <a:tab pos="1209675" algn="l"/>
              </a:tabLst>
              <a:defRPr/>
            </a:pP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يؤدي التراكم في الأنسجة إلى تلف في اغلب الأعضاء الحساسة مثل الكبد و الكلى و الطحال وغيرها.</a:t>
            </a:r>
          </a:p>
          <a:p>
            <a:pPr marL="914400" marR="0" lvl="1" indent="-457200" algn="r" defTabSz="914400" rtl="1" eaLnBrk="1" fontAlgn="auto" latinLnBrk="0" hangingPunct="1">
              <a:lnSpc>
                <a:spcPct val="100000"/>
              </a:lnSpc>
              <a:spcBef>
                <a:spcPts val="0"/>
              </a:spcBef>
              <a:spcAft>
                <a:spcPts val="0"/>
              </a:spcAft>
              <a:buClrTx/>
              <a:buSzTx/>
              <a:buFont typeface="+mj-lt"/>
              <a:buAutoNum type="arabicPeriod"/>
              <a:tabLst>
                <a:tab pos="1209675" algn="l"/>
              </a:tabLst>
              <a:defRPr/>
            </a:pP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قد يؤدي إلى شلل المخ و مرض الكلية المزمن.</a:t>
            </a:r>
          </a:p>
          <a:p>
            <a:pPr marL="914400" marR="0" lvl="1" indent="-457200" algn="r" defTabSz="914400" rtl="1" eaLnBrk="1" fontAlgn="auto" latinLnBrk="0" hangingPunct="1">
              <a:lnSpc>
                <a:spcPct val="100000"/>
              </a:lnSpc>
              <a:spcBef>
                <a:spcPts val="0"/>
              </a:spcBef>
              <a:spcAft>
                <a:spcPts val="0"/>
              </a:spcAft>
              <a:buClrTx/>
              <a:buSzTx/>
              <a:buFont typeface="+mj-lt"/>
              <a:buAutoNum type="arabicPeriod"/>
              <a:tabLst>
                <a:tab pos="1209675" algn="l"/>
              </a:tabLst>
              <a:defRPr/>
            </a:pP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هناك علاقة بين نسبة ارتفاع نسبة الرصاص في أنسجة الأطفال و انخفاض مستويات الذكاء.</a:t>
            </a:r>
          </a:p>
          <a:p>
            <a:pPr marL="914400" marR="0" lvl="1" indent="-457200" algn="r" defTabSz="914400" rtl="1" eaLnBrk="1" fontAlgn="auto" latinLnBrk="0" hangingPunct="1">
              <a:lnSpc>
                <a:spcPct val="100000"/>
              </a:lnSpc>
              <a:spcBef>
                <a:spcPts val="0"/>
              </a:spcBef>
              <a:spcAft>
                <a:spcPts val="0"/>
              </a:spcAft>
              <a:buClrTx/>
              <a:buSzTx/>
              <a:buFont typeface="+mj-lt"/>
              <a:buAutoNum type="arabicPeriod"/>
              <a:tabLst>
                <a:tab pos="1209675" algn="l"/>
              </a:tabLst>
              <a:defRPr/>
            </a:pP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قد يؤدي أيضا إلى تشوهات خلقية في الأجنة.</a:t>
            </a:r>
          </a:p>
        </p:txBody>
      </p:sp>
      <p:sp>
        <p:nvSpPr>
          <p:cNvPr id="60419" name="Rectangle 3"/>
          <p:cNvSpPr>
            <a:spLocks noGrp="1" noChangeArrowheads="1"/>
          </p:cNvSpPr>
          <p:nvPr>
            <p:ph type="title" idx="4294967295"/>
          </p:nvPr>
        </p:nvSpPr>
        <p:spPr>
          <a:xfrm>
            <a:off x="2143108" y="1428736"/>
            <a:ext cx="5113337" cy="693737"/>
          </a:xfrm>
        </p:spPr>
        <p:txBody>
          <a:bodyPr>
            <a:normAutofit fontScale="90000"/>
          </a:bodyPr>
          <a:lstStyle/>
          <a:p>
            <a:pPr algn="ctr" rtl="1" eaLnBrk="1" hangingPunct="1"/>
            <a:br>
              <a:rPr lang="ar-SA" altLang="en-US" dirty="0">
                <a:solidFill>
                  <a:srgbClr val="FFFF00"/>
                </a:solidFill>
              </a:rPr>
            </a:br>
            <a:r>
              <a:rPr lang="ar-SA" altLang="en-US" dirty="0">
                <a:solidFill>
                  <a:srgbClr val="C00000"/>
                </a:solidFill>
              </a:rPr>
              <a:t>التلوث بالعناصر الثقيلة </a:t>
            </a:r>
            <a:endParaRPr lang="de-DE" altLang="en-US" dirty="0">
              <a:solidFill>
                <a:srgbClr val="C00000"/>
              </a:solidFill>
              <a:cs typeface="Times New Roman" pitchFamily="18" charset="0"/>
            </a:endParaRPr>
          </a:p>
        </p:txBody>
      </p:sp>
      <p:pic>
        <p:nvPicPr>
          <p:cNvPr id="60420" name="Picture 4"/>
          <p:cNvPicPr>
            <a:picLocks noChangeAspect="1" noChangeArrowheads="1"/>
          </p:cNvPicPr>
          <p:nvPr/>
        </p:nvPicPr>
        <p:blipFill>
          <a:blip r:embed="rId2"/>
          <a:srcRect/>
          <a:stretch>
            <a:fillRect/>
          </a:stretch>
        </p:blipFill>
        <p:spPr bwMode="auto">
          <a:xfrm>
            <a:off x="0" y="1643050"/>
            <a:ext cx="2349500" cy="1612900"/>
          </a:xfrm>
          <a:prstGeom prst="ellipse">
            <a:avLst/>
          </a:prstGeom>
          <a:ln>
            <a:noFill/>
          </a:ln>
          <a:effectLst>
            <a:softEdge rad="112500"/>
          </a:effectLst>
        </p:spPr>
      </p:pic>
      <p:sp>
        <p:nvSpPr>
          <p:cNvPr id="60422"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4295129C-E663-4464-A34B-F8AC328C904A}"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22934398-688E-4C8C-B08D-62D79364BA1A}"/>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571472" y="2643182"/>
            <a:ext cx="7920037" cy="2677656"/>
          </a:xfrm>
          <a:prstGeom prst="rect">
            <a:avLst/>
          </a:prstGeom>
          <a:noFill/>
          <a:ln w="9525">
            <a:noFill/>
            <a:miter lim="800000"/>
            <a:headEnd/>
            <a:tailEnd/>
          </a:ln>
          <a:effectLst/>
        </p:spPr>
        <p:txBody>
          <a:bodyPr anchor="ctr">
            <a:spAutoFit/>
          </a:bodyPr>
          <a:lstStyle/>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الزئبق  </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none" strike="noStrike" kern="1200" cap="none" spc="0" normalizeH="0" baseline="0" noProof="0" dirty="0">
                <a:ln>
                  <a:noFill/>
                </a:ln>
                <a:solidFill>
                  <a:prstClr val="black"/>
                </a:solidFill>
                <a:effectLst/>
                <a:uLnTx/>
                <a:uFillTx/>
                <a:latin typeface="Arial" charset="0"/>
                <a:ea typeface="+mn-ea"/>
                <a:cs typeface="Arial" charset="0"/>
              </a:rPr>
              <a:t>	</a:t>
            </a: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مادة سامة عندما يتحول إلى صورة عضوية وهي </a:t>
            </a:r>
            <a:r>
              <a:rPr kumimoji="0" lang="ar-SA" sz="2400" i="0" u="none" strike="noStrike" kern="1200" cap="none" spc="0" normalizeH="0" baseline="0" noProof="0" dirty="0" err="1">
                <a:ln>
                  <a:noFill/>
                </a:ln>
                <a:solidFill>
                  <a:prstClr val="black"/>
                </a:solidFill>
                <a:effectLst/>
                <a:uLnTx/>
                <a:uFillTx/>
                <a:latin typeface="Arial" charset="0"/>
                <a:ea typeface="+mn-ea"/>
                <a:cs typeface="Arial" charset="0"/>
              </a:rPr>
              <a:t>ميثيل</a:t>
            </a: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 الزئبق</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endParaRPr kumimoji="0" lang="ar-SA" sz="2400" b="1" i="0" u="none" strike="noStrike" kern="1200" cap="none" spc="0" normalizeH="0" baseline="0" noProof="0" dirty="0">
              <a:ln>
                <a:noFill/>
              </a:ln>
              <a:solidFill>
                <a:prstClr val="black"/>
              </a:solidFill>
              <a:effectLst/>
              <a:uLnTx/>
              <a:uFillTx/>
              <a:latin typeface="Arial" charset="0"/>
              <a:ea typeface="+mn-ea"/>
              <a:cs typeface="Arial" charset="0"/>
            </a:endParaRP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المصدر: </a:t>
            </a: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عوادم السيارات ودهان المنازل وحشوة الأسنان.</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none" strike="noStrike" kern="1200" cap="none" spc="0" normalizeH="0" baseline="0" noProof="0" dirty="0">
                <a:ln>
                  <a:noFill/>
                </a:ln>
                <a:solidFill>
                  <a:prstClr val="black"/>
                </a:solidFill>
                <a:effectLst/>
                <a:uLnTx/>
                <a:uFillTx/>
                <a:latin typeface="Arial" charset="0"/>
                <a:ea typeface="+mn-ea"/>
                <a:cs typeface="Arial" charset="0"/>
              </a:rPr>
              <a:t> </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التأثير: </a:t>
            </a:r>
            <a:r>
              <a:rPr kumimoji="0" lang="ar-SA" sz="2400" b="1" i="0" u="none" strike="noStrike" kern="1200" cap="none" spc="0" normalizeH="0" baseline="0" noProof="0" dirty="0">
                <a:ln>
                  <a:noFill/>
                </a:ln>
                <a:solidFill>
                  <a:prstClr val="black"/>
                </a:solidFill>
                <a:effectLst/>
                <a:uLnTx/>
                <a:uFillTx/>
                <a:latin typeface="Arial" charset="0"/>
                <a:ea typeface="+mn-ea"/>
                <a:cs typeface="Arial" charset="0"/>
              </a:rPr>
              <a:t>	 </a:t>
            </a:r>
            <a:r>
              <a:rPr kumimoji="0" lang="ar-SA" sz="2400" i="0" u="none" strike="noStrike" kern="1200" cap="none" spc="0" normalizeH="0" baseline="0" noProof="0" dirty="0">
                <a:ln>
                  <a:noFill/>
                </a:ln>
                <a:solidFill>
                  <a:prstClr val="black"/>
                </a:solidFill>
                <a:effectLst/>
                <a:uLnTx/>
                <a:uFillTx/>
                <a:latin typeface="Arial" charset="0"/>
                <a:ea typeface="+mn-ea"/>
                <a:cs typeface="Arial" charset="0"/>
              </a:rPr>
              <a:t>يؤثر على الجهاز العصبي المركزي.</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endParaRPr kumimoji="0" lang="en-US" sz="2400" b="1"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60419" name="Rectangle 3"/>
          <p:cNvSpPr>
            <a:spLocks noGrp="1" noChangeArrowheads="1"/>
          </p:cNvSpPr>
          <p:nvPr>
            <p:ph type="title" idx="4294967295"/>
          </p:nvPr>
        </p:nvSpPr>
        <p:spPr>
          <a:xfrm>
            <a:off x="1857356" y="1357298"/>
            <a:ext cx="5113337" cy="693737"/>
          </a:xfrm>
        </p:spPr>
        <p:txBody>
          <a:bodyPr>
            <a:normAutofit fontScale="90000"/>
          </a:bodyPr>
          <a:lstStyle/>
          <a:p>
            <a:pPr algn="ctr" rtl="1" eaLnBrk="1" hangingPunct="1"/>
            <a:br>
              <a:rPr lang="ar-SA" altLang="en-US" dirty="0">
                <a:solidFill>
                  <a:srgbClr val="FFFF00"/>
                </a:solidFill>
              </a:rPr>
            </a:br>
            <a:r>
              <a:rPr lang="ar-SA" altLang="en-US" dirty="0">
                <a:solidFill>
                  <a:srgbClr val="C00000"/>
                </a:solidFill>
              </a:rPr>
              <a:t>التلوث بالعناصر الثقيلة </a:t>
            </a:r>
            <a:endParaRPr lang="de-DE" altLang="en-US" dirty="0">
              <a:solidFill>
                <a:srgbClr val="C00000"/>
              </a:solidFill>
              <a:cs typeface="Times New Roman" pitchFamily="18" charset="0"/>
            </a:endParaRPr>
          </a:p>
        </p:txBody>
      </p:sp>
      <p:pic>
        <p:nvPicPr>
          <p:cNvPr id="60421" name="Picture 5"/>
          <p:cNvPicPr>
            <a:picLocks noChangeAspect="1" noChangeArrowheads="1"/>
          </p:cNvPicPr>
          <p:nvPr/>
        </p:nvPicPr>
        <p:blipFill>
          <a:blip r:embed="rId2"/>
          <a:srcRect/>
          <a:stretch>
            <a:fillRect/>
          </a:stretch>
        </p:blipFill>
        <p:spPr bwMode="auto">
          <a:xfrm>
            <a:off x="1214414" y="4500570"/>
            <a:ext cx="1714500" cy="1714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0422"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4295129C-E663-4464-A34B-F8AC328C904A}"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5CDF079B-5E2A-4D19-BA6D-1C52112CAEF6}"/>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2123728" y="1196752"/>
            <a:ext cx="4950862" cy="1001228"/>
          </a:xfrm>
        </p:spPr>
        <p:txBody>
          <a:bodyPr>
            <a:noAutofit/>
          </a:bodyPr>
          <a:lstStyle/>
          <a:p>
            <a:pPr algn="ctr" rtl="1" eaLnBrk="1" hangingPunct="1"/>
            <a:r>
              <a:rPr lang="ar-SA" altLang="en-US" sz="3600" b="1" dirty="0">
                <a:solidFill>
                  <a:srgbClr val="C00000"/>
                </a:solidFill>
              </a:rPr>
              <a:t>التلوث ب</a:t>
            </a:r>
            <a:r>
              <a:rPr lang="ar-SA" altLang="en-US" sz="3600" b="1" dirty="0">
                <a:solidFill>
                  <a:srgbClr val="C00000"/>
                </a:solidFill>
                <a:latin typeface="Garamond" pitchFamily="18" charset="0"/>
              </a:rPr>
              <a:t>الجسيمات الدقيقة</a:t>
            </a:r>
            <a:endParaRPr lang="en-US" altLang="en-US" sz="3600" b="1" dirty="0">
              <a:solidFill>
                <a:srgbClr val="C00000"/>
              </a:solidFill>
              <a:cs typeface="Times New Roman" pitchFamily="18" charset="0"/>
            </a:endParaRPr>
          </a:p>
        </p:txBody>
      </p:sp>
      <p:pic>
        <p:nvPicPr>
          <p:cNvPr id="61443" name="Picture 2"/>
          <p:cNvPicPr>
            <a:picLocks noGrp="1" noChangeAspect="1" noChangeArrowheads="1"/>
          </p:cNvPicPr>
          <p:nvPr>
            <p:ph sz="half" idx="1"/>
          </p:nvPr>
        </p:nvPicPr>
        <p:blipFill>
          <a:blip r:embed="rId2"/>
          <a:srcRect/>
          <a:stretch>
            <a:fillRect/>
          </a:stretch>
        </p:blipFill>
        <p:spPr>
          <a:xfrm>
            <a:off x="428596" y="2000240"/>
            <a:ext cx="2000264" cy="1512888"/>
          </a:xfrm>
          <a:prstGeom prst="ellipse">
            <a:avLst/>
          </a:prstGeom>
          <a:ln>
            <a:noFill/>
          </a:ln>
          <a:effectLst>
            <a:softEdge rad="112500"/>
          </a:effectLst>
        </p:spPr>
      </p:pic>
      <p:sp>
        <p:nvSpPr>
          <p:cNvPr id="4" name="Content Placeholder 3"/>
          <p:cNvSpPr>
            <a:spLocks noGrp="1"/>
          </p:cNvSpPr>
          <p:nvPr>
            <p:ph sz="half" idx="2"/>
          </p:nvPr>
        </p:nvSpPr>
        <p:spPr>
          <a:xfrm>
            <a:off x="2357422" y="2214554"/>
            <a:ext cx="6445250" cy="3490918"/>
          </a:xfrm>
        </p:spPr>
        <p:txBody>
          <a:bodyPr rtlCol="0">
            <a:normAutofit/>
          </a:bodyPr>
          <a:lstStyle/>
          <a:p>
            <a:pPr marL="0" indent="0" algn="r" rtl="1" eaLnBrk="1" hangingPunct="1">
              <a:spcBef>
                <a:spcPct val="0"/>
              </a:spcBef>
              <a:buFontTx/>
              <a:buNone/>
              <a:tabLst>
                <a:tab pos="1209675" algn="l"/>
              </a:tabLst>
              <a:defRPr/>
            </a:pPr>
            <a:r>
              <a:rPr lang="ar-SA" sz="2400" b="1" u="sng" dirty="0">
                <a:latin typeface="Times New Roman" pitchFamily="18" charset="0"/>
                <a:cs typeface="Times New Roman" pitchFamily="18" charset="0"/>
              </a:rPr>
              <a:t>الايروزول</a:t>
            </a:r>
            <a:r>
              <a:rPr lang="en-GB" sz="2400" b="1" u="sng" dirty="0">
                <a:latin typeface="Times New Roman" pitchFamily="18" charset="0"/>
                <a:cs typeface="Times New Roman" pitchFamily="18" charset="0"/>
              </a:rPr>
              <a:t>Aerosol </a:t>
            </a:r>
            <a:r>
              <a:rPr lang="ar-SA" sz="2400" u="sng" dirty="0">
                <a:latin typeface="Times New Roman" pitchFamily="18" charset="0"/>
                <a:cs typeface="Times New Roman" pitchFamily="18" charset="0"/>
              </a:rPr>
              <a:t>:</a:t>
            </a:r>
            <a:r>
              <a:rPr lang="ar-SA" sz="2400" b="1" dirty="0">
                <a:latin typeface="Times New Roman" pitchFamily="18" charset="0"/>
                <a:cs typeface="Times New Roman" pitchFamily="18" charset="0"/>
              </a:rPr>
              <a:t> </a:t>
            </a:r>
            <a:r>
              <a:rPr lang="ar-SA" sz="2400" dirty="0">
                <a:latin typeface="Times New Roman" pitchFamily="18" charset="0"/>
                <a:cs typeface="Times New Roman" pitchFamily="18" charset="0"/>
              </a:rPr>
              <a:t>هو عبارة عن جزيئات صلبة أو سائلة تستطيع أن تبقى معلقة في الهواء نظراً لصغرحجمها ويكون قطرها بصورة عامة اقل من ميكرون واحد.</a:t>
            </a:r>
          </a:p>
          <a:p>
            <a:pPr marL="0" indent="0" algn="r" rtl="1" eaLnBrk="1" hangingPunct="1">
              <a:spcBef>
                <a:spcPct val="0"/>
              </a:spcBef>
              <a:buFontTx/>
              <a:buNone/>
              <a:tabLst>
                <a:tab pos="1209675" algn="l"/>
              </a:tabLst>
              <a:defRPr/>
            </a:pPr>
            <a:endParaRPr lang="ar-SA" sz="2400" dirty="0">
              <a:latin typeface="Times New Roman" pitchFamily="18" charset="0"/>
              <a:cs typeface="Times New Roman" pitchFamily="18" charset="0"/>
            </a:endParaRPr>
          </a:p>
          <a:p>
            <a:pPr marL="0" indent="0" algn="r" rtl="1" eaLnBrk="1" hangingPunct="1">
              <a:spcBef>
                <a:spcPct val="0"/>
              </a:spcBef>
              <a:buFontTx/>
              <a:buNone/>
              <a:tabLst>
                <a:tab pos="1209675" algn="l"/>
              </a:tabLst>
              <a:defRPr/>
            </a:pPr>
            <a:r>
              <a:rPr lang="ar-SA" sz="2400" b="1" u="sng" dirty="0">
                <a:latin typeface="Times New Roman" pitchFamily="18" charset="0"/>
                <a:cs typeface="Times New Roman" pitchFamily="18" charset="0"/>
              </a:rPr>
              <a:t>الغبار</a:t>
            </a:r>
            <a:r>
              <a:rPr lang="en-GB" sz="2400" b="1" u="sng" dirty="0">
                <a:latin typeface="Times New Roman" pitchFamily="18" charset="0"/>
                <a:cs typeface="Times New Roman" pitchFamily="18" charset="0"/>
              </a:rPr>
              <a:t>Dust </a:t>
            </a:r>
            <a:r>
              <a:rPr lang="ar-SA" sz="2400" b="1" u="sng" dirty="0">
                <a:latin typeface="Times New Roman" pitchFamily="18" charset="0"/>
                <a:cs typeface="Times New Roman" pitchFamily="18" charset="0"/>
              </a:rPr>
              <a:t>:</a:t>
            </a:r>
            <a:r>
              <a:rPr lang="ar-SA" sz="2400" dirty="0">
                <a:latin typeface="Times New Roman" pitchFamily="18" charset="0"/>
                <a:cs typeface="Times New Roman" pitchFamily="18" charset="0"/>
              </a:rPr>
              <a:t> وهو مواد دقيقة صلبة يقدر قطرها بأقل من 50 ميكرومتر، ويحدث الغبار في غلاف الأرض الجوي لأسباب عديدة منها غبار تربة الذي تحمله الرياح وحبوب اللقاح.</a:t>
            </a:r>
          </a:p>
          <a:p>
            <a:pPr algn="r" rtl="1" eaLnBrk="1" hangingPunct="1">
              <a:defRPr/>
            </a:pPr>
            <a:endParaRPr lang="en-US" dirty="0"/>
          </a:p>
        </p:txBody>
      </p:sp>
      <p:pic>
        <p:nvPicPr>
          <p:cNvPr id="61445" name="Picture 2"/>
          <p:cNvPicPr>
            <a:picLocks noChangeAspect="1" noChangeArrowheads="1"/>
          </p:cNvPicPr>
          <p:nvPr/>
        </p:nvPicPr>
        <p:blipFill>
          <a:blip r:embed="rId3"/>
          <a:srcRect/>
          <a:stretch>
            <a:fillRect/>
          </a:stretch>
        </p:blipFill>
        <p:spPr bwMode="auto">
          <a:xfrm>
            <a:off x="500034" y="4429132"/>
            <a:ext cx="2000264" cy="1316037"/>
          </a:xfrm>
          <a:prstGeom prst="ellipse">
            <a:avLst/>
          </a:prstGeom>
          <a:ln>
            <a:noFill/>
          </a:ln>
          <a:effectLst>
            <a:softEdge rad="112500"/>
          </a:effectLst>
        </p:spPr>
      </p:pic>
      <p:sp>
        <p:nvSpPr>
          <p:cNvPr id="61450"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A62B6AF3-937A-493E-A8B5-CE914EFBA53C}"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extBox 6">
            <a:extLst>
              <a:ext uri="{FF2B5EF4-FFF2-40B4-BE49-F238E27FC236}">
                <a16:creationId xmlns:a16="http://schemas.microsoft.com/office/drawing/2014/main" id="{52A136A7-E288-4243-A9E6-AA81D7B2545E}"/>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5984" y="1500174"/>
            <a:ext cx="6445250" cy="4562488"/>
          </a:xfrm>
        </p:spPr>
        <p:txBody>
          <a:bodyPr rtlCol="0">
            <a:normAutofit/>
          </a:bodyPr>
          <a:lstStyle/>
          <a:p>
            <a:pPr marL="0" indent="0" algn="r" rtl="1" eaLnBrk="1" hangingPunct="1">
              <a:spcBef>
                <a:spcPct val="0"/>
              </a:spcBef>
              <a:buFontTx/>
              <a:buNone/>
              <a:tabLst>
                <a:tab pos="1209675" algn="l"/>
              </a:tabLst>
              <a:defRPr/>
            </a:pPr>
            <a:endParaRPr lang="ar-SA" sz="2400" dirty="0">
              <a:latin typeface="Times New Roman" pitchFamily="18" charset="0"/>
              <a:cs typeface="Times New Roman" pitchFamily="18" charset="0"/>
            </a:endParaRPr>
          </a:p>
          <a:p>
            <a:pPr marL="0" indent="0" algn="r" rtl="1" eaLnBrk="1" hangingPunct="1">
              <a:spcBef>
                <a:spcPct val="0"/>
              </a:spcBef>
              <a:buFontTx/>
              <a:buNone/>
              <a:tabLst>
                <a:tab pos="1209675" algn="l"/>
              </a:tabLst>
              <a:defRPr/>
            </a:pPr>
            <a:r>
              <a:rPr lang="ar-SA" sz="2400" b="1" u="sng" dirty="0">
                <a:latin typeface="Times New Roman" pitchFamily="18" charset="0"/>
                <a:cs typeface="Times New Roman" pitchFamily="18" charset="0"/>
              </a:rPr>
              <a:t>الدخان:</a:t>
            </a:r>
            <a:r>
              <a:rPr lang="ar-SA" sz="2400" b="1" dirty="0">
                <a:latin typeface="Times New Roman" pitchFamily="18" charset="0"/>
                <a:cs typeface="Times New Roman" pitchFamily="18" charset="0"/>
              </a:rPr>
              <a:t> </a:t>
            </a:r>
            <a:r>
              <a:rPr lang="ar-SA" sz="2400" dirty="0">
                <a:latin typeface="Times New Roman" pitchFamily="18" charset="0"/>
                <a:cs typeface="Times New Roman" pitchFamily="18" charset="0"/>
              </a:rPr>
              <a:t>وهو دقائق صلبة قطرها اقل من ميكرون واحد </a:t>
            </a:r>
          </a:p>
          <a:p>
            <a:pPr marL="0" indent="0" algn="r" rtl="1" eaLnBrk="1" hangingPunct="1">
              <a:spcBef>
                <a:spcPct val="0"/>
              </a:spcBef>
              <a:buFontTx/>
              <a:buNone/>
              <a:tabLst>
                <a:tab pos="1209675" algn="l"/>
              </a:tabLst>
              <a:defRPr/>
            </a:pPr>
            <a:r>
              <a:rPr lang="ar-SA" sz="2400" dirty="0">
                <a:latin typeface="Times New Roman" pitchFamily="18" charset="0"/>
                <a:cs typeface="Times New Roman" pitchFamily="18" charset="0"/>
              </a:rPr>
              <a:t>و تتكون عندما تتكاثف الأبخرة أو عندما يحدث </a:t>
            </a:r>
          </a:p>
          <a:p>
            <a:pPr marL="0" indent="0" algn="r" rtl="1" eaLnBrk="1" hangingPunct="1">
              <a:spcBef>
                <a:spcPct val="0"/>
              </a:spcBef>
              <a:buFontTx/>
              <a:buNone/>
              <a:tabLst>
                <a:tab pos="1209675" algn="l"/>
              </a:tabLst>
              <a:defRPr/>
            </a:pPr>
            <a:r>
              <a:rPr lang="ar-SA" sz="2400" dirty="0">
                <a:latin typeface="Times New Roman" pitchFamily="18" charset="0"/>
                <a:cs typeface="Times New Roman" pitchFamily="18" charset="0"/>
              </a:rPr>
              <a:t>تفاعلات كيميائية.</a:t>
            </a:r>
          </a:p>
          <a:p>
            <a:pPr marL="0" indent="0" algn="r" rtl="1" eaLnBrk="1" hangingPunct="1">
              <a:spcBef>
                <a:spcPct val="0"/>
              </a:spcBef>
              <a:buFontTx/>
              <a:buNone/>
              <a:tabLst>
                <a:tab pos="1209675" algn="l"/>
              </a:tabLst>
              <a:defRPr/>
            </a:pPr>
            <a:endParaRPr lang="ar-SA" sz="2400" dirty="0">
              <a:latin typeface="Times New Roman" pitchFamily="18" charset="0"/>
              <a:cs typeface="Times New Roman" pitchFamily="18" charset="0"/>
            </a:endParaRPr>
          </a:p>
          <a:p>
            <a:pPr marL="0" indent="0" algn="r" rtl="1" eaLnBrk="1" hangingPunct="1">
              <a:spcBef>
                <a:spcPct val="0"/>
              </a:spcBef>
              <a:buFontTx/>
              <a:buNone/>
              <a:tabLst>
                <a:tab pos="1209675" algn="l"/>
              </a:tabLst>
              <a:defRPr/>
            </a:pPr>
            <a:endParaRPr lang="ar-SA" sz="2400" dirty="0">
              <a:latin typeface="Times New Roman" pitchFamily="18" charset="0"/>
              <a:cs typeface="Times New Roman" pitchFamily="18" charset="0"/>
            </a:endParaRPr>
          </a:p>
          <a:p>
            <a:pPr marL="0" indent="0" algn="r" rtl="1" eaLnBrk="1" hangingPunct="1">
              <a:spcBef>
                <a:spcPct val="0"/>
              </a:spcBef>
              <a:buFontTx/>
              <a:buNone/>
              <a:tabLst>
                <a:tab pos="1209675" algn="l"/>
              </a:tabLst>
              <a:defRPr/>
            </a:pPr>
            <a:r>
              <a:rPr lang="ar-SA" sz="2400" b="1" u="sng" dirty="0">
                <a:latin typeface="Times New Roman" pitchFamily="18" charset="0"/>
                <a:cs typeface="Times New Roman" pitchFamily="18" charset="0"/>
              </a:rPr>
              <a:t>الضباب</a:t>
            </a:r>
            <a:r>
              <a:rPr lang="en-GB" sz="2400" b="1" u="sng" dirty="0">
                <a:latin typeface="Times New Roman" pitchFamily="18" charset="0"/>
                <a:cs typeface="Times New Roman" pitchFamily="18" charset="0"/>
              </a:rPr>
              <a:t>Mist </a:t>
            </a:r>
            <a:r>
              <a:rPr lang="ar-SA" sz="2400" b="1" dirty="0">
                <a:latin typeface="Times New Roman" pitchFamily="18" charset="0"/>
                <a:cs typeface="Times New Roman" pitchFamily="18" charset="0"/>
              </a:rPr>
              <a:t>: </a:t>
            </a:r>
            <a:r>
              <a:rPr lang="ar-SA" sz="2400" dirty="0">
                <a:latin typeface="Times New Roman" pitchFamily="18" charset="0"/>
                <a:cs typeface="Times New Roman" pitchFamily="18" charset="0"/>
              </a:rPr>
              <a:t>وهو جزيئات سائلة يصل قطرها إلى </a:t>
            </a:r>
          </a:p>
          <a:p>
            <a:pPr marL="0" indent="0" algn="r" rtl="1" eaLnBrk="1" hangingPunct="1">
              <a:spcBef>
                <a:spcPct val="0"/>
              </a:spcBef>
              <a:buFontTx/>
              <a:buNone/>
              <a:tabLst>
                <a:tab pos="1209675" algn="l"/>
              </a:tabLst>
              <a:defRPr/>
            </a:pPr>
            <a:r>
              <a:rPr lang="ar-SA" sz="2400" dirty="0">
                <a:latin typeface="Times New Roman" pitchFamily="18" charset="0"/>
                <a:cs typeface="Times New Roman" pitchFamily="18" charset="0"/>
              </a:rPr>
              <a:t>مائة ميكرون.</a:t>
            </a:r>
          </a:p>
          <a:p>
            <a:pPr marL="0" indent="0" algn="r" rtl="1" eaLnBrk="1" hangingPunct="1">
              <a:spcBef>
                <a:spcPct val="0"/>
              </a:spcBef>
              <a:buFontTx/>
              <a:buNone/>
              <a:tabLst>
                <a:tab pos="1209675" algn="l"/>
              </a:tabLst>
              <a:defRPr/>
            </a:pPr>
            <a:endParaRPr lang="ar-SA" sz="2400" dirty="0">
              <a:latin typeface="Times New Roman" pitchFamily="18" charset="0"/>
              <a:cs typeface="Times New Roman" pitchFamily="18" charset="0"/>
            </a:endParaRPr>
          </a:p>
          <a:p>
            <a:pPr marL="0" indent="0" algn="r" rtl="1" eaLnBrk="1" hangingPunct="1">
              <a:spcBef>
                <a:spcPct val="0"/>
              </a:spcBef>
              <a:buFontTx/>
              <a:buNone/>
              <a:tabLst>
                <a:tab pos="1209675" algn="l"/>
              </a:tabLst>
              <a:defRPr/>
            </a:pPr>
            <a:r>
              <a:rPr lang="ar-SA" sz="2400" b="1" u="sng" dirty="0">
                <a:latin typeface="Times New Roman" pitchFamily="18" charset="0"/>
                <a:cs typeface="Times New Roman" pitchFamily="18" charset="0"/>
              </a:rPr>
              <a:t>الهباب ( السخام )</a:t>
            </a:r>
            <a:r>
              <a:rPr lang="en-GB" sz="2400" b="1" u="sng" dirty="0">
                <a:latin typeface="Times New Roman" pitchFamily="18" charset="0"/>
                <a:cs typeface="Times New Roman" pitchFamily="18" charset="0"/>
              </a:rPr>
              <a:t>Soot </a:t>
            </a:r>
            <a:r>
              <a:rPr lang="ar-SA" sz="2400" b="1" u="sng" dirty="0">
                <a:latin typeface="Times New Roman" pitchFamily="18" charset="0"/>
                <a:cs typeface="Times New Roman" pitchFamily="18" charset="0"/>
              </a:rPr>
              <a:t>:</a:t>
            </a:r>
            <a:r>
              <a:rPr lang="ar-SA" sz="2400" b="1" dirty="0">
                <a:latin typeface="Times New Roman" pitchFamily="18" charset="0"/>
                <a:cs typeface="Times New Roman" pitchFamily="18" charset="0"/>
              </a:rPr>
              <a:t> </a:t>
            </a:r>
            <a:r>
              <a:rPr lang="ar-SA" sz="2400" dirty="0">
                <a:latin typeface="Times New Roman" pitchFamily="18" charset="0"/>
                <a:cs typeface="Times New Roman" pitchFamily="18" charset="0"/>
              </a:rPr>
              <a:t>وهو جزيئات كربون متناهية الدقة تتجمع مع بعضها البعض في صورة سلاسل طويلة.</a:t>
            </a:r>
          </a:p>
          <a:p>
            <a:pPr algn="r" rtl="1" eaLnBrk="1" hangingPunct="1">
              <a:defRPr/>
            </a:pPr>
            <a:endParaRPr lang="en-US" dirty="0"/>
          </a:p>
        </p:txBody>
      </p:sp>
      <p:pic>
        <p:nvPicPr>
          <p:cNvPr id="61447" name="Picture 2"/>
          <p:cNvPicPr>
            <a:picLocks noChangeAspect="1" noChangeArrowheads="1"/>
          </p:cNvPicPr>
          <p:nvPr/>
        </p:nvPicPr>
        <p:blipFill>
          <a:blip r:embed="rId2"/>
          <a:srcRect/>
          <a:stretch>
            <a:fillRect/>
          </a:stretch>
        </p:blipFill>
        <p:spPr bwMode="auto">
          <a:xfrm>
            <a:off x="500034" y="3500438"/>
            <a:ext cx="1781175" cy="1181100"/>
          </a:xfrm>
          <a:prstGeom prst="rect">
            <a:avLst/>
          </a:prstGeom>
          <a:ln>
            <a:noFill/>
          </a:ln>
          <a:effectLst>
            <a:softEdge rad="112500"/>
          </a:effectLst>
        </p:spPr>
      </p:pic>
      <p:pic>
        <p:nvPicPr>
          <p:cNvPr id="61448" name="Picture 3"/>
          <p:cNvPicPr>
            <a:picLocks noChangeAspect="1" noChangeArrowheads="1"/>
          </p:cNvPicPr>
          <p:nvPr/>
        </p:nvPicPr>
        <p:blipFill>
          <a:blip r:embed="rId3"/>
          <a:srcRect/>
          <a:stretch>
            <a:fillRect/>
          </a:stretch>
        </p:blipFill>
        <p:spPr bwMode="auto">
          <a:xfrm>
            <a:off x="1857356" y="5214950"/>
            <a:ext cx="1774825" cy="1179513"/>
          </a:xfrm>
          <a:prstGeom prst="rect">
            <a:avLst/>
          </a:prstGeom>
          <a:ln>
            <a:noFill/>
          </a:ln>
          <a:effectLst>
            <a:softEdge rad="112500"/>
          </a:effectLst>
        </p:spPr>
      </p:pic>
      <p:pic>
        <p:nvPicPr>
          <p:cNvPr id="61449" name="Picture 2"/>
          <p:cNvPicPr>
            <a:picLocks noChangeAspect="1" noChangeArrowheads="1"/>
          </p:cNvPicPr>
          <p:nvPr/>
        </p:nvPicPr>
        <p:blipFill>
          <a:blip r:embed="rId4"/>
          <a:srcRect/>
          <a:stretch>
            <a:fillRect/>
          </a:stretch>
        </p:blipFill>
        <p:spPr bwMode="auto">
          <a:xfrm>
            <a:off x="428596" y="1928802"/>
            <a:ext cx="1639888" cy="1090612"/>
          </a:xfrm>
          <a:prstGeom prst="rect">
            <a:avLst/>
          </a:prstGeom>
          <a:ln>
            <a:noFill/>
          </a:ln>
          <a:effectLst>
            <a:softEdge rad="112500"/>
          </a:effectLst>
        </p:spPr>
      </p:pic>
      <p:sp>
        <p:nvSpPr>
          <p:cNvPr id="61450"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A62B6AF3-937A-493E-A8B5-CE914EFBA53C}"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3" name="Title 1"/>
          <p:cNvSpPr>
            <a:spLocks noGrp="1"/>
          </p:cNvSpPr>
          <p:nvPr>
            <p:ph type="title"/>
          </p:nvPr>
        </p:nvSpPr>
        <p:spPr>
          <a:xfrm>
            <a:off x="2195736" y="1285860"/>
            <a:ext cx="3744416" cy="471488"/>
          </a:xfrm>
        </p:spPr>
        <p:txBody>
          <a:bodyPr>
            <a:normAutofit fontScale="90000"/>
          </a:bodyPr>
          <a:lstStyle/>
          <a:p>
            <a:pPr algn="ctr" rtl="1" eaLnBrk="1" hangingPunct="1"/>
            <a:r>
              <a:rPr lang="ar-SA" altLang="en-US" sz="2800" b="1" dirty="0">
                <a:solidFill>
                  <a:srgbClr val="C00000"/>
                </a:solidFill>
              </a:rPr>
              <a:t>التلوث ب</a:t>
            </a:r>
            <a:r>
              <a:rPr lang="ar-SA" altLang="en-US" sz="2800" b="1" dirty="0">
                <a:solidFill>
                  <a:srgbClr val="C00000"/>
                </a:solidFill>
                <a:latin typeface="Garamond" pitchFamily="18" charset="0"/>
              </a:rPr>
              <a:t>الجسيمات الدقيقة</a:t>
            </a:r>
            <a:endParaRPr lang="en-US" altLang="en-US" sz="2800" b="1" dirty="0">
              <a:solidFill>
                <a:srgbClr val="C00000"/>
              </a:solidFill>
              <a:cs typeface="Times New Roman" pitchFamily="18" charset="0"/>
            </a:endParaRPr>
          </a:p>
        </p:txBody>
      </p:sp>
      <p:sp>
        <p:nvSpPr>
          <p:cNvPr id="8" name="TextBox 7">
            <a:extLst>
              <a:ext uri="{FF2B5EF4-FFF2-40B4-BE49-F238E27FC236}">
                <a16:creationId xmlns:a16="http://schemas.microsoft.com/office/drawing/2014/main" id="{3049DB88-DFA0-4A1E-BBC0-A64BC35ED161}"/>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714348" y="2643182"/>
            <a:ext cx="7886700" cy="2643206"/>
          </a:xfrm>
        </p:spPr>
        <p:txBody>
          <a:bodyPr/>
          <a:lstStyle/>
          <a:p>
            <a:pPr algn="r" rtl="1" eaLnBrk="1" hangingPunct="1">
              <a:spcBef>
                <a:spcPct val="0"/>
              </a:spcBef>
              <a:buFontTx/>
              <a:buNone/>
              <a:tabLst>
                <a:tab pos="1209675" algn="l"/>
              </a:tabLst>
            </a:pPr>
            <a:r>
              <a:rPr lang="ar-SA" altLang="en-US" sz="2400" b="1" u="sng" dirty="0">
                <a:latin typeface="Times New Roman" pitchFamily="18" charset="0"/>
                <a:cs typeface="Times New Roman" pitchFamily="18" charset="0"/>
              </a:rPr>
              <a:t>تأثير الغبار والضباب والدخان على الصحة: </a:t>
            </a:r>
          </a:p>
          <a:p>
            <a:pPr algn="r" rtl="1" eaLnBrk="1" hangingPunct="1">
              <a:spcBef>
                <a:spcPct val="0"/>
              </a:spcBef>
              <a:tabLst>
                <a:tab pos="1209675" algn="l"/>
              </a:tabLst>
            </a:pPr>
            <a:r>
              <a:rPr lang="ar-SA" altLang="en-US" sz="2400" dirty="0">
                <a:latin typeface="Times New Roman" pitchFamily="18" charset="0"/>
                <a:cs typeface="Times New Roman" pitchFamily="18" charset="0"/>
              </a:rPr>
              <a:t>مشاكل في الجهاز التنفسي </a:t>
            </a:r>
            <a:r>
              <a:rPr lang="ar-SA" altLang="en-US" sz="2400" dirty="0" err="1">
                <a:latin typeface="Times New Roman" pitchFamily="18" charset="0"/>
                <a:cs typeface="Times New Roman" pitchFamily="18" charset="0"/>
              </a:rPr>
              <a:t>و</a:t>
            </a:r>
            <a:r>
              <a:rPr lang="ar-SA" altLang="en-US" sz="2400" dirty="0">
                <a:latin typeface="Times New Roman" pitchFamily="18" charset="0"/>
                <a:cs typeface="Times New Roman" pitchFamily="18" charset="0"/>
              </a:rPr>
              <a:t> التهاب الشعب الهوائية </a:t>
            </a:r>
            <a:r>
              <a:rPr lang="ar-SA" altLang="en-US" sz="2400" dirty="0" err="1">
                <a:latin typeface="Times New Roman" pitchFamily="18" charset="0"/>
                <a:cs typeface="Times New Roman" pitchFamily="18" charset="0"/>
              </a:rPr>
              <a:t>و</a:t>
            </a:r>
            <a:r>
              <a:rPr lang="ar-SA" altLang="en-US" sz="2400" dirty="0">
                <a:latin typeface="Times New Roman" pitchFamily="18" charset="0"/>
                <a:cs typeface="Times New Roman" pitchFamily="18" charset="0"/>
              </a:rPr>
              <a:t> الربو. </a:t>
            </a:r>
          </a:p>
          <a:p>
            <a:pPr algn="r" rtl="1" eaLnBrk="1" hangingPunct="1">
              <a:spcBef>
                <a:spcPct val="0"/>
              </a:spcBef>
              <a:buFontTx/>
              <a:buNone/>
              <a:tabLst>
                <a:tab pos="1209675" algn="l"/>
              </a:tabLst>
            </a:pPr>
            <a:r>
              <a:rPr lang="ar-SA" altLang="en-US" sz="2400" b="1" dirty="0">
                <a:latin typeface="Times New Roman" pitchFamily="18" charset="0"/>
                <a:cs typeface="Times New Roman" pitchFamily="18" charset="0"/>
              </a:rPr>
              <a:t>	</a:t>
            </a:r>
          </a:p>
          <a:p>
            <a:pPr algn="r" rtl="1" eaLnBrk="1" hangingPunct="1">
              <a:spcBef>
                <a:spcPct val="0"/>
              </a:spcBef>
              <a:tabLst>
                <a:tab pos="1209675" algn="l"/>
              </a:tabLst>
            </a:pPr>
            <a:r>
              <a:rPr lang="ar-SA" altLang="en-US" sz="2400" dirty="0">
                <a:latin typeface="Times New Roman" pitchFamily="18" charset="0"/>
                <a:cs typeface="Times New Roman" pitchFamily="18" charset="0"/>
              </a:rPr>
              <a:t>وجد أن السكان الذين يعيشون بالقرب من معامل الاسمنت ترتفع فيهم نسبة الأمراض الصدرية </a:t>
            </a:r>
            <a:r>
              <a:rPr lang="ar-SA" altLang="en-US" sz="2400" dirty="0" err="1">
                <a:latin typeface="Times New Roman" pitchFamily="18" charset="0"/>
                <a:cs typeface="Times New Roman" pitchFamily="18" charset="0"/>
              </a:rPr>
              <a:t>و</a:t>
            </a:r>
            <a:r>
              <a:rPr lang="ar-SA" altLang="en-US" sz="2400" dirty="0">
                <a:latin typeface="Times New Roman" pitchFamily="18" charset="0"/>
                <a:cs typeface="Times New Roman" pitchFamily="18" charset="0"/>
              </a:rPr>
              <a:t> الذي يسبب تليف رئوي </a:t>
            </a:r>
            <a:r>
              <a:rPr lang="ar-SA" altLang="en-US" sz="2400" dirty="0" err="1">
                <a:latin typeface="Times New Roman" pitchFamily="18" charset="0"/>
                <a:cs typeface="Times New Roman" pitchFamily="18" charset="0"/>
              </a:rPr>
              <a:t>و</a:t>
            </a:r>
            <a:r>
              <a:rPr lang="ar-SA" altLang="en-US" sz="2400" dirty="0">
                <a:latin typeface="Times New Roman" pitchFamily="18" charset="0"/>
                <a:cs typeface="Times New Roman" pitchFamily="18" charset="0"/>
              </a:rPr>
              <a:t> ضيق تنفس </a:t>
            </a:r>
            <a:r>
              <a:rPr lang="ar-SA" altLang="en-US" sz="2400" dirty="0" err="1">
                <a:latin typeface="Times New Roman" pitchFamily="18" charset="0"/>
                <a:cs typeface="Times New Roman" pitchFamily="18" charset="0"/>
              </a:rPr>
              <a:t>و</a:t>
            </a:r>
            <a:r>
              <a:rPr lang="ar-SA" altLang="en-US" sz="2400" dirty="0">
                <a:latin typeface="Times New Roman" pitchFamily="18" charset="0"/>
                <a:cs typeface="Times New Roman" pitchFamily="18" charset="0"/>
              </a:rPr>
              <a:t> سعال </a:t>
            </a:r>
            <a:r>
              <a:rPr lang="ar-SA" altLang="en-US" sz="2400" dirty="0" err="1">
                <a:latin typeface="Times New Roman" pitchFamily="18" charset="0"/>
                <a:cs typeface="Times New Roman" pitchFamily="18" charset="0"/>
              </a:rPr>
              <a:t>و</a:t>
            </a:r>
            <a:r>
              <a:rPr lang="ar-SA" altLang="en-US" sz="2400" dirty="0">
                <a:latin typeface="Times New Roman" pitchFamily="18" charset="0"/>
                <a:cs typeface="Times New Roman" pitchFamily="18" charset="0"/>
              </a:rPr>
              <a:t> غيرها من الأعراض الأخرى.</a:t>
            </a:r>
            <a:endParaRPr lang="en-US" altLang="en-US" sz="2400" dirty="0">
              <a:latin typeface="Times New Roman" pitchFamily="18" charset="0"/>
              <a:cs typeface="Times New Roman" pitchFamily="18" charset="0"/>
            </a:endParaRPr>
          </a:p>
          <a:p>
            <a:pPr algn="r" rtl="1" eaLnBrk="1" hangingPunct="1">
              <a:tabLst>
                <a:tab pos="1209675" algn="l"/>
              </a:tabLst>
            </a:pPr>
            <a:endParaRPr lang="en-US" altLang="en-US" dirty="0">
              <a:cs typeface="Arial" pitchFamily="34" charset="0"/>
            </a:endParaRPr>
          </a:p>
        </p:txBody>
      </p:sp>
      <p:sp>
        <p:nvSpPr>
          <p:cNvPr id="62468"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9CDD7382-54A4-4F7B-980D-196381A4FF6D}"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itle 1"/>
          <p:cNvSpPr>
            <a:spLocks noGrp="1"/>
          </p:cNvSpPr>
          <p:nvPr>
            <p:ph type="title"/>
          </p:nvPr>
        </p:nvSpPr>
        <p:spPr>
          <a:xfrm>
            <a:off x="428596" y="1500174"/>
            <a:ext cx="8229600" cy="471488"/>
          </a:xfrm>
        </p:spPr>
        <p:txBody>
          <a:bodyPr>
            <a:normAutofit fontScale="90000"/>
          </a:bodyPr>
          <a:lstStyle/>
          <a:p>
            <a:pPr algn="ctr" rtl="1" eaLnBrk="1" hangingPunct="1"/>
            <a:br>
              <a:rPr lang="ar-SA" altLang="en-US" sz="2800" dirty="0">
                <a:solidFill>
                  <a:srgbClr val="FF0000"/>
                </a:solidFill>
              </a:rPr>
            </a:br>
            <a:r>
              <a:rPr lang="ar-SA" altLang="en-US" sz="2800" b="1" dirty="0">
                <a:solidFill>
                  <a:srgbClr val="C00000"/>
                </a:solidFill>
              </a:rPr>
              <a:t>التلوث ب</a:t>
            </a:r>
            <a:r>
              <a:rPr lang="ar-SA" altLang="en-US" sz="2800" b="1" dirty="0">
                <a:solidFill>
                  <a:srgbClr val="C00000"/>
                </a:solidFill>
                <a:latin typeface="Garamond" pitchFamily="18" charset="0"/>
              </a:rPr>
              <a:t>الجسيمات الدقيقة</a:t>
            </a:r>
            <a:endParaRPr lang="en-US" altLang="en-US" sz="2800" b="1" dirty="0">
              <a:solidFill>
                <a:srgbClr val="C00000"/>
              </a:solidFill>
              <a:cs typeface="Times New Roman" pitchFamily="18" charset="0"/>
            </a:endParaRPr>
          </a:p>
        </p:txBody>
      </p:sp>
      <p:sp>
        <p:nvSpPr>
          <p:cNvPr id="5" name="TextBox 4">
            <a:extLst>
              <a:ext uri="{FF2B5EF4-FFF2-40B4-BE49-F238E27FC236}">
                <a16:creationId xmlns:a16="http://schemas.microsoft.com/office/drawing/2014/main" id="{63200347-06CC-4492-AC36-4A4536189971}"/>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600311" y="2214554"/>
            <a:ext cx="3207929" cy="646331"/>
          </a:xfrm>
          <a:prstGeom prst="rect">
            <a:avLst/>
          </a:prstGeom>
        </p:spPr>
        <p:txBody>
          <a:bodyPr wrap="non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3600" b="1" i="0" u="none" strike="noStrike" kern="1200" cap="none" spc="0" normalizeH="0" baseline="0" noProof="0" dirty="0">
                <a:ln>
                  <a:noFill/>
                </a:ln>
                <a:solidFill>
                  <a:srgbClr val="FF0000"/>
                </a:solidFill>
                <a:effectLst>
                  <a:glow rad="228600">
                    <a:srgbClr val="4F81BD">
                      <a:satMod val="175000"/>
                      <a:alpha val="40000"/>
                    </a:srgbClr>
                  </a:glow>
                </a:effectLst>
                <a:uLnTx/>
                <a:uFillTx/>
                <a:latin typeface="Calibri"/>
                <a:ea typeface="+mn-ea"/>
                <a:cs typeface="Arial" panose="020B0604020202020204" pitchFamily="34" charset="0"/>
              </a:rPr>
              <a:t>أنواع ملوثات الهواء</a:t>
            </a:r>
            <a:endParaRPr kumimoji="0" lang="ar-SA" sz="3600" b="1" i="0" u="none" strike="noStrike" kern="1200" cap="none" spc="0" normalizeH="0" baseline="0" noProof="0" dirty="0">
              <a:ln>
                <a:noFill/>
              </a:ln>
              <a:solidFill>
                <a:prstClr val="black"/>
              </a:solidFill>
              <a:effectLst>
                <a:glow rad="228600">
                  <a:srgbClr val="4F81BD">
                    <a:satMod val="175000"/>
                    <a:alpha val="40000"/>
                  </a:srgbClr>
                </a:glow>
              </a:effectLst>
              <a:uLnTx/>
              <a:uFillTx/>
              <a:latin typeface="Calibri"/>
              <a:ea typeface="+mn-ea"/>
              <a:cs typeface="Arial" panose="020B0604020202020204" pitchFamily="34" charset="0"/>
            </a:endParaRPr>
          </a:p>
        </p:txBody>
      </p:sp>
      <p:sp>
        <p:nvSpPr>
          <p:cNvPr id="6" name="مستطيل 5"/>
          <p:cNvSpPr/>
          <p:nvPr/>
        </p:nvSpPr>
        <p:spPr>
          <a:xfrm>
            <a:off x="2285984" y="3429000"/>
            <a:ext cx="4023858" cy="646331"/>
          </a:xfrm>
          <a:prstGeom prst="rect">
            <a:avLst/>
          </a:prstGeom>
        </p:spPr>
        <p:txBody>
          <a:bodyPr wrap="non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3600" b="0" i="0" u="none" strike="noStrike" kern="1200" cap="none" spc="0" normalizeH="0" baseline="0" noProof="0" dirty="0">
                <a:ln>
                  <a:noFill/>
                </a:ln>
                <a:solidFill>
                  <a:srgbClr val="00B050"/>
                </a:solidFill>
                <a:effectLst/>
                <a:uLnTx/>
                <a:uFillTx/>
                <a:latin typeface="Calibri"/>
                <a:ea typeface="+mn-ea"/>
                <a:cs typeface="Arial" panose="020B0604020202020204" pitchFamily="34" charset="0"/>
              </a:rPr>
              <a:t>غازات الاحتباس الحراري</a:t>
            </a:r>
            <a:endParaRPr kumimoji="0" lang="ar-SA" sz="3600" b="0" i="0" u="none" strike="noStrike" kern="1200" cap="none" spc="0" normalizeH="0" baseline="0" noProof="0" dirty="0">
              <a:ln>
                <a:noFill/>
              </a:ln>
              <a:solidFill>
                <a:srgbClr val="00B050"/>
              </a:solidFill>
              <a:effectLst/>
              <a:uLnTx/>
              <a:uFillTx/>
              <a:latin typeface="Calibri"/>
              <a:ea typeface="+mn-ea"/>
              <a:cs typeface="Arial" panose="020B0604020202020204" pitchFamily="34" charset="0"/>
            </a:endParaRPr>
          </a:p>
        </p:txBody>
      </p:sp>
      <p:sp>
        <p:nvSpPr>
          <p:cNvPr id="5" name="TextBox 4">
            <a:extLst>
              <a:ext uri="{FF2B5EF4-FFF2-40B4-BE49-F238E27FC236}">
                <a16:creationId xmlns:a16="http://schemas.microsoft.com/office/drawing/2014/main" id="{154C966B-A925-47AB-8397-40EB4D482741}"/>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title"/>
          </p:nvPr>
        </p:nvSpPr>
        <p:spPr>
          <a:xfrm>
            <a:off x="500034" y="1428736"/>
            <a:ext cx="8229600" cy="490537"/>
          </a:xfrm>
        </p:spPr>
        <p:txBody>
          <a:bodyPr>
            <a:noAutofit/>
          </a:bodyPr>
          <a:lstStyle/>
          <a:p>
            <a:pPr algn="ctr" eaLnBrk="1" hangingPunct="1"/>
            <a:r>
              <a:rPr lang="ar-SA" altLang="en-US" sz="3200" b="1" dirty="0">
                <a:solidFill>
                  <a:srgbClr val="FF0000"/>
                </a:solidFill>
              </a:rPr>
              <a:t>مفهوم البيئة</a:t>
            </a:r>
            <a:endParaRPr lang="en-US" altLang="en-US" sz="3200" b="1" dirty="0">
              <a:solidFill>
                <a:srgbClr val="FF0000"/>
              </a:solidFill>
              <a:cs typeface="Times New Roman" pitchFamily="18" charset="0"/>
            </a:endParaRPr>
          </a:p>
        </p:txBody>
      </p:sp>
      <p:sp>
        <p:nvSpPr>
          <p:cNvPr id="38915" name="Rectangle 3"/>
          <p:cNvSpPr>
            <a:spLocks noGrp="1" noChangeArrowheads="1"/>
          </p:cNvSpPr>
          <p:nvPr>
            <p:ph idx="1"/>
          </p:nvPr>
        </p:nvSpPr>
        <p:spPr>
          <a:xfrm>
            <a:off x="357158" y="2071678"/>
            <a:ext cx="8604250" cy="3662373"/>
          </a:xfrm>
        </p:spPr>
        <p:txBody>
          <a:bodyPr/>
          <a:lstStyle/>
          <a:p>
            <a:pPr marL="457200" indent="-457200" algn="r" rtl="1" eaLnBrk="1" hangingPunct="1"/>
            <a:r>
              <a:rPr lang="ar-SA" altLang="en-US" sz="2800" dirty="0">
                <a:solidFill>
                  <a:srgbClr val="C00000"/>
                </a:solidFill>
                <a:latin typeface="Arabic Transparent" pitchFamily="2" charset="-78"/>
              </a:rPr>
              <a:t>علم البيئة: </a:t>
            </a:r>
            <a:r>
              <a:rPr lang="ar-SA" altLang="en-US" sz="2800" dirty="0">
                <a:latin typeface="Arabic Transparent" pitchFamily="2" charset="-78"/>
              </a:rPr>
              <a:t>هو العلم الذي يدرس علاقة الكائنات الحية بالوسط التي تعيش فيه. </a:t>
            </a:r>
          </a:p>
          <a:p>
            <a:pPr marL="457200" indent="-457200" algn="r" rtl="1" eaLnBrk="1" hangingPunct="1"/>
            <a:r>
              <a:rPr lang="ar-SA" altLang="en-US" sz="2800" dirty="0">
                <a:latin typeface="Arabic Transparent" pitchFamily="2" charset="-78"/>
              </a:rPr>
              <a:t>يهتم هذا العلم بالكائنات الحية وتغذيتها، وطرق معيشتها وتواجدها في مجتمعات أو تجمعات سكنية أو شعوب.</a:t>
            </a:r>
          </a:p>
          <a:p>
            <a:pPr marL="457200" indent="-457200" algn="r" rtl="1" eaLnBrk="1" hangingPunct="1"/>
            <a:r>
              <a:rPr lang="ar-SA" altLang="en-US" sz="2800" dirty="0">
                <a:latin typeface="Arabic Transparent" pitchFamily="2" charset="-78"/>
              </a:rPr>
              <a:t>كما يتضمن أيضاً دراسة العوامل غير الحية مثل خصائص المناخ  (الحرارة، الرطوبة، الإشعاعات، غازات الهواء) والخصائص الفيزيائية والكيميائية للأرض والماء والهواء. </a:t>
            </a:r>
          </a:p>
        </p:txBody>
      </p:sp>
      <p:sp>
        <p:nvSpPr>
          <p:cNvPr id="38916" name="Slide Number Placeholder 1"/>
          <p:cNvSpPr>
            <a:spLocks noGrp="1"/>
          </p:cNvSpPr>
          <p:nvPr>
            <p:ph type="sldNum" sz="quarter" idx="12"/>
          </p:nvPr>
        </p:nvSpPr>
        <p:spPr bwMode="auto">
          <a:noFill/>
          <a:ln>
            <a:miter lim="800000"/>
            <a:headEnd/>
            <a:tailEnd/>
          </a:ln>
        </p:spPr>
        <p:txBody>
          <a:bodyPr/>
          <a:lstStyle/>
          <a:p>
            <a:fld id="{67A9E2B2-1B7E-4EA0-9AC3-F4BF70FD1A9B}" type="slidenum">
              <a:rPr lang="ar-SA"/>
              <a:pPr/>
              <a:t>2</a:t>
            </a:fld>
            <a:endParaRPr lang="en-US"/>
          </a:p>
        </p:txBody>
      </p:sp>
      <p:sp>
        <p:nvSpPr>
          <p:cNvPr id="5" name="TextBox 4">
            <a:extLst>
              <a:ext uri="{FF2B5EF4-FFF2-40B4-BE49-F238E27FC236}">
                <a16:creationId xmlns:a16="http://schemas.microsoft.com/office/drawing/2014/main" id="{A2D59BA3-332D-459F-885A-44135A0A8BEA}"/>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857356" y="1500174"/>
            <a:ext cx="5286412" cy="504825"/>
          </a:xfrm>
        </p:spPr>
        <p:txBody>
          <a:bodyPr>
            <a:normAutofit fontScale="90000"/>
          </a:bodyPr>
          <a:lstStyle/>
          <a:p>
            <a:pPr algn="ctr" eaLnBrk="1" hangingPunct="1"/>
            <a:br>
              <a:rPr lang="ar-SA" altLang="en-US" sz="3200" dirty="0">
                <a:solidFill>
                  <a:srgbClr val="FF0000"/>
                </a:solidFill>
              </a:rPr>
            </a:br>
            <a:r>
              <a:rPr lang="ar-SA" altLang="en-US" sz="3200" dirty="0">
                <a:solidFill>
                  <a:srgbClr val="C00000"/>
                </a:solidFill>
              </a:rPr>
              <a:t>غازات الاحتباس الحراري</a:t>
            </a:r>
            <a:br>
              <a:rPr lang="ar-SA" altLang="en-US" sz="3200" dirty="0">
                <a:solidFill>
                  <a:srgbClr val="FF0000"/>
                </a:solidFill>
              </a:rPr>
            </a:br>
            <a:endParaRPr lang="en-US" altLang="en-US" sz="3600" dirty="0">
              <a:solidFill>
                <a:srgbClr val="FF0000"/>
              </a:solidFill>
              <a:cs typeface="Times New Roman" pitchFamily="18" charset="0"/>
            </a:endParaRPr>
          </a:p>
        </p:txBody>
      </p:sp>
      <p:sp>
        <p:nvSpPr>
          <p:cNvPr id="3" name="Content Placeholder 2"/>
          <p:cNvSpPr>
            <a:spLocks noGrp="1"/>
          </p:cNvSpPr>
          <p:nvPr>
            <p:ph idx="1"/>
          </p:nvPr>
        </p:nvSpPr>
        <p:spPr>
          <a:xfrm>
            <a:off x="0" y="2714620"/>
            <a:ext cx="8569325" cy="2214578"/>
          </a:xfrm>
        </p:spPr>
        <p:txBody>
          <a:bodyPr rtlCol="0">
            <a:normAutofit/>
          </a:bodyPr>
          <a:lstStyle/>
          <a:p>
            <a:pPr algn="r" rtl="1" eaLnBrk="1" hangingPunct="1">
              <a:defRPr/>
            </a:pPr>
            <a:r>
              <a:rPr lang="ar-SA" sz="2400" u="sng" dirty="0">
                <a:solidFill>
                  <a:srgbClr val="00B050"/>
                </a:solidFill>
              </a:rPr>
              <a:t>الغازات الدفيئة أو غازات الاحتباس الحراري ( </a:t>
            </a:r>
            <a:r>
              <a:rPr lang="en-US" sz="2400" u="sng" dirty="0">
                <a:solidFill>
                  <a:srgbClr val="00B050"/>
                </a:solidFill>
              </a:rPr>
              <a:t>Greenhouse gases</a:t>
            </a:r>
            <a:r>
              <a:rPr lang="ar-SA" sz="2400" u="sng" dirty="0">
                <a:solidFill>
                  <a:srgbClr val="00B050"/>
                </a:solidFill>
              </a:rPr>
              <a:t> )</a:t>
            </a:r>
            <a:r>
              <a:rPr lang="ar-SA" sz="2400" dirty="0">
                <a:solidFill>
                  <a:srgbClr val="00B050"/>
                </a:solidFill>
              </a:rPr>
              <a:t> :</a:t>
            </a:r>
          </a:p>
          <a:p>
            <a:pPr marL="0" indent="0" algn="r" rtl="1" eaLnBrk="1" hangingPunct="1">
              <a:buFontTx/>
              <a:buNone/>
              <a:defRPr/>
            </a:pPr>
            <a:r>
              <a:rPr lang="ar-SA" sz="2400" dirty="0"/>
              <a:t>هي غازات توجد في الغلاف الجوي تمتص أشعة الشمس التي تعكسها الأرض (الأشعة تحت الحمراء) وتمنع مرور هذه الأشعة من الأرض إلى الفضاء، وبالتالي تساهم في تسخين جو الأرض (ظاهرة الاحتباس الحراري والاحترار العالمي).</a:t>
            </a:r>
          </a:p>
          <a:p>
            <a:pPr algn="r" rtl="1" eaLnBrk="1" hangingPunct="1">
              <a:buClr>
                <a:srgbClr val="00FF99"/>
              </a:buClr>
              <a:defRPr/>
            </a:pPr>
            <a:endParaRPr lang="en-US" sz="3600" dirty="0"/>
          </a:p>
          <a:p>
            <a:pPr algn="r" rtl="1" eaLnBrk="1" hangingPunct="1">
              <a:buClr>
                <a:srgbClr val="00FF99"/>
              </a:buClr>
              <a:defRPr/>
            </a:pPr>
            <a:endParaRPr lang="en-US" sz="3600" dirty="0"/>
          </a:p>
          <a:p>
            <a:pPr algn="r" rtl="1" eaLnBrk="1" hangingPunct="1">
              <a:defRPr/>
            </a:pPr>
            <a:endParaRPr lang="ar-SA" sz="2000" dirty="0"/>
          </a:p>
        </p:txBody>
      </p:sp>
      <p:pic>
        <p:nvPicPr>
          <p:cNvPr id="51204" name="Picture 1"/>
          <p:cNvPicPr>
            <a:picLocks noChangeAspect="1"/>
          </p:cNvPicPr>
          <p:nvPr/>
        </p:nvPicPr>
        <p:blipFill>
          <a:blip r:embed="rId2"/>
          <a:srcRect/>
          <a:stretch>
            <a:fillRect/>
          </a:stretch>
        </p:blipFill>
        <p:spPr bwMode="auto">
          <a:xfrm>
            <a:off x="1000100" y="4714884"/>
            <a:ext cx="2074862" cy="1473201"/>
          </a:xfrm>
          <a:prstGeom prst="ellipse">
            <a:avLst/>
          </a:prstGeom>
          <a:ln w="63500" cap="rnd">
            <a:solidFill>
              <a:schemeClr val="bg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1205"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75AF6C8-9A72-41DF-A90F-763CEEFF913D}"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D85F42A2-4AB0-41ED-A2D0-97C96DD790D9}"/>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0" y="1357298"/>
            <a:ext cx="8229600" cy="504825"/>
          </a:xfrm>
        </p:spPr>
        <p:txBody>
          <a:bodyPr>
            <a:normAutofit fontScale="90000"/>
          </a:bodyPr>
          <a:lstStyle/>
          <a:p>
            <a:pPr algn="ctr" eaLnBrk="1" hangingPunct="1"/>
            <a:br>
              <a:rPr lang="ar-SA" altLang="en-US" sz="3200" dirty="0">
                <a:solidFill>
                  <a:srgbClr val="FF0000"/>
                </a:solidFill>
              </a:rPr>
            </a:br>
            <a:r>
              <a:rPr lang="ar-SA" altLang="en-US" sz="3200" dirty="0">
                <a:solidFill>
                  <a:srgbClr val="C00000"/>
                </a:solidFill>
              </a:rPr>
              <a:t>غازات الاحتباس الحراري</a:t>
            </a:r>
            <a:br>
              <a:rPr lang="ar-SA" altLang="en-US" sz="3200" dirty="0">
                <a:solidFill>
                  <a:srgbClr val="FF0000"/>
                </a:solidFill>
              </a:rPr>
            </a:br>
            <a:endParaRPr lang="en-US" altLang="en-US" sz="3600" dirty="0">
              <a:solidFill>
                <a:srgbClr val="FF0000"/>
              </a:solidFill>
              <a:cs typeface="Times New Roman" pitchFamily="18" charset="0"/>
            </a:endParaRPr>
          </a:p>
        </p:txBody>
      </p:sp>
      <p:sp>
        <p:nvSpPr>
          <p:cNvPr id="3" name="Content Placeholder 2"/>
          <p:cNvSpPr>
            <a:spLocks noGrp="1"/>
          </p:cNvSpPr>
          <p:nvPr>
            <p:ph idx="1"/>
          </p:nvPr>
        </p:nvSpPr>
        <p:spPr>
          <a:xfrm>
            <a:off x="357158" y="2000241"/>
            <a:ext cx="8569325" cy="4643470"/>
          </a:xfrm>
        </p:spPr>
        <p:txBody>
          <a:bodyPr rtlCol="0">
            <a:normAutofit/>
          </a:bodyPr>
          <a:lstStyle/>
          <a:p>
            <a:pPr algn="r" rtl="1" eaLnBrk="1" hangingPunct="1">
              <a:buClr>
                <a:srgbClr val="00FF99"/>
              </a:buClr>
              <a:defRPr/>
            </a:pPr>
            <a:r>
              <a:rPr lang="ar-SA" sz="2400" b="1" dirty="0"/>
              <a:t>والغازات الدفيئة هي:</a:t>
            </a:r>
          </a:p>
          <a:p>
            <a:pPr marL="0" indent="0" algn="r" rtl="1" eaLnBrk="1" hangingPunct="1">
              <a:buClr>
                <a:srgbClr val="00FF99"/>
              </a:buClr>
              <a:buFontTx/>
              <a:buNone/>
              <a:defRPr/>
            </a:pPr>
            <a:r>
              <a:rPr lang="ar-SA" sz="2400" dirty="0"/>
              <a:t>1. بخار الماء: وينتج من عمليات التبخر للماء.</a:t>
            </a:r>
          </a:p>
          <a:p>
            <a:pPr marL="0" indent="0" algn="r" rtl="1" eaLnBrk="1" hangingPunct="1">
              <a:buClr>
                <a:srgbClr val="00FF99"/>
              </a:buClr>
              <a:buFontTx/>
              <a:buNone/>
              <a:defRPr/>
            </a:pPr>
            <a:r>
              <a:rPr lang="ar-SA" sz="2400" dirty="0"/>
              <a:t>2. أكاسيد الكربون (على الأخص غاز ثاني أكسيد الكربون</a:t>
            </a:r>
            <a:r>
              <a:rPr lang="en-US" sz="2400" dirty="0"/>
              <a:t>CO</a:t>
            </a:r>
            <a:r>
              <a:rPr lang="en-US" sz="2400" baseline="-25000" dirty="0"/>
              <a:t>2</a:t>
            </a:r>
            <a:r>
              <a:rPr lang="en-US" sz="2400" dirty="0"/>
              <a:t>)</a:t>
            </a:r>
            <a:r>
              <a:rPr lang="ar-SA" sz="2400" dirty="0"/>
              <a:t>) : وينتج من احتراق الوقود واي مصدر للدخان مثل عوادم السيارات.</a:t>
            </a:r>
          </a:p>
          <a:p>
            <a:pPr marL="0" indent="0" algn="r" rtl="1" eaLnBrk="1" hangingPunct="1">
              <a:buClr>
                <a:srgbClr val="00FF99"/>
              </a:buClr>
              <a:buFontTx/>
              <a:buNone/>
              <a:defRPr/>
            </a:pPr>
            <a:r>
              <a:rPr lang="ar-SA" sz="2400" dirty="0"/>
              <a:t>3. أكاسيد النيتروجين (ومنها أكسيد النتريك </a:t>
            </a:r>
            <a:r>
              <a:rPr lang="en-US" sz="2400" dirty="0"/>
              <a:t>NO</a:t>
            </a:r>
            <a:r>
              <a:rPr lang="ar-SA" sz="2400" dirty="0"/>
              <a:t> وأكسيد النيتروز </a:t>
            </a:r>
            <a:r>
              <a:rPr lang="en-US" sz="2400" dirty="0"/>
              <a:t>N</a:t>
            </a:r>
            <a:r>
              <a:rPr lang="en-US" sz="2400" baseline="-25000" dirty="0"/>
              <a:t>2</a:t>
            </a:r>
            <a:r>
              <a:rPr lang="en-US" sz="2400" dirty="0"/>
              <a:t>O</a:t>
            </a:r>
            <a:r>
              <a:rPr lang="ar-SA" sz="2400" dirty="0"/>
              <a:t> وثاني أكسيد النيتروجين </a:t>
            </a:r>
            <a:r>
              <a:rPr lang="en-US" sz="2400" dirty="0"/>
              <a:t>NO</a:t>
            </a:r>
            <a:r>
              <a:rPr lang="en-US" sz="2400" baseline="-25000" dirty="0"/>
              <a:t>2</a:t>
            </a:r>
            <a:r>
              <a:rPr lang="ar-SA" sz="2400" dirty="0"/>
              <a:t>)</a:t>
            </a:r>
            <a:endParaRPr lang="en-US" sz="2400" dirty="0"/>
          </a:p>
          <a:p>
            <a:pPr marL="0" indent="0" algn="r" rtl="1" eaLnBrk="1" hangingPunct="1">
              <a:buClr>
                <a:srgbClr val="00FF99"/>
              </a:buClr>
              <a:buFontTx/>
              <a:buNone/>
              <a:defRPr/>
            </a:pPr>
            <a:r>
              <a:rPr lang="ar-SA" sz="2400" dirty="0"/>
              <a:t>4. الميثان </a:t>
            </a:r>
            <a:r>
              <a:rPr lang="en-US" sz="2400" dirty="0"/>
              <a:t>CH</a:t>
            </a:r>
            <a:r>
              <a:rPr lang="en-US" sz="2400" baseline="-25000" dirty="0"/>
              <a:t>4</a:t>
            </a:r>
            <a:r>
              <a:rPr lang="en-US" sz="2400" dirty="0"/>
              <a:t>) </a:t>
            </a:r>
            <a:r>
              <a:rPr lang="ar-SA" sz="2400" dirty="0"/>
              <a:t>) : وينتج الميثان من الثروة الحيوانية.</a:t>
            </a:r>
          </a:p>
          <a:p>
            <a:pPr marL="0" indent="0" algn="r" rtl="1" eaLnBrk="1" hangingPunct="1">
              <a:buClr>
                <a:srgbClr val="00FF99"/>
              </a:buClr>
              <a:buFontTx/>
              <a:buNone/>
              <a:defRPr/>
            </a:pPr>
            <a:r>
              <a:rPr lang="ar-SA" sz="2400" dirty="0"/>
              <a:t>5. الأوزون </a:t>
            </a:r>
            <a:r>
              <a:rPr lang="en-US" sz="2400" dirty="0"/>
              <a:t>O</a:t>
            </a:r>
            <a:r>
              <a:rPr lang="en-US" sz="2400" baseline="-25000" dirty="0"/>
              <a:t>3</a:t>
            </a:r>
            <a:r>
              <a:rPr lang="en-US" sz="2400" dirty="0"/>
              <a:t>)</a:t>
            </a:r>
            <a:r>
              <a:rPr lang="ar-SA" sz="2400" dirty="0"/>
              <a:t>)</a:t>
            </a:r>
            <a:endParaRPr lang="en-US" sz="2400" dirty="0"/>
          </a:p>
          <a:p>
            <a:pPr marL="0" indent="0" algn="r" rtl="1" eaLnBrk="1" hangingPunct="1">
              <a:buClr>
                <a:srgbClr val="00FF99"/>
              </a:buClr>
              <a:buFontTx/>
              <a:buNone/>
              <a:defRPr/>
            </a:pPr>
            <a:r>
              <a:rPr lang="ar-SA" sz="2400" dirty="0"/>
              <a:t>6. كلوروفلوركاربون </a:t>
            </a:r>
            <a:r>
              <a:rPr lang="en-US" sz="2400" dirty="0"/>
              <a:t>CFCs)</a:t>
            </a:r>
            <a:r>
              <a:rPr lang="ar-SA" sz="2400" dirty="0"/>
              <a:t>) وكانت هذه تستخدم في الماضي في تبريد الثلاجات.</a:t>
            </a:r>
          </a:p>
          <a:p>
            <a:pPr algn="r" rtl="1" eaLnBrk="1" hangingPunct="1">
              <a:buClr>
                <a:srgbClr val="00FF99"/>
              </a:buClr>
              <a:defRPr/>
            </a:pPr>
            <a:endParaRPr lang="en-US" sz="3600" dirty="0"/>
          </a:p>
          <a:p>
            <a:pPr algn="r" rtl="1" eaLnBrk="1" hangingPunct="1">
              <a:buClr>
                <a:srgbClr val="00FF99"/>
              </a:buClr>
              <a:defRPr/>
            </a:pPr>
            <a:endParaRPr lang="en-US" sz="3600" dirty="0"/>
          </a:p>
          <a:p>
            <a:pPr algn="r" rtl="1" eaLnBrk="1" hangingPunct="1">
              <a:defRPr/>
            </a:pPr>
            <a:endParaRPr lang="ar-SA" sz="2000" dirty="0"/>
          </a:p>
        </p:txBody>
      </p:sp>
      <p:sp>
        <p:nvSpPr>
          <p:cNvPr id="51205"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75AF6C8-9A72-41DF-A90F-763CEEFF913D}"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TextBox 4">
            <a:extLst>
              <a:ext uri="{FF2B5EF4-FFF2-40B4-BE49-F238E27FC236}">
                <a16:creationId xmlns:a16="http://schemas.microsoft.com/office/drawing/2014/main" id="{393F0B38-7778-4F2D-AECF-D81803E662EB}"/>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928926" y="1214422"/>
            <a:ext cx="3671888" cy="1143000"/>
          </a:xfrm>
        </p:spPr>
        <p:txBody>
          <a:bodyPr>
            <a:normAutofit/>
          </a:bodyPr>
          <a:lstStyle/>
          <a:p>
            <a:pPr algn="ctr" rtl="1" eaLnBrk="1" hangingPunct="1">
              <a:defRPr/>
            </a:pPr>
            <a:r>
              <a:rPr lang="ar-SA" altLang="en-US" sz="3600" dirty="0">
                <a:solidFill>
                  <a:schemeClr val="accent2">
                    <a:lumMod val="75000"/>
                  </a:schemeClr>
                </a:solidFill>
              </a:rPr>
              <a:t>أول أكسيد الكربون</a:t>
            </a:r>
            <a:endParaRPr lang="en-US" altLang="en-US" sz="3600" dirty="0">
              <a:solidFill>
                <a:schemeClr val="accent2">
                  <a:lumMod val="75000"/>
                </a:schemeClr>
              </a:solidFill>
              <a:cs typeface="Times New Roman" panose="02020603050405020304" pitchFamily="18" charset="0"/>
            </a:endParaRPr>
          </a:p>
        </p:txBody>
      </p:sp>
      <p:sp>
        <p:nvSpPr>
          <p:cNvPr id="52227" name="Content Placeholder 2"/>
          <p:cNvSpPr>
            <a:spLocks noGrp="1"/>
          </p:cNvSpPr>
          <p:nvPr>
            <p:ph idx="1"/>
          </p:nvPr>
        </p:nvSpPr>
        <p:spPr>
          <a:xfrm>
            <a:off x="642910" y="2071678"/>
            <a:ext cx="8229600" cy="3016263"/>
          </a:xfrm>
        </p:spPr>
        <p:txBody>
          <a:bodyPr/>
          <a:lstStyle/>
          <a:p>
            <a:pPr algn="r" rtl="1" eaLnBrk="1" hangingPunct="1">
              <a:lnSpc>
                <a:spcPct val="115000"/>
              </a:lnSpc>
              <a:spcAft>
                <a:spcPts val="1000"/>
              </a:spcAft>
              <a:buSzPts val="1000"/>
              <a:buFont typeface="Symbol" pitchFamily="18" charset="2"/>
              <a:buChar char=""/>
              <a:tabLst>
                <a:tab pos="457200" algn="l"/>
              </a:tabLst>
            </a:pPr>
            <a:r>
              <a:rPr lang="ar-SA" altLang="en-US" sz="2400" b="1" u="sng" dirty="0">
                <a:latin typeface="Times New Roman" pitchFamily="18" charset="0"/>
                <a:cs typeface="Times New Roman" pitchFamily="18" charset="0"/>
              </a:rPr>
              <a:t>أول أكسيد الكربون: </a:t>
            </a:r>
            <a:r>
              <a:rPr lang="en-US" altLang="en-US" sz="2400" dirty="0" err="1">
                <a:latin typeface="Times New Roman" pitchFamily="18" charset="0"/>
                <a:cs typeface="Times New Roman" pitchFamily="18" charset="0"/>
              </a:rPr>
              <a:t>غاز</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سام</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للغاية</a:t>
            </a:r>
            <a:r>
              <a:rPr lang="en-US" altLang="en-US" sz="2400" dirty="0">
                <a:latin typeface="Times New Roman" pitchFamily="18" charset="0"/>
                <a:cs typeface="Times New Roman" pitchFamily="18" charset="0"/>
              </a:rPr>
              <a:t>.</a:t>
            </a:r>
            <a:r>
              <a:rPr lang="ar-SA"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وينبعث</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أول</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أكسيد</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الكربون</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من</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خلال</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عملية</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الاحتراق</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غير</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الكامل</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للوقود</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مثل</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الغاز</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الطبيعي</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أو</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الفحم</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أو</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الخشب</a:t>
            </a:r>
            <a:r>
              <a:rPr lang="ar-SA" altLang="en-US" sz="2400" dirty="0">
                <a:latin typeface="Times New Roman" pitchFamily="18" charset="0"/>
                <a:cs typeface="Times New Roman" pitchFamily="18" charset="0"/>
              </a:rPr>
              <a:t>.</a:t>
            </a:r>
            <a:r>
              <a:rPr lang="en-US" altLang="en-US" sz="2400" dirty="0">
                <a:latin typeface="Times New Roman" pitchFamily="18" charset="0"/>
                <a:cs typeface="Times New Roman" pitchFamily="18" charset="0"/>
              </a:rPr>
              <a:t> </a:t>
            </a:r>
            <a:r>
              <a:rPr lang="ar-SA" altLang="en-US" sz="2400" dirty="0">
                <a:latin typeface="Times New Roman" pitchFamily="18" charset="0"/>
                <a:cs typeface="Times New Roman" pitchFamily="18" charset="0"/>
              </a:rPr>
              <a:t> ت</a:t>
            </a:r>
            <a:r>
              <a:rPr lang="en-US" altLang="en-US" sz="2400" dirty="0" err="1">
                <a:latin typeface="Times New Roman" pitchFamily="18" charset="0"/>
                <a:cs typeface="Times New Roman" pitchFamily="18" charset="0"/>
              </a:rPr>
              <a:t>عد</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عوادم</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السيارات</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أحد</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المصادر</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الرئيسية</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لتكون</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غاز</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أول</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أكسيد</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الكربون</a:t>
            </a:r>
            <a:r>
              <a:rPr lang="en-US" altLang="en-US" sz="2400" dirty="0">
                <a:latin typeface="Times New Roman" pitchFamily="18" charset="0"/>
                <a:cs typeface="Times New Roman" pitchFamily="18" charset="0"/>
              </a:rPr>
              <a:t>.</a:t>
            </a:r>
            <a:endParaRPr lang="ar-SA" altLang="en-US" sz="2400" dirty="0">
              <a:latin typeface="Times New Roman" pitchFamily="18" charset="0"/>
              <a:cs typeface="Times New Roman" pitchFamily="18" charset="0"/>
            </a:endParaRPr>
          </a:p>
          <a:p>
            <a:pPr algn="r" rtl="1" eaLnBrk="1" hangingPunct="1">
              <a:spcBef>
                <a:spcPct val="0"/>
              </a:spcBef>
              <a:buFontTx/>
              <a:buNone/>
              <a:tabLst>
                <a:tab pos="457200" algn="l"/>
              </a:tabLst>
            </a:pPr>
            <a:r>
              <a:rPr lang="ar-SA" altLang="en-US" sz="2400" b="1" u="sng" dirty="0">
                <a:latin typeface="Times New Roman" pitchFamily="18" charset="0"/>
                <a:cs typeface="Times New Roman" pitchFamily="18" charset="0"/>
              </a:rPr>
              <a:t>التأثير</a:t>
            </a:r>
            <a:r>
              <a:rPr lang="en-US" altLang="en-US" sz="2400" b="1" u="sng" dirty="0">
                <a:latin typeface="Times New Roman" pitchFamily="18" charset="0"/>
                <a:cs typeface="Times New Roman" pitchFamily="18" charset="0"/>
              </a:rPr>
              <a:t>:</a:t>
            </a:r>
            <a:r>
              <a:rPr lang="ar-SA" altLang="en-US" sz="2400" dirty="0">
                <a:latin typeface="Times New Roman" pitchFamily="18" charset="0"/>
                <a:cs typeface="Times New Roman" pitchFamily="18" charset="0"/>
              </a:rPr>
              <a:t> الاختناق: يؤثر هذا الغاز على جسم الإنسان والحيوان في أن يحرم أنسجة الجسم من الأكسجين، فهو يتحد بشراهة بالهيموجلوبين الموجود في كرات الدم الحمراء فيعوقها بالتالي عن القيام بأداء وظيفتها الطبيعية في حمل الأكسجين لجميع خلايا الجسم فيحدث الاختناق بسبب عدم وصول الأكسجين إلى المخ.</a:t>
            </a:r>
            <a:endParaRPr lang="en-US" altLang="en-US" sz="2400" dirty="0">
              <a:latin typeface="Times New Roman" pitchFamily="18" charset="0"/>
              <a:cs typeface="Times New Roman" pitchFamily="18" charset="0"/>
            </a:endParaRPr>
          </a:p>
          <a:p>
            <a:pPr algn="r" rtl="1" eaLnBrk="1" hangingPunct="1">
              <a:lnSpc>
                <a:spcPct val="115000"/>
              </a:lnSpc>
              <a:spcAft>
                <a:spcPts val="1000"/>
              </a:spcAft>
              <a:buSzPts val="1000"/>
              <a:buFont typeface="Symbol" pitchFamily="18" charset="2"/>
              <a:buChar char=""/>
              <a:tabLst>
                <a:tab pos="457200" algn="l"/>
              </a:tabLst>
            </a:pPr>
            <a:endParaRPr lang="en-US" altLang="en-US" dirty="0">
              <a:cs typeface="Arial" pitchFamily="34" charset="0"/>
            </a:endParaRPr>
          </a:p>
          <a:p>
            <a:pPr algn="r" rtl="1" eaLnBrk="1" hangingPunct="1">
              <a:tabLst>
                <a:tab pos="457200" algn="l"/>
              </a:tabLst>
            </a:pPr>
            <a:endParaRPr lang="en-US" altLang="en-US" dirty="0">
              <a:cs typeface="Arial" pitchFamily="34" charset="0"/>
            </a:endParaRPr>
          </a:p>
        </p:txBody>
      </p:sp>
      <p:pic>
        <p:nvPicPr>
          <p:cNvPr id="52228" name="Picture 4"/>
          <p:cNvPicPr>
            <a:picLocks noChangeAspect="1" noChangeArrowheads="1"/>
          </p:cNvPicPr>
          <p:nvPr/>
        </p:nvPicPr>
        <p:blipFill>
          <a:blip r:embed="rId3"/>
          <a:srcRect/>
          <a:stretch>
            <a:fillRect/>
          </a:stretch>
        </p:blipFill>
        <p:spPr bwMode="auto">
          <a:xfrm>
            <a:off x="785786" y="4986337"/>
            <a:ext cx="2814638" cy="1871663"/>
          </a:xfrm>
          <a:prstGeom prst="ellipse">
            <a:avLst/>
          </a:prstGeom>
          <a:ln>
            <a:noFill/>
          </a:ln>
          <a:effectLst>
            <a:softEdge rad="112500"/>
          </a:effectLst>
        </p:spPr>
      </p:pic>
      <p:sp>
        <p:nvSpPr>
          <p:cNvPr id="52229"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7FA4474-6CB6-4880-BD5C-40F8BB986493}"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17906A07-E39A-437F-82ED-A1A76C94F25C}"/>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071538" y="1000108"/>
            <a:ext cx="6429420" cy="928686"/>
          </a:xfrm>
        </p:spPr>
        <p:txBody>
          <a:bodyPr>
            <a:normAutofit fontScale="90000"/>
          </a:bodyPr>
          <a:lstStyle/>
          <a:p>
            <a:pPr algn="ctr" eaLnBrk="1" hangingPunct="1"/>
            <a:br>
              <a:rPr lang="ar-SA" altLang="en-US" sz="3200" dirty="0">
                <a:solidFill>
                  <a:srgbClr val="FFFF00"/>
                </a:solidFill>
              </a:rPr>
            </a:br>
            <a:r>
              <a:rPr lang="ar-SA" altLang="en-US" sz="3200" dirty="0">
                <a:solidFill>
                  <a:srgbClr val="FFFF00"/>
                </a:solidFill>
              </a:rPr>
              <a:t> </a:t>
            </a:r>
            <a:r>
              <a:rPr lang="ar-SA" altLang="en-US" sz="3200" dirty="0">
                <a:solidFill>
                  <a:srgbClr val="C00000"/>
                </a:solidFill>
              </a:rPr>
              <a:t>ثاني أكسيد الكربون</a:t>
            </a:r>
            <a:endParaRPr lang="en-US" altLang="en-US" sz="3600" dirty="0">
              <a:solidFill>
                <a:srgbClr val="C00000"/>
              </a:solidFill>
              <a:cs typeface="Times New Roman" pitchFamily="18" charset="0"/>
            </a:endParaRPr>
          </a:p>
        </p:txBody>
      </p:sp>
      <p:sp>
        <p:nvSpPr>
          <p:cNvPr id="53251" name="Content Placeholder 2"/>
          <p:cNvSpPr>
            <a:spLocks noGrp="1"/>
          </p:cNvSpPr>
          <p:nvPr>
            <p:ph idx="1"/>
          </p:nvPr>
        </p:nvSpPr>
        <p:spPr>
          <a:xfrm>
            <a:off x="571472" y="2214554"/>
            <a:ext cx="8229600" cy="3900502"/>
          </a:xfrm>
        </p:spPr>
        <p:txBody>
          <a:bodyPr/>
          <a:lstStyle/>
          <a:p>
            <a:pPr algn="r" rtl="1" eaLnBrk="1" hangingPunct="1"/>
            <a:r>
              <a:rPr lang="ar-SA" altLang="en-US" sz="2800" b="1" u="sng" dirty="0"/>
              <a:t>ثاني أكسيد الكربون </a:t>
            </a:r>
            <a:r>
              <a:rPr lang="ar-SA" altLang="en-US" sz="2400" dirty="0"/>
              <a:t>هو أحد غازات البيوت الزجاجية والمعروفة أيضًا بالدفيئة، وينبعث أيضًا هذا الغاز من عملية الاحتراق، إلا أنه يعد من الغازات الضرورية لـلكائنات الحية. فهو من الغازات الطبيعية الموجودة في الغلاف الجوي.</a:t>
            </a:r>
          </a:p>
          <a:p>
            <a:pPr algn="r" rtl="1" eaLnBrk="1" hangingPunct="1"/>
            <a:r>
              <a:rPr lang="ar-SA" altLang="en-US" sz="2400" dirty="0"/>
              <a:t>وقد وضعت منظمة الصحة العالمية حداً لتركيز المواد الملوثة في الجو، فمثلاً الحد الأعلى لتركيز ثاني أكسيد الكربون 40 </a:t>
            </a:r>
            <a:r>
              <a:rPr lang="ar-SA" altLang="en-US" sz="2400" dirty="0" err="1"/>
              <a:t>مايكروجرام</a:t>
            </a:r>
            <a:r>
              <a:rPr lang="ar-SA" altLang="en-US" sz="2400" dirty="0"/>
              <a:t> في المتر المكعب كمؤشر توجيهي تجنباً </a:t>
            </a:r>
            <a:r>
              <a:rPr lang="ar-SA" altLang="en-US" sz="2400" dirty="0" err="1"/>
              <a:t>لإزدياد</a:t>
            </a:r>
            <a:r>
              <a:rPr lang="ar-SA" altLang="en-US" sz="2400" dirty="0"/>
              <a:t> خطر أمراض الجهاز التنفسي.</a:t>
            </a:r>
          </a:p>
          <a:p>
            <a:pPr algn="r" rtl="1" eaLnBrk="1" hangingPunct="1"/>
            <a:r>
              <a:rPr lang="ar-SA" altLang="en-US" sz="2400" dirty="0"/>
              <a:t>زيادة غاز </a:t>
            </a:r>
            <a:r>
              <a:rPr lang="en-US" altLang="en-US" sz="2400" dirty="0">
                <a:cs typeface="Arial" pitchFamily="34" charset="0"/>
              </a:rPr>
              <a:t>CO</a:t>
            </a:r>
            <a:r>
              <a:rPr lang="en-US" altLang="en-US" sz="2400" baseline="-25000" dirty="0">
                <a:cs typeface="Arial" pitchFamily="34" charset="0"/>
              </a:rPr>
              <a:t>2</a:t>
            </a:r>
            <a:r>
              <a:rPr lang="ar-SA" altLang="en-US" sz="2400" dirty="0"/>
              <a:t> في الهواء تؤدي إلى صعوبة في التنفس والشعور </a:t>
            </a:r>
            <a:r>
              <a:rPr lang="ar-SA" altLang="en-US" sz="2400" dirty="0" err="1"/>
              <a:t>بالإحتقان</a:t>
            </a:r>
            <a:r>
              <a:rPr lang="ar-SA" altLang="en-US" sz="2400" dirty="0"/>
              <a:t> مع تهيج للأغشية المخاطية والتهاب القصبات الهوائية وأيضاً تهيج الحلق.</a:t>
            </a:r>
            <a:endParaRPr lang="en-US" altLang="en-US" sz="2000" dirty="0">
              <a:cs typeface="Arial" pitchFamily="34" charset="0"/>
            </a:endParaRPr>
          </a:p>
        </p:txBody>
      </p:sp>
      <p:sp>
        <p:nvSpPr>
          <p:cNvPr id="53252"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3606EC9C-BC92-4522-99F8-ECFF04BF5C43}"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TextBox 4">
            <a:extLst>
              <a:ext uri="{FF2B5EF4-FFF2-40B4-BE49-F238E27FC236}">
                <a16:creationId xmlns:a16="http://schemas.microsoft.com/office/drawing/2014/main" id="{6A5DC710-29E4-481A-904B-D71F8BF2DCF6}"/>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1042097"/>
            <a:ext cx="3438694" cy="874735"/>
          </a:xfrm>
        </p:spPr>
        <p:txBody>
          <a:bodyPr>
            <a:normAutofit/>
          </a:bodyPr>
          <a:lstStyle/>
          <a:p>
            <a:pPr marL="342900" indent="-342900" algn="ctr" rtl="1" eaLnBrk="1" hangingPunct="1">
              <a:spcBef>
                <a:spcPct val="20000"/>
              </a:spcBef>
              <a:defRPr/>
            </a:pPr>
            <a:r>
              <a:rPr lang="ar-SA" sz="3200" b="1" dirty="0">
                <a:solidFill>
                  <a:srgbClr val="FFFF00"/>
                </a:solidFill>
                <a:ea typeface="+mn-ea"/>
              </a:rPr>
              <a:t> </a:t>
            </a:r>
            <a:r>
              <a:rPr lang="ar-SA" sz="3200" b="1" dirty="0">
                <a:solidFill>
                  <a:srgbClr val="C00000"/>
                </a:solidFill>
                <a:ea typeface="+mn-ea"/>
              </a:rPr>
              <a:t>ثاني أكسيد الكربون</a:t>
            </a:r>
            <a:endParaRPr lang="en-US" b="1" dirty="0">
              <a:solidFill>
                <a:srgbClr val="C00000"/>
              </a:solidFill>
            </a:endParaRPr>
          </a:p>
        </p:txBody>
      </p:sp>
      <p:sp>
        <p:nvSpPr>
          <p:cNvPr id="3" name="Content Placeholder 2"/>
          <p:cNvSpPr>
            <a:spLocks noGrp="1"/>
          </p:cNvSpPr>
          <p:nvPr>
            <p:ph idx="1"/>
          </p:nvPr>
        </p:nvSpPr>
        <p:spPr>
          <a:xfrm>
            <a:off x="328613" y="1412875"/>
            <a:ext cx="8509000" cy="5330825"/>
          </a:xfrm>
        </p:spPr>
        <p:txBody>
          <a:bodyPr rtlCol="0">
            <a:normAutofit/>
          </a:bodyPr>
          <a:lstStyle/>
          <a:p>
            <a:pPr algn="ctr" rtl="1" eaLnBrk="1" hangingPunct="1">
              <a:defRPr/>
            </a:pPr>
            <a:endParaRPr lang="ar-SA" sz="2400" dirty="0"/>
          </a:p>
          <a:p>
            <a:pPr algn="r" rtl="1" eaLnBrk="1" hangingPunct="1">
              <a:defRPr/>
            </a:pPr>
            <a:r>
              <a:rPr lang="ar-SA" sz="2800" b="1" u="sng" dirty="0"/>
              <a:t>الأضرار البيئية لغاز ثاني أكسيد الكربون: </a:t>
            </a:r>
          </a:p>
          <a:p>
            <a:pPr marL="0" indent="0" algn="r" rtl="1" eaLnBrk="1" hangingPunct="1">
              <a:buFontTx/>
              <a:buNone/>
              <a:defRPr/>
            </a:pPr>
            <a:r>
              <a:rPr lang="ar-SA" sz="2800" dirty="0"/>
              <a:t>من الملاحظ أن نسبة غاز ثاني أكسيد الكربون بدأت تأخذ في الازدياد منذ القرن المنصرم نتيجة للنمو الصناعي المتزايد, فمداخن المصانع وعوادم السيارات ووسائل المواصلات الأخرى تطرح كمية لا يستهان بها من هذا الغاز, والخطر الكامن في هذا هو تزايد ارتفاع درجة حرارة الأرض وما قد تسببه من كوارث بيئية, فمن المتوقع كنتيجة لهذا أن يزداد ذوبان الثلج في القطبين, وبالتالي ترتفع نسبة المياه في الأنهار والبحار وما يتبع ذلك من فيضانات قد تغرق بعض المناطق الساحلية. أضف إلى هذا ما يترتب على ذلك من تغير في هذا المناخ بصفة عامة ككمية الأمطار واتجاه الرياح. </a:t>
            </a:r>
          </a:p>
          <a:p>
            <a:pPr algn="r" rtl="1" eaLnBrk="1" hangingPunct="1">
              <a:defRPr/>
            </a:pPr>
            <a:endParaRPr lang="ar-SA" sz="2400" dirty="0"/>
          </a:p>
          <a:p>
            <a:pPr algn="r" rtl="1" eaLnBrk="1" hangingPunct="1">
              <a:defRPr/>
            </a:pPr>
            <a:endParaRPr lang="en-US" dirty="0"/>
          </a:p>
        </p:txBody>
      </p:sp>
      <p:pic>
        <p:nvPicPr>
          <p:cNvPr id="54276" name="Picture 4"/>
          <p:cNvPicPr>
            <a:picLocks noChangeAspect="1" noChangeArrowheads="1"/>
          </p:cNvPicPr>
          <p:nvPr/>
        </p:nvPicPr>
        <p:blipFill>
          <a:blip r:embed="rId2"/>
          <a:srcRect/>
          <a:stretch>
            <a:fillRect/>
          </a:stretch>
        </p:blipFill>
        <p:spPr bwMode="auto">
          <a:xfrm>
            <a:off x="500034" y="1214422"/>
            <a:ext cx="1870075" cy="1327150"/>
          </a:xfrm>
          <a:prstGeom prst="ellipse">
            <a:avLst/>
          </a:prstGeom>
          <a:ln>
            <a:noFill/>
          </a:ln>
          <a:effectLst>
            <a:softEdge rad="112500"/>
          </a:effectLst>
        </p:spPr>
      </p:pic>
      <p:sp>
        <p:nvSpPr>
          <p:cNvPr id="54277" name="Slide Number Placeholder 3"/>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9A83074A-1350-4A5A-A550-69CEFAC05D55}"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86E7E3B4-64C3-46FD-B4A3-2A4B16C1EE7E}"/>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500034" y="785794"/>
            <a:ext cx="7886700" cy="1325563"/>
          </a:xfrm>
        </p:spPr>
        <p:txBody>
          <a:bodyPr/>
          <a:lstStyle/>
          <a:p>
            <a:pPr algn="ctr" eaLnBrk="1" hangingPunct="1"/>
            <a:br>
              <a:rPr lang="ar-SA" altLang="en-US" sz="3200" dirty="0">
                <a:solidFill>
                  <a:srgbClr val="FF0000"/>
                </a:solidFill>
              </a:rPr>
            </a:br>
            <a:r>
              <a:rPr lang="ar-SA" altLang="en-US" sz="3200" b="1" dirty="0" err="1">
                <a:solidFill>
                  <a:srgbClr val="C00000"/>
                </a:solidFill>
              </a:rPr>
              <a:t>أكاسيد</a:t>
            </a:r>
            <a:r>
              <a:rPr lang="ar-SA" altLang="en-US" sz="3200" b="1" dirty="0">
                <a:solidFill>
                  <a:srgbClr val="C00000"/>
                </a:solidFill>
              </a:rPr>
              <a:t> النيتروجين</a:t>
            </a:r>
            <a:endParaRPr lang="en-US" altLang="en-US" sz="3200" b="1" dirty="0">
              <a:solidFill>
                <a:srgbClr val="C00000"/>
              </a:solidFill>
              <a:cs typeface="Times New Roman" pitchFamily="18" charset="0"/>
            </a:endParaRPr>
          </a:p>
        </p:txBody>
      </p:sp>
      <p:sp>
        <p:nvSpPr>
          <p:cNvPr id="31747" name="Content Placeholder 2"/>
          <p:cNvSpPr>
            <a:spLocks noGrp="1"/>
          </p:cNvSpPr>
          <p:nvPr>
            <p:ph idx="1"/>
          </p:nvPr>
        </p:nvSpPr>
        <p:spPr>
          <a:xfrm>
            <a:off x="357158" y="2285992"/>
            <a:ext cx="8362950" cy="3714776"/>
          </a:xfrm>
        </p:spPr>
        <p:txBody>
          <a:bodyPr/>
          <a:lstStyle/>
          <a:p>
            <a:pPr algn="r" rtl="1" eaLnBrk="1" hangingPunct="1">
              <a:defRPr/>
            </a:pPr>
            <a:r>
              <a:rPr lang="ar-SA" altLang="en-US" sz="2400" b="1" u="sng" dirty="0"/>
              <a:t>أكاسيد النتروجين: </a:t>
            </a:r>
            <a:r>
              <a:rPr lang="en-US" altLang="en-US" sz="2400" dirty="0">
                <a:cs typeface="Arial" panose="020B0604020202020204" pitchFamily="34" charset="0"/>
              </a:rPr>
              <a:t>NO</a:t>
            </a:r>
            <a:r>
              <a:rPr lang="en-US" altLang="en-US" sz="2400" dirty="0">
                <a:solidFill>
                  <a:prstClr val="black"/>
                </a:solidFill>
                <a:cs typeface="Arial" panose="020B0604020202020204" pitchFamily="34" charset="0"/>
              </a:rPr>
              <a:t> , N</a:t>
            </a:r>
            <a:r>
              <a:rPr lang="en-US" altLang="en-US" sz="2400" baseline="-25000" dirty="0">
                <a:solidFill>
                  <a:prstClr val="black"/>
                </a:solidFill>
                <a:cs typeface="Arial" panose="020B0604020202020204" pitchFamily="34" charset="0"/>
              </a:rPr>
              <a:t>2</a:t>
            </a:r>
            <a:r>
              <a:rPr lang="en-US" altLang="en-US" sz="2400" dirty="0">
                <a:solidFill>
                  <a:prstClr val="black"/>
                </a:solidFill>
                <a:cs typeface="Arial" panose="020B0604020202020204" pitchFamily="34" charset="0"/>
              </a:rPr>
              <a:t>O</a:t>
            </a:r>
            <a:r>
              <a:rPr lang="en-US" altLang="en-US" sz="2400" dirty="0">
                <a:cs typeface="Arial" panose="020B0604020202020204" pitchFamily="34" charset="0"/>
              </a:rPr>
              <a:t> , NO</a:t>
            </a:r>
            <a:r>
              <a:rPr lang="en-US" altLang="en-US" sz="2400" baseline="-25000" dirty="0">
                <a:cs typeface="Arial" panose="020B0604020202020204" pitchFamily="34" charset="0"/>
              </a:rPr>
              <a:t>2</a:t>
            </a:r>
            <a:r>
              <a:rPr lang="en-US" altLang="en-US" sz="2400" dirty="0">
                <a:cs typeface="Arial" panose="020B0604020202020204" pitchFamily="34" charset="0"/>
              </a:rPr>
              <a:t> , NO</a:t>
            </a:r>
            <a:r>
              <a:rPr lang="en-US" altLang="en-US" sz="2400" baseline="-25000" dirty="0">
                <a:cs typeface="Arial" panose="020B0604020202020204" pitchFamily="34" charset="0"/>
              </a:rPr>
              <a:t>3</a:t>
            </a:r>
            <a:r>
              <a:rPr lang="en-US" altLang="en-US" sz="2400" dirty="0">
                <a:cs typeface="Arial" panose="020B0604020202020204" pitchFamily="34" charset="0"/>
              </a:rPr>
              <a:t> , HNO</a:t>
            </a:r>
            <a:r>
              <a:rPr lang="en-US" altLang="en-US" sz="2400" baseline="-25000" dirty="0">
                <a:cs typeface="Arial" panose="020B0604020202020204" pitchFamily="34" charset="0"/>
              </a:rPr>
              <a:t>3</a:t>
            </a:r>
            <a:endParaRPr lang="ar-SA" altLang="en-US" sz="2400" baseline="-25000" dirty="0"/>
          </a:p>
          <a:p>
            <a:pPr algn="r" rtl="1" eaLnBrk="1" hangingPunct="1">
              <a:defRPr/>
            </a:pPr>
            <a:r>
              <a:rPr lang="ar-SA" altLang="en-US" sz="2400" b="1" u="sng" dirty="0"/>
              <a:t>المصدر:</a:t>
            </a:r>
            <a:r>
              <a:rPr lang="ar-SA" altLang="en-US" sz="2400" b="1" dirty="0"/>
              <a:t> </a:t>
            </a:r>
            <a:r>
              <a:rPr lang="ar-SA" altLang="en-US" sz="2400" dirty="0"/>
              <a:t>من احتراق الوقود والمواد العضوية وعوادم السيارات ومحطات توليد الطاقة ينتج </a:t>
            </a:r>
            <a:r>
              <a:rPr lang="en-US" altLang="en-US" sz="2400" dirty="0">
                <a:cs typeface="Arial" panose="020B0604020202020204" pitchFamily="34" charset="0"/>
              </a:rPr>
              <a:t>NO</a:t>
            </a:r>
            <a:r>
              <a:rPr lang="en-US" altLang="en-US" sz="2400" baseline="-25000" dirty="0">
                <a:cs typeface="Arial" panose="020B0604020202020204" pitchFamily="34" charset="0"/>
              </a:rPr>
              <a:t>2</a:t>
            </a:r>
            <a:r>
              <a:rPr lang="ar-SA" altLang="en-US" sz="2400" dirty="0"/>
              <a:t> الذي يتأكسد ويتحول إلى </a:t>
            </a:r>
            <a:r>
              <a:rPr lang="en-US" altLang="en-US" sz="2400" dirty="0">
                <a:cs typeface="Arial" panose="020B0604020202020204" pitchFamily="34" charset="0"/>
              </a:rPr>
              <a:t>NO</a:t>
            </a:r>
            <a:r>
              <a:rPr lang="en-US" altLang="en-US" sz="2400" baseline="-25000" dirty="0">
                <a:cs typeface="Arial" panose="020B0604020202020204" pitchFamily="34" charset="0"/>
              </a:rPr>
              <a:t>3</a:t>
            </a:r>
            <a:r>
              <a:rPr lang="ar-SA" altLang="en-US" sz="2400" dirty="0"/>
              <a:t> ومع الرطوبة يتحول إلى حمض النتريك </a:t>
            </a:r>
            <a:r>
              <a:rPr lang="en-US" altLang="en-US" sz="2400" dirty="0">
                <a:cs typeface="Arial" panose="020B0604020202020204" pitchFamily="34" charset="0"/>
              </a:rPr>
              <a:t>HNO</a:t>
            </a:r>
            <a:r>
              <a:rPr lang="en-US" altLang="en-US" sz="2400" baseline="-25000" dirty="0">
                <a:cs typeface="Arial" panose="020B0604020202020204" pitchFamily="34" charset="0"/>
              </a:rPr>
              <a:t>3</a:t>
            </a:r>
            <a:r>
              <a:rPr lang="ar-SA" altLang="en-US" sz="2400" baseline="-25000" dirty="0"/>
              <a:t>.</a:t>
            </a:r>
          </a:p>
          <a:p>
            <a:pPr algn="r" rtl="1" eaLnBrk="1" hangingPunct="1">
              <a:defRPr/>
            </a:pPr>
            <a:r>
              <a:rPr lang="ar-SA" altLang="en-US" sz="2400" b="1" u="sng" dirty="0"/>
              <a:t>التأثير:</a:t>
            </a:r>
            <a:r>
              <a:rPr lang="ar-SA" altLang="en-US" sz="2400" b="1" dirty="0"/>
              <a:t> </a:t>
            </a:r>
          </a:p>
          <a:p>
            <a:pPr marL="0" indent="0" algn="r" rtl="1" eaLnBrk="1" hangingPunct="1">
              <a:buFont typeface="Arial" pitchFamily="34" charset="0"/>
              <a:buNone/>
              <a:defRPr/>
            </a:pPr>
            <a:r>
              <a:rPr lang="ar-SA" altLang="en-US" sz="2400" dirty="0"/>
              <a:t>- يؤدي إلى تهيج الأغشية المخاطية للمجاري التنفسية ويسبب أضرار في الرئة.</a:t>
            </a:r>
          </a:p>
          <a:p>
            <a:pPr marL="0" indent="0" algn="r" rtl="1" eaLnBrk="1" hangingPunct="1">
              <a:buFont typeface="Arial" pitchFamily="34" charset="0"/>
              <a:buNone/>
              <a:defRPr/>
            </a:pPr>
            <a:r>
              <a:rPr lang="ar-SA" altLang="en-US" sz="2400" dirty="0"/>
              <a:t>- يؤدي إلى تهيج الأغشية المخاطية للعين.</a:t>
            </a:r>
          </a:p>
          <a:p>
            <a:pPr marL="0" indent="0" algn="r" rtl="1" eaLnBrk="1" hangingPunct="1">
              <a:buFont typeface="Arial" pitchFamily="34" charset="0"/>
              <a:buNone/>
              <a:defRPr/>
            </a:pPr>
            <a:r>
              <a:rPr lang="ar-SA" altLang="en-US" sz="2400" dirty="0"/>
              <a:t>- يحدث ضرراً في طبقة الأوزون.</a:t>
            </a:r>
            <a:endParaRPr lang="en-US" altLang="en-US" sz="2400" dirty="0">
              <a:cs typeface="Arial" panose="020B0604020202020204" pitchFamily="34" charset="0"/>
            </a:endParaRPr>
          </a:p>
        </p:txBody>
      </p:sp>
      <p:sp>
        <p:nvSpPr>
          <p:cNvPr id="55300"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D2E87B0-F753-4E19-B1B3-38C8CC7E3454}"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TextBox 4">
            <a:extLst>
              <a:ext uri="{FF2B5EF4-FFF2-40B4-BE49-F238E27FC236}">
                <a16:creationId xmlns:a16="http://schemas.microsoft.com/office/drawing/2014/main" id="{ABA0C6D8-B312-4078-A365-A53814120B60}"/>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571472" y="1928802"/>
            <a:ext cx="8247062" cy="4524375"/>
          </a:xfrm>
          <a:prstGeom prst="rect">
            <a:avLst/>
          </a:prstGeom>
          <a:noFill/>
          <a:ln w="9525">
            <a:noFill/>
            <a:miter lim="800000"/>
            <a:headEnd/>
            <a:tailEnd/>
          </a:ln>
          <a:effectLst/>
        </p:spPr>
        <p:txBody>
          <a:bodyPr anchor="ctr">
            <a:spAutoFit/>
          </a:bodyPr>
          <a:lstStyle/>
          <a:p>
            <a:pPr marL="0" marR="0" lvl="0"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الأوزون  </a:t>
            </a:r>
            <a:r>
              <a:rPr kumimoji="0" lang="en-GB" sz="2400" b="1" i="0" u="sng" strike="noStrike" kern="1200" cap="none" spc="0" normalizeH="0" baseline="0" noProof="0" dirty="0">
                <a:ln>
                  <a:noFill/>
                </a:ln>
                <a:solidFill>
                  <a:prstClr val="black"/>
                </a:solidFill>
                <a:effectLst/>
                <a:uLnTx/>
                <a:uFillTx/>
                <a:latin typeface="Arial" charset="0"/>
                <a:ea typeface="+mn-ea"/>
                <a:cs typeface="Arial" charset="0"/>
              </a:rPr>
              <a:t>O</a:t>
            </a:r>
            <a:r>
              <a:rPr kumimoji="0" lang="en-GB" sz="2400" b="1" i="0" u="sng" strike="noStrike" kern="1200" cap="none" spc="0" normalizeH="0" baseline="-25000" noProof="0" dirty="0">
                <a:ln>
                  <a:noFill/>
                </a:ln>
                <a:solidFill>
                  <a:prstClr val="black"/>
                </a:solidFill>
                <a:effectLst/>
                <a:uLnTx/>
                <a:uFillTx/>
                <a:latin typeface="Arial" charset="0"/>
                <a:ea typeface="+mn-ea"/>
                <a:cs typeface="Arial" charset="0"/>
              </a:rPr>
              <a:t>3</a:t>
            </a: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Arial" charset="0"/>
                <a:ea typeface="+mn-ea"/>
                <a:cs typeface="Arial" charset="0"/>
              </a:rPr>
              <a:t>	</a:t>
            </a: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الأوزون مفيد وضروري في طبقات الجو العليا (طبقة الاستراتوسفير) لحماية الكائنات الحية، فهو يمنع وصول الأشعة فوق البنفسجية الضارة للوصول إلى الأرض. لكن وجوده في طبقة الجو القريبة من سطح الأرض (طبقة التروبوسفير) يعتبر ضار فهو من أخطر الملوثات المؤكسدة.</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والسبب الرئيسي لتكون الأوزون في الطبقات السفلى هو عادم السيارات وأدخنة المصانع.</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endPar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Arial" charset="0"/>
                <a:ea typeface="+mn-ea"/>
                <a:cs typeface="Arial" charset="0"/>
              </a:rPr>
              <a:t>التأثير: </a:t>
            </a:r>
          </a:p>
          <a:p>
            <a:pPr marL="457200" marR="0" lvl="1"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يسبب حساسية للأغشية المخاطية للعيون و جهاز التنفس و يسبب السعال و يحدث تورمات في أنسجة الرئتين عندما تستنشقه حيوانات التجارب.</a:t>
            </a:r>
          </a:p>
          <a:p>
            <a:pPr marL="457200" marR="0" lvl="1"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يدمر المطاط والبوليمرات ويجعل عمرها أقصر وخصوصا اطارات السيارات.</a:t>
            </a:r>
          </a:p>
        </p:txBody>
      </p:sp>
      <p:sp>
        <p:nvSpPr>
          <p:cNvPr id="56323" name="Rectangle 3"/>
          <p:cNvSpPr>
            <a:spLocks noGrp="1" noChangeArrowheads="1"/>
          </p:cNvSpPr>
          <p:nvPr>
            <p:ph type="title" idx="4294967295"/>
          </p:nvPr>
        </p:nvSpPr>
        <p:spPr>
          <a:xfrm>
            <a:off x="1500166" y="1214422"/>
            <a:ext cx="6334125" cy="812800"/>
          </a:xfrm>
        </p:spPr>
        <p:txBody>
          <a:bodyPr>
            <a:normAutofit/>
          </a:bodyPr>
          <a:lstStyle/>
          <a:p>
            <a:pPr algn="ctr" rtl="1" eaLnBrk="1" hangingPunct="1"/>
            <a:r>
              <a:rPr lang="ar-SA" altLang="en-US" sz="3600" b="1" dirty="0">
                <a:solidFill>
                  <a:srgbClr val="C00000"/>
                </a:solidFill>
              </a:rPr>
              <a:t>الأوزون</a:t>
            </a:r>
            <a:endParaRPr lang="de-DE" altLang="en-US" sz="3600" b="1" dirty="0">
              <a:solidFill>
                <a:srgbClr val="C00000"/>
              </a:solidFill>
              <a:cs typeface="Times New Roman" pitchFamily="18" charset="0"/>
            </a:endParaRPr>
          </a:p>
        </p:txBody>
      </p:sp>
      <p:sp>
        <p:nvSpPr>
          <p:cNvPr id="56324"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73BB9AA6-590F-42EB-B8FF-32D69CB8A399}"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10242" name="Picture 2" descr="ÙØªÙØ¬Ø© Ø¨Ø­Ø« Ø§ÙØµÙØ± Ø¹Ù Ø§ÙØ§ÙØ²ÙÙ ÙÙ Ø§Ù Ø·Ø¨ÙØ§Øª Ø§ÙØºÙØ§Ù Ø§ÙØ¬ÙÙ ÙÙØ¬Ø¯ ØºØ§Ø² Ø§ÙØ§ÙØ²ÙÙ"/>
          <p:cNvPicPr>
            <a:picLocks noChangeAspect="1" noChangeArrowheads="1"/>
          </p:cNvPicPr>
          <p:nvPr/>
        </p:nvPicPr>
        <p:blipFill>
          <a:blip r:embed="rId2"/>
          <a:srcRect/>
          <a:stretch>
            <a:fillRect/>
          </a:stretch>
        </p:blipFill>
        <p:spPr bwMode="auto">
          <a:xfrm>
            <a:off x="285720" y="1285860"/>
            <a:ext cx="3286116" cy="908107"/>
          </a:xfrm>
          <a:prstGeom prst="rect">
            <a:avLst/>
          </a:prstGeom>
          <a:noFill/>
        </p:spPr>
      </p:pic>
      <p:sp>
        <p:nvSpPr>
          <p:cNvPr id="6" name="TextBox 5">
            <a:extLst>
              <a:ext uri="{FF2B5EF4-FFF2-40B4-BE49-F238E27FC236}">
                <a16:creationId xmlns:a16="http://schemas.microsoft.com/office/drawing/2014/main" id="{DC2F9601-4860-4ECC-800A-8E626F10E3F0}"/>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000108"/>
            <a:ext cx="8229600" cy="922337"/>
          </a:xfrm>
        </p:spPr>
        <p:txBody>
          <a:bodyPr>
            <a:normAutofit fontScale="90000"/>
          </a:bodyPr>
          <a:lstStyle/>
          <a:p>
            <a:pPr algn="ctr" rtl="1" eaLnBrk="1" hangingPunct="1">
              <a:defRPr/>
            </a:pPr>
            <a:br>
              <a:rPr lang="ar-SA" sz="2800" dirty="0">
                <a:solidFill>
                  <a:srgbClr val="FFFF00"/>
                </a:solidFill>
                <a:ea typeface="+mn-ea"/>
              </a:rPr>
            </a:br>
            <a:r>
              <a:rPr lang="ar-SA" sz="2800" b="1" dirty="0">
                <a:solidFill>
                  <a:srgbClr val="C00000"/>
                </a:solidFill>
                <a:ea typeface="+mn-ea"/>
              </a:rPr>
              <a:t>كلوروفلوروكربون (وتعرف بالاسم التجاري: فريون)</a:t>
            </a:r>
            <a:endParaRPr lang="en-US" sz="3200" b="1" dirty="0">
              <a:solidFill>
                <a:srgbClr val="C00000"/>
              </a:solidFill>
            </a:endParaRPr>
          </a:p>
        </p:txBody>
      </p:sp>
      <p:sp>
        <p:nvSpPr>
          <p:cNvPr id="57347" name="Content Placeholder 2"/>
          <p:cNvSpPr>
            <a:spLocks noGrp="1"/>
          </p:cNvSpPr>
          <p:nvPr>
            <p:ph idx="1"/>
          </p:nvPr>
        </p:nvSpPr>
        <p:spPr>
          <a:xfrm>
            <a:off x="428596" y="2143116"/>
            <a:ext cx="8229600" cy="3373447"/>
          </a:xfrm>
        </p:spPr>
        <p:txBody>
          <a:bodyPr/>
          <a:lstStyle/>
          <a:p>
            <a:pPr algn="r" rtl="1" eaLnBrk="1" hangingPunct="1"/>
            <a:r>
              <a:rPr lang="ar-SA" altLang="en-US" sz="2400" dirty="0"/>
              <a:t>أصبح استخدام غازات </a:t>
            </a:r>
            <a:r>
              <a:rPr lang="ar-SA" altLang="en-US" sz="2400" dirty="0" err="1"/>
              <a:t>الكلوروفلوروكربون</a:t>
            </a:r>
            <a:r>
              <a:rPr lang="ar-SA" altLang="en-US" sz="2400" dirty="0"/>
              <a:t> </a:t>
            </a:r>
            <a:r>
              <a:rPr lang="en-US" altLang="en-US" sz="2400" dirty="0">
                <a:cs typeface="Arial" pitchFamily="34" charset="0"/>
              </a:rPr>
              <a:t>CFCs)</a:t>
            </a:r>
            <a:r>
              <a:rPr lang="ar-SA" altLang="en-US" sz="2400" dirty="0"/>
              <a:t> )</a:t>
            </a:r>
            <a:r>
              <a:rPr lang="en-US" altLang="en-US" sz="2400" dirty="0">
                <a:cs typeface="Arial" pitchFamily="34" charset="0"/>
              </a:rPr>
              <a:t> </a:t>
            </a:r>
            <a:r>
              <a:rPr lang="ar-SA" altLang="en-US" sz="2400" dirty="0"/>
              <a:t>في الثلاجات ممنوعا في معظم دول أوروبا طبقا </a:t>
            </a:r>
            <a:r>
              <a:rPr lang="ar-SA" altLang="en-US" sz="2400" dirty="0" err="1"/>
              <a:t>لإقترحات</a:t>
            </a:r>
            <a:r>
              <a:rPr lang="ar-SA" altLang="en-US" sz="2400" dirty="0"/>
              <a:t> البرلمان الأوروبي، ذلك بسبب ثبوت أن تفاعلات تلك الغازات مع الأوزون في طبقات الجو العليا تؤدي إلى تحلل الأوزون مما يعمل على اتساع نضوب الأوزون أو (ثقب الأوزون). ووجود غاز الأوزون في طبقات الجو العليا ضروري لحماية الكائنات الحية على الأرض من التأثيرات الضارة للأشعة فوق البنفسجية. فغاز الأوزون يمتص قدرا كبيرا منها ويمنعها من الوصول إلى سطح الأرض.</a:t>
            </a:r>
            <a:endParaRPr lang="en-US" altLang="en-US" sz="2400" dirty="0">
              <a:cs typeface="Arial" pitchFamily="34" charset="0"/>
            </a:endParaRPr>
          </a:p>
        </p:txBody>
      </p:sp>
      <p:sp>
        <p:nvSpPr>
          <p:cNvPr id="57348" name="Slide Number Placeholder 2"/>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9938533-8A84-45E8-8061-25BD3EB26CC0}"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220" name="AutoShape 4" descr="ÙØªÙØ¬Ø© Ø¨Ø­Ø« Ø§ÙØµÙØ± Ø¹Ù ØµÙØ±Ø© Ø«ÙØ§Ø¬Ø§Øª ÙÙÙÙØ§Øª"/>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9222" name="AutoShape 6" descr="ÙØªÙØ¬Ø© Ø¨Ø­Ø« Ø§ÙØµÙØ± Ø¹Ù ØµÙØ±Ø© Ø«ÙØ§Ø¬Ø§Øª ÙÙÙÙØ§Øª"/>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9224" name="Picture 8" descr="ÙØªÙØ¬Ø© Ø¨Ø­Ø« Ø§ÙØµÙØ± Ø¹Ù ØµÙØ±Ø© Ø«ÙØ§Ø¬Ø§Øª ÙÙÙÙØ§Øª"/>
          <p:cNvPicPr>
            <a:picLocks noChangeAspect="1" noChangeArrowheads="1"/>
          </p:cNvPicPr>
          <p:nvPr/>
        </p:nvPicPr>
        <p:blipFill>
          <a:blip r:embed="rId2"/>
          <a:srcRect/>
          <a:stretch>
            <a:fillRect/>
          </a:stretch>
        </p:blipFill>
        <p:spPr bwMode="auto">
          <a:xfrm>
            <a:off x="1785918" y="4786322"/>
            <a:ext cx="2486025" cy="1838325"/>
          </a:xfrm>
          <a:prstGeom prst="rect">
            <a:avLst/>
          </a:prstGeom>
          <a:noFill/>
        </p:spPr>
      </p:pic>
      <p:pic>
        <p:nvPicPr>
          <p:cNvPr id="9226" name="Picture 10" descr="ÙØªÙØ¬Ø© Ø¨Ø­Ø« Ø§ÙØµÙØ± Ø¹Ù ØµÙØ±Ø© Ø«ÙØ§Ø¬Ø§Øª ÙÙÙÙØ§Øª"/>
          <p:cNvPicPr>
            <a:picLocks noChangeAspect="1" noChangeArrowheads="1"/>
          </p:cNvPicPr>
          <p:nvPr/>
        </p:nvPicPr>
        <p:blipFill>
          <a:blip r:embed="rId3"/>
          <a:srcRect t="16667" b="9999"/>
          <a:stretch>
            <a:fillRect/>
          </a:stretch>
        </p:blipFill>
        <p:spPr bwMode="auto">
          <a:xfrm>
            <a:off x="5072066" y="5072074"/>
            <a:ext cx="2143125" cy="1571636"/>
          </a:xfrm>
          <a:prstGeom prst="rect">
            <a:avLst/>
          </a:prstGeom>
          <a:noFill/>
        </p:spPr>
      </p:pic>
      <p:sp>
        <p:nvSpPr>
          <p:cNvPr id="9" name="TextBox 8">
            <a:extLst>
              <a:ext uri="{FF2B5EF4-FFF2-40B4-BE49-F238E27FC236}">
                <a16:creationId xmlns:a16="http://schemas.microsoft.com/office/drawing/2014/main" id="{5377C837-8730-4E66-83D0-9019A5A60CB3}"/>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57158" y="2786058"/>
            <a:ext cx="8501062" cy="3785652"/>
          </a:xfrm>
          <a:prstGeom prst="rect">
            <a:avLst/>
          </a:prstGeom>
          <a:noFill/>
          <a:ln w="9525">
            <a:noFill/>
            <a:miter lim="800000"/>
            <a:headEnd/>
            <a:tailEnd/>
          </a:ln>
          <a:effectLst/>
        </p:spPr>
        <p:txBody>
          <a:bodyPr anchor="ctr">
            <a:spAutoFit/>
          </a:bodyPr>
          <a:lstStyle/>
          <a:p>
            <a:pPr marL="0" marR="0" lvl="0"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اكاسيد الكبريت</a:t>
            </a: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SO</a:t>
            </a:r>
            <a:r>
              <a:rPr kumimoji="0" lang="en-US" sz="24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2</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SO</a:t>
            </a:r>
            <a:r>
              <a:rPr kumimoji="0" lang="en-US" sz="24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3</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a:t>
            </a:r>
            <a:r>
              <a:rPr kumimoji="0" lang="en-US" sz="24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2</a:t>
            </a:r>
            <a:r>
              <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SO</a:t>
            </a:r>
            <a:r>
              <a:rPr kumimoji="0" lang="en-US" sz="24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4</a:t>
            </a:r>
            <a:endParaRPr kumimoji="0" lang="en-GB" sz="24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يعتبر حمض الكبريتيك من مكونات الضباب </a:t>
            </a:r>
            <a:r>
              <a:rPr kumimoji="0" lang="ar-SA"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الدخاني</a:t>
            </a: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342900" marR="0" lvl="0" indent="-34290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التأثير:-</a:t>
            </a:r>
          </a:p>
          <a:p>
            <a:pPr marL="457200" marR="0" lvl="1"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يؤثر </a:t>
            </a:r>
            <a:r>
              <a:rPr kumimoji="0" lang="en-GB"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SO</a:t>
            </a:r>
            <a:r>
              <a:rPr kumimoji="0" lang="en-GB" sz="2400" b="0" i="0" u="none" strike="noStrike" kern="1200" cap="none" spc="0" normalizeH="0" baseline="-25000" noProof="0" dirty="0">
                <a:ln>
                  <a:noFill/>
                </a:ln>
                <a:solidFill>
                  <a:prstClr val="black"/>
                </a:solidFill>
                <a:effectLst/>
                <a:uLnTx/>
                <a:uFillTx/>
                <a:latin typeface="Times New Roman" pitchFamily="18" charset="0"/>
                <a:ea typeface="+mn-ea"/>
                <a:cs typeface="Times New Roman" pitchFamily="18" charset="0"/>
              </a:rPr>
              <a:t>2</a:t>
            </a:r>
            <a:r>
              <a:rPr kumimoji="0" lang="en-GB"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على الجهاز التنفسي مسبب السعال الجاف و التهاب القصبات و ضيقاً في التنفس قد يؤدي إلى الاختناق.</a:t>
            </a:r>
          </a:p>
          <a:p>
            <a:pPr marL="457200" marR="0" lvl="1"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التعرض الطويل لتراكيز ولو منخفضة يؤدي إلى نقص حس الذوق ( الطعم ) و الشم والتهاب القصبات الهوائية المزمن وغيرها.</a:t>
            </a:r>
          </a:p>
          <a:p>
            <a:pPr marL="457200" marR="0" lvl="1" indent="0" algn="r" defTabSz="914400" rtl="1" eaLnBrk="1" fontAlgn="auto" latinLnBrk="0" hangingPunct="1">
              <a:lnSpc>
                <a:spcPct val="100000"/>
              </a:lnSpc>
              <a:spcBef>
                <a:spcPts val="0"/>
              </a:spcBef>
              <a:spcAft>
                <a:spcPts val="0"/>
              </a:spcAft>
              <a:buClrTx/>
              <a:buSzTx/>
              <a:buFontTx/>
              <a:buNone/>
              <a:tabLst>
                <a:tab pos="1209675" algn="l"/>
              </a:tabLst>
              <a:defRPr/>
            </a:pPr>
            <a:r>
              <a:rPr kumimoji="0" lang="ar-SA"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على مستوى النباتات يؤثر بشكل  كبير على الأوراق والتركيب النسيجي فيها و أدائها لوظائفها من خلال انكماش و جفاف وموت الخلايا وتوقف البناء الضوئي و الذي يعطي اللون الأصفر في بعض الأوراق.</a:t>
            </a:r>
            <a:endParaRPr kumimoji="0" lang="en-GB"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58371" name="Rectangle 3"/>
          <p:cNvSpPr>
            <a:spLocks noGrp="1" noChangeArrowheads="1"/>
          </p:cNvSpPr>
          <p:nvPr>
            <p:ph type="title" idx="4294967295"/>
          </p:nvPr>
        </p:nvSpPr>
        <p:spPr>
          <a:xfrm>
            <a:off x="1285852" y="857232"/>
            <a:ext cx="6334125" cy="768350"/>
          </a:xfrm>
        </p:spPr>
        <p:txBody>
          <a:bodyPr>
            <a:normAutofit fontScale="90000"/>
          </a:bodyPr>
          <a:lstStyle/>
          <a:p>
            <a:pPr algn="ctr" eaLnBrk="1" hangingPunct="1"/>
            <a:br>
              <a:rPr lang="ar-SA" altLang="en-US" sz="3200" dirty="0">
                <a:solidFill>
                  <a:srgbClr val="FF0000"/>
                </a:solidFill>
              </a:rPr>
            </a:br>
            <a:r>
              <a:rPr lang="ar-SA" altLang="en-US" sz="3200" b="1" dirty="0" err="1">
                <a:solidFill>
                  <a:srgbClr val="C00000"/>
                </a:solidFill>
              </a:rPr>
              <a:t>أكاسيد</a:t>
            </a:r>
            <a:r>
              <a:rPr lang="ar-SA" altLang="en-US" sz="3200" b="1" dirty="0">
                <a:solidFill>
                  <a:srgbClr val="C00000"/>
                </a:solidFill>
              </a:rPr>
              <a:t> الكبريت</a:t>
            </a:r>
            <a:endParaRPr lang="de-DE" altLang="en-US" sz="3200" b="1" dirty="0">
              <a:solidFill>
                <a:srgbClr val="C00000"/>
              </a:solidFill>
              <a:cs typeface="Times New Roman" pitchFamily="18" charset="0"/>
            </a:endParaRPr>
          </a:p>
        </p:txBody>
      </p:sp>
      <p:sp>
        <p:nvSpPr>
          <p:cNvPr id="58372" name="Rectangle 4"/>
          <p:cNvSpPr>
            <a:spLocks noChangeArrowheads="1"/>
          </p:cNvSpPr>
          <p:nvPr/>
        </p:nvSpPr>
        <p:spPr bwMode="auto">
          <a:xfrm>
            <a:off x="928662" y="2000240"/>
            <a:ext cx="7524750" cy="708025"/>
          </a:xfrm>
          <a:prstGeom prst="rect">
            <a:avLst/>
          </a:prstGeom>
          <a:noFill/>
          <a:ln w="9525">
            <a:noFill/>
            <a:miter lim="800000"/>
            <a:headEnd/>
            <a:tailEnd/>
          </a:ln>
        </p:spPr>
        <p:txBody>
          <a:bodyPr>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تتكون الأمطار </a:t>
            </a:r>
            <a:r>
              <a:rPr kumimoji="0" lang="ar-SA" altLang="en-US" sz="2000" b="1" i="0" u="none" strike="noStrike" kern="1200" cap="none" spc="0" normalizeH="0" baseline="0" noProof="0" dirty="0" err="1">
                <a:ln>
                  <a:noFill/>
                </a:ln>
                <a:solidFill>
                  <a:prstClr val="black"/>
                </a:solidFill>
                <a:effectLst/>
                <a:uLnTx/>
                <a:uFillTx/>
                <a:latin typeface="Calibri"/>
                <a:ea typeface="+mn-ea"/>
                <a:cs typeface="Arial" panose="020B0604020202020204" pitchFamily="34" charset="0"/>
              </a:rPr>
              <a:t>الحامضية</a:t>
            </a:r>
            <a:r>
              <a:rPr kumimoji="0" lang="ar-SA" altLang="en-US" sz="20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نتيجة تلوث الهواء بغازات أكسيد الكبريت الناجمة عن المصانع وخاصة مصانع إنتاج حمض الكبريت ومصانع الأسمدة الكيماوية.</a:t>
            </a:r>
          </a:p>
        </p:txBody>
      </p:sp>
      <p:sp>
        <p:nvSpPr>
          <p:cNvPr id="58373"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1338CBAF-01B8-4427-B677-6B613EC8B039}"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BCDAD8C5-872A-4F98-B5C2-5D57E9C20A3B}"/>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500034" y="1000108"/>
            <a:ext cx="8229600" cy="1143000"/>
          </a:xfrm>
        </p:spPr>
        <p:txBody>
          <a:bodyPr/>
          <a:lstStyle/>
          <a:p>
            <a:pPr algn="ctr" rtl="1" eaLnBrk="1" hangingPunct="1"/>
            <a:r>
              <a:rPr lang="ar-SA" altLang="en-US" sz="3600" b="1" dirty="0" err="1">
                <a:solidFill>
                  <a:srgbClr val="C00000"/>
                </a:solidFill>
              </a:rPr>
              <a:t>الهيدروكربونات</a:t>
            </a:r>
            <a:endParaRPr lang="en-US" altLang="en-US" sz="3600" b="1" dirty="0">
              <a:solidFill>
                <a:srgbClr val="C00000"/>
              </a:solidFill>
              <a:cs typeface="Times New Roman" pitchFamily="18" charset="0"/>
            </a:endParaRPr>
          </a:p>
        </p:txBody>
      </p:sp>
      <p:sp>
        <p:nvSpPr>
          <p:cNvPr id="59395" name="Content Placeholder 2"/>
          <p:cNvSpPr>
            <a:spLocks noGrp="1"/>
          </p:cNvSpPr>
          <p:nvPr>
            <p:ph idx="1"/>
          </p:nvPr>
        </p:nvSpPr>
        <p:spPr>
          <a:xfrm>
            <a:off x="714348" y="2428868"/>
            <a:ext cx="7886700" cy="2725746"/>
          </a:xfrm>
        </p:spPr>
        <p:txBody>
          <a:bodyPr/>
          <a:lstStyle/>
          <a:p>
            <a:pPr algn="r" rtl="1" eaLnBrk="1" hangingPunct="1"/>
            <a:r>
              <a:rPr lang="ar-SA" altLang="en-US" sz="2400" b="1" u="sng" dirty="0" err="1"/>
              <a:t>الهيدروكربونات</a:t>
            </a:r>
            <a:r>
              <a:rPr lang="ar-SA" altLang="en-US" sz="2400" dirty="0"/>
              <a:t>: هي عبارة عن مركبات الكربون والهيدروجين مثل الميثان والإيثان </a:t>
            </a:r>
            <a:r>
              <a:rPr lang="ar-SA" altLang="en-US" sz="2400" dirty="0" err="1"/>
              <a:t>والإيثيلين</a:t>
            </a:r>
            <a:r>
              <a:rPr lang="ar-SA" altLang="en-US" sz="2400" dirty="0"/>
              <a:t>.</a:t>
            </a:r>
          </a:p>
          <a:p>
            <a:pPr algn="r" rtl="1" eaLnBrk="1" hangingPunct="1"/>
            <a:r>
              <a:rPr lang="ar-SA" altLang="en-US" sz="2400" b="1" u="sng" dirty="0"/>
              <a:t>المصدر:</a:t>
            </a:r>
            <a:r>
              <a:rPr lang="ar-SA" altLang="en-US" sz="2400" b="1" dirty="0"/>
              <a:t> </a:t>
            </a:r>
            <a:r>
              <a:rPr lang="ar-SA" altLang="en-US" sz="2400" dirty="0"/>
              <a:t>تنتج من الاحتراق الكامل وغير الكامل في وسائل النقل والصناعة والمواقد.</a:t>
            </a:r>
          </a:p>
          <a:p>
            <a:pPr algn="r" rtl="1" eaLnBrk="1" hangingPunct="1"/>
            <a:r>
              <a:rPr lang="ar-SA" altLang="en-US" sz="2400" b="1" u="sng" dirty="0"/>
              <a:t>التأثير:</a:t>
            </a:r>
            <a:r>
              <a:rPr lang="ar-SA" altLang="en-US" sz="2400" b="1" dirty="0"/>
              <a:t> </a:t>
            </a:r>
            <a:r>
              <a:rPr lang="ar-SA" altLang="en-US" sz="2400" dirty="0"/>
              <a:t>مشاكل تنفسية. كذلك يدخل </a:t>
            </a:r>
            <a:r>
              <a:rPr lang="ar-SA" altLang="en-US" sz="2400" dirty="0" err="1"/>
              <a:t>الإيثيلين</a:t>
            </a:r>
            <a:r>
              <a:rPr lang="ar-SA" altLang="en-US" sz="2400" dirty="0"/>
              <a:t> في تركيب مادة </a:t>
            </a:r>
            <a:r>
              <a:rPr lang="ar-SA" altLang="en-US" sz="2400" dirty="0" err="1"/>
              <a:t>الفورمالدهيد</a:t>
            </a:r>
            <a:r>
              <a:rPr lang="ar-SA" altLang="en-US" sz="2400" dirty="0"/>
              <a:t> المهيجة للعيون.</a:t>
            </a:r>
            <a:endParaRPr lang="en-US" altLang="en-US" sz="2400" dirty="0">
              <a:cs typeface="Arial" pitchFamily="34" charset="0"/>
            </a:endParaRPr>
          </a:p>
        </p:txBody>
      </p:sp>
      <p:sp>
        <p:nvSpPr>
          <p:cNvPr id="59396"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C36491B4-67B5-46D9-AAC2-3E92C69E21EF}"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7170" name="Picture 2" descr="ÙØªÙØ¬Ø© Ø¨Ø­Ø« Ø§ÙØµÙØ± Ø¹Ù Ø§ÙÙÙØ¯Ø±ÙÙØ±Ø¨ÙÙØ§Øª"/>
          <p:cNvPicPr>
            <a:picLocks noChangeAspect="1" noChangeArrowheads="1"/>
          </p:cNvPicPr>
          <p:nvPr/>
        </p:nvPicPr>
        <p:blipFill>
          <a:blip r:embed="rId2"/>
          <a:srcRect/>
          <a:stretch>
            <a:fillRect/>
          </a:stretch>
        </p:blipFill>
        <p:spPr bwMode="auto">
          <a:xfrm>
            <a:off x="3428992" y="4786322"/>
            <a:ext cx="2238375" cy="1419226"/>
          </a:xfrm>
          <a:prstGeom prst="rect">
            <a:avLst/>
          </a:prstGeom>
          <a:noFill/>
        </p:spPr>
      </p:pic>
      <p:sp>
        <p:nvSpPr>
          <p:cNvPr id="6" name="TextBox 5">
            <a:extLst>
              <a:ext uri="{FF2B5EF4-FFF2-40B4-BE49-F238E27FC236}">
                <a16:creationId xmlns:a16="http://schemas.microsoft.com/office/drawing/2014/main" id="{A96D15D9-48C7-4A2F-8A87-FDC44C624CCB}"/>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357298"/>
            <a:ext cx="8229600" cy="346075"/>
          </a:xfrm>
        </p:spPr>
        <p:txBody>
          <a:bodyPr rtlCol="0">
            <a:normAutofit fontScale="90000"/>
          </a:bodyPr>
          <a:lstStyle/>
          <a:p>
            <a:pPr algn="ctr" rtl="1" eaLnBrk="1" fontAlgn="auto" hangingPunct="1">
              <a:spcAft>
                <a:spcPts val="0"/>
              </a:spcAft>
              <a:defRPr/>
            </a:pPr>
            <a:r>
              <a:rPr lang="ar-SA" dirty="0">
                <a:solidFill>
                  <a:srgbClr val="FF0000"/>
                </a:solidFill>
              </a:rPr>
              <a:t>عناصر البيئة</a:t>
            </a:r>
            <a:endParaRPr lang="en-US" dirty="0">
              <a:solidFill>
                <a:srgbClr val="FF0000"/>
              </a:solidFill>
            </a:endParaRPr>
          </a:p>
        </p:txBody>
      </p:sp>
      <p:sp>
        <p:nvSpPr>
          <p:cNvPr id="3" name="Content Placeholder 2"/>
          <p:cNvSpPr>
            <a:spLocks noGrp="1"/>
          </p:cNvSpPr>
          <p:nvPr>
            <p:ph idx="1"/>
          </p:nvPr>
        </p:nvSpPr>
        <p:spPr>
          <a:xfrm>
            <a:off x="428596" y="2071678"/>
            <a:ext cx="8229600" cy="3714776"/>
          </a:xfrm>
        </p:spPr>
        <p:txBody>
          <a:bodyPr rtlCol="0">
            <a:normAutofit/>
          </a:bodyPr>
          <a:lstStyle/>
          <a:p>
            <a:pPr algn="r" rtl="1" eaLnBrk="1" fontAlgn="auto" hangingPunct="1">
              <a:spcAft>
                <a:spcPts val="0"/>
              </a:spcAft>
              <a:defRPr/>
            </a:pPr>
            <a:r>
              <a:rPr lang="ar-SA" sz="2400" dirty="0"/>
              <a:t>تنقسم البيئة إلى قسمين رئيسين هما:-</a:t>
            </a:r>
          </a:p>
          <a:p>
            <a:pPr marL="0" indent="0" algn="r" rtl="1" eaLnBrk="1" fontAlgn="auto" hangingPunct="1">
              <a:spcAft>
                <a:spcPts val="0"/>
              </a:spcAft>
              <a:buFontTx/>
              <a:buNone/>
              <a:defRPr/>
            </a:pPr>
            <a:r>
              <a:rPr lang="ar-SA" sz="2400" dirty="0">
                <a:solidFill>
                  <a:srgbClr val="FFC000"/>
                </a:solidFill>
              </a:rPr>
              <a:t>1</a:t>
            </a:r>
            <a:r>
              <a:rPr lang="ar-SA" sz="2400" dirty="0">
                <a:solidFill>
                  <a:srgbClr val="C00000"/>
                </a:solidFill>
              </a:rPr>
              <a:t>- البيئة الطبيعية: </a:t>
            </a:r>
            <a:r>
              <a:rPr lang="ar-SA" sz="2400" dirty="0"/>
              <a:t>وهي عبارة عن المظاهر التي لا دخل للإنسان في وجودها أو استخدامها، وهي هبات الله الطبيعية. ومن مظاهرها: الهواء، الصحراء، البحار، المناخ، التضاريس، الماء السطحي والجوفي، الحياة النباتية والحيوانية. وهي تتفاعل فيما بينها ضمن دورة ديناميكية متكاملة ومنظمة. </a:t>
            </a:r>
          </a:p>
          <a:p>
            <a:pPr marL="0" indent="0" algn="r" rtl="1" eaLnBrk="1" fontAlgn="auto" hangingPunct="1">
              <a:spcAft>
                <a:spcPts val="0"/>
              </a:spcAft>
              <a:buFontTx/>
              <a:buNone/>
              <a:defRPr/>
            </a:pPr>
            <a:r>
              <a:rPr lang="ar-SA" sz="2400" dirty="0">
                <a:solidFill>
                  <a:srgbClr val="FFC000"/>
                </a:solidFill>
              </a:rPr>
              <a:t>2</a:t>
            </a:r>
            <a:r>
              <a:rPr lang="ar-SA" sz="2400" dirty="0">
                <a:solidFill>
                  <a:srgbClr val="C00000"/>
                </a:solidFill>
              </a:rPr>
              <a:t>- البيئة المشيدة: </a:t>
            </a:r>
            <a:r>
              <a:rPr lang="ar-SA" sz="2400" dirty="0"/>
              <a:t>وتتكون من البنية الأساسية المادية التي شيدها الإنسان وسخرها لخدمته. وتشمل البيئة االمشيدة استعمالات الأراضي للزراعة والمناطق السكنية والتنقيب فيها عن الثروات الطبيعية، وتشمل كذلك المناطق الصناعية والمراكز التجارية والمدارس والمعاهد والطرق.                                    </a:t>
            </a:r>
            <a:endParaRPr lang="en-US" sz="2400" dirty="0"/>
          </a:p>
        </p:txBody>
      </p:sp>
      <p:sp>
        <p:nvSpPr>
          <p:cNvPr id="39940" name="Slide Number Placeholder 3"/>
          <p:cNvSpPr>
            <a:spLocks noGrp="1"/>
          </p:cNvSpPr>
          <p:nvPr>
            <p:ph type="sldNum" sz="quarter" idx="12"/>
          </p:nvPr>
        </p:nvSpPr>
        <p:spPr bwMode="auto">
          <a:noFill/>
          <a:ln>
            <a:miter lim="800000"/>
            <a:headEnd/>
            <a:tailEnd/>
          </a:ln>
        </p:spPr>
        <p:txBody>
          <a:bodyPr/>
          <a:lstStyle/>
          <a:p>
            <a:fld id="{1CAE08D3-2B9E-446D-8552-DCF9F9BB99FD}" type="slidenum">
              <a:rPr lang="ar-SA"/>
              <a:pPr/>
              <a:t>3</a:t>
            </a:fld>
            <a:endParaRPr lang="en-US"/>
          </a:p>
        </p:txBody>
      </p:sp>
      <p:sp>
        <p:nvSpPr>
          <p:cNvPr id="5" name="TextBox 4">
            <a:extLst>
              <a:ext uri="{FF2B5EF4-FFF2-40B4-BE49-F238E27FC236}">
                <a16:creationId xmlns:a16="http://schemas.microsoft.com/office/drawing/2014/main" id="{36EA2E9C-6022-48E9-868D-2F8E3CDE4B04}"/>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142976" y="321468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800" b="1" i="0" u="none" strike="noStrike" kern="1200" cap="small" spc="0" normalizeH="0" baseline="0" noProof="0" dirty="0">
                <a:ln>
                  <a:noFill/>
                </a:ln>
                <a:solidFill>
                  <a:srgbClr val="C00000"/>
                </a:solidFill>
                <a:effectLst>
                  <a:glow rad="228600">
                    <a:srgbClr val="4BACC6">
                      <a:satMod val="175000"/>
                      <a:alpha val="40000"/>
                    </a:srgbClr>
                  </a:glow>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800" b="1" i="0" u="none" strike="noStrike" kern="1200" cap="small" spc="0" normalizeH="0" baseline="0" noProof="0" dirty="0">
              <a:ln>
                <a:noFill/>
              </a:ln>
              <a:solidFill>
                <a:srgbClr val="C00000"/>
              </a:solidFill>
              <a:effectLst>
                <a:glow rad="228600">
                  <a:srgbClr val="4BACC6">
                    <a:satMod val="175000"/>
                    <a:alpha val="40000"/>
                  </a:srgbClr>
                </a:glow>
              </a:effectLst>
              <a:uLnTx/>
              <a:uFillTx/>
              <a:latin typeface="Calibri"/>
              <a:ea typeface="+mj-ea"/>
              <a:cs typeface="+mj-cs"/>
            </a:endParaRPr>
          </a:p>
        </p:txBody>
      </p:sp>
      <p:pic>
        <p:nvPicPr>
          <p:cNvPr id="11266" name="Picture 2" descr="ÙØªÙØ¬Ø© Ø¨Ø­Ø« Ø§ÙØµÙØ± Ø¹Ù Ø§ÙØ¨ÙØ¦Ø© ÙÙ Ø­ÙÙÙØ§"/>
          <p:cNvPicPr>
            <a:picLocks noChangeAspect="1" noChangeArrowheads="1"/>
          </p:cNvPicPr>
          <p:nvPr/>
        </p:nvPicPr>
        <p:blipFill>
          <a:blip r:embed="rId2"/>
          <a:srcRect/>
          <a:stretch>
            <a:fillRect/>
          </a:stretch>
        </p:blipFill>
        <p:spPr bwMode="auto">
          <a:xfrm>
            <a:off x="2285984" y="4071942"/>
            <a:ext cx="4357718" cy="18859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a:extLst>
              <a:ext uri="{FF2B5EF4-FFF2-40B4-BE49-F238E27FC236}">
                <a16:creationId xmlns:a16="http://schemas.microsoft.com/office/drawing/2014/main" id="{A59B39E1-3897-4EE2-9182-FEA41B5FFB41}"/>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571472" y="2214554"/>
          <a:ext cx="8286810" cy="4419600"/>
        </p:xfrm>
        <a:graphic>
          <a:graphicData uri="http://schemas.openxmlformats.org/drawingml/2006/table">
            <a:tbl>
              <a:tblPr rtl="1" firstRow="1" bandRow="1">
                <a:tableStyleId>{7DF18680-E054-41AD-8BC1-D1AEF772440D}</a:tableStyleId>
              </a:tblPr>
              <a:tblGrid>
                <a:gridCol w="2762270">
                  <a:extLst>
                    <a:ext uri="{9D8B030D-6E8A-4147-A177-3AD203B41FA5}">
                      <a16:colId xmlns:a16="http://schemas.microsoft.com/office/drawing/2014/main" val="20000"/>
                    </a:ext>
                  </a:extLst>
                </a:gridCol>
                <a:gridCol w="2762270">
                  <a:extLst>
                    <a:ext uri="{9D8B030D-6E8A-4147-A177-3AD203B41FA5}">
                      <a16:colId xmlns:a16="http://schemas.microsoft.com/office/drawing/2014/main" val="20001"/>
                    </a:ext>
                  </a:extLst>
                </a:gridCol>
                <a:gridCol w="2762270">
                  <a:extLst>
                    <a:ext uri="{9D8B030D-6E8A-4147-A177-3AD203B41FA5}">
                      <a16:colId xmlns:a16="http://schemas.microsoft.com/office/drawing/2014/main" val="20002"/>
                    </a:ext>
                  </a:extLst>
                </a:gridCol>
              </a:tblGrid>
              <a:tr h="55889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p>
                      <a:pPr algn="ctr" rtl="1"/>
                      <a:endParaRPr lang="ar-SA"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p>
                      <a:pPr algn="ctr" rtl="1"/>
                      <a:endParaRPr lang="ar-SA"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p>
                      <a:pPr algn="ctr" rtl="1"/>
                      <a:endParaRPr lang="ar-SA" dirty="0"/>
                    </a:p>
                  </a:txBody>
                  <a:tcPr/>
                </a:tc>
                <a:extLst>
                  <a:ext uri="{0D108BD9-81ED-4DB2-BD59-A6C34878D82A}">
                    <a16:rowId xmlns:a16="http://schemas.microsoft.com/office/drawing/2014/main" val="10000"/>
                  </a:ext>
                </a:extLst>
              </a:tr>
              <a:tr h="3513069">
                <a:tc>
                  <a:txBody>
                    <a:bodyPr/>
                    <a:lstStyle/>
                    <a:p>
                      <a:pPr marL="355600" indent="-355600" algn="r">
                        <a:buClrTx/>
                        <a:buSzPct val="100000"/>
                        <a:buFont typeface="+mj-lt"/>
                        <a:buAutoNum type="arabicPeriod"/>
                        <a:defRPr/>
                      </a:pPr>
                      <a:r>
                        <a:rPr lang="ar-SA" sz="2000" b="1" u="none" dirty="0">
                          <a:cs typeface="+mn-cs"/>
                        </a:rPr>
                        <a:t>مركبات الكربون: </a:t>
                      </a:r>
                      <a:r>
                        <a:rPr lang="ar-SA" sz="1800" b="0" u="none" dirty="0">
                          <a:cs typeface="+mn-cs"/>
                        </a:rPr>
                        <a:t>أول أكسيد الكربون </a:t>
                      </a:r>
                      <a:r>
                        <a:rPr lang="en-US" sz="1800" b="0" u="none" dirty="0">
                          <a:cs typeface="+mn-cs"/>
                        </a:rPr>
                        <a:t>CO</a:t>
                      </a:r>
                      <a:r>
                        <a:rPr lang="ar-SA" sz="1800" b="0" u="none" dirty="0">
                          <a:cs typeface="+mn-cs"/>
                        </a:rPr>
                        <a:t> </a:t>
                      </a:r>
                    </a:p>
                    <a:p>
                      <a:pPr marL="355600" indent="0" algn="r">
                        <a:buClrTx/>
                        <a:buSzPct val="100000"/>
                        <a:buFont typeface="+mj-lt"/>
                        <a:buNone/>
                        <a:defRPr/>
                      </a:pPr>
                      <a:r>
                        <a:rPr lang="ar-SA" sz="1800" b="0" u="none" dirty="0">
                          <a:cs typeface="+mn-cs"/>
                        </a:rPr>
                        <a:t>ثاني أكسيد الكربون </a:t>
                      </a:r>
                      <a:r>
                        <a:rPr lang="en-US" sz="1800" b="0" u="none" dirty="0">
                          <a:cs typeface="+mn-cs"/>
                        </a:rPr>
                        <a:t>CO</a:t>
                      </a:r>
                      <a:r>
                        <a:rPr lang="en-US" sz="1800" b="0" u="none" baseline="-25000" dirty="0">
                          <a:cs typeface="+mn-cs"/>
                        </a:rPr>
                        <a:t>2</a:t>
                      </a:r>
                      <a:endParaRPr lang="ar-SA" sz="1800" b="0" u="none" baseline="-25000" dirty="0">
                        <a:cs typeface="+mn-cs"/>
                      </a:endParaRPr>
                    </a:p>
                    <a:p>
                      <a:pPr algn="ctr" rtl="1"/>
                      <a:endParaRPr lang="ar-SA" dirty="0"/>
                    </a:p>
                  </a:txBody>
                  <a:tcPr/>
                </a:tc>
                <a:tc>
                  <a:txBody>
                    <a:bodyPr/>
                    <a:lstStyle/>
                    <a:p>
                      <a:pPr algn="r" rtl="1"/>
                      <a:r>
                        <a:rPr lang="ar-SA" sz="1800" dirty="0"/>
                        <a:t>من عملية الاحتراق غير الكامل  للوقود مثل الغاز الطبيعي أو الفحم أو الخشب ليعطي </a:t>
                      </a:r>
                      <a:r>
                        <a:rPr lang="en-US" sz="1800" dirty="0"/>
                        <a:t>Co</a:t>
                      </a:r>
                      <a:r>
                        <a:rPr lang="ar-SA" sz="1800" baseline="0" dirty="0"/>
                        <a:t> </a:t>
                      </a:r>
                      <a:r>
                        <a:rPr lang="ar-SA" sz="1800" dirty="0"/>
                        <a:t>. </a:t>
                      </a:r>
                      <a:r>
                        <a:rPr lang="ar-SA" sz="1800" baseline="0" dirty="0"/>
                        <a:t>أو</a:t>
                      </a:r>
                      <a:r>
                        <a:rPr lang="ar-SA" sz="1800" dirty="0"/>
                        <a:t>من الاحتراق الكامل للوقود ليعطي </a:t>
                      </a:r>
                      <a:r>
                        <a:rPr lang="en-US" sz="1800" dirty="0"/>
                        <a:t>CO</a:t>
                      </a:r>
                      <a:r>
                        <a:rPr lang="en-US" sz="1800" baseline="-25000" dirty="0"/>
                        <a:t>2</a:t>
                      </a:r>
                    </a:p>
                    <a:p>
                      <a:pPr algn="r" rtl="1"/>
                      <a:r>
                        <a:rPr lang="ar-SA" sz="1800" dirty="0"/>
                        <a:t>عوادم السيارات أحد المصادر الرئيسية لتكون غاز أول أكسيد الكربون</a:t>
                      </a:r>
                      <a:r>
                        <a:rPr lang="en-US" sz="1800" dirty="0"/>
                        <a:t>.</a:t>
                      </a:r>
                      <a:r>
                        <a:rPr lang="ar-SA" sz="1800" dirty="0"/>
                        <a:t> </a:t>
                      </a:r>
                      <a:endParaRPr lang="ar-SA" sz="1800" baseline="-25000" dirty="0"/>
                    </a:p>
                    <a:p>
                      <a:pPr algn="ctr" rtl="1"/>
                      <a:endParaRPr lang="ar-SA" dirty="0"/>
                    </a:p>
                  </a:txBody>
                  <a:tcPr/>
                </a:tc>
                <a:tc>
                  <a:txBody>
                    <a:bodyPr/>
                    <a:lstStyle/>
                    <a:p>
                      <a:pPr marL="182563" marR="0" lvl="2" indent="-182563" algn="r" defTabSz="914400" rtl="1" eaLnBrk="1" fontAlgn="auto" latinLnBrk="0" hangingPunct="1">
                        <a:lnSpc>
                          <a:spcPct val="100000"/>
                        </a:lnSpc>
                        <a:spcBef>
                          <a:spcPts val="0"/>
                        </a:spcBef>
                        <a:spcAft>
                          <a:spcPts val="0"/>
                        </a:spcAft>
                        <a:buClrTx/>
                        <a:buSzTx/>
                        <a:buFont typeface="+mj-lt"/>
                        <a:buAutoNum type="arabicPeriod"/>
                        <a:tabLst/>
                        <a:defRPr/>
                      </a:pPr>
                      <a:r>
                        <a:rPr lang="ar-SA" sz="1600" b="0" u="none" dirty="0">
                          <a:cs typeface="+mn-cs"/>
                        </a:rPr>
                        <a:t>غاز أول أكسيد الكربون يودي إلى </a:t>
                      </a:r>
                      <a:r>
                        <a:rPr lang="ar-SA" sz="1600" b="0" u="none" dirty="0" err="1">
                          <a:cs typeface="+mn-cs"/>
                        </a:rPr>
                        <a:t>الإختناق</a:t>
                      </a:r>
                      <a:r>
                        <a:rPr lang="ar-SA" sz="1600" b="0" u="none" dirty="0">
                          <a:cs typeface="+mn-cs"/>
                        </a:rPr>
                        <a:t> للكائن الحي فهو </a:t>
                      </a:r>
                      <a:r>
                        <a:rPr lang="ar-SA" sz="1600" dirty="0"/>
                        <a:t>يحرم أنسجة الجسم من الأكسجين</a:t>
                      </a:r>
                      <a:r>
                        <a:rPr lang="ar-SA" sz="1600" baseline="0" dirty="0"/>
                        <a:t> لأنه</a:t>
                      </a:r>
                      <a:r>
                        <a:rPr lang="ar-SA" sz="1600" dirty="0"/>
                        <a:t> يتحد بشراهة بالهيموجلوبين الموجود في كرات الدم الحمراء فيعوقها بالتالي عن القيام بأداء وظيفتها الطبيعية في حمل الأكسجين لجميع خلايا الجسم فيحدث الاختناق بسبب عدم وصول الأكسجين إلى المخ.</a:t>
                      </a:r>
                      <a:endParaRPr lang="en-US" sz="1600" dirty="0"/>
                    </a:p>
                    <a:p>
                      <a:pPr marL="182563" marR="0" lvl="2" indent="-182563" algn="r" defTabSz="914400" rtl="1" eaLnBrk="1" fontAlgn="auto" latinLnBrk="0" hangingPunct="1">
                        <a:lnSpc>
                          <a:spcPct val="100000"/>
                        </a:lnSpc>
                        <a:spcBef>
                          <a:spcPts val="0"/>
                        </a:spcBef>
                        <a:spcAft>
                          <a:spcPts val="0"/>
                        </a:spcAft>
                        <a:buClrTx/>
                        <a:buSzTx/>
                        <a:buFont typeface="+mj-lt"/>
                        <a:buAutoNum type="arabicPeriod"/>
                        <a:tabLst/>
                        <a:defRPr/>
                      </a:pPr>
                      <a:r>
                        <a:rPr lang="ar-SA" sz="1600" dirty="0"/>
                        <a:t>غـاز ثاني أكسيــد الكربــون يؤدي </a:t>
                      </a:r>
                      <a:r>
                        <a:rPr lang="ar-SA" sz="1600" dirty="0" err="1"/>
                        <a:t>الى</a:t>
                      </a:r>
                      <a:r>
                        <a:rPr lang="ar-SA" sz="1600" dirty="0"/>
                        <a:t> صعوبة في التنفس والشعور بالاختناق مع تهيج </a:t>
                      </a:r>
                      <a:r>
                        <a:rPr lang="ar-SA" sz="1600" dirty="0" err="1"/>
                        <a:t>للأغشيه</a:t>
                      </a:r>
                      <a:r>
                        <a:rPr lang="ar-SA" sz="1600" dirty="0"/>
                        <a:t> </a:t>
                      </a:r>
                      <a:r>
                        <a:rPr lang="ar-SA" sz="1600" dirty="0" err="1"/>
                        <a:t>المخاطيـه</a:t>
                      </a:r>
                      <a:r>
                        <a:rPr lang="ar-SA" sz="1600" dirty="0"/>
                        <a:t> والتهاب الـقصبات </a:t>
                      </a:r>
                      <a:r>
                        <a:rPr lang="ar-SA" sz="1600" dirty="0" err="1"/>
                        <a:t>الهوائيه</a:t>
                      </a:r>
                      <a:r>
                        <a:rPr lang="ar-SA" sz="1600" dirty="0"/>
                        <a:t> وتهيج فـي الحلق. </a:t>
                      </a:r>
                      <a:endParaRPr lang="en-US" sz="1600" dirty="0"/>
                    </a:p>
                    <a:p>
                      <a:pPr algn="ctr" rtl="1"/>
                      <a:endParaRPr lang="ar-SA" dirty="0"/>
                    </a:p>
                  </a:txBody>
                  <a:tcPr/>
                </a:tc>
                <a:extLst>
                  <a:ext uri="{0D108BD9-81ED-4DB2-BD59-A6C34878D82A}">
                    <a16:rowId xmlns:a16="http://schemas.microsoft.com/office/drawing/2014/main" val="10001"/>
                  </a:ext>
                </a:extLst>
              </a:tr>
            </a:tbl>
          </a:graphicData>
        </a:graphic>
      </p:graphicFrame>
      <p:sp>
        <p:nvSpPr>
          <p:cNvPr id="3" name="Rectangle 3"/>
          <p:cNvSpPr txBox="1">
            <a:spLocks noChangeArrowheads="1"/>
          </p:cNvSpPr>
          <p:nvPr/>
        </p:nvSpPr>
        <p:spPr>
          <a:xfrm>
            <a:off x="571472" y="142873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sp>
        <p:nvSpPr>
          <p:cNvPr id="4" name="TextBox 3">
            <a:extLst>
              <a:ext uri="{FF2B5EF4-FFF2-40B4-BE49-F238E27FC236}">
                <a16:creationId xmlns:a16="http://schemas.microsoft.com/office/drawing/2014/main" id="{DB7119F6-350D-4F6C-89BB-B92BCA74C808}"/>
              </a:ext>
            </a:extLst>
          </p:cNvPr>
          <p:cNvSpPr txBox="1"/>
          <p:nvPr/>
        </p:nvSpPr>
        <p:spPr>
          <a:xfrm>
            <a:off x="1331640"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571472" y="2214554"/>
          <a:ext cx="8286810" cy="4389120"/>
        </p:xfrm>
        <a:graphic>
          <a:graphicData uri="http://schemas.openxmlformats.org/drawingml/2006/table">
            <a:tbl>
              <a:tblPr rtl="1" firstRow="1" bandRow="1">
                <a:tableStyleId>{7DF18680-E054-41AD-8BC1-D1AEF772440D}</a:tableStyleId>
              </a:tblPr>
              <a:tblGrid>
                <a:gridCol w="2762270">
                  <a:extLst>
                    <a:ext uri="{9D8B030D-6E8A-4147-A177-3AD203B41FA5}">
                      <a16:colId xmlns:a16="http://schemas.microsoft.com/office/drawing/2014/main" val="20000"/>
                    </a:ext>
                  </a:extLst>
                </a:gridCol>
                <a:gridCol w="2762270">
                  <a:extLst>
                    <a:ext uri="{9D8B030D-6E8A-4147-A177-3AD203B41FA5}">
                      <a16:colId xmlns:a16="http://schemas.microsoft.com/office/drawing/2014/main" val="20001"/>
                    </a:ext>
                  </a:extLst>
                </a:gridCol>
                <a:gridCol w="2762270">
                  <a:extLst>
                    <a:ext uri="{9D8B030D-6E8A-4147-A177-3AD203B41FA5}">
                      <a16:colId xmlns:a16="http://schemas.microsoft.com/office/drawing/2014/main" val="20002"/>
                    </a:ext>
                  </a:extLst>
                </a:gridCol>
              </a:tblGrid>
              <a:tr h="58831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p>
                      <a:pPr algn="ctr" rtl="1"/>
                      <a:endParaRPr lang="ar-SA"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p>
                      <a:pPr algn="ctr" rtl="1"/>
                      <a:endParaRPr lang="ar-SA"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p>
                      <a:pPr algn="ctr" rtl="1"/>
                      <a:endParaRPr lang="ar-SA" dirty="0"/>
                    </a:p>
                  </a:txBody>
                  <a:tcPr/>
                </a:tc>
                <a:extLst>
                  <a:ext uri="{0D108BD9-81ED-4DB2-BD59-A6C34878D82A}">
                    <a16:rowId xmlns:a16="http://schemas.microsoft.com/office/drawing/2014/main" val="10000"/>
                  </a:ext>
                </a:extLst>
              </a:tr>
              <a:tr h="3697967">
                <a:tc>
                  <a:txBody>
                    <a:bodyPr/>
                    <a:lstStyle/>
                    <a:p>
                      <a:pPr marL="342900" marR="0" lvl="1" indent="-342900" algn="r" defTabSz="914400" rtl="1" eaLnBrk="1" fontAlgn="auto" latinLnBrk="0" hangingPunct="1">
                        <a:lnSpc>
                          <a:spcPct val="100000"/>
                        </a:lnSpc>
                        <a:spcBef>
                          <a:spcPts val="0"/>
                        </a:spcBef>
                        <a:spcAft>
                          <a:spcPts val="0"/>
                        </a:spcAft>
                        <a:buClrTx/>
                        <a:buSzTx/>
                        <a:buFont typeface="+mj-lt"/>
                        <a:buAutoNum type="arabicPeriod" startAt="2"/>
                        <a:tabLst/>
                        <a:defRPr/>
                      </a:pPr>
                      <a:r>
                        <a:rPr lang="ar-SA" sz="2000" b="1" u="none" dirty="0" err="1">
                          <a:latin typeface="Times New Roman" pitchFamily="18" charset="0"/>
                          <a:cs typeface="+mn-cs"/>
                        </a:rPr>
                        <a:t>أكاسيد</a:t>
                      </a:r>
                      <a:r>
                        <a:rPr lang="ar-SA" sz="2000" b="1" u="none" dirty="0">
                          <a:latin typeface="Times New Roman" pitchFamily="18" charset="0"/>
                          <a:cs typeface="+mn-cs"/>
                        </a:rPr>
                        <a:t> الكبريت: </a:t>
                      </a:r>
                      <a:r>
                        <a:rPr lang="ar-SA" sz="1800" u="none" dirty="0">
                          <a:latin typeface="Times New Roman" pitchFamily="18" charset="0"/>
                          <a:cs typeface="+mn-cs"/>
                        </a:rPr>
                        <a:t>ثاني أكسيد الكبريت </a:t>
                      </a:r>
                      <a:r>
                        <a:rPr lang="en-GB" sz="1800" u="none" dirty="0">
                          <a:latin typeface="Times New Roman" pitchFamily="18" charset="0"/>
                          <a:cs typeface="Times New Roman" pitchFamily="18" charset="0"/>
                        </a:rPr>
                        <a:t>SO</a:t>
                      </a:r>
                      <a:r>
                        <a:rPr lang="en-GB" sz="1800" u="none" baseline="-25000" dirty="0">
                          <a:latin typeface="Times New Roman" pitchFamily="18" charset="0"/>
                          <a:cs typeface="Times New Roman" pitchFamily="18" charset="0"/>
                        </a:rPr>
                        <a:t>2</a:t>
                      </a:r>
                      <a:r>
                        <a:rPr lang="ar-SA" sz="1800" u="none" dirty="0">
                          <a:latin typeface="Times New Roman" pitchFamily="18" charset="0"/>
                          <a:cs typeface="+mn-cs"/>
                        </a:rPr>
                        <a:t> و الذي يتأكسد ويتحول إلى </a:t>
                      </a:r>
                      <a:r>
                        <a:rPr lang="en-GB" sz="1800" u="none" dirty="0">
                          <a:latin typeface="Times New Roman" pitchFamily="18" charset="0"/>
                          <a:cs typeface="Times New Roman" pitchFamily="18" charset="0"/>
                        </a:rPr>
                        <a:t>SO</a:t>
                      </a:r>
                      <a:r>
                        <a:rPr lang="en-GB" sz="1800" u="none" baseline="-25000" dirty="0">
                          <a:latin typeface="Times New Roman" pitchFamily="18" charset="0"/>
                          <a:cs typeface="Times New Roman" pitchFamily="18" charset="0"/>
                        </a:rPr>
                        <a:t>3</a:t>
                      </a:r>
                      <a:r>
                        <a:rPr lang="ar-SA" sz="1800" u="none" dirty="0">
                          <a:latin typeface="Times New Roman" pitchFamily="18" charset="0"/>
                          <a:cs typeface="+mn-cs"/>
                        </a:rPr>
                        <a:t> و مع الرطوبة يتحول إلى حمض الكبريتيك</a:t>
                      </a:r>
                      <a:r>
                        <a:rPr lang="en-GB" sz="1800" u="none" dirty="0">
                          <a:latin typeface="Times New Roman" pitchFamily="18" charset="0"/>
                          <a:cs typeface="Times New Roman" pitchFamily="18" charset="0"/>
                        </a:rPr>
                        <a:t>H</a:t>
                      </a:r>
                      <a:r>
                        <a:rPr lang="en-GB" sz="1800" u="none" baseline="-25000" dirty="0">
                          <a:latin typeface="Times New Roman" pitchFamily="18" charset="0"/>
                          <a:cs typeface="Times New Roman" pitchFamily="18" charset="0"/>
                        </a:rPr>
                        <a:t>2</a:t>
                      </a:r>
                      <a:r>
                        <a:rPr lang="en-GB" sz="1800" u="none" dirty="0">
                          <a:latin typeface="Times New Roman" pitchFamily="18" charset="0"/>
                          <a:cs typeface="Times New Roman" pitchFamily="18" charset="0"/>
                        </a:rPr>
                        <a:t>SO</a:t>
                      </a:r>
                      <a:r>
                        <a:rPr lang="en-GB" sz="1800" u="none" baseline="-25000" dirty="0">
                          <a:latin typeface="Times New Roman" pitchFamily="18" charset="0"/>
                          <a:cs typeface="Times New Roman" pitchFamily="18" charset="0"/>
                        </a:rPr>
                        <a:t>4</a:t>
                      </a:r>
                      <a:r>
                        <a:rPr lang="en-GB" sz="1800" u="none" dirty="0">
                          <a:latin typeface="Times New Roman" pitchFamily="18" charset="0"/>
                          <a:cs typeface="Times New Roman" pitchFamily="18" charset="0"/>
                        </a:rPr>
                        <a:t> </a:t>
                      </a:r>
                      <a:r>
                        <a:rPr lang="ar-SA" sz="1800" u="none" dirty="0">
                          <a:latin typeface="Times New Roman" pitchFamily="18" charset="0"/>
                          <a:cs typeface="+mn-cs"/>
                        </a:rPr>
                        <a:t> </a:t>
                      </a:r>
                      <a:r>
                        <a:rPr lang="en-US" sz="1800" u="none" dirty="0">
                          <a:latin typeface="Times New Roman" pitchFamily="18" charset="0"/>
                          <a:cs typeface="Times New Roman" pitchFamily="18" charset="0"/>
                        </a:rPr>
                        <a:t> </a:t>
                      </a:r>
                      <a:r>
                        <a:rPr lang="ar-SA" sz="1800" u="none" dirty="0" err="1">
                          <a:latin typeface="Times New Roman" pitchFamily="18" charset="0"/>
                          <a:cs typeface="+mn-cs"/>
                        </a:rPr>
                        <a:t>الذى</a:t>
                      </a:r>
                      <a:r>
                        <a:rPr lang="ar-SA" sz="1800" u="none" dirty="0">
                          <a:latin typeface="Times New Roman" pitchFamily="18" charset="0"/>
                          <a:cs typeface="+mn-cs"/>
                        </a:rPr>
                        <a:t> يعتبر من مكونات </a:t>
                      </a:r>
                      <a:r>
                        <a:rPr lang="ar-SA" sz="1800" dirty="0">
                          <a:latin typeface="Times New Roman" pitchFamily="18" charset="0"/>
                          <a:cs typeface="+mn-cs"/>
                        </a:rPr>
                        <a:t>الضباب ألدخاني .</a:t>
                      </a:r>
                    </a:p>
                    <a:p>
                      <a:pPr algn="ctr" rtl="1"/>
                      <a:endParaRPr lang="ar-SA" dirty="0"/>
                    </a:p>
                  </a:txBody>
                  <a:tcPr/>
                </a:tc>
                <a:tc>
                  <a:txBody>
                    <a:bodyPr/>
                    <a:lstStyle/>
                    <a:p>
                      <a:pPr algn="r" rtl="1"/>
                      <a:endParaRPr lang="en-US" sz="1800" baseline="-25000" dirty="0"/>
                    </a:p>
                    <a:p>
                      <a:pPr algn="r" rtl="1"/>
                      <a:r>
                        <a:rPr lang="ar-SA" sz="1800" dirty="0">
                          <a:latin typeface="Times New Roman" pitchFamily="18" charset="0"/>
                          <a:cs typeface="+mn-cs"/>
                        </a:rPr>
                        <a:t>من </a:t>
                      </a:r>
                      <a:r>
                        <a:rPr lang="ar-SA" sz="1800" dirty="0" err="1">
                          <a:latin typeface="Times New Roman" pitchFamily="18" charset="0"/>
                          <a:cs typeface="+mn-cs"/>
                        </a:rPr>
                        <a:t>إحتراق</a:t>
                      </a:r>
                      <a:r>
                        <a:rPr lang="en-US" sz="1800" dirty="0">
                          <a:latin typeface="Times New Roman" pitchFamily="18" charset="0"/>
                          <a:cs typeface="Times New Roman" pitchFamily="18" charset="0"/>
                        </a:rPr>
                        <a:t> </a:t>
                      </a:r>
                      <a:r>
                        <a:rPr lang="ar-SA" sz="1800" dirty="0">
                          <a:latin typeface="Times New Roman" pitchFamily="18" charset="0"/>
                          <a:cs typeface="+mn-cs"/>
                        </a:rPr>
                        <a:t>الوقود كالفحم وزيت البترول ومن المصانع</a:t>
                      </a:r>
                      <a:r>
                        <a:rPr lang="en-US" sz="1800" dirty="0"/>
                        <a:t>.</a:t>
                      </a:r>
                      <a:r>
                        <a:rPr lang="ar-SA" sz="1800" dirty="0"/>
                        <a:t> </a:t>
                      </a:r>
                      <a:endParaRPr lang="ar-SA" sz="1800" baseline="-25000" dirty="0"/>
                    </a:p>
                    <a:p>
                      <a:pPr algn="ctr" rtl="1"/>
                      <a:endParaRPr lang="ar-SA" dirty="0"/>
                    </a:p>
                  </a:txBody>
                  <a:tcPr/>
                </a:tc>
                <a:tc>
                  <a:txBody>
                    <a:bodyPr/>
                    <a:lstStyle/>
                    <a:p>
                      <a:pPr marL="182563" lvl="1" indent="-182563" algn="r" rtl="1">
                        <a:buFont typeface="+mj-lt"/>
                        <a:buAutoNum type="arabicPeriod"/>
                        <a:tabLst>
                          <a:tab pos="1209675" algn="l"/>
                        </a:tabLst>
                        <a:defRPr/>
                      </a:pPr>
                      <a:r>
                        <a:rPr lang="ar-SA" sz="1600" dirty="0">
                          <a:latin typeface="Times New Roman" pitchFamily="18" charset="0"/>
                          <a:cs typeface="+mn-cs"/>
                        </a:rPr>
                        <a:t>يؤثر </a:t>
                      </a:r>
                      <a:r>
                        <a:rPr lang="en-GB" sz="1600" dirty="0">
                          <a:latin typeface="Times New Roman" pitchFamily="18" charset="0"/>
                          <a:cs typeface="+mn-cs"/>
                        </a:rPr>
                        <a:t>SO</a:t>
                      </a:r>
                      <a:r>
                        <a:rPr lang="en-GB" sz="1600" baseline="-25000" dirty="0">
                          <a:latin typeface="Times New Roman" pitchFamily="18" charset="0"/>
                          <a:cs typeface="+mn-cs"/>
                        </a:rPr>
                        <a:t>2</a:t>
                      </a:r>
                      <a:r>
                        <a:rPr lang="en-GB" sz="1600" dirty="0">
                          <a:latin typeface="Times New Roman" pitchFamily="18" charset="0"/>
                          <a:cs typeface="+mn-cs"/>
                        </a:rPr>
                        <a:t> </a:t>
                      </a:r>
                      <a:r>
                        <a:rPr lang="ar-SA" sz="1600" dirty="0">
                          <a:latin typeface="Times New Roman" pitchFamily="18" charset="0"/>
                          <a:cs typeface="+mn-cs"/>
                        </a:rPr>
                        <a:t> على الجهاز التنفسي مسبب السعال الجاف </a:t>
                      </a:r>
                      <a:r>
                        <a:rPr lang="ar-SA" sz="1600" dirty="0" err="1">
                          <a:latin typeface="Times New Roman" pitchFamily="18" charset="0"/>
                          <a:cs typeface="+mn-cs"/>
                        </a:rPr>
                        <a:t>و</a:t>
                      </a:r>
                      <a:r>
                        <a:rPr lang="ar-SA" sz="1600" dirty="0">
                          <a:latin typeface="Times New Roman" pitchFamily="18" charset="0"/>
                          <a:cs typeface="+mn-cs"/>
                        </a:rPr>
                        <a:t> التهاب القصبات </a:t>
                      </a:r>
                      <a:r>
                        <a:rPr lang="ar-SA" sz="1600" dirty="0" err="1">
                          <a:latin typeface="Times New Roman" pitchFamily="18" charset="0"/>
                          <a:cs typeface="+mn-cs"/>
                        </a:rPr>
                        <a:t>و</a:t>
                      </a:r>
                      <a:r>
                        <a:rPr lang="ar-SA" sz="1600" dirty="0">
                          <a:latin typeface="Times New Roman" pitchFamily="18" charset="0"/>
                          <a:cs typeface="+mn-cs"/>
                        </a:rPr>
                        <a:t> ضيقاً في التنفس  قد يؤدي إلى الاختناق.</a:t>
                      </a:r>
                    </a:p>
                    <a:p>
                      <a:pPr marL="182563" lvl="1" indent="-182563" algn="r" rtl="1">
                        <a:buFont typeface="+mj-lt"/>
                        <a:buAutoNum type="arabicPeriod"/>
                        <a:tabLst>
                          <a:tab pos="1209675" algn="l"/>
                        </a:tabLst>
                        <a:defRPr/>
                      </a:pPr>
                      <a:r>
                        <a:rPr lang="ar-SA" sz="1600" dirty="0">
                          <a:latin typeface="Times New Roman" pitchFamily="18" charset="0"/>
                          <a:cs typeface="+mn-cs"/>
                        </a:rPr>
                        <a:t>التعرض الطويل </a:t>
                      </a:r>
                      <a:r>
                        <a:rPr lang="ar-SA" sz="1600" dirty="0" err="1">
                          <a:latin typeface="Times New Roman" pitchFamily="18" charset="0"/>
                          <a:cs typeface="+mn-cs"/>
                        </a:rPr>
                        <a:t>لتراكيز</a:t>
                      </a:r>
                      <a:r>
                        <a:rPr lang="ar-SA" sz="1600" dirty="0">
                          <a:latin typeface="Times New Roman" pitchFamily="18" charset="0"/>
                          <a:cs typeface="+mn-cs"/>
                        </a:rPr>
                        <a:t> و لو منخفضة يؤدي إلى نقص حس الذوق ( الطعم ) </a:t>
                      </a:r>
                      <a:r>
                        <a:rPr lang="ar-SA" sz="1600" dirty="0" err="1">
                          <a:latin typeface="Times New Roman" pitchFamily="18" charset="0"/>
                          <a:cs typeface="+mn-cs"/>
                        </a:rPr>
                        <a:t>و</a:t>
                      </a:r>
                      <a:r>
                        <a:rPr lang="ar-SA" sz="1600" dirty="0">
                          <a:latin typeface="Times New Roman" pitchFamily="18" charset="0"/>
                          <a:cs typeface="+mn-cs"/>
                        </a:rPr>
                        <a:t> الشم </a:t>
                      </a:r>
                      <a:r>
                        <a:rPr lang="ar-SA" sz="1600" dirty="0" err="1">
                          <a:latin typeface="Times New Roman" pitchFamily="18" charset="0"/>
                          <a:cs typeface="+mn-cs"/>
                        </a:rPr>
                        <a:t>و</a:t>
                      </a:r>
                      <a:r>
                        <a:rPr lang="ar-SA" sz="1600" dirty="0">
                          <a:latin typeface="Times New Roman" pitchFamily="18" charset="0"/>
                          <a:cs typeface="+mn-cs"/>
                        </a:rPr>
                        <a:t> التهاب القصبات الهوائية المزمن وغيرها.</a:t>
                      </a:r>
                    </a:p>
                    <a:p>
                      <a:pPr marL="182563" lvl="1" indent="-182563" algn="r" rtl="1">
                        <a:buFont typeface="+mj-lt"/>
                        <a:buAutoNum type="arabicPeriod"/>
                        <a:tabLst>
                          <a:tab pos="1209675" algn="l"/>
                        </a:tabLst>
                        <a:defRPr/>
                      </a:pPr>
                      <a:r>
                        <a:rPr lang="ar-SA" sz="1600" dirty="0">
                          <a:latin typeface="Times New Roman" pitchFamily="18" charset="0"/>
                          <a:cs typeface="+mn-cs"/>
                        </a:rPr>
                        <a:t>على مستوى النباتات يؤثر بشكل  كبير على الأوراق </a:t>
                      </a:r>
                      <a:r>
                        <a:rPr lang="ar-SA" sz="1600" dirty="0" err="1">
                          <a:latin typeface="Times New Roman" pitchFamily="18" charset="0"/>
                          <a:cs typeface="+mn-cs"/>
                        </a:rPr>
                        <a:t>و</a:t>
                      </a:r>
                      <a:r>
                        <a:rPr lang="ar-SA" sz="1600" dirty="0">
                          <a:latin typeface="Times New Roman" pitchFamily="18" charset="0"/>
                          <a:cs typeface="+mn-cs"/>
                        </a:rPr>
                        <a:t> التركيب النسيجي فيها </a:t>
                      </a:r>
                      <a:r>
                        <a:rPr lang="ar-SA" sz="1600" dirty="0" err="1">
                          <a:latin typeface="Times New Roman" pitchFamily="18" charset="0"/>
                          <a:cs typeface="+mn-cs"/>
                        </a:rPr>
                        <a:t>و</a:t>
                      </a:r>
                      <a:r>
                        <a:rPr lang="ar-SA" sz="1600" dirty="0">
                          <a:latin typeface="Times New Roman" pitchFamily="18" charset="0"/>
                          <a:cs typeface="+mn-cs"/>
                        </a:rPr>
                        <a:t> أدائها لوظائفها من خلال انكماش </a:t>
                      </a:r>
                      <a:r>
                        <a:rPr lang="ar-SA" sz="1600" dirty="0" err="1">
                          <a:latin typeface="Times New Roman" pitchFamily="18" charset="0"/>
                          <a:cs typeface="+mn-cs"/>
                        </a:rPr>
                        <a:t>و</a:t>
                      </a:r>
                      <a:r>
                        <a:rPr lang="ar-SA" sz="1600" dirty="0">
                          <a:latin typeface="Times New Roman" pitchFamily="18" charset="0"/>
                          <a:cs typeface="+mn-cs"/>
                        </a:rPr>
                        <a:t> جفاف </a:t>
                      </a:r>
                      <a:r>
                        <a:rPr lang="ar-SA" sz="1600" dirty="0" err="1">
                          <a:latin typeface="Times New Roman" pitchFamily="18" charset="0"/>
                          <a:cs typeface="+mn-cs"/>
                        </a:rPr>
                        <a:t>و</a:t>
                      </a:r>
                      <a:r>
                        <a:rPr lang="ar-SA" sz="1600" dirty="0">
                          <a:latin typeface="Times New Roman" pitchFamily="18" charset="0"/>
                          <a:cs typeface="+mn-cs"/>
                        </a:rPr>
                        <a:t> موت الخلايا </a:t>
                      </a:r>
                      <a:r>
                        <a:rPr lang="ar-SA" sz="1600" dirty="0" err="1">
                          <a:latin typeface="Times New Roman" pitchFamily="18" charset="0"/>
                          <a:cs typeface="+mn-cs"/>
                        </a:rPr>
                        <a:t>و</a:t>
                      </a:r>
                      <a:r>
                        <a:rPr lang="ar-SA" sz="1600" dirty="0">
                          <a:latin typeface="Times New Roman" pitchFamily="18" charset="0"/>
                          <a:cs typeface="+mn-cs"/>
                        </a:rPr>
                        <a:t> توقف البناء الضوئي </a:t>
                      </a:r>
                      <a:r>
                        <a:rPr lang="ar-SA" sz="1600" dirty="0" err="1">
                          <a:latin typeface="Times New Roman" pitchFamily="18" charset="0"/>
                          <a:cs typeface="+mn-cs"/>
                        </a:rPr>
                        <a:t>و</a:t>
                      </a:r>
                      <a:r>
                        <a:rPr lang="ar-SA" sz="1600" dirty="0">
                          <a:latin typeface="Times New Roman" pitchFamily="18" charset="0"/>
                          <a:cs typeface="+mn-cs"/>
                        </a:rPr>
                        <a:t> الذي يعطي اللون الأصفر في بعض الأوراق.</a:t>
                      </a:r>
                      <a:endParaRPr lang="en-GB" sz="1600" dirty="0">
                        <a:latin typeface="Times New Roman" pitchFamily="18" charset="0"/>
                        <a:cs typeface="+mn-cs"/>
                      </a:endParaRPr>
                    </a:p>
                  </a:txBody>
                  <a:tcPr/>
                </a:tc>
                <a:extLst>
                  <a:ext uri="{0D108BD9-81ED-4DB2-BD59-A6C34878D82A}">
                    <a16:rowId xmlns:a16="http://schemas.microsoft.com/office/drawing/2014/main" val="10001"/>
                  </a:ext>
                </a:extLst>
              </a:tr>
            </a:tbl>
          </a:graphicData>
        </a:graphic>
      </p:graphicFrame>
      <p:sp>
        <p:nvSpPr>
          <p:cNvPr id="3" name="Rectangle 3"/>
          <p:cNvSpPr txBox="1">
            <a:spLocks noChangeArrowheads="1"/>
          </p:cNvSpPr>
          <p:nvPr/>
        </p:nvSpPr>
        <p:spPr>
          <a:xfrm>
            <a:off x="571472" y="142873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sp>
        <p:nvSpPr>
          <p:cNvPr id="4" name="TextBox 3">
            <a:extLst>
              <a:ext uri="{FF2B5EF4-FFF2-40B4-BE49-F238E27FC236}">
                <a16:creationId xmlns:a16="http://schemas.microsoft.com/office/drawing/2014/main" id="{70D34E64-1C77-4D1A-9C4E-E14DE2ADFD11}"/>
              </a:ext>
            </a:extLst>
          </p:cNvPr>
          <p:cNvSpPr txBox="1"/>
          <p:nvPr/>
        </p:nvSpPr>
        <p:spPr>
          <a:xfrm>
            <a:off x="1331640"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571472" y="2214554"/>
          <a:ext cx="8286810" cy="4338047"/>
        </p:xfrm>
        <a:graphic>
          <a:graphicData uri="http://schemas.openxmlformats.org/drawingml/2006/table">
            <a:tbl>
              <a:tblPr rtl="1" firstRow="1" bandRow="1">
                <a:tableStyleId>{7DF18680-E054-41AD-8BC1-D1AEF772440D}</a:tableStyleId>
              </a:tblPr>
              <a:tblGrid>
                <a:gridCol w="2762270">
                  <a:extLst>
                    <a:ext uri="{9D8B030D-6E8A-4147-A177-3AD203B41FA5}">
                      <a16:colId xmlns:a16="http://schemas.microsoft.com/office/drawing/2014/main" val="20000"/>
                    </a:ext>
                  </a:extLst>
                </a:gridCol>
                <a:gridCol w="2762270">
                  <a:extLst>
                    <a:ext uri="{9D8B030D-6E8A-4147-A177-3AD203B41FA5}">
                      <a16:colId xmlns:a16="http://schemas.microsoft.com/office/drawing/2014/main" val="20001"/>
                    </a:ext>
                  </a:extLst>
                </a:gridCol>
                <a:gridCol w="2762270">
                  <a:extLst>
                    <a:ext uri="{9D8B030D-6E8A-4147-A177-3AD203B41FA5}">
                      <a16:colId xmlns:a16="http://schemas.microsoft.com/office/drawing/2014/main" val="20002"/>
                    </a:ext>
                  </a:extLst>
                </a:gridCol>
              </a:tblGrid>
              <a:tr h="58831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p>
                      <a:pPr algn="ctr" rtl="1"/>
                      <a:endParaRPr lang="ar-SA"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p>
                      <a:pPr algn="ctr" rtl="1"/>
                      <a:endParaRPr lang="ar-SA"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p>
                      <a:pPr algn="ctr" rtl="1"/>
                      <a:endParaRPr lang="ar-SA" dirty="0"/>
                    </a:p>
                  </a:txBody>
                  <a:tcPr/>
                </a:tc>
                <a:extLst>
                  <a:ext uri="{0D108BD9-81ED-4DB2-BD59-A6C34878D82A}">
                    <a16:rowId xmlns:a16="http://schemas.microsoft.com/office/drawing/2014/main" val="10000"/>
                  </a:ext>
                </a:extLst>
              </a:tr>
              <a:tr h="3697967">
                <a:tc>
                  <a:txBody>
                    <a:bodyPr/>
                    <a:lstStyle/>
                    <a:p>
                      <a:pPr marL="355600" marR="0" lvl="1" indent="-355600" algn="r" defTabSz="914400" rtl="1" eaLnBrk="1" fontAlgn="auto" latinLnBrk="0" hangingPunct="1">
                        <a:lnSpc>
                          <a:spcPct val="100000"/>
                        </a:lnSpc>
                        <a:spcBef>
                          <a:spcPts val="0"/>
                        </a:spcBef>
                        <a:spcAft>
                          <a:spcPts val="0"/>
                        </a:spcAft>
                        <a:buClr>
                          <a:schemeClr val="tx1"/>
                        </a:buClr>
                        <a:buSzTx/>
                        <a:buFont typeface="+mj-lt"/>
                        <a:buAutoNum type="arabicPeriod" startAt="3"/>
                        <a:tabLst/>
                        <a:defRPr/>
                      </a:pPr>
                      <a:r>
                        <a:rPr lang="ar-SA" sz="2400" b="1" u="none" dirty="0" err="1">
                          <a:latin typeface="Times New Roman" pitchFamily="18" charset="0"/>
                        </a:rPr>
                        <a:t>أكاسيد</a:t>
                      </a:r>
                      <a:r>
                        <a:rPr lang="ar-SA" sz="2400" b="1" u="none" dirty="0">
                          <a:latin typeface="Times New Roman" pitchFamily="18" charset="0"/>
                        </a:rPr>
                        <a:t> النيتروجين  (</a:t>
                      </a:r>
                      <a:r>
                        <a:rPr lang="en-GB" sz="2400" b="1" u="none" dirty="0">
                          <a:latin typeface="Times New Roman" pitchFamily="18" charset="0"/>
                          <a:cs typeface="Times New Roman" pitchFamily="18" charset="0"/>
                        </a:rPr>
                        <a:t>NO &amp; NO</a:t>
                      </a:r>
                      <a:r>
                        <a:rPr lang="en-GB" sz="2400" b="1" u="none" baseline="-25000" dirty="0">
                          <a:latin typeface="Times New Roman" pitchFamily="18" charset="0"/>
                          <a:cs typeface="Times New Roman" pitchFamily="18" charset="0"/>
                        </a:rPr>
                        <a:t>2</a:t>
                      </a:r>
                      <a:r>
                        <a:rPr lang="ar-SA" sz="2400" b="1" u="none" dirty="0">
                          <a:latin typeface="Times New Roman" pitchFamily="18" charset="0"/>
                        </a:rPr>
                        <a:t>): </a:t>
                      </a:r>
                      <a:r>
                        <a:rPr lang="ar-SA" sz="2000" dirty="0">
                          <a:latin typeface="Times New Roman" pitchFamily="18" charset="0"/>
                        </a:rPr>
                        <a:t>ثاني أكسيد النيتروجين </a:t>
                      </a:r>
                      <a:r>
                        <a:rPr lang="en-GB" sz="2000" dirty="0">
                          <a:latin typeface="Times New Roman" pitchFamily="18" charset="0"/>
                          <a:cs typeface="Times New Roman" pitchFamily="18" charset="0"/>
                        </a:rPr>
                        <a:t>NO</a:t>
                      </a:r>
                      <a:r>
                        <a:rPr lang="en-GB" sz="2000" baseline="-25000" dirty="0">
                          <a:latin typeface="Times New Roman" pitchFamily="18" charset="0"/>
                          <a:cs typeface="Times New Roman" pitchFamily="18" charset="0"/>
                        </a:rPr>
                        <a:t>2</a:t>
                      </a:r>
                      <a:r>
                        <a:rPr lang="ar-SA" sz="2000" dirty="0">
                          <a:latin typeface="Times New Roman" pitchFamily="18" charset="0"/>
                        </a:rPr>
                        <a:t> و الذي يتأكسد </a:t>
                      </a:r>
                      <a:r>
                        <a:rPr lang="ar-SA" sz="2000" dirty="0" err="1">
                          <a:latin typeface="Times New Roman" pitchFamily="18" charset="0"/>
                        </a:rPr>
                        <a:t>و</a:t>
                      </a:r>
                      <a:r>
                        <a:rPr lang="ar-SA" sz="2000" dirty="0">
                          <a:latin typeface="Times New Roman" pitchFamily="18" charset="0"/>
                        </a:rPr>
                        <a:t> يتحول إلى </a:t>
                      </a:r>
                      <a:r>
                        <a:rPr lang="en-GB" sz="2000" dirty="0">
                          <a:latin typeface="Times New Roman" pitchFamily="18" charset="0"/>
                          <a:cs typeface="Times New Roman" pitchFamily="18" charset="0"/>
                        </a:rPr>
                        <a:t>NO</a:t>
                      </a:r>
                      <a:r>
                        <a:rPr lang="en-GB" sz="2000" baseline="-25000" dirty="0">
                          <a:latin typeface="Times New Roman" pitchFamily="18" charset="0"/>
                          <a:cs typeface="Times New Roman" pitchFamily="18" charset="0"/>
                        </a:rPr>
                        <a:t>3</a:t>
                      </a:r>
                      <a:r>
                        <a:rPr lang="ar-SA" sz="2000" dirty="0">
                          <a:latin typeface="Times New Roman" pitchFamily="18" charset="0"/>
                        </a:rPr>
                        <a:t> و مع الرطوبة يتحول إلى حمض </a:t>
                      </a:r>
                      <a:r>
                        <a:rPr lang="ar-SA" sz="2000" dirty="0" err="1">
                          <a:latin typeface="Times New Roman" pitchFamily="18" charset="0"/>
                        </a:rPr>
                        <a:t>النيتريك</a:t>
                      </a:r>
                      <a:r>
                        <a:rPr lang="ar-SA" sz="2000" dirty="0">
                          <a:latin typeface="Times New Roman" pitchFamily="18" charset="0"/>
                        </a:rPr>
                        <a:t> </a:t>
                      </a:r>
                      <a:r>
                        <a:rPr lang="en-GB" sz="2000" dirty="0">
                          <a:latin typeface="Times New Roman" pitchFamily="18" charset="0"/>
                          <a:cs typeface="Times New Roman" pitchFamily="18" charset="0"/>
                        </a:rPr>
                        <a:t>HNO</a:t>
                      </a:r>
                      <a:r>
                        <a:rPr lang="en-GB" sz="2000" baseline="-25000" dirty="0">
                          <a:latin typeface="Times New Roman" pitchFamily="18" charset="0"/>
                          <a:cs typeface="Times New Roman" pitchFamily="18" charset="0"/>
                        </a:rPr>
                        <a:t>3</a:t>
                      </a:r>
                      <a:r>
                        <a:rPr lang="ar-SA" sz="2000" dirty="0">
                          <a:latin typeface="Times New Roman" pitchFamily="18" charset="0"/>
                        </a:rPr>
                        <a:t>.</a:t>
                      </a:r>
                    </a:p>
                  </a:txBody>
                  <a:tcPr/>
                </a:tc>
                <a:tc>
                  <a:txBody>
                    <a:bodyPr/>
                    <a:lstStyle/>
                    <a:p>
                      <a:pPr marL="0" marR="0" lvl="1" indent="0" algn="r" defTabSz="914400" rtl="1" eaLnBrk="1" fontAlgn="auto" latinLnBrk="0" hangingPunct="1">
                        <a:lnSpc>
                          <a:spcPct val="100000"/>
                        </a:lnSpc>
                        <a:spcBef>
                          <a:spcPts val="0"/>
                        </a:spcBef>
                        <a:spcAft>
                          <a:spcPts val="0"/>
                        </a:spcAft>
                        <a:buClrTx/>
                        <a:buSzTx/>
                        <a:buFontTx/>
                        <a:buNone/>
                        <a:tabLst/>
                        <a:defRPr/>
                      </a:pPr>
                      <a:r>
                        <a:rPr lang="ar-SA" sz="1600" dirty="0">
                          <a:latin typeface="Times New Roman" pitchFamily="18" charset="0"/>
                        </a:rPr>
                        <a:t>من إحتراق</a:t>
                      </a:r>
                      <a:r>
                        <a:rPr lang="en-US" sz="1600" dirty="0">
                          <a:latin typeface="Times New Roman" pitchFamily="18" charset="0"/>
                          <a:cs typeface="Times New Roman" pitchFamily="18" charset="0"/>
                        </a:rPr>
                        <a:t> </a:t>
                      </a:r>
                      <a:r>
                        <a:rPr lang="ar-SA" sz="1600" dirty="0">
                          <a:latin typeface="Times New Roman" pitchFamily="18" charset="0"/>
                        </a:rPr>
                        <a:t>الوقود و المواد العضوية ومن عوادم السيارات ومحطات توليد الطاقة.</a:t>
                      </a:r>
                      <a:endParaRPr lang="ar-SA" sz="1600" baseline="-25000" dirty="0"/>
                    </a:p>
                  </a:txBody>
                  <a:tcPr marL="91435" marR="91435" marT="45682" marB="45682"/>
                </a:tc>
                <a:tc>
                  <a:txBody>
                    <a:bodyPr/>
                    <a:lstStyle/>
                    <a:p>
                      <a:pPr marL="269875" lvl="2" indent="-269875" eaLnBrk="1" fontAlgn="auto" hangingPunct="1">
                        <a:spcBef>
                          <a:spcPts val="0"/>
                        </a:spcBef>
                        <a:spcAft>
                          <a:spcPts val="0"/>
                        </a:spcAft>
                        <a:buClrTx/>
                        <a:buFont typeface="+mj-lt"/>
                        <a:buAutoNum type="arabicPeriod"/>
                        <a:defRPr/>
                      </a:pPr>
                      <a:r>
                        <a:rPr lang="ar-SA" sz="1600" dirty="0">
                          <a:latin typeface="Times New Roman" pitchFamily="18" charset="0"/>
                        </a:rPr>
                        <a:t>تؤدي إلى تهيج في الأغشية المخاطية للمجاري التنفسية ويسبب أضرار في الرئة.</a:t>
                      </a:r>
                    </a:p>
                    <a:p>
                      <a:pPr marL="269875" lvl="2" indent="-269875" eaLnBrk="1" fontAlgn="auto" hangingPunct="1">
                        <a:spcBef>
                          <a:spcPts val="0"/>
                        </a:spcBef>
                        <a:spcAft>
                          <a:spcPts val="0"/>
                        </a:spcAft>
                        <a:buClrTx/>
                        <a:buFont typeface="+mj-lt"/>
                        <a:buAutoNum type="arabicPeriod"/>
                        <a:defRPr/>
                      </a:pPr>
                      <a:r>
                        <a:rPr lang="ar-SA" sz="1600" dirty="0">
                          <a:latin typeface="Times New Roman" pitchFamily="18" charset="0"/>
                        </a:rPr>
                        <a:t>تؤدي إلى تهيج في الأغشية المخاطية للعين.</a:t>
                      </a:r>
                    </a:p>
                    <a:p>
                      <a:pPr marL="269875" lvl="2" indent="-269875" eaLnBrk="1" fontAlgn="auto" hangingPunct="1">
                        <a:spcBef>
                          <a:spcPts val="0"/>
                        </a:spcBef>
                        <a:spcAft>
                          <a:spcPts val="0"/>
                        </a:spcAft>
                        <a:buClrTx/>
                        <a:buFont typeface="+mj-lt"/>
                        <a:buAutoNum type="arabicPeriod"/>
                        <a:defRPr/>
                      </a:pPr>
                      <a:r>
                        <a:rPr lang="ar-SA" sz="1600" dirty="0">
                          <a:latin typeface="Times New Roman" pitchFamily="18" charset="0"/>
                        </a:rPr>
                        <a:t>تحدث ضرراً في طبقة الأوزون.</a:t>
                      </a:r>
                    </a:p>
                  </a:txBody>
                  <a:tcPr marL="91435" marR="91435" marT="45682" marB="45682"/>
                </a:tc>
                <a:extLst>
                  <a:ext uri="{0D108BD9-81ED-4DB2-BD59-A6C34878D82A}">
                    <a16:rowId xmlns:a16="http://schemas.microsoft.com/office/drawing/2014/main" val="10001"/>
                  </a:ext>
                </a:extLst>
              </a:tr>
            </a:tbl>
          </a:graphicData>
        </a:graphic>
      </p:graphicFrame>
      <p:sp>
        <p:nvSpPr>
          <p:cNvPr id="3" name="Rectangle 3"/>
          <p:cNvSpPr txBox="1">
            <a:spLocks noChangeArrowheads="1"/>
          </p:cNvSpPr>
          <p:nvPr/>
        </p:nvSpPr>
        <p:spPr>
          <a:xfrm>
            <a:off x="571472" y="142873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sp>
        <p:nvSpPr>
          <p:cNvPr id="4" name="TextBox 3">
            <a:extLst>
              <a:ext uri="{FF2B5EF4-FFF2-40B4-BE49-F238E27FC236}">
                <a16:creationId xmlns:a16="http://schemas.microsoft.com/office/drawing/2014/main" id="{412D9FC4-903C-4D2D-B43B-39C51B60C121}"/>
              </a:ext>
            </a:extLst>
          </p:cNvPr>
          <p:cNvSpPr txBox="1"/>
          <p:nvPr/>
        </p:nvSpPr>
        <p:spPr>
          <a:xfrm>
            <a:off x="1331640"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71472" y="142873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graphicFrame>
        <p:nvGraphicFramePr>
          <p:cNvPr id="4" name="جدول 3"/>
          <p:cNvGraphicFramePr>
            <a:graphicFrameLocks noGrp="1"/>
          </p:cNvGraphicFramePr>
          <p:nvPr/>
        </p:nvGraphicFramePr>
        <p:xfrm>
          <a:off x="642910" y="2214554"/>
          <a:ext cx="8001057" cy="3906368"/>
        </p:xfrm>
        <a:graphic>
          <a:graphicData uri="http://schemas.openxmlformats.org/drawingml/2006/table">
            <a:tbl>
              <a:tblPr rtl="1" firstRow="1" bandRow="1">
                <a:tableStyleId>{5C22544A-7EE6-4342-B048-85BDC9FD1C3A}</a:tableStyleId>
              </a:tblPr>
              <a:tblGrid>
                <a:gridCol w="2667019">
                  <a:extLst>
                    <a:ext uri="{9D8B030D-6E8A-4147-A177-3AD203B41FA5}">
                      <a16:colId xmlns:a16="http://schemas.microsoft.com/office/drawing/2014/main" val="20000"/>
                    </a:ext>
                  </a:extLst>
                </a:gridCol>
                <a:gridCol w="2667019">
                  <a:extLst>
                    <a:ext uri="{9D8B030D-6E8A-4147-A177-3AD203B41FA5}">
                      <a16:colId xmlns:a16="http://schemas.microsoft.com/office/drawing/2014/main" val="20001"/>
                    </a:ext>
                  </a:extLst>
                </a:gridCol>
                <a:gridCol w="2667019">
                  <a:extLst>
                    <a:ext uri="{9D8B030D-6E8A-4147-A177-3AD203B41FA5}">
                      <a16:colId xmlns:a16="http://schemas.microsoft.com/office/drawing/2014/main" val="20002"/>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txBody>
                  <a:tcPr/>
                </a:tc>
                <a:extLst>
                  <a:ext uri="{0D108BD9-81ED-4DB2-BD59-A6C34878D82A}">
                    <a16:rowId xmlns:a16="http://schemas.microsoft.com/office/drawing/2014/main" val="10000"/>
                  </a:ext>
                </a:extLst>
              </a:tr>
              <a:tr h="370840">
                <a:tc>
                  <a:txBody>
                    <a:bodyPr/>
                    <a:lstStyle/>
                    <a:p>
                      <a:pPr marL="355600" indent="-355600" algn="r" rtl="1">
                        <a:buFont typeface="+mj-lt"/>
                        <a:buAutoNum type="arabicPeriod" startAt="4"/>
                        <a:tabLst>
                          <a:tab pos="1209675" algn="l"/>
                        </a:tabLst>
                        <a:defRPr/>
                      </a:pPr>
                      <a:r>
                        <a:rPr lang="ar-SA" sz="2000" b="1" u="none" dirty="0">
                          <a:latin typeface="Arial" charset="0"/>
                          <a:cs typeface="Arial" charset="0"/>
                        </a:rPr>
                        <a:t>الأوزون  </a:t>
                      </a:r>
                      <a:r>
                        <a:rPr lang="en-GB" sz="2000" b="1" u="none" dirty="0">
                          <a:latin typeface="Arial" charset="0"/>
                          <a:cs typeface="Arial" charset="0"/>
                        </a:rPr>
                        <a:t>O</a:t>
                      </a:r>
                      <a:r>
                        <a:rPr lang="en-GB" sz="2000" b="1" u="none" baseline="-25000" dirty="0">
                          <a:latin typeface="Arial" charset="0"/>
                          <a:cs typeface="Arial" charset="0"/>
                        </a:rPr>
                        <a:t>3</a:t>
                      </a:r>
                      <a:r>
                        <a:rPr lang="ar-SA" sz="2000" b="1" u="none" dirty="0">
                          <a:latin typeface="Arial" charset="0"/>
                          <a:cs typeface="Arial" charset="0"/>
                        </a:rPr>
                        <a:t>: </a:t>
                      </a:r>
                    </a:p>
                  </a:txBody>
                  <a:tcPr marL="91435" marR="91435" marT="45682" marB="45682"/>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a:latin typeface="Times New Roman" pitchFamily="18" charset="0"/>
                          <a:cs typeface="+mn-cs"/>
                        </a:rPr>
                        <a:t>من </a:t>
                      </a:r>
                      <a:r>
                        <a:rPr lang="ar-SA" sz="1600" dirty="0"/>
                        <a:t>عوادم السيارات وأدخنة المصانع</a:t>
                      </a:r>
                      <a:r>
                        <a:rPr lang="en-US" sz="1600" dirty="0"/>
                        <a:t>.</a:t>
                      </a:r>
                      <a:endParaRPr lang="ar-SA" sz="1600" dirty="0"/>
                    </a:p>
                  </a:txBody>
                  <a:tcPr marL="91435" marR="91435" marT="45682" marB="45682"/>
                </a:tc>
                <a:tc>
                  <a:txBody>
                    <a:bodyPr/>
                    <a:lstStyle/>
                    <a:p>
                      <a:pPr marL="269875" lvl="1" indent="-269875" algn="r" rtl="1">
                        <a:buFont typeface="+mj-lt"/>
                        <a:buAutoNum type="arabicPeriod"/>
                        <a:tabLst>
                          <a:tab pos="1209675" algn="l"/>
                        </a:tabLst>
                        <a:defRPr/>
                      </a:pPr>
                      <a:r>
                        <a:rPr lang="ar-SA" sz="1600" dirty="0">
                          <a:latin typeface="Times New Roman" pitchFamily="18" charset="0"/>
                          <a:cs typeface="+mn-cs"/>
                        </a:rPr>
                        <a:t>يسبب حساسية للأغشية المخاطية للعيون و جهاز التنفس و يسبب السعال و يحدث تورمات في أنسجة الرئتين عندما تستنشقه حيوانات التجارب.</a:t>
                      </a:r>
                    </a:p>
                    <a:p>
                      <a:pPr marL="269875" lvl="1" indent="-269875" algn="r" rtl="1">
                        <a:buFont typeface="+mj-lt"/>
                        <a:buAutoNum type="arabicPeriod"/>
                        <a:tabLst>
                          <a:tab pos="1209675" algn="l"/>
                        </a:tabLst>
                        <a:defRPr/>
                      </a:pPr>
                      <a:r>
                        <a:rPr lang="ar-SA" sz="1600" dirty="0"/>
                        <a:t>يدمر المطاط والبوليمرات ويجعل عمرها أقصر وخصوصا اطارات السيارات.</a:t>
                      </a:r>
                      <a:endParaRPr lang="en-US" sz="1600" dirty="0"/>
                    </a:p>
                  </a:txBody>
                  <a:tcPr marL="91435" marR="91435" marT="45682" marB="45682"/>
                </a:tc>
                <a:extLst>
                  <a:ext uri="{0D108BD9-81ED-4DB2-BD59-A6C34878D82A}">
                    <a16:rowId xmlns:a16="http://schemas.microsoft.com/office/drawing/2014/main" val="10001"/>
                  </a:ext>
                </a:extLst>
              </a:tr>
              <a:tr h="370840">
                <a:tc>
                  <a:txBody>
                    <a:bodyPr/>
                    <a:lstStyle/>
                    <a:p>
                      <a:pPr marL="342900" indent="-342900" rtl="1">
                        <a:buFont typeface="+mj-lt"/>
                        <a:buAutoNum type="arabicPeriod" startAt="5"/>
                      </a:pPr>
                      <a:r>
                        <a:rPr lang="ar-SA" sz="2000" b="1" u="none" dirty="0">
                          <a:latin typeface="Times New Roman" pitchFamily="18" charset="0"/>
                          <a:cs typeface="+mn-cs"/>
                        </a:rPr>
                        <a:t>الهيدروكربونات:</a:t>
                      </a:r>
                      <a:r>
                        <a:rPr lang="ar-SA" sz="2000" b="1" u="none" baseline="0" dirty="0">
                          <a:latin typeface="Times New Roman" pitchFamily="18" charset="0"/>
                          <a:cs typeface="+mn-cs"/>
                        </a:rPr>
                        <a:t> </a:t>
                      </a:r>
                      <a:r>
                        <a:rPr lang="ar-SA" sz="1800" dirty="0">
                          <a:latin typeface="Times New Roman" pitchFamily="18" charset="0"/>
                          <a:cs typeface="+mn-cs"/>
                        </a:rPr>
                        <a:t>هي عبارة عن مركبات الكربون و الهيدروجين مثل الميثان </a:t>
                      </a:r>
                      <a:r>
                        <a:rPr lang="en-GB" sz="1800" dirty="0">
                          <a:latin typeface="Times New Roman" pitchFamily="18" charset="0"/>
                          <a:cs typeface="Times New Roman" pitchFamily="18" charset="0"/>
                        </a:rPr>
                        <a:t>CH</a:t>
                      </a:r>
                      <a:r>
                        <a:rPr lang="en-GB" sz="1800" baseline="-25000" dirty="0">
                          <a:latin typeface="Times New Roman" pitchFamily="18" charset="0"/>
                          <a:cs typeface="Times New Roman" pitchFamily="18" charset="0"/>
                        </a:rPr>
                        <a:t>4</a:t>
                      </a:r>
                      <a:r>
                        <a:rPr lang="en-GB" sz="1800" dirty="0">
                          <a:latin typeface="Times New Roman" pitchFamily="18" charset="0"/>
                          <a:cs typeface="Times New Roman" pitchFamily="18" charset="0"/>
                        </a:rPr>
                        <a:t> </a:t>
                      </a:r>
                      <a:r>
                        <a:rPr lang="ar-SA" sz="1800" dirty="0">
                          <a:latin typeface="Times New Roman" pitchFamily="18" charset="0"/>
                          <a:cs typeface="+mn-cs"/>
                        </a:rPr>
                        <a:t> و الإيثان </a:t>
                      </a:r>
                      <a:r>
                        <a:rPr lang="en-GB" sz="1800" dirty="0">
                          <a:latin typeface="Times New Roman" pitchFamily="18" charset="0"/>
                          <a:cs typeface="Times New Roman" pitchFamily="18" charset="0"/>
                        </a:rPr>
                        <a:t>C</a:t>
                      </a:r>
                      <a:r>
                        <a:rPr lang="en-GB" sz="1800" baseline="-25000" dirty="0">
                          <a:latin typeface="Times New Roman" pitchFamily="18" charset="0"/>
                          <a:cs typeface="Times New Roman" pitchFamily="18" charset="0"/>
                        </a:rPr>
                        <a:t>2</a:t>
                      </a:r>
                      <a:r>
                        <a:rPr lang="en-GB" sz="1800" dirty="0">
                          <a:latin typeface="Times New Roman" pitchFamily="18" charset="0"/>
                          <a:cs typeface="Times New Roman" pitchFamily="18" charset="0"/>
                        </a:rPr>
                        <a:t>H</a:t>
                      </a:r>
                      <a:r>
                        <a:rPr lang="en-GB" sz="1800" baseline="-25000" dirty="0">
                          <a:latin typeface="Times New Roman" pitchFamily="18" charset="0"/>
                          <a:cs typeface="Times New Roman" pitchFamily="18" charset="0"/>
                        </a:rPr>
                        <a:t>6</a:t>
                      </a:r>
                      <a:r>
                        <a:rPr lang="ar-SA" sz="1800" dirty="0">
                          <a:latin typeface="Times New Roman" pitchFamily="18" charset="0"/>
                          <a:cs typeface="+mn-cs"/>
                        </a:rPr>
                        <a:t> و غيرها. </a:t>
                      </a:r>
                    </a:p>
                  </a:txBody>
                  <a:tcPr marL="91435" marR="91435" marT="45682" marB="45682"/>
                </a:tc>
                <a:tc>
                  <a:txBody>
                    <a:bodyPr/>
                    <a:lstStyle/>
                    <a:p>
                      <a:pPr marL="0" marR="0" lvl="1" indent="0" algn="r" defTabSz="914400" rtl="1" eaLnBrk="1" fontAlgn="auto" latinLnBrk="0" hangingPunct="1">
                        <a:lnSpc>
                          <a:spcPct val="100000"/>
                        </a:lnSpc>
                        <a:spcBef>
                          <a:spcPts val="0"/>
                        </a:spcBef>
                        <a:spcAft>
                          <a:spcPts val="0"/>
                        </a:spcAft>
                        <a:buClrTx/>
                        <a:buSzTx/>
                        <a:buFontTx/>
                        <a:buNone/>
                        <a:tabLst/>
                        <a:defRPr/>
                      </a:pPr>
                      <a:r>
                        <a:rPr lang="ar-SA" sz="1600" dirty="0">
                          <a:latin typeface="Times New Roman" pitchFamily="18" charset="0"/>
                          <a:cs typeface="+mn-cs"/>
                        </a:rPr>
                        <a:t>ينتج من الاحتراق الكامل و غير الكامل في وسائل النقل و الصناعة و المواقد.</a:t>
                      </a:r>
                    </a:p>
                  </a:txBody>
                  <a:tcPr marL="91435" marR="91435" marT="45682" marB="45682"/>
                </a:tc>
                <a:tc>
                  <a:txBody>
                    <a:bodyPr/>
                    <a:lstStyle/>
                    <a:p>
                      <a:pPr marL="269875" lvl="1" indent="-269875" algn="r" rtl="1">
                        <a:buFont typeface="+mj-lt"/>
                        <a:buAutoNum type="arabicPeriod"/>
                        <a:tabLst>
                          <a:tab pos="1209675" algn="l"/>
                        </a:tabLst>
                        <a:defRPr/>
                      </a:pPr>
                      <a:r>
                        <a:rPr lang="ar-SA" sz="1600" dirty="0">
                          <a:latin typeface="Times New Roman" pitchFamily="18" charset="0"/>
                          <a:cs typeface="+mn-cs"/>
                        </a:rPr>
                        <a:t>تدخل في تركيب الضباب الدخاني    ( مشاكل تنفسية ) </a:t>
                      </a:r>
                    </a:p>
                    <a:p>
                      <a:pPr marL="269875" lvl="1" indent="-269875" algn="r" rtl="1">
                        <a:buFont typeface="+mj-lt"/>
                        <a:buAutoNum type="arabicPeriod"/>
                        <a:tabLst>
                          <a:tab pos="1209675" algn="l"/>
                        </a:tabLst>
                        <a:defRPr/>
                      </a:pPr>
                      <a:r>
                        <a:rPr lang="ar-SA" sz="1600" dirty="0">
                          <a:latin typeface="Times New Roman" pitchFamily="18" charset="0"/>
                          <a:cs typeface="+mn-cs"/>
                        </a:rPr>
                        <a:t>يدخل الإثيلين في تركيب مادة الفورمالدهيد المهيجة للعيون.</a:t>
                      </a:r>
                      <a:endParaRPr lang="en-US" sz="1600" dirty="0">
                        <a:latin typeface="Times New Roman" pitchFamily="18" charset="0"/>
                        <a:cs typeface="Times New Roman" pitchFamily="18" charset="0"/>
                      </a:endParaRPr>
                    </a:p>
                  </a:txBody>
                  <a:tcPr marL="91435" marR="91435" marT="45682" marB="45682"/>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C040633C-470F-4FA6-966F-B9A20664B05D}"/>
              </a:ext>
            </a:extLst>
          </p:cNvPr>
          <p:cNvSpPr txBox="1"/>
          <p:nvPr/>
        </p:nvSpPr>
        <p:spPr>
          <a:xfrm>
            <a:off x="1259632"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71472" y="142873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graphicFrame>
        <p:nvGraphicFramePr>
          <p:cNvPr id="4" name="جدول 3"/>
          <p:cNvGraphicFramePr>
            <a:graphicFrameLocks noGrp="1"/>
          </p:cNvGraphicFramePr>
          <p:nvPr/>
        </p:nvGraphicFramePr>
        <p:xfrm>
          <a:off x="642910" y="2214554"/>
          <a:ext cx="8001057" cy="1925176"/>
        </p:xfrm>
        <a:graphic>
          <a:graphicData uri="http://schemas.openxmlformats.org/drawingml/2006/table">
            <a:tbl>
              <a:tblPr rtl="1" firstRow="1" bandRow="1">
                <a:tableStyleId>{5C22544A-7EE6-4342-B048-85BDC9FD1C3A}</a:tableStyleId>
              </a:tblPr>
              <a:tblGrid>
                <a:gridCol w="2667019">
                  <a:extLst>
                    <a:ext uri="{9D8B030D-6E8A-4147-A177-3AD203B41FA5}">
                      <a16:colId xmlns:a16="http://schemas.microsoft.com/office/drawing/2014/main" val="20000"/>
                    </a:ext>
                  </a:extLst>
                </a:gridCol>
                <a:gridCol w="2667019">
                  <a:extLst>
                    <a:ext uri="{9D8B030D-6E8A-4147-A177-3AD203B41FA5}">
                      <a16:colId xmlns:a16="http://schemas.microsoft.com/office/drawing/2014/main" val="20001"/>
                    </a:ext>
                  </a:extLst>
                </a:gridCol>
                <a:gridCol w="2667019">
                  <a:extLst>
                    <a:ext uri="{9D8B030D-6E8A-4147-A177-3AD203B41FA5}">
                      <a16:colId xmlns:a16="http://schemas.microsoft.com/office/drawing/2014/main" val="20002"/>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txBody>
                  <a:tcPr/>
                </a:tc>
                <a:extLst>
                  <a:ext uri="{0D108BD9-81ED-4DB2-BD59-A6C34878D82A}">
                    <a16:rowId xmlns:a16="http://schemas.microsoft.com/office/drawing/2014/main" val="10000"/>
                  </a:ext>
                </a:extLst>
              </a:tr>
              <a:tr h="370840">
                <a:tc>
                  <a:txBody>
                    <a:bodyPr/>
                    <a:lstStyle/>
                    <a:p>
                      <a:pPr marL="0" indent="0" rtl="1">
                        <a:buFontTx/>
                        <a:buNone/>
                      </a:pPr>
                      <a:r>
                        <a:rPr lang="ar-SA" sz="2000" b="1" u="none" dirty="0">
                          <a:solidFill>
                            <a:schemeClr val="tx1"/>
                          </a:solidFill>
                          <a:latin typeface="Times New Roman" pitchFamily="18" charset="0"/>
                          <a:cs typeface="+mn-cs"/>
                        </a:rPr>
                        <a:t>6. كلوروفلوروكربون </a:t>
                      </a:r>
                      <a:r>
                        <a:rPr lang="en-US" sz="2000" b="1" u="none" dirty="0">
                          <a:solidFill>
                            <a:schemeClr val="tx1"/>
                          </a:solidFill>
                          <a:latin typeface="Times New Roman" pitchFamily="18" charset="0"/>
                          <a:cs typeface="+mn-cs"/>
                        </a:rPr>
                        <a:t>CFCs) )</a:t>
                      </a:r>
                      <a:endParaRPr lang="ar-SA" sz="1800" dirty="0">
                        <a:solidFill>
                          <a:schemeClr val="tx1"/>
                        </a:solidFill>
                      </a:endParaRPr>
                    </a:p>
                  </a:txBody>
                  <a:tcPr marL="91435" marR="91435" marT="45648" marB="45648"/>
                </a:tc>
                <a:tc>
                  <a:txBody>
                    <a:bodyPr/>
                    <a:lstStyle/>
                    <a:p>
                      <a:pPr marL="0" marR="0" lvl="1" indent="0" algn="r" defTabSz="914400" rtl="1" eaLnBrk="1" fontAlgn="auto" latinLnBrk="0" hangingPunct="1">
                        <a:lnSpc>
                          <a:spcPct val="100000"/>
                        </a:lnSpc>
                        <a:spcBef>
                          <a:spcPts val="0"/>
                        </a:spcBef>
                        <a:spcAft>
                          <a:spcPts val="0"/>
                        </a:spcAft>
                        <a:buClrTx/>
                        <a:buSzTx/>
                        <a:buFontTx/>
                        <a:buNone/>
                        <a:tabLst/>
                        <a:defRPr/>
                      </a:pPr>
                      <a:r>
                        <a:rPr lang="ar-SA" sz="1600" b="0" dirty="0">
                          <a:solidFill>
                            <a:schemeClr val="tx1"/>
                          </a:solidFill>
                          <a:latin typeface="Times New Roman" pitchFamily="18" charset="0"/>
                          <a:cs typeface="+mn-cs"/>
                        </a:rPr>
                        <a:t>تستخدم كمادة تبريد للثلاجات والمكيفات</a:t>
                      </a:r>
                      <a:endParaRPr lang="ar-SA" sz="1800" b="0" dirty="0">
                        <a:solidFill>
                          <a:schemeClr val="tx1"/>
                        </a:solidFill>
                      </a:endParaRPr>
                    </a:p>
                  </a:txBody>
                  <a:tcPr marL="91435" marR="91435" marT="45648" marB="45648"/>
                </a:tc>
                <a:tc>
                  <a:txBody>
                    <a:bodyPr/>
                    <a:lstStyle/>
                    <a:p>
                      <a:pPr marL="0" lvl="1" indent="0" algn="r" rtl="1">
                        <a:buFontTx/>
                        <a:buNone/>
                        <a:tabLst>
                          <a:tab pos="1209675" algn="l"/>
                        </a:tabLst>
                        <a:defRPr/>
                      </a:pPr>
                      <a:r>
                        <a:rPr lang="ar-SA" sz="1600" b="0" dirty="0">
                          <a:solidFill>
                            <a:schemeClr val="tx1"/>
                          </a:solidFill>
                          <a:latin typeface="Times New Roman" pitchFamily="18" charset="0"/>
                          <a:cs typeface="+mn-cs"/>
                        </a:rPr>
                        <a:t>مدمرة لغاز الأوزون</a:t>
                      </a:r>
                      <a:r>
                        <a:rPr lang="ar-SA" sz="1600" b="0" baseline="0" dirty="0">
                          <a:solidFill>
                            <a:schemeClr val="tx1"/>
                          </a:solidFill>
                          <a:latin typeface="Times New Roman" pitchFamily="18" charset="0"/>
                          <a:cs typeface="+mn-cs"/>
                        </a:rPr>
                        <a:t> الموجود</a:t>
                      </a:r>
                      <a:r>
                        <a:rPr lang="ar-SA" sz="1600" b="0" dirty="0">
                          <a:solidFill>
                            <a:schemeClr val="tx1"/>
                          </a:solidFill>
                          <a:latin typeface="Times New Roman" pitchFamily="18" charset="0"/>
                          <a:cs typeface="+mn-cs"/>
                        </a:rPr>
                        <a:t> في طبقات الجو العليا (ثقب الأوزون). ووجود غاز الأوزون في طبقات الجو العليا ضروري لحماية الكائنات الحية على الأرض من التأثيرات الضارة للأشعة فوق البنفسجية.</a:t>
                      </a:r>
                      <a:endParaRPr lang="ar-SA" sz="1800" b="0" dirty="0">
                        <a:solidFill>
                          <a:schemeClr val="tx1"/>
                        </a:solidFill>
                      </a:endParaRPr>
                    </a:p>
                  </a:txBody>
                  <a:tcPr marL="91435" marR="91435" marT="45648" marB="45648"/>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54088745-896B-4BB8-B8D0-CA32037A6ACD}"/>
              </a:ext>
            </a:extLst>
          </p:cNvPr>
          <p:cNvSpPr txBox="1"/>
          <p:nvPr/>
        </p:nvSpPr>
        <p:spPr>
          <a:xfrm>
            <a:off x="1259632"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71472" y="142873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graphicFrame>
        <p:nvGraphicFramePr>
          <p:cNvPr id="4" name="جدول 3"/>
          <p:cNvGraphicFramePr>
            <a:graphicFrameLocks noGrp="1"/>
          </p:cNvGraphicFramePr>
          <p:nvPr/>
        </p:nvGraphicFramePr>
        <p:xfrm>
          <a:off x="642910" y="2214554"/>
          <a:ext cx="8001057" cy="3479800"/>
        </p:xfrm>
        <a:graphic>
          <a:graphicData uri="http://schemas.openxmlformats.org/drawingml/2006/table">
            <a:tbl>
              <a:tblPr rtl="1" firstRow="1" bandRow="1">
                <a:tableStyleId>{5C22544A-7EE6-4342-B048-85BDC9FD1C3A}</a:tableStyleId>
              </a:tblPr>
              <a:tblGrid>
                <a:gridCol w="2667019">
                  <a:extLst>
                    <a:ext uri="{9D8B030D-6E8A-4147-A177-3AD203B41FA5}">
                      <a16:colId xmlns:a16="http://schemas.microsoft.com/office/drawing/2014/main" val="20000"/>
                    </a:ext>
                  </a:extLst>
                </a:gridCol>
                <a:gridCol w="2667019">
                  <a:extLst>
                    <a:ext uri="{9D8B030D-6E8A-4147-A177-3AD203B41FA5}">
                      <a16:colId xmlns:a16="http://schemas.microsoft.com/office/drawing/2014/main" val="20001"/>
                    </a:ext>
                  </a:extLst>
                </a:gridCol>
                <a:gridCol w="2667019">
                  <a:extLst>
                    <a:ext uri="{9D8B030D-6E8A-4147-A177-3AD203B41FA5}">
                      <a16:colId xmlns:a16="http://schemas.microsoft.com/office/drawing/2014/main" val="20002"/>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txBody>
                  <a:tcPr/>
                </a:tc>
                <a:extLst>
                  <a:ext uri="{0D108BD9-81ED-4DB2-BD59-A6C34878D82A}">
                    <a16:rowId xmlns:a16="http://schemas.microsoft.com/office/drawing/2014/main" val="10000"/>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b="1" dirty="0">
                          <a:cs typeface="+mn-cs"/>
                        </a:rPr>
                        <a:t>7. الجسيمات الدقيقة:</a:t>
                      </a:r>
                      <a:r>
                        <a:rPr lang="ar-SA" sz="2000" dirty="0">
                          <a:cs typeface="+mn-cs"/>
                        </a:rPr>
                        <a:t> </a:t>
                      </a:r>
                      <a:r>
                        <a:rPr lang="ar-SA" sz="1800" dirty="0">
                          <a:cs typeface="+mn-cs"/>
                        </a:rPr>
                        <a:t>وهي المواد صلبة المعلقة فى الهواء مثل:</a:t>
                      </a:r>
                    </a:p>
                    <a:p>
                      <a:pPr marL="722313" marR="0" lvl="2" indent="-342900" algn="r" defTabSz="914400" rtl="1" eaLnBrk="1" fontAlgn="auto" latinLnBrk="0" hangingPunct="1">
                        <a:lnSpc>
                          <a:spcPct val="100000"/>
                        </a:lnSpc>
                        <a:spcBef>
                          <a:spcPts val="0"/>
                        </a:spcBef>
                        <a:spcAft>
                          <a:spcPts val="0"/>
                        </a:spcAft>
                        <a:buClrTx/>
                        <a:buSzTx/>
                        <a:buFont typeface="+mj-lt"/>
                        <a:buAutoNum type="arabicParenR"/>
                        <a:tabLst/>
                        <a:defRPr/>
                      </a:pPr>
                      <a:r>
                        <a:rPr lang="ar-SA" sz="1800" b="1" u="sng" dirty="0">
                          <a:latin typeface="Times New Roman" pitchFamily="18" charset="0"/>
                          <a:cs typeface="+mn-cs"/>
                        </a:rPr>
                        <a:t>الايروزول</a:t>
                      </a:r>
                      <a:r>
                        <a:rPr lang="ar-SA" sz="1800" u="sng" dirty="0">
                          <a:latin typeface="Times New Roman" pitchFamily="18" charset="0"/>
                          <a:cs typeface="+mn-cs"/>
                        </a:rPr>
                        <a:t>:</a:t>
                      </a:r>
                      <a:r>
                        <a:rPr lang="ar-SA" sz="1800" b="1" dirty="0">
                          <a:latin typeface="Times New Roman" pitchFamily="18" charset="0"/>
                          <a:cs typeface="+mn-cs"/>
                        </a:rPr>
                        <a:t> </a:t>
                      </a:r>
                      <a:r>
                        <a:rPr lang="ar-SA" sz="1800" dirty="0">
                          <a:latin typeface="Times New Roman" pitchFamily="18" charset="0"/>
                          <a:cs typeface="+mn-cs"/>
                        </a:rPr>
                        <a:t>هو عبارة عن جزيئات صلبة أو سائلة تستطيع أن تبقى معلقة في الهواء نظراً لحجمها ويكون قطرها بصورة عامة اقل من ميكرون واحد.</a:t>
                      </a:r>
                    </a:p>
                  </a:txBody>
                  <a:tcPr marL="91432" marR="91432"/>
                </a:tc>
                <a:tc>
                  <a:txBody>
                    <a:bodyPr/>
                    <a:lstStyle/>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r>
                        <a:rPr lang="ar-SA" sz="1800" dirty="0">
                          <a:latin typeface="Times New Roman" pitchFamily="18" charset="0"/>
                          <a:cs typeface="+mn-cs"/>
                        </a:rPr>
                        <a:t>معامل الاسمنت</a:t>
                      </a:r>
                    </a:p>
                    <a:p>
                      <a:pPr algn="ctr" rtl="1"/>
                      <a:r>
                        <a:rPr lang="ar-SA" sz="1800" dirty="0"/>
                        <a:t>وعوادم السيارات </a:t>
                      </a:r>
                    </a:p>
                  </a:txBody>
                  <a:tcPr marL="91432" marR="91432"/>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a:latin typeface="Times New Roman" pitchFamily="18" charset="0"/>
                          <a:cs typeface="+mn-cs"/>
                        </a:rPr>
                        <a:t>مشاكل في الجهاز التنفسي و التهاب الشعب الهوائية و الربو. </a:t>
                      </a:r>
                    </a:p>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a:latin typeface="Times New Roman" pitchFamily="18" charset="0"/>
                          <a:cs typeface="+mn-cs"/>
                        </a:rPr>
                        <a:t>وجد أن السكان الذين يعيشون بالقرب من معامل الاسمنت ترتفع فيهم نسبة الأمراض الصدرية و الذي يسبب تليف رئوي و ضيق التنفس و سعال و غيرها من الأعراض الأخرى.</a:t>
                      </a:r>
                      <a:endParaRPr lang="en-US" sz="1800" dirty="0">
                        <a:latin typeface="Times New Roman" pitchFamily="18" charset="0"/>
                        <a:cs typeface="+mn-cs"/>
                      </a:endParaRPr>
                    </a:p>
                  </a:txBody>
                  <a:tcPr marL="91432" marR="91432"/>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B517296D-AC69-4948-81CF-63DC315FBC64}"/>
              </a:ext>
            </a:extLst>
          </p:cNvPr>
          <p:cNvSpPr txBox="1"/>
          <p:nvPr/>
        </p:nvSpPr>
        <p:spPr>
          <a:xfrm>
            <a:off x="1259632"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71472" y="142873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graphicFrame>
        <p:nvGraphicFramePr>
          <p:cNvPr id="4" name="جدول 3"/>
          <p:cNvGraphicFramePr>
            <a:graphicFrameLocks noGrp="1"/>
          </p:cNvGraphicFramePr>
          <p:nvPr/>
        </p:nvGraphicFramePr>
        <p:xfrm>
          <a:off x="642910" y="2214554"/>
          <a:ext cx="8001057" cy="4058920"/>
        </p:xfrm>
        <a:graphic>
          <a:graphicData uri="http://schemas.openxmlformats.org/drawingml/2006/table">
            <a:tbl>
              <a:tblPr rtl="1" firstRow="1" bandRow="1">
                <a:tableStyleId>{5C22544A-7EE6-4342-B048-85BDC9FD1C3A}</a:tableStyleId>
              </a:tblPr>
              <a:tblGrid>
                <a:gridCol w="2667019">
                  <a:extLst>
                    <a:ext uri="{9D8B030D-6E8A-4147-A177-3AD203B41FA5}">
                      <a16:colId xmlns:a16="http://schemas.microsoft.com/office/drawing/2014/main" val="20000"/>
                    </a:ext>
                  </a:extLst>
                </a:gridCol>
                <a:gridCol w="2667019">
                  <a:extLst>
                    <a:ext uri="{9D8B030D-6E8A-4147-A177-3AD203B41FA5}">
                      <a16:colId xmlns:a16="http://schemas.microsoft.com/office/drawing/2014/main" val="20001"/>
                    </a:ext>
                  </a:extLst>
                </a:gridCol>
                <a:gridCol w="2667019">
                  <a:extLst>
                    <a:ext uri="{9D8B030D-6E8A-4147-A177-3AD203B41FA5}">
                      <a16:colId xmlns:a16="http://schemas.microsoft.com/office/drawing/2014/main" val="20002"/>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txBody>
                  <a:tcPr/>
                </a:tc>
                <a:extLst>
                  <a:ext uri="{0D108BD9-81ED-4DB2-BD59-A6C34878D82A}">
                    <a16:rowId xmlns:a16="http://schemas.microsoft.com/office/drawing/2014/main" val="10000"/>
                  </a:ext>
                </a:extLst>
              </a:tr>
              <a:tr h="370840">
                <a:tc>
                  <a:txBody>
                    <a:bodyPr/>
                    <a:lstStyle/>
                    <a:p>
                      <a:pPr marL="722313" marR="0" lvl="2" indent="-342900" algn="r" defTabSz="914400" rtl="1" eaLnBrk="1" fontAlgn="auto" latinLnBrk="0" hangingPunct="1">
                        <a:lnSpc>
                          <a:spcPct val="100000"/>
                        </a:lnSpc>
                        <a:spcBef>
                          <a:spcPts val="0"/>
                        </a:spcBef>
                        <a:spcAft>
                          <a:spcPts val="0"/>
                        </a:spcAft>
                        <a:buClrTx/>
                        <a:buSzTx/>
                        <a:buFont typeface="+mj-lt"/>
                        <a:buNone/>
                        <a:tabLst/>
                        <a:defRPr/>
                      </a:pPr>
                      <a:r>
                        <a:rPr lang="ar-SA" sz="2000" b="1" dirty="0">
                          <a:cs typeface="+mn-cs"/>
                        </a:rPr>
                        <a:t>2) </a:t>
                      </a:r>
                      <a:r>
                        <a:rPr lang="ar-SA" sz="1800" b="1" u="sng" dirty="0">
                          <a:latin typeface="Times New Roman" pitchFamily="18" charset="0"/>
                          <a:cs typeface="+mn-cs"/>
                        </a:rPr>
                        <a:t>الغبار:</a:t>
                      </a:r>
                      <a:r>
                        <a:rPr lang="ar-SA" sz="1800" dirty="0">
                          <a:latin typeface="Times New Roman" pitchFamily="18" charset="0"/>
                          <a:cs typeface="+mn-cs"/>
                        </a:rPr>
                        <a:t> وهو مواد دقيقة صلبة</a:t>
                      </a:r>
                      <a:r>
                        <a:rPr lang="en-US" sz="1800" dirty="0">
                          <a:latin typeface="Times New Roman" pitchFamily="18" charset="0"/>
                          <a:cs typeface="+mn-cs"/>
                        </a:rPr>
                        <a:t> </a:t>
                      </a:r>
                      <a:r>
                        <a:rPr lang="ar-SA" sz="1800" dirty="0">
                          <a:cs typeface="+mn-cs"/>
                        </a:rPr>
                        <a:t>يقدر قطرها بأقل من 50 </a:t>
                      </a:r>
                      <a:r>
                        <a:rPr lang="ar-SA" sz="1800" dirty="0" err="1">
                          <a:cs typeface="+mn-cs"/>
                        </a:rPr>
                        <a:t>ميكرومتر</a:t>
                      </a:r>
                      <a:r>
                        <a:rPr lang="ar-SA" sz="1800" dirty="0">
                          <a:cs typeface="+mn-cs"/>
                        </a:rPr>
                        <a:t>، ويحدث الغبار في غلاف الأرض الجوي لأسباب عديدة منها غبار تربة الذي تحمله الرياح وحبوب اللقاح</a:t>
                      </a:r>
                      <a:r>
                        <a:rPr lang="en-US" sz="1800" dirty="0">
                          <a:cs typeface="+mn-cs"/>
                        </a:rPr>
                        <a:t>.</a:t>
                      </a:r>
                    </a:p>
                    <a:p>
                      <a:pPr marL="722313" marR="0" lvl="2" indent="-342900" algn="r" defTabSz="914400" rtl="1" eaLnBrk="1" fontAlgn="auto" latinLnBrk="0" hangingPunct="1">
                        <a:lnSpc>
                          <a:spcPct val="100000"/>
                        </a:lnSpc>
                        <a:spcBef>
                          <a:spcPts val="0"/>
                        </a:spcBef>
                        <a:spcAft>
                          <a:spcPts val="0"/>
                        </a:spcAft>
                        <a:buClrTx/>
                        <a:buSzTx/>
                        <a:buFont typeface="+mj-lt"/>
                        <a:buNone/>
                        <a:tabLst/>
                        <a:defRPr/>
                      </a:pPr>
                      <a:r>
                        <a:rPr lang="ar-SA" sz="1800" b="1" u="sng" dirty="0">
                          <a:latin typeface="Times New Roman" pitchFamily="18" charset="0"/>
                          <a:cs typeface="+mn-cs"/>
                        </a:rPr>
                        <a:t>3) الدخان:</a:t>
                      </a:r>
                      <a:r>
                        <a:rPr lang="ar-SA" sz="1800" b="1" dirty="0">
                          <a:latin typeface="Times New Roman" pitchFamily="18" charset="0"/>
                          <a:cs typeface="+mn-cs"/>
                        </a:rPr>
                        <a:t> </a:t>
                      </a:r>
                      <a:r>
                        <a:rPr lang="ar-SA" sz="1800" dirty="0">
                          <a:latin typeface="Times New Roman" pitchFamily="18" charset="0"/>
                          <a:cs typeface="+mn-cs"/>
                        </a:rPr>
                        <a:t>وهو دقائق صلبة قطرها اقل من </a:t>
                      </a:r>
                      <a:r>
                        <a:rPr lang="ar-SA" sz="1800" dirty="0" err="1">
                          <a:latin typeface="Times New Roman" pitchFamily="18" charset="0"/>
                          <a:cs typeface="+mn-cs"/>
                        </a:rPr>
                        <a:t>ميكرون</a:t>
                      </a:r>
                      <a:r>
                        <a:rPr lang="ar-SA" sz="1800" dirty="0">
                          <a:latin typeface="Times New Roman" pitchFamily="18" charset="0"/>
                          <a:cs typeface="+mn-cs"/>
                        </a:rPr>
                        <a:t> واحد </a:t>
                      </a:r>
                      <a:r>
                        <a:rPr lang="ar-SA" sz="1800" dirty="0" err="1">
                          <a:latin typeface="Times New Roman" pitchFamily="18" charset="0"/>
                          <a:cs typeface="+mn-cs"/>
                        </a:rPr>
                        <a:t>و</a:t>
                      </a:r>
                      <a:r>
                        <a:rPr lang="ar-SA" sz="1800" dirty="0">
                          <a:latin typeface="Times New Roman" pitchFamily="18" charset="0"/>
                          <a:cs typeface="+mn-cs"/>
                        </a:rPr>
                        <a:t> تتكون عندما تتكاثف الأبخرة أو عندما يحدث تفاعلات كيميائية.</a:t>
                      </a:r>
                    </a:p>
                  </a:txBody>
                  <a:tcPr marL="91432" marR="91432"/>
                </a:tc>
                <a:tc>
                  <a:txBody>
                    <a:bodyPr/>
                    <a:lstStyle/>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r>
                        <a:rPr lang="ar-SA" sz="1800" dirty="0">
                          <a:latin typeface="Times New Roman" pitchFamily="18" charset="0"/>
                          <a:cs typeface="+mn-cs"/>
                        </a:rPr>
                        <a:t>معامل الاسمنت</a:t>
                      </a:r>
                    </a:p>
                    <a:p>
                      <a:pPr algn="ctr" rtl="1"/>
                      <a:r>
                        <a:rPr lang="ar-SA" sz="1800" dirty="0"/>
                        <a:t>وعوادم السيارات </a:t>
                      </a:r>
                    </a:p>
                  </a:txBody>
                  <a:tcPr marL="91432" marR="91432"/>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a:latin typeface="Times New Roman" pitchFamily="18" charset="0"/>
                          <a:cs typeface="+mn-cs"/>
                        </a:rPr>
                        <a:t>مشاكل في الجهاز التنفسي و التهاب الشعب الهوائية و الربو. </a:t>
                      </a:r>
                    </a:p>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a:latin typeface="Times New Roman" pitchFamily="18" charset="0"/>
                          <a:cs typeface="+mn-cs"/>
                        </a:rPr>
                        <a:t>وجد أن السكان الذين يعيشون بالقرب من معامل الاسمنت ترتفع فيهم نسبة الأمراض الصدرية و الذي يسبب تليف رئوي و ضيق التنفس و سعال و غيرها من الأعراض الأخرى.</a:t>
                      </a:r>
                      <a:endParaRPr lang="en-US" sz="1800" dirty="0">
                        <a:latin typeface="Times New Roman" pitchFamily="18" charset="0"/>
                        <a:cs typeface="+mn-cs"/>
                      </a:endParaRPr>
                    </a:p>
                  </a:txBody>
                  <a:tcPr marL="91432" marR="91432"/>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5A347D04-D02D-4B49-9865-C50768847ABB}"/>
              </a:ext>
            </a:extLst>
          </p:cNvPr>
          <p:cNvSpPr txBox="1"/>
          <p:nvPr/>
        </p:nvSpPr>
        <p:spPr>
          <a:xfrm>
            <a:off x="1187624"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71472" y="1428736"/>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graphicFrame>
        <p:nvGraphicFramePr>
          <p:cNvPr id="4" name="جدول 3"/>
          <p:cNvGraphicFramePr>
            <a:graphicFrameLocks noGrp="1"/>
          </p:cNvGraphicFramePr>
          <p:nvPr/>
        </p:nvGraphicFramePr>
        <p:xfrm>
          <a:off x="642910" y="2214554"/>
          <a:ext cx="8001057" cy="3479800"/>
        </p:xfrm>
        <a:graphic>
          <a:graphicData uri="http://schemas.openxmlformats.org/drawingml/2006/table">
            <a:tbl>
              <a:tblPr rtl="1" firstRow="1" bandRow="1">
                <a:tableStyleId>{5C22544A-7EE6-4342-B048-85BDC9FD1C3A}</a:tableStyleId>
              </a:tblPr>
              <a:tblGrid>
                <a:gridCol w="2667019">
                  <a:extLst>
                    <a:ext uri="{9D8B030D-6E8A-4147-A177-3AD203B41FA5}">
                      <a16:colId xmlns:a16="http://schemas.microsoft.com/office/drawing/2014/main" val="20000"/>
                    </a:ext>
                  </a:extLst>
                </a:gridCol>
                <a:gridCol w="2667019">
                  <a:extLst>
                    <a:ext uri="{9D8B030D-6E8A-4147-A177-3AD203B41FA5}">
                      <a16:colId xmlns:a16="http://schemas.microsoft.com/office/drawing/2014/main" val="20001"/>
                    </a:ext>
                  </a:extLst>
                </a:gridCol>
                <a:gridCol w="2667019">
                  <a:extLst>
                    <a:ext uri="{9D8B030D-6E8A-4147-A177-3AD203B41FA5}">
                      <a16:colId xmlns:a16="http://schemas.microsoft.com/office/drawing/2014/main" val="20002"/>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txBody>
                  <a:tcPr/>
                </a:tc>
                <a:extLst>
                  <a:ext uri="{0D108BD9-81ED-4DB2-BD59-A6C34878D82A}">
                    <a16:rowId xmlns:a16="http://schemas.microsoft.com/office/drawing/2014/main" val="10000"/>
                  </a:ext>
                </a:extLst>
              </a:tr>
              <a:tr h="370840">
                <a:tc>
                  <a:txBody>
                    <a:bodyPr/>
                    <a:lstStyle/>
                    <a:p>
                      <a:pPr marL="722313" marR="0" lvl="2" indent="-342900" algn="r" defTabSz="914400" rtl="1" eaLnBrk="1" fontAlgn="auto" latinLnBrk="0" hangingPunct="1">
                        <a:lnSpc>
                          <a:spcPct val="100000"/>
                        </a:lnSpc>
                        <a:spcBef>
                          <a:spcPts val="0"/>
                        </a:spcBef>
                        <a:spcAft>
                          <a:spcPts val="0"/>
                        </a:spcAft>
                        <a:buClrTx/>
                        <a:buSzTx/>
                        <a:buFont typeface="+mj-lt"/>
                        <a:buNone/>
                        <a:tabLst/>
                        <a:defRPr/>
                      </a:pPr>
                      <a:r>
                        <a:rPr lang="ar-SA" sz="2000" b="1" dirty="0">
                          <a:cs typeface="+mn-cs"/>
                        </a:rPr>
                        <a:t>4) </a:t>
                      </a:r>
                      <a:r>
                        <a:rPr lang="ar-SA" sz="1800" b="1" u="sng" dirty="0">
                          <a:latin typeface="Times New Roman" pitchFamily="18" charset="0"/>
                          <a:cs typeface="+mn-cs"/>
                        </a:rPr>
                        <a:t>الضباب</a:t>
                      </a:r>
                      <a:r>
                        <a:rPr lang="ar-SA" sz="1800" b="1" dirty="0">
                          <a:latin typeface="Times New Roman" pitchFamily="18" charset="0"/>
                          <a:cs typeface="+mn-cs"/>
                        </a:rPr>
                        <a:t>: </a:t>
                      </a:r>
                      <a:r>
                        <a:rPr lang="ar-SA" sz="1800" dirty="0">
                          <a:latin typeface="Times New Roman" pitchFamily="18" charset="0"/>
                          <a:cs typeface="+mn-cs"/>
                        </a:rPr>
                        <a:t>وهو جزيئات سائلة يصل قطرها إلى مائة </a:t>
                      </a:r>
                      <a:r>
                        <a:rPr lang="ar-SA" sz="1800" dirty="0" err="1">
                          <a:latin typeface="Times New Roman" pitchFamily="18" charset="0"/>
                          <a:cs typeface="+mn-cs"/>
                        </a:rPr>
                        <a:t>ميكرون</a:t>
                      </a:r>
                      <a:r>
                        <a:rPr lang="ar-SA" sz="1800" dirty="0">
                          <a:latin typeface="Times New Roman" pitchFamily="18" charset="0"/>
                          <a:cs typeface="+mn-cs"/>
                        </a:rPr>
                        <a:t>.</a:t>
                      </a:r>
                    </a:p>
                    <a:p>
                      <a:pPr marL="722313" marR="0" lvl="2" indent="-342900" algn="r" defTabSz="914400" rtl="1" eaLnBrk="1" fontAlgn="auto" latinLnBrk="0" hangingPunct="1">
                        <a:lnSpc>
                          <a:spcPct val="100000"/>
                        </a:lnSpc>
                        <a:spcBef>
                          <a:spcPts val="0"/>
                        </a:spcBef>
                        <a:spcAft>
                          <a:spcPts val="0"/>
                        </a:spcAft>
                        <a:buClrTx/>
                        <a:buSzTx/>
                        <a:buFont typeface="+mj-lt"/>
                        <a:buNone/>
                        <a:tabLst/>
                        <a:defRPr/>
                      </a:pPr>
                      <a:r>
                        <a:rPr lang="ar-SA" sz="1800" b="1" u="sng" dirty="0">
                          <a:latin typeface="Times New Roman" pitchFamily="18" charset="0"/>
                          <a:cs typeface="+mn-cs"/>
                        </a:rPr>
                        <a:t>5) الهباب ( </a:t>
                      </a:r>
                      <a:r>
                        <a:rPr lang="ar-SA" sz="1800" b="1" u="sng" dirty="0" err="1">
                          <a:latin typeface="Times New Roman" pitchFamily="18" charset="0"/>
                          <a:cs typeface="+mn-cs"/>
                        </a:rPr>
                        <a:t>السخام</a:t>
                      </a:r>
                      <a:r>
                        <a:rPr lang="ar-SA" sz="1800" b="1" u="sng" dirty="0">
                          <a:latin typeface="Times New Roman" pitchFamily="18" charset="0"/>
                          <a:cs typeface="+mn-cs"/>
                        </a:rPr>
                        <a:t> ):</a:t>
                      </a:r>
                      <a:r>
                        <a:rPr lang="ar-SA" sz="1800" b="1" dirty="0">
                          <a:latin typeface="Times New Roman" pitchFamily="18" charset="0"/>
                          <a:cs typeface="+mn-cs"/>
                        </a:rPr>
                        <a:t> </a:t>
                      </a:r>
                      <a:r>
                        <a:rPr lang="ar-SA" sz="1800" dirty="0">
                          <a:latin typeface="Times New Roman" pitchFamily="18" charset="0"/>
                          <a:cs typeface="+mn-cs"/>
                        </a:rPr>
                        <a:t>وهو جزيئات كربون متناهية الدقة تتجمع مع بعضها البعض على صورة سلاسل طويلة.</a:t>
                      </a:r>
                    </a:p>
                  </a:txBody>
                  <a:tcPr marL="91432" marR="91432"/>
                </a:tc>
                <a:tc>
                  <a:txBody>
                    <a:bodyPr/>
                    <a:lstStyle/>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endParaRPr lang="ar-SA" sz="1600" dirty="0">
                        <a:latin typeface="Times New Roman" pitchFamily="18" charset="0"/>
                        <a:cs typeface="+mn-cs"/>
                      </a:endParaRPr>
                    </a:p>
                    <a:p>
                      <a:pPr algn="ctr" rtl="1"/>
                      <a:r>
                        <a:rPr lang="ar-SA" sz="1800" dirty="0">
                          <a:latin typeface="Times New Roman" pitchFamily="18" charset="0"/>
                          <a:cs typeface="+mn-cs"/>
                        </a:rPr>
                        <a:t>معامل الاسمنت</a:t>
                      </a:r>
                    </a:p>
                    <a:p>
                      <a:pPr algn="ctr" rtl="1"/>
                      <a:r>
                        <a:rPr lang="ar-SA" sz="1800" dirty="0"/>
                        <a:t>وعوادم السيارات </a:t>
                      </a:r>
                    </a:p>
                  </a:txBody>
                  <a:tcPr marL="91432" marR="91432"/>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a:latin typeface="Times New Roman" pitchFamily="18" charset="0"/>
                          <a:cs typeface="+mn-cs"/>
                        </a:rPr>
                        <a:t>مشاكل في الجهاز التنفسي و التهاب الشعب الهوائية و الربو. </a:t>
                      </a:r>
                    </a:p>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a:latin typeface="Times New Roman" pitchFamily="18" charset="0"/>
                          <a:cs typeface="+mn-cs"/>
                        </a:rPr>
                        <a:t>وجد أن السكان الذين يعيشون بالقرب من معامل الاسمنت ترتفع فيهم نسبة الأمراض الصدرية و الذي يسبب تليف رئوي و ضيق التنفس و سعال و غيرها من الأعراض الأخرى.</a:t>
                      </a:r>
                      <a:endParaRPr lang="en-US" sz="1800" dirty="0">
                        <a:latin typeface="Times New Roman" pitchFamily="18" charset="0"/>
                        <a:cs typeface="+mn-cs"/>
                      </a:endParaRPr>
                    </a:p>
                  </a:txBody>
                  <a:tcPr marL="91432" marR="91432"/>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3AB46EBB-2791-4905-9C21-11A0B985A120}"/>
              </a:ext>
            </a:extLst>
          </p:cNvPr>
          <p:cNvSpPr txBox="1"/>
          <p:nvPr/>
        </p:nvSpPr>
        <p:spPr>
          <a:xfrm>
            <a:off x="1187624"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71472" y="1285860"/>
            <a:ext cx="6334125" cy="501647"/>
          </a:xfrm>
          <a:prstGeom prst="rect">
            <a:avLst/>
          </a:prstGeom>
        </p:spPr>
        <p:txBody>
          <a:bodyPr anchor="b">
            <a:noAutofit/>
          </a:bodyPr>
          <a:lst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2000" b="1" i="0" u="none" strike="noStrike" kern="1200" cap="small" spc="0" normalizeH="0" baseline="0" noProof="0" dirty="0">
                <a:ln>
                  <a:noFill/>
                </a:ln>
                <a:solidFill>
                  <a:srgbClr val="C00000"/>
                </a:solidFill>
                <a:effectLst/>
                <a:uLnTx/>
                <a:uFillTx/>
                <a:latin typeface="Calibri"/>
                <a:ea typeface="+mj-ea"/>
                <a:cs typeface="Times New Roman" panose="02020603050405020304" pitchFamily="18" charset="0"/>
              </a:rPr>
              <a:t>ملخص أنواع ملوثات الهواء ومصادرها وتأثيرها على الصحة والبيئة</a:t>
            </a:r>
            <a:endParaRPr kumimoji="0" lang="de-DE" sz="2000" b="1" i="0" u="none" strike="noStrike" kern="1200" cap="small" spc="0" normalizeH="0" baseline="0" noProof="0" dirty="0">
              <a:ln>
                <a:noFill/>
              </a:ln>
              <a:solidFill>
                <a:srgbClr val="C00000"/>
              </a:solidFill>
              <a:effectLst/>
              <a:uLnTx/>
              <a:uFillTx/>
              <a:latin typeface="Calibri"/>
              <a:ea typeface="+mj-ea"/>
              <a:cs typeface="+mj-cs"/>
            </a:endParaRPr>
          </a:p>
        </p:txBody>
      </p:sp>
      <p:graphicFrame>
        <p:nvGraphicFramePr>
          <p:cNvPr id="4" name="جدول 3"/>
          <p:cNvGraphicFramePr>
            <a:graphicFrameLocks noGrp="1"/>
          </p:cNvGraphicFramePr>
          <p:nvPr/>
        </p:nvGraphicFramePr>
        <p:xfrm>
          <a:off x="642910" y="1928802"/>
          <a:ext cx="8001057" cy="4663348"/>
        </p:xfrm>
        <a:graphic>
          <a:graphicData uri="http://schemas.openxmlformats.org/drawingml/2006/table">
            <a:tbl>
              <a:tblPr rtl="1" firstRow="1" bandRow="1">
                <a:tableStyleId>{5C22544A-7EE6-4342-B048-85BDC9FD1C3A}</a:tableStyleId>
              </a:tblPr>
              <a:tblGrid>
                <a:gridCol w="2667019">
                  <a:extLst>
                    <a:ext uri="{9D8B030D-6E8A-4147-A177-3AD203B41FA5}">
                      <a16:colId xmlns:a16="http://schemas.microsoft.com/office/drawing/2014/main" val="20000"/>
                    </a:ext>
                  </a:extLst>
                </a:gridCol>
                <a:gridCol w="2667019">
                  <a:extLst>
                    <a:ext uri="{9D8B030D-6E8A-4147-A177-3AD203B41FA5}">
                      <a16:colId xmlns:a16="http://schemas.microsoft.com/office/drawing/2014/main" val="20001"/>
                    </a:ext>
                  </a:extLst>
                </a:gridCol>
                <a:gridCol w="2667019">
                  <a:extLst>
                    <a:ext uri="{9D8B030D-6E8A-4147-A177-3AD203B41FA5}">
                      <a16:colId xmlns:a16="http://schemas.microsoft.com/office/drawing/2014/main" val="20002"/>
                    </a:ext>
                  </a:extLst>
                </a:gridCol>
              </a:tblGrid>
              <a:tr h="32346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ملوثات الهواء</a:t>
                      </a:r>
                      <a:endParaRPr lang="de-DE" sz="18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المصدر</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a:t>التأثير</a:t>
                      </a:r>
                    </a:p>
                  </a:txBody>
                  <a:tcPr/>
                </a:tc>
                <a:extLst>
                  <a:ext uri="{0D108BD9-81ED-4DB2-BD59-A6C34878D82A}">
                    <a16:rowId xmlns:a16="http://schemas.microsoft.com/office/drawing/2014/main" val="10000"/>
                  </a:ext>
                </a:extLst>
              </a:tr>
              <a:tr h="2711703">
                <a:tc>
                  <a:txBody>
                    <a:bodyPr/>
                    <a:lstStyle/>
                    <a:p>
                      <a:pPr marL="0" indent="0" algn="r" rtl="1" eaLnBrk="1" hangingPunct="1">
                        <a:buFontTx/>
                        <a:buNone/>
                        <a:tabLst>
                          <a:tab pos="1209675" algn="l"/>
                        </a:tabLst>
                        <a:defRPr/>
                      </a:pPr>
                      <a:r>
                        <a:rPr lang="ar-SA" sz="2000" b="1" u="none" dirty="0">
                          <a:latin typeface="Arial" charset="0"/>
                          <a:cs typeface="+mn-cs"/>
                        </a:rPr>
                        <a:t>8. التلوث بالمعادن الثقيلة:</a:t>
                      </a:r>
                    </a:p>
                    <a:p>
                      <a:pPr marL="722313" lvl="1" indent="-371475" algn="r" rtl="1" eaLnBrk="1" hangingPunct="1">
                        <a:buFont typeface="+mj-lt"/>
                        <a:buAutoNum type="arabicParenR"/>
                        <a:tabLst>
                          <a:tab pos="1209675" algn="l"/>
                        </a:tabLst>
                        <a:defRPr/>
                      </a:pPr>
                      <a:r>
                        <a:rPr lang="ar-SA" sz="1800" b="1" u="none" dirty="0">
                          <a:latin typeface="Arial" charset="0"/>
                          <a:cs typeface="Arial" charset="0"/>
                        </a:rPr>
                        <a:t>الرصاص: </a:t>
                      </a:r>
                      <a:r>
                        <a:rPr lang="ar-SA" sz="2000" dirty="0">
                          <a:latin typeface="Times New Roman" pitchFamily="18" charset="0"/>
                          <a:cs typeface="+mn-cs"/>
                        </a:rPr>
                        <a:t>من المواد السامة</a:t>
                      </a:r>
                      <a:r>
                        <a:rPr lang="ar-SA" sz="2000" b="1" u="none" dirty="0">
                          <a:latin typeface="Arial" charset="0"/>
                          <a:cs typeface="Arial" charset="0"/>
                        </a:rPr>
                        <a:t> </a:t>
                      </a:r>
                    </a:p>
                  </a:txBody>
                  <a:tcPr marL="91437" marR="91437" marT="45697" marB="45697"/>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000" dirty="0">
                        <a:latin typeface="Times New Roman" pitchFamily="18" charset="0"/>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a:latin typeface="Times New Roman" pitchFamily="18" charset="0"/>
                          <a:cs typeface="+mn-cs"/>
                        </a:rPr>
                        <a:t>عوادم السيارات و دهان المنازل و غيرها. </a:t>
                      </a:r>
                      <a:r>
                        <a:rPr lang="ar-SA" sz="1800" b="1" dirty="0">
                          <a:latin typeface="Arial" charset="0"/>
                          <a:cs typeface="Arial" charset="0"/>
                        </a:rPr>
                        <a:t>	</a:t>
                      </a:r>
                      <a:endParaRPr lang="en-US" sz="1800" dirty="0">
                        <a:latin typeface="Arial" charset="0"/>
                        <a:cs typeface="Arial" charset="0"/>
                      </a:endParaRPr>
                    </a:p>
                  </a:txBody>
                  <a:tcPr marL="91437" marR="91437" marT="45697" marB="45697"/>
                </a:tc>
                <a:tc>
                  <a:txBody>
                    <a:bodyPr/>
                    <a:lstStyle/>
                    <a:p>
                      <a:pPr marL="182563" lvl="1" indent="-182563" eaLnBrk="1" hangingPunct="1">
                        <a:spcBef>
                          <a:spcPct val="0"/>
                        </a:spcBef>
                        <a:buClrTx/>
                        <a:buSzTx/>
                        <a:buFont typeface="Century Schoolbook" panose="02040604050505020304" pitchFamily="18" charset="0"/>
                        <a:buAutoNum type="arabicPeriod"/>
                      </a:pPr>
                      <a:r>
                        <a:rPr lang="ar-SA" altLang="ar-SA" sz="1800" dirty="0">
                          <a:latin typeface="Times New Roman" panose="02020603050405020304" pitchFamily="18" charset="0"/>
                        </a:rPr>
                        <a:t>يؤدي التراكم في الأنسجة إلى تلف في اغلب الأعضاء الحساسة مثل الكبد و الكلى و الطحال  وغيرها </a:t>
                      </a:r>
                    </a:p>
                    <a:p>
                      <a:pPr marL="182563" lvl="1" indent="-182563" eaLnBrk="1" hangingPunct="1">
                        <a:spcBef>
                          <a:spcPct val="0"/>
                        </a:spcBef>
                        <a:buClrTx/>
                        <a:buSzTx/>
                        <a:buFont typeface="Century Schoolbook" panose="02040604050505020304" pitchFamily="18" charset="0"/>
                        <a:buAutoNum type="arabicPeriod"/>
                      </a:pPr>
                      <a:r>
                        <a:rPr lang="ar-SA" altLang="ar-SA" sz="1800" dirty="0">
                          <a:latin typeface="Times New Roman" panose="02020603050405020304" pitchFamily="18" charset="0"/>
                        </a:rPr>
                        <a:t>قد يؤدي إلى شلل المخ و مرض الكلية المزمن.</a:t>
                      </a:r>
                    </a:p>
                    <a:p>
                      <a:pPr marL="182563" lvl="1" indent="-182563" eaLnBrk="1" hangingPunct="1">
                        <a:spcBef>
                          <a:spcPct val="0"/>
                        </a:spcBef>
                        <a:buClrTx/>
                        <a:buSzTx/>
                        <a:buFont typeface="Century Schoolbook" panose="02040604050505020304" pitchFamily="18" charset="0"/>
                        <a:buAutoNum type="arabicPeriod"/>
                      </a:pPr>
                      <a:r>
                        <a:rPr lang="ar-SA" altLang="ar-SA" sz="1800" dirty="0">
                          <a:latin typeface="Times New Roman" panose="02020603050405020304" pitchFamily="18" charset="0"/>
                        </a:rPr>
                        <a:t>هناك علاقة بين ارتفاع نسبة الرصاص في أنسجة الأطفال و انخفاض مستويات الذكاء.</a:t>
                      </a:r>
                    </a:p>
                    <a:p>
                      <a:pPr marL="182563" lvl="1" indent="-182563" eaLnBrk="1" hangingPunct="1">
                        <a:spcBef>
                          <a:spcPct val="0"/>
                        </a:spcBef>
                        <a:buClrTx/>
                        <a:buSzTx/>
                        <a:buFont typeface="Century Schoolbook" panose="02040604050505020304" pitchFamily="18" charset="0"/>
                        <a:buAutoNum type="arabicPeriod"/>
                      </a:pPr>
                      <a:r>
                        <a:rPr lang="ar-SA" altLang="ar-SA" sz="1800" dirty="0">
                          <a:latin typeface="Times New Roman" panose="02020603050405020304" pitchFamily="18" charset="0"/>
                        </a:rPr>
                        <a:t>قد يؤدي أيضا إلى تشوهات خلقية في الأجنة.</a:t>
                      </a:r>
                    </a:p>
                  </a:txBody>
                  <a:tcPr marL="91437" marR="91437" marT="45697" marB="45697"/>
                </a:tc>
                <a:extLst>
                  <a:ext uri="{0D108BD9-81ED-4DB2-BD59-A6C34878D82A}">
                    <a16:rowId xmlns:a16="http://schemas.microsoft.com/office/drawing/2014/main" val="10001"/>
                  </a:ext>
                </a:extLst>
              </a:tr>
              <a:tr h="1036803">
                <a:tc>
                  <a:txBody>
                    <a:bodyPr/>
                    <a:lstStyle/>
                    <a:p>
                      <a:pPr marL="722313" marR="0" lvl="3" indent="-366713" algn="r" defTabSz="914400" rtl="1" eaLnBrk="1" fontAlgn="auto" latinLnBrk="0" hangingPunct="1">
                        <a:lnSpc>
                          <a:spcPct val="100000"/>
                        </a:lnSpc>
                        <a:spcBef>
                          <a:spcPts val="0"/>
                        </a:spcBef>
                        <a:spcAft>
                          <a:spcPts val="0"/>
                        </a:spcAft>
                        <a:buClrTx/>
                        <a:buSzTx/>
                        <a:buFont typeface="+mj-lt"/>
                        <a:buAutoNum type="arabicParenR" startAt="2"/>
                        <a:tabLst/>
                        <a:defRPr/>
                      </a:pPr>
                      <a:r>
                        <a:rPr lang="ar-SA" altLang="ar-SA" sz="1800" b="1" u="none" dirty="0">
                          <a:latin typeface="Times New Roman" panose="02020603050405020304" pitchFamily="18" charset="0"/>
                        </a:rPr>
                        <a:t>الزئبق:</a:t>
                      </a:r>
                      <a:r>
                        <a:rPr lang="ar-SA" altLang="ar-SA" sz="1800" u="none" dirty="0">
                          <a:latin typeface="Times New Roman" panose="02020603050405020304" pitchFamily="18" charset="0"/>
                        </a:rPr>
                        <a:t> </a:t>
                      </a:r>
                      <a:r>
                        <a:rPr lang="ar-SA" altLang="ar-SA" sz="1800" dirty="0">
                          <a:latin typeface="Arial" panose="020B0604020202020204" pitchFamily="34" charset="0"/>
                          <a:cs typeface="Arial" panose="020B0604020202020204" pitchFamily="34" charset="0"/>
                        </a:rPr>
                        <a:t>مادة سامة عندما يتحول إلى صورة عضوية و هي  ميثيل الزئبق.</a:t>
                      </a:r>
                    </a:p>
                  </a:txBody>
                  <a:tcPr marL="91437" marR="91437" marT="45697" marB="45697"/>
                </a:tc>
                <a:tc>
                  <a:txBody>
                    <a:bodyPr/>
                    <a:lstStyle/>
                    <a:p>
                      <a:pPr rtl="1"/>
                      <a:r>
                        <a:rPr lang="ar-SA" sz="1800" dirty="0">
                          <a:latin typeface="Times New Roman" pitchFamily="18" charset="0"/>
                          <a:cs typeface="+mn-cs"/>
                        </a:rPr>
                        <a:t>عوادم السيارات و دهان المنازل و غيرها. </a:t>
                      </a:r>
                      <a:endParaRPr lang="ar-SA" sz="1800" dirty="0"/>
                    </a:p>
                  </a:txBody>
                  <a:tcPr marL="91437" marR="91437" marT="45697" marB="45697"/>
                </a:tc>
                <a:tc>
                  <a:txBody>
                    <a:bodyPr/>
                    <a:lstStyle/>
                    <a:p>
                      <a:pPr marL="0" marR="0" lvl="1" indent="0" algn="r" defTabSz="914400" rtl="1" eaLnBrk="1" fontAlgn="auto" latinLnBrk="0" hangingPunct="1">
                        <a:lnSpc>
                          <a:spcPct val="100000"/>
                        </a:lnSpc>
                        <a:spcBef>
                          <a:spcPts val="0"/>
                        </a:spcBef>
                        <a:spcAft>
                          <a:spcPts val="0"/>
                        </a:spcAft>
                        <a:buClrTx/>
                        <a:buSzTx/>
                        <a:buFontTx/>
                        <a:buNone/>
                        <a:tabLst/>
                        <a:defRPr/>
                      </a:pPr>
                      <a:r>
                        <a:rPr lang="ar-SA" altLang="ar-SA" sz="1800" dirty="0">
                          <a:latin typeface="Arial" panose="020B0604020202020204" pitchFamily="34" charset="0"/>
                          <a:cs typeface="+mn-cs"/>
                        </a:rPr>
                        <a:t>يؤثر على الجهاز العصبي المركزي</a:t>
                      </a:r>
                      <a:endParaRPr lang="en-US" altLang="ar-SA" sz="1800" dirty="0">
                        <a:latin typeface="Arial" panose="020B0604020202020204" pitchFamily="34" charset="0"/>
                        <a:cs typeface="+mn-cs"/>
                      </a:endParaRPr>
                    </a:p>
                  </a:txBody>
                  <a:tcPr marL="91437" marR="91437" marT="45697" marB="45697"/>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543C124A-B59F-4524-B18C-4C61FD9914F3}"/>
              </a:ext>
            </a:extLst>
          </p:cNvPr>
          <p:cNvSpPr txBox="1"/>
          <p:nvPr/>
        </p:nvSpPr>
        <p:spPr>
          <a:xfrm>
            <a:off x="1187624"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3"/>
          <p:cNvSpPr>
            <a:spLocks noGrp="1" noChangeArrowheads="1"/>
          </p:cNvSpPr>
          <p:nvPr>
            <p:ph type="title"/>
          </p:nvPr>
        </p:nvSpPr>
        <p:spPr>
          <a:xfrm>
            <a:off x="0" y="1214422"/>
            <a:ext cx="8229600" cy="490537"/>
          </a:xfrm>
        </p:spPr>
        <p:txBody>
          <a:bodyPr rtlCol="0">
            <a:normAutofit fontScale="90000"/>
          </a:bodyPr>
          <a:lstStyle/>
          <a:p>
            <a:pPr algn="ctr" eaLnBrk="1" fontAlgn="auto" hangingPunct="1">
              <a:spcAft>
                <a:spcPts val="0"/>
              </a:spcAft>
              <a:defRPr/>
            </a:pPr>
            <a:r>
              <a:rPr lang="ar-SA" dirty="0">
                <a:solidFill>
                  <a:srgbClr val="FF0000"/>
                </a:solidFill>
              </a:rPr>
              <a:t>النظام البيئي</a:t>
            </a:r>
            <a:endParaRPr lang="en-US" dirty="0">
              <a:solidFill>
                <a:srgbClr val="FF0000"/>
              </a:solidFill>
            </a:endParaRPr>
          </a:p>
        </p:txBody>
      </p:sp>
      <p:sp>
        <p:nvSpPr>
          <p:cNvPr id="40963" name="Rectangle 3"/>
          <p:cNvSpPr>
            <a:spLocks noGrp="1" noChangeArrowheads="1"/>
          </p:cNvSpPr>
          <p:nvPr>
            <p:ph idx="1"/>
          </p:nvPr>
        </p:nvSpPr>
        <p:spPr>
          <a:xfrm>
            <a:off x="430213" y="1714488"/>
            <a:ext cx="8713787" cy="4519627"/>
          </a:xfrm>
        </p:spPr>
        <p:txBody>
          <a:bodyPr/>
          <a:lstStyle/>
          <a:p>
            <a:pPr marL="457200" indent="-457200" algn="r" rtl="1" eaLnBrk="1" hangingPunct="1"/>
            <a:r>
              <a:rPr lang="ar-SA" altLang="en-US" sz="2800" dirty="0">
                <a:solidFill>
                  <a:srgbClr val="C00000"/>
                </a:solidFill>
                <a:latin typeface="Times New Roman" pitchFamily="18" charset="0"/>
                <a:cs typeface="Times New Roman" pitchFamily="18" charset="0"/>
              </a:rPr>
              <a:t>النظام البيئي: </a:t>
            </a:r>
            <a:r>
              <a:rPr lang="ar-SA" altLang="en-US" sz="2800" dirty="0">
                <a:latin typeface="Times New Roman" pitchFamily="18" charset="0"/>
                <a:cs typeface="Times New Roman" pitchFamily="18" charset="0"/>
              </a:rPr>
              <a:t>هو عبارة عن أية مساحة من الطبيعة </a:t>
            </a:r>
            <a:r>
              <a:rPr lang="ar-SA" altLang="en-US" sz="2800" dirty="0" err="1">
                <a:latin typeface="Times New Roman" pitchFamily="18" charset="0"/>
                <a:cs typeface="Times New Roman" pitchFamily="18" charset="0"/>
              </a:rPr>
              <a:t>و</a:t>
            </a:r>
            <a:r>
              <a:rPr lang="ar-SA" altLang="en-US" sz="2800" dirty="0">
                <a:latin typeface="Times New Roman" pitchFamily="18" charset="0"/>
                <a:cs typeface="Times New Roman" pitchFamily="18" charset="0"/>
              </a:rPr>
              <a:t> ما تحتويه هذه المساحة من كائنات حية (نبات – حيوان) </a:t>
            </a:r>
            <a:r>
              <a:rPr lang="ar-SA" altLang="en-US" sz="2800" dirty="0" err="1">
                <a:latin typeface="Times New Roman" pitchFamily="18" charset="0"/>
                <a:cs typeface="Times New Roman" pitchFamily="18" charset="0"/>
              </a:rPr>
              <a:t>و</a:t>
            </a:r>
            <a:r>
              <a:rPr lang="ar-SA" altLang="en-US" sz="2800" dirty="0">
                <a:latin typeface="Times New Roman" pitchFamily="18" charset="0"/>
                <a:cs typeface="Times New Roman" pitchFamily="18" charset="0"/>
              </a:rPr>
              <a:t> غير حية (رياح – رطوبة – تلوث). ومن أمثلة النظم البيئية الغابة والنهر والبحيرة والبحر. وواضح من هذا التعريف  أنه يأخذ في الاعتبار كل الكائنات الحية التي يتكون منها المجتمع البيئي (البدائيات </a:t>
            </a:r>
            <a:r>
              <a:rPr lang="ar-SA" altLang="en-US" sz="2800" dirty="0" err="1">
                <a:latin typeface="Times New Roman" pitchFamily="18" charset="0"/>
                <a:cs typeface="Times New Roman" pitchFamily="18" charset="0"/>
              </a:rPr>
              <a:t>والطلائعيات</a:t>
            </a:r>
            <a:r>
              <a:rPr lang="ar-SA" altLang="en-US" sz="2800" dirty="0">
                <a:latin typeface="Times New Roman" pitchFamily="18" charset="0"/>
                <a:cs typeface="Times New Roman" pitchFamily="18" charset="0"/>
              </a:rPr>
              <a:t> والتوالي النباتية والحيوانية) وكذلك كل عناصر البيئة غير الحية (تركيب التربة، الرياح، طول النهار، الرطوبة، التلوث....</a:t>
            </a:r>
            <a:r>
              <a:rPr lang="ar-SA" altLang="en-US" sz="2800" dirty="0" err="1">
                <a:latin typeface="Times New Roman" pitchFamily="18" charset="0"/>
                <a:cs typeface="Times New Roman" pitchFamily="18" charset="0"/>
              </a:rPr>
              <a:t>إلخ</a:t>
            </a:r>
            <a:r>
              <a:rPr lang="ar-SA" altLang="en-US" sz="2800" dirty="0">
                <a:latin typeface="Times New Roman" pitchFamily="18" charset="0"/>
                <a:cs typeface="Times New Roman" pitchFamily="18" charset="0"/>
              </a:rPr>
              <a:t>).</a:t>
            </a:r>
          </a:p>
          <a:p>
            <a:pPr marL="457200" indent="-457200" algn="r" rtl="1" eaLnBrk="1" hangingPunct="1"/>
            <a:r>
              <a:rPr lang="ar-SA" altLang="en-US" sz="2800" dirty="0">
                <a:latin typeface="Times New Roman" pitchFamily="18" charset="0"/>
                <a:cs typeface="Times New Roman" pitchFamily="18" charset="0"/>
              </a:rPr>
              <a:t>ويأخذ الإنسان – كأحد كائنات النظام البيئي – مكانة خاصة نظراً لتطوره الفكري والنفسي، فهو المسيطر – إلى حد ملموس - حيث تعتمد المحافظة على النظام البيئي وعدم الإخلال به على التغيرات التي يحدثها الإنسان. </a:t>
            </a:r>
            <a:endParaRPr lang="en-US" altLang="en-US" sz="2800" dirty="0">
              <a:latin typeface="Times New Roman" pitchFamily="18" charset="0"/>
              <a:cs typeface="Times New Roman" pitchFamily="18" charset="0"/>
            </a:endParaRPr>
          </a:p>
        </p:txBody>
      </p:sp>
      <p:sp>
        <p:nvSpPr>
          <p:cNvPr id="40964" name="Slide Number Placeholder 1"/>
          <p:cNvSpPr>
            <a:spLocks noGrp="1"/>
          </p:cNvSpPr>
          <p:nvPr>
            <p:ph type="sldNum" sz="quarter" idx="12"/>
          </p:nvPr>
        </p:nvSpPr>
        <p:spPr bwMode="auto">
          <a:noFill/>
          <a:ln>
            <a:miter lim="800000"/>
            <a:headEnd/>
            <a:tailEnd/>
          </a:ln>
        </p:spPr>
        <p:txBody>
          <a:bodyPr/>
          <a:lstStyle/>
          <a:p>
            <a:fld id="{7BABAAA5-9AB6-4E49-9D8D-8C600CFF7E6F}" type="slidenum">
              <a:rPr lang="ar-SA"/>
              <a:pPr/>
              <a:t>4</a:t>
            </a:fld>
            <a:endParaRPr lang="en-US"/>
          </a:p>
        </p:txBody>
      </p:sp>
      <p:sp>
        <p:nvSpPr>
          <p:cNvPr id="5" name="TextBox 4">
            <a:extLst>
              <a:ext uri="{FF2B5EF4-FFF2-40B4-BE49-F238E27FC236}">
                <a16:creationId xmlns:a16="http://schemas.microsoft.com/office/drawing/2014/main" id="{EAD41434-68EF-4BE0-9D7B-0DB1E89C1E5D}"/>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3"/>
          <p:cNvSpPr>
            <a:spLocks noGrp="1" noChangeArrowheads="1"/>
          </p:cNvSpPr>
          <p:nvPr>
            <p:ph type="title"/>
          </p:nvPr>
        </p:nvSpPr>
        <p:spPr>
          <a:xfrm>
            <a:off x="714348" y="1071546"/>
            <a:ext cx="6872287" cy="1143000"/>
          </a:xfrm>
        </p:spPr>
        <p:txBody>
          <a:bodyPr/>
          <a:lstStyle/>
          <a:p>
            <a:pPr algn="ctr" eaLnBrk="1" fontAlgn="auto" hangingPunct="1">
              <a:spcAft>
                <a:spcPts val="0"/>
              </a:spcAft>
              <a:defRPr/>
            </a:pPr>
            <a:r>
              <a:rPr lang="ar-SA" sz="3600" dirty="0">
                <a:solidFill>
                  <a:srgbClr val="FF0000"/>
                </a:solidFill>
              </a:rPr>
              <a:t>النظام البيئى ومكوناته</a:t>
            </a:r>
            <a:endParaRPr lang="en-US" sz="3600" dirty="0">
              <a:solidFill>
                <a:srgbClr val="FF0000"/>
              </a:solidFill>
            </a:endParaRPr>
          </a:p>
        </p:txBody>
      </p:sp>
      <p:sp>
        <p:nvSpPr>
          <p:cNvPr id="41987" name="Rectangle 3"/>
          <p:cNvSpPr>
            <a:spLocks noGrp="1" noChangeArrowheads="1"/>
          </p:cNvSpPr>
          <p:nvPr>
            <p:ph sz="quarter" idx="1"/>
          </p:nvPr>
        </p:nvSpPr>
        <p:spPr>
          <a:xfrm>
            <a:off x="0" y="2000240"/>
            <a:ext cx="8640763" cy="3448057"/>
          </a:xfrm>
        </p:spPr>
        <p:txBody>
          <a:bodyPr>
            <a:normAutofit/>
          </a:bodyPr>
          <a:lstStyle/>
          <a:p>
            <a:pPr marL="0" indent="0" eaLnBrk="1" hangingPunct="1">
              <a:lnSpc>
                <a:spcPct val="120000"/>
              </a:lnSpc>
              <a:spcBef>
                <a:spcPct val="0"/>
              </a:spcBef>
              <a:buFont typeface="Wingdings" pitchFamily="2" charset="2"/>
              <a:buNone/>
            </a:pPr>
            <a:r>
              <a:rPr lang="ar-SA" altLang="ar-SA" b="1" u="sng" dirty="0">
                <a:solidFill>
                  <a:srgbClr val="C00000"/>
                </a:solidFill>
                <a:latin typeface="Times New Roman" pitchFamily="18" charset="0"/>
              </a:rPr>
              <a:t>مكونات النظام البيئي:</a:t>
            </a:r>
            <a:endParaRPr lang="en-US" altLang="ar-SA" b="1" u="sng" dirty="0">
              <a:solidFill>
                <a:srgbClr val="C00000"/>
              </a:solidFill>
              <a:latin typeface="Times New Roman" pitchFamily="18" charset="0"/>
            </a:endParaRPr>
          </a:p>
          <a:p>
            <a:pPr marL="838200" lvl="1" indent="-381000" eaLnBrk="1" hangingPunct="1">
              <a:lnSpc>
                <a:spcPct val="120000"/>
              </a:lnSpc>
              <a:spcBef>
                <a:spcPct val="0"/>
              </a:spcBef>
              <a:buClrTx/>
              <a:buFontTx/>
              <a:buAutoNum type="arabicPeriod"/>
            </a:pPr>
            <a:r>
              <a:rPr lang="ar-SA" altLang="ar-SA" sz="2400" dirty="0">
                <a:latin typeface="Times New Roman" pitchFamily="18" charset="0"/>
              </a:rPr>
              <a:t>كائنات غير حية وتشمل:</a:t>
            </a:r>
          </a:p>
          <a:p>
            <a:pPr lvl="3" indent="-287338">
              <a:buClrTx/>
              <a:buFont typeface="Wingdings" pitchFamily="2" charset="2"/>
              <a:buChar char="§"/>
            </a:pPr>
            <a:r>
              <a:rPr lang="ar-SA" altLang="ar-SA" sz="2400" dirty="0"/>
              <a:t>المركبات </a:t>
            </a:r>
            <a:r>
              <a:rPr lang="ar-SA" altLang="ar-SA" sz="2400" dirty="0" err="1"/>
              <a:t>و</a:t>
            </a:r>
            <a:r>
              <a:rPr lang="ar-SA" altLang="ar-SA" sz="2400" dirty="0"/>
              <a:t> العناصر العضوية مثل بقايا  الكائنات الحية.</a:t>
            </a:r>
            <a:endParaRPr lang="en-US" altLang="ar-SA" sz="2400" dirty="0"/>
          </a:p>
          <a:p>
            <a:pPr lvl="3" indent="-287338">
              <a:buClrTx/>
              <a:buFont typeface="Wingdings" pitchFamily="2" charset="2"/>
              <a:buChar char="§"/>
            </a:pPr>
            <a:r>
              <a:rPr lang="ar-SA" altLang="ar-SA" sz="2400" dirty="0"/>
              <a:t>المركبات  والعناصر الغير العضوية مثل : الكربون </a:t>
            </a:r>
            <a:r>
              <a:rPr lang="ar-SA" altLang="ar-SA" sz="2400" dirty="0" err="1"/>
              <a:t>و</a:t>
            </a:r>
            <a:r>
              <a:rPr lang="ar-SA" altLang="ar-SA" sz="2400" dirty="0"/>
              <a:t> الأكسجين الأملاح.</a:t>
            </a:r>
            <a:endParaRPr lang="en-US" altLang="ar-SA" sz="2400" dirty="0"/>
          </a:p>
          <a:p>
            <a:pPr lvl="3" indent="-287338">
              <a:buClrTx/>
              <a:buFont typeface="Wingdings" pitchFamily="2" charset="2"/>
              <a:buChar char="§"/>
            </a:pPr>
            <a:r>
              <a:rPr lang="ar-SA" altLang="ar-SA" sz="2400" dirty="0"/>
              <a:t>العوامل الفيزيائية كالضوء والحرارة والتربة.</a:t>
            </a:r>
            <a:endParaRPr lang="en-US" altLang="ar-SA" sz="2400" dirty="0">
              <a:latin typeface="Times New Roman" pitchFamily="18" charset="0"/>
            </a:endParaRPr>
          </a:p>
        </p:txBody>
      </p:sp>
      <p:sp>
        <p:nvSpPr>
          <p:cNvPr id="41988" name="Slide Number Placeholder 2"/>
          <p:cNvSpPr>
            <a:spLocks noGrp="1"/>
          </p:cNvSpPr>
          <p:nvPr>
            <p:ph type="sldNum" sz="quarter" idx="11"/>
          </p:nvPr>
        </p:nvSpPr>
        <p:spPr bwMode="auto">
          <a:noFill/>
          <a:ln>
            <a:miter lim="800000"/>
            <a:headEnd/>
            <a:tailEnd/>
          </a:ln>
        </p:spPr>
        <p:txBody>
          <a:bodyPr/>
          <a:lstStyle/>
          <a:p>
            <a:fld id="{0F42A65E-00E1-4B22-BAB1-F4BBC094A186}" type="slidenum">
              <a:rPr lang="ar-SA" altLang="ar-SA"/>
              <a:pPr/>
              <a:t>5</a:t>
            </a:fld>
            <a:endParaRPr lang="en-US" altLang="ar-SA"/>
          </a:p>
        </p:txBody>
      </p:sp>
      <p:sp>
        <p:nvSpPr>
          <p:cNvPr id="5" name="TextBox 4">
            <a:extLst>
              <a:ext uri="{FF2B5EF4-FFF2-40B4-BE49-F238E27FC236}">
                <a16:creationId xmlns:a16="http://schemas.microsoft.com/office/drawing/2014/main" id="{839A1849-CB6B-4418-AE7F-3CE882D8819D}"/>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3"/>
          <p:cNvSpPr>
            <a:spLocks noGrp="1" noChangeArrowheads="1"/>
          </p:cNvSpPr>
          <p:nvPr>
            <p:ph type="title"/>
          </p:nvPr>
        </p:nvSpPr>
        <p:spPr>
          <a:xfrm>
            <a:off x="857224" y="1000108"/>
            <a:ext cx="6872287" cy="1143000"/>
          </a:xfrm>
        </p:spPr>
        <p:txBody>
          <a:bodyPr/>
          <a:lstStyle/>
          <a:p>
            <a:pPr algn="ctr" eaLnBrk="1" fontAlgn="auto" hangingPunct="1">
              <a:spcAft>
                <a:spcPts val="0"/>
              </a:spcAft>
              <a:defRPr/>
            </a:pPr>
            <a:r>
              <a:rPr lang="ar-SA" sz="3600" dirty="0">
                <a:solidFill>
                  <a:srgbClr val="FF0000"/>
                </a:solidFill>
              </a:rPr>
              <a:t>النظام البيئى ومكوناته</a:t>
            </a:r>
            <a:endParaRPr lang="en-US" sz="3600" dirty="0">
              <a:solidFill>
                <a:srgbClr val="FF0000"/>
              </a:solidFill>
            </a:endParaRPr>
          </a:p>
        </p:txBody>
      </p:sp>
      <p:sp>
        <p:nvSpPr>
          <p:cNvPr id="41987" name="Rectangle 3"/>
          <p:cNvSpPr>
            <a:spLocks noGrp="1" noChangeArrowheads="1"/>
          </p:cNvSpPr>
          <p:nvPr>
            <p:ph sz="quarter" idx="1"/>
          </p:nvPr>
        </p:nvSpPr>
        <p:spPr>
          <a:xfrm>
            <a:off x="0" y="1857364"/>
            <a:ext cx="8640763" cy="4233875"/>
          </a:xfrm>
        </p:spPr>
        <p:txBody>
          <a:bodyPr>
            <a:normAutofit/>
          </a:bodyPr>
          <a:lstStyle/>
          <a:p>
            <a:pPr marL="0" indent="0" eaLnBrk="1" hangingPunct="1">
              <a:lnSpc>
                <a:spcPct val="120000"/>
              </a:lnSpc>
              <a:spcBef>
                <a:spcPct val="0"/>
              </a:spcBef>
              <a:buFont typeface="Wingdings" pitchFamily="2" charset="2"/>
              <a:buNone/>
            </a:pPr>
            <a:r>
              <a:rPr lang="ar-SA" altLang="ar-SA" b="1" u="sng" dirty="0">
                <a:solidFill>
                  <a:srgbClr val="C00000"/>
                </a:solidFill>
                <a:latin typeface="Times New Roman" pitchFamily="18" charset="0"/>
              </a:rPr>
              <a:t>مكونات النظام البيئي:</a:t>
            </a:r>
            <a:endParaRPr lang="en-US" altLang="ar-SA" b="1" u="sng" dirty="0">
              <a:solidFill>
                <a:srgbClr val="C00000"/>
              </a:solidFill>
              <a:latin typeface="Times New Roman" pitchFamily="18" charset="0"/>
            </a:endParaRPr>
          </a:p>
          <a:p>
            <a:pPr marL="838200" lvl="1" indent="-381000" eaLnBrk="1" hangingPunct="1">
              <a:lnSpc>
                <a:spcPct val="120000"/>
              </a:lnSpc>
              <a:spcBef>
                <a:spcPct val="0"/>
              </a:spcBef>
              <a:buClrTx/>
              <a:buFontTx/>
              <a:buAutoNum type="arabicPeriod" startAt="2"/>
            </a:pPr>
            <a:r>
              <a:rPr lang="ar-SA" altLang="ar-SA" sz="2400" dirty="0">
                <a:latin typeface="Times New Roman" pitchFamily="18" charset="0"/>
              </a:rPr>
              <a:t>كائنات حية</a:t>
            </a:r>
            <a:r>
              <a:rPr lang="en-US" altLang="ar-SA" sz="2400" dirty="0">
                <a:latin typeface="Times New Roman" pitchFamily="18" charset="0"/>
              </a:rPr>
              <a:t> </a:t>
            </a:r>
            <a:r>
              <a:rPr lang="ar-SA" altLang="ar-SA" sz="2400" dirty="0">
                <a:latin typeface="Times New Roman" pitchFamily="18" charset="0"/>
              </a:rPr>
              <a:t> وتنقسم إلي:</a:t>
            </a:r>
            <a:endParaRPr lang="en-US" altLang="ar-SA" sz="2400" dirty="0">
              <a:latin typeface="Times New Roman" pitchFamily="18" charset="0"/>
            </a:endParaRPr>
          </a:p>
          <a:p>
            <a:pPr marL="1200150" lvl="2" indent="-342900" eaLnBrk="1" hangingPunct="1">
              <a:lnSpc>
                <a:spcPct val="120000"/>
              </a:lnSpc>
              <a:spcBef>
                <a:spcPct val="0"/>
              </a:spcBef>
              <a:buClrTx/>
              <a:buFont typeface="Wingdings" pitchFamily="2" charset="2"/>
              <a:buChar char="§"/>
            </a:pPr>
            <a:r>
              <a:rPr lang="ar-SA" altLang="ar-SA" dirty="0">
                <a:latin typeface="Times New Roman" pitchFamily="18" charset="0"/>
              </a:rPr>
              <a:t>كائنات منتجة مثل النباتات الخضراء </a:t>
            </a:r>
            <a:r>
              <a:rPr lang="ar-SA" altLang="ar-SA" dirty="0" err="1">
                <a:latin typeface="Times New Roman" pitchFamily="18" charset="0"/>
              </a:rPr>
              <a:t>و</a:t>
            </a:r>
            <a:r>
              <a:rPr lang="ar-SA" altLang="ar-SA" dirty="0">
                <a:latin typeface="Times New Roman" pitchFamily="18" charset="0"/>
              </a:rPr>
              <a:t> جميع الكائنات التي تقوم بصنع الغذاء بنفسها (ذاتية التغذية) </a:t>
            </a:r>
            <a:r>
              <a:rPr lang="ar-SA" altLang="ar-SA" dirty="0" err="1">
                <a:latin typeface="Times New Roman" pitchFamily="18" charset="0"/>
              </a:rPr>
              <a:t>و</a:t>
            </a:r>
            <a:r>
              <a:rPr lang="ar-SA" altLang="ar-SA" dirty="0">
                <a:latin typeface="Times New Roman" pitchFamily="18" charset="0"/>
              </a:rPr>
              <a:t> تتمثل في النباتات الخضراء.</a:t>
            </a:r>
            <a:endParaRPr lang="en-US" altLang="ar-SA" dirty="0">
              <a:latin typeface="Times New Roman" pitchFamily="18" charset="0"/>
            </a:endParaRPr>
          </a:p>
          <a:p>
            <a:pPr marL="1200150" lvl="2" indent="-342900" eaLnBrk="1" hangingPunct="1">
              <a:lnSpc>
                <a:spcPct val="120000"/>
              </a:lnSpc>
              <a:spcBef>
                <a:spcPct val="0"/>
              </a:spcBef>
              <a:buClrTx/>
              <a:buFont typeface="Wingdings" pitchFamily="2" charset="2"/>
              <a:buChar char="§"/>
            </a:pPr>
            <a:r>
              <a:rPr lang="ar-SA" altLang="ar-SA" dirty="0">
                <a:latin typeface="Times New Roman" pitchFamily="18" charset="0"/>
              </a:rPr>
              <a:t>كائنات مستهلكة مثل الحيوانات </a:t>
            </a:r>
            <a:r>
              <a:rPr lang="ar-SA" altLang="ar-SA" dirty="0" err="1">
                <a:latin typeface="Times New Roman" pitchFamily="18" charset="0"/>
              </a:rPr>
              <a:t>و</a:t>
            </a:r>
            <a:r>
              <a:rPr lang="ar-SA" altLang="ar-SA" dirty="0">
                <a:latin typeface="Times New Roman" pitchFamily="18" charset="0"/>
              </a:rPr>
              <a:t> الكائنات غير ذاتية التغذية مثل الحشرات.</a:t>
            </a:r>
            <a:endParaRPr lang="en-US" altLang="ar-SA" dirty="0">
              <a:latin typeface="Times New Roman" pitchFamily="18" charset="0"/>
            </a:endParaRPr>
          </a:p>
          <a:p>
            <a:pPr marL="1200150" lvl="2" indent="-342900" eaLnBrk="1" hangingPunct="1">
              <a:lnSpc>
                <a:spcPct val="120000"/>
              </a:lnSpc>
              <a:spcBef>
                <a:spcPct val="0"/>
              </a:spcBef>
              <a:buClrTx/>
              <a:buFont typeface="Wingdings" pitchFamily="2" charset="2"/>
              <a:buChar char="§"/>
            </a:pPr>
            <a:r>
              <a:rPr lang="ar-SA" altLang="ar-SA" dirty="0">
                <a:latin typeface="Times New Roman" pitchFamily="18" charset="0"/>
              </a:rPr>
              <a:t>كائنات مفككه ( فطريات / بكتريا ) وهي غير ذاتية التغذية  وتقوم بتحلل الكائنات الحية إلى المركبات الأساسية </a:t>
            </a:r>
            <a:r>
              <a:rPr lang="ar-SA" altLang="ar-SA" dirty="0" err="1">
                <a:latin typeface="Times New Roman" pitchFamily="18" charset="0"/>
              </a:rPr>
              <a:t>و</a:t>
            </a:r>
            <a:r>
              <a:rPr lang="ar-SA" altLang="ar-SA" dirty="0">
                <a:latin typeface="Times New Roman" pitchFamily="18" charset="0"/>
              </a:rPr>
              <a:t> التي يستفيد منها النبات في دورة حياته مثل البكتيريا والفطريات.</a:t>
            </a:r>
            <a:endParaRPr lang="en-US" altLang="ar-SA" dirty="0">
              <a:latin typeface="Times New Roman" pitchFamily="18" charset="0"/>
            </a:endParaRPr>
          </a:p>
        </p:txBody>
      </p:sp>
      <p:sp>
        <p:nvSpPr>
          <p:cNvPr id="41988" name="Slide Number Placeholder 2"/>
          <p:cNvSpPr>
            <a:spLocks noGrp="1"/>
          </p:cNvSpPr>
          <p:nvPr>
            <p:ph type="sldNum" sz="quarter" idx="11"/>
          </p:nvPr>
        </p:nvSpPr>
        <p:spPr bwMode="auto">
          <a:noFill/>
          <a:ln>
            <a:miter lim="800000"/>
            <a:headEnd/>
            <a:tailEnd/>
          </a:ln>
        </p:spPr>
        <p:txBody>
          <a:bodyPr/>
          <a:lstStyle/>
          <a:p>
            <a:fld id="{0F42A65E-00E1-4B22-BAB1-F4BBC094A186}" type="slidenum">
              <a:rPr lang="ar-SA" altLang="ar-SA"/>
              <a:pPr/>
              <a:t>6</a:t>
            </a:fld>
            <a:endParaRPr lang="en-US" altLang="ar-SA"/>
          </a:p>
        </p:txBody>
      </p:sp>
      <p:sp>
        <p:nvSpPr>
          <p:cNvPr id="5" name="TextBox 4">
            <a:extLst>
              <a:ext uri="{FF2B5EF4-FFF2-40B4-BE49-F238E27FC236}">
                <a16:creationId xmlns:a16="http://schemas.microsoft.com/office/drawing/2014/main" id="{DAD8ECFA-F7E2-47D7-A12F-49B75E63ABD0}"/>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857488" y="2857496"/>
            <a:ext cx="3504486" cy="1107996"/>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6600" b="1" i="0" u="none" strike="noStrike" kern="0" cap="none" spc="0" normalizeH="0" baseline="0" noProof="0" dirty="0">
                <a:ln>
                  <a:noFill/>
                </a:ln>
                <a:solidFill>
                  <a:srgbClr val="FF0000"/>
                </a:solidFill>
                <a:effectLst/>
                <a:uLnTx/>
                <a:uFillTx/>
                <a:latin typeface="Yu Gothic UI Semibold" pitchFamily="34" charset="-128"/>
                <a:ea typeface="Yu Gothic UI Semibold" pitchFamily="34" charset="-128"/>
                <a:cs typeface="Arial" panose="020B0604020202020204" pitchFamily="34" charset="0"/>
              </a:rPr>
              <a:t>تلوث الهواء</a:t>
            </a:r>
            <a:endParaRPr kumimoji="0" lang="de-DE" sz="6600" b="1" i="0" u="none" strike="noStrike" kern="0" cap="none" spc="0" normalizeH="0" baseline="0" noProof="0" dirty="0">
              <a:ln>
                <a:noFill/>
              </a:ln>
              <a:solidFill>
                <a:srgbClr val="FF0000"/>
              </a:solidFill>
              <a:effectLst/>
              <a:uLnTx/>
              <a:uFillTx/>
              <a:latin typeface="Yu Gothic UI Semibold" pitchFamily="34" charset="-128"/>
              <a:ea typeface="Yu Gothic UI Semibold" pitchFamily="34" charset="-128"/>
              <a:cs typeface="Arial"/>
            </a:endParaRPr>
          </a:p>
        </p:txBody>
      </p:sp>
      <p:sp>
        <p:nvSpPr>
          <p:cNvPr id="3" name="TextBox 2">
            <a:extLst>
              <a:ext uri="{FF2B5EF4-FFF2-40B4-BE49-F238E27FC236}">
                <a16:creationId xmlns:a16="http://schemas.microsoft.com/office/drawing/2014/main" id="{1BF0ADDA-5C58-4F2E-B630-AC1E0EF98718}"/>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428625" y="2071678"/>
            <a:ext cx="8715375" cy="3538537"/>
          </a:xfrm>
          <a:prstGeom prst="rect">
            <a:avLst/>
          </a:prstGeom>
          <a:noFill/>
          <a:ln w="9525">
            <a:noFill/>
            <a:miter lim="800000"/>
            <a:headEnd/>
            <a:tailEnd/>
          </a:ln>
        </p:spPr>
        <p:txBody>
          <a:bodyPr anchor="ctr">
            <a:spAutoFit/>
          </a:bodyPr>
          <a:lstStyle/>
          <a:p>
            <a:pPr marL="342900" marR="0" lvl="0" indent="-342900" algn="r" defTabSz="914400" rtl="1" eaLnBrk="1" fontAlgn="auto" latinLnBrk="0" hangingPunct="1">
              <a:lnSpc>
                <a:spcPct val="100000"/>
              </a:lnSpc>
              <a:spcBef>
                <a:spcPts val="0"/>
              </a:spcBef>
              <a:spcAft>
                <a:spcPts val="0"/>
              </a:spcAft>
              <a:buClrTx/>
              <a:buSzTx/>
              <a:buFontTx/>
              <a:buChar char="•"/>
              <a:tabLst>
                <a:tab pos="1209675" algn="l"/>
              </a:tabLst>
              <a:defRPr/>
            </a:pPr>
            <a:r>
              <a:rPr kumimoji="0" lang="ar-SA" altLang="en-US" sz="2800" b="0" i="0" u="sng"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الغلاف الجوي: </a:t>
            </a:r>
            <a:r>
              <a:rPr kumimoji="0" lang="ar-SA"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عبارة عن مجموع الطبقات التي تحيط بالكرة الأرضية </a:t>
            </a:r>
            <a:r>
              <a:rPr kumimoji="0" lang="ar-SA" alt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و</a:t>
            </a:r>
            <a:r>
              <a:rPr kumimoji="0" lang="ar-SA"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الذي يحيط الواحد بالأخر. ووجد أن الغلاف يصل ارتفاعه إلى 20000 كيلومتر.</a:t>
            </a:r>
          </a:p>
          <a:p>
            <a:pPr marL="342900" marR="0" lvl="0" indent="-342900" algn="r" defTabSz="914400" rtl="1" eaLnBrk="1" fontAlgn="auto" latinLnBrk="0" hangingPunct="1">
              <a:lnSpc>
                <a:spcPct val="100000"/>
              </a:lnSpc>
              <a:spcBef>
                <a:spcPts val="0"/>
              </a:spcBef>
              <a:spcAft>
                <a:spcPts val="0"/>
              </a:spcAft>
              <a:buClrTx/>
              <a:buSzTx/>
              <a:buFontTx/>
              <a:buChar char="•"/>
              <a:tabLst>
                <a:tab pos="1209675" algn="l"/>
              </a:tabLst>
              <a:defRPr/>
            </a:pPr>
            <a:endParaRPr kumimoji="0" lang="ar-SA" altLang="en-US" sz="2800" b="0"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r" defTabSz="914400" rtl="1" eaLnBrk="1" fontAlgn="auto" latinLnBrk="0" hangingPunct="1">
              <a:lnSpc>
                <a:spcPct val="100000"/>
              </a:lnSpc>
              <a:spcBef>
                <a:spcPts val="0"/>
              </a:spcBef>
              <a:spcAft>
                <a:spcPts val="0"/>
              </a:spcAft>
              <a:buClrTx/>
              <a:buSzTx/>
              <a:buFontTx/>
              <a:buChar char="•"/>
              <a:tabLst>
                <a:tab pos="1209675" algn="l"/>
              </a:tabLst>
              <a:defRPr/>
            </a:pPr>
            <a:r>
              <a:rPr kumimoji="0" lang="ar-SA" altLang="en-US" sz="2800" b="0" i="0" u="sng"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وظائف الغلاف الجوي:</a:t>
            </a:r>
          </a:p>
          <a:p>
            <a:pPr marL="800100" marR="0" lvl="1" indent="-342900" algn="r" defTabSz="914400" rtl="1" eaLnBrk="1" fontAlgn="auto" latinLnBrk="0" hangingPunct="1">
              <a:lnSpc>
                <a:spcPct val="100000"/>
              </a:lnSpc>
              <a:spcBef>
                <a:spcPts val="0"/>
              </a:spcBef>
              <a:spcAft>
                <a:spcPts val="0"/>
              </a:spcAft>
              <a:buClrTx/>
              <a:buSzTx/>
              <a:buFontTx/>
              <a:buAutoNum type="arabicPeriod"/>
              <a:tabLst>
                <a:tab pos="1209675" algn="l"/>
              </a:tabLst>
              <a:defRPr/>
            </a:pPr>
            <a:r>
              <a:rPr kumimoji="0" lang="ar-SA"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المحافظة على ثبات درجة الحرارة</a:t>
            </a:r>
          </a:p>
          <a:p>
            <a:pPr marL="800100" marR="0" lvl="1" indent="-342900" algn="r" defTabSz="914400" rtl="1" eaLnBrk="1" fontAlgn="auto" latinLnBrk="0" hangingPunct="1">
              <a:lnSpc>
                <a:spcPct val="100000"/>
              </a:lnSpc>
              <a:spcBef>
                <a:spcPts val="0"/>
              </a:spcBef>
              <a:spcAft>
                <a:spcPts val="0"/>
              </a:spcAft>
              <a:buClrTx/>
              <a:buSzTx/>
              <a:buFontTx/>
              <a:buAutoNum type="arabicPeriod"/>
              <a:tabLst>
                <a:tab pos="1209675" algn="l"/>
              </a:tabLst>
              <a:defRPr/>
            </a:pPr>
            <a:r>
              <a:rPr kumimoji="0" lang="ar-SA"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حماية الكائنات الحية من الإشعاعات الشمسية </a:t>
            </a:r>
            <a:r>
              <a:rPr kumimoji="0" lang="ar-SA" alt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و</a:t>
            </a:r>
            <a:r>
              <a:rPr kumimoji="0" lang="ar-SA"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خاصة</a:t>
            </a:r>
            <a:r>
              <a:rPr kumimoji="0" lang="en-US"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ar-SA"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فوق البنفسجية.</a:t>
            </a:r>
          </a:p>
          <a:p>
            <a:pPr marL="800100" marR="0" lvl="1" indent="-342900" algn="r" defTabSz="914400" rtl="1" eaLnBrk="1" fontAlgn="auto" latinLnBrk="0" hangingPunct="1">
              <a:lnSpc>
                <a:spcPct val="100000"/>
              </a:lnSpc>
              <a:spcBef>
                <a:spcPts val="0"/>
              </a:spcBef>
              <a:spcAft>
                <a:spcPts val="0"/>
              </a:spcAft>
              <a:buClrTx/>
              <a:buSzTx/>
              <a:buFontTx/>
              <a:buAutoNum type="arabicPeriod"/>
              <a:tabLst>
                <a:tab pos="1209675" algn="l"/>
              </a:tabLst>
              <a:defRPr/>
            </a:pPr>
            <a:r>
              <a:rPr kumimoji="0" lang="ar-SA"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وسط </a:t>
            </a:r>
            <a:r>
              <a:rPr kumimoji="0" lang="ar-SA" altLang="en-US" sz="28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لإنتقال</a:t>
            </a:r>
            <a:r>
              <a:rPr kumimoji="0" lang="ar-SA"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الموجات الصوتية</a:t>
            </a:r>
            <a:endParaRPr kumimoji="0" lang="en-US" altLang="en-US"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4" name="Rectangle 3"/>
          <p:cNvSpPr txBox="1">
            <a:spLocks noChangeArrowheads="1"/>
          </p:cNvSpPr>
          <p:nvPr/>
        </p:nvSpPr>
        <p:spPr bwMode="auto">
          <a:xfrm>
            <a:off x="1000100" y="1142984"/>
            <a:ext cx="6334125" cy="923925"/>
          </a:xfrm>
          <a:prstGeom prst="rect">
            <a:avLst/>
          </a:prstGeom>
          <a:noFill/>
          <a:ln w="9525">
            <a:noFill/>
            <a:miter lim="800000"/>
            <a:headEnd/>
            <a:tailEnd/>
          </a:ln>
          <a:effectLst/>
        </p:spPr>
        <p:txBody>
          <a:bodyPr anchor="ctr" anchorCtr="1"/>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4400" b="0" i="0" u="none" strike="noStrike" kern="0" cap="none" spc="0" normalizeH="0" baseline="0" noProof="0" dirty="0">
                <a:ln>
                  <a:noFill/>
                </a:ln>
                <a:solidFill>
                  <a:srgbClr val="FF0000"/>
                </a:solidFill>
                <a:effectLst/>
                <a:uLnTx/>
                <a:uFillTx/>
                <a:latin typeface="Garamond"/>
                <a:ea typeface="+mn-ea"/>
                <a:cs typeface="Arial"/>
              </a:rPr>
              <a:t>تلوث الهواء</a:t>
            </a:r>
            <a:endParaRPr kumimoji="0" lang="de-DE" sz="4400" b="0" i="0" u="none" strike="noStrike" kern="0" cap="none" spc="0" normalizeH="0" baseline="0" noProof="0" dirty="0">
              <a:ln>
                <a:noFill/>
              </a:ln>
              <a:solidFill>
                <a:srgbClr val="FF0000"/>
              </a:solidFill>
              <a:effectLst/>
              <a:uLnTx/>
              <a:uFillTx/>
              <a:latin typeface="Garamond"/>
              <a:ea typeface="+mn-ea"/>
              <a:cs typeface="Arial"/>
            </a:endParaRPr>
          </a:p>
        </p:txBody>
      </p:sp>
      <p:sp>
        <p:nvSpPr>
          <p:cNvPr id="48132"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526FEED3-FA3D-4FBF-8A67-A4DC2E460BFB}"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TextBox 4">
            <a:extLst>
              <a:ext uri="{FF2B5EF4-FFF2-40B4-BE49-F238E27FC236}">
                <a16:creationId xmlns:a16="http://schemas.microsoft.com/office/drawing/2014/main" id="{980BC74B-769B-485C-9C07-1E39C76DF886}"/>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214282" y="2428868"/>
            <a:ext cx="8715375" cy="2923877"/>
          </a:xfrm>
          <a:prstGeom prst="rect">
            <a:avLst/>
          </a:prstGeom>
          <a:noFill/>
          <a:ln w="9525">
            <a:noFill/>
            <a:miter lim="800000"/>
            <a:headEnd/>
            <a:tailEnd/>
          </a:ln>
          <a:effectLst/>
        </p:spPr>
        <p:txBody>
          <a:bodyPr anchor="ctr">
            <a:spAutoFit/>
          </a:bodyPr>
          <a:lstStyle/>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SA" altLang="ar-SA" sz="2000" b="0" i="0" u="sng"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مكونات الهواء الجوي</a:t>
            </a: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يعد الهواء عنصر أساسي من عناصر الحياة ويتألف الهواء الخالي من الملوثات من:</a:t>
            </a:r>
          </a:p>
          <a:p>
            <a:pPr marL="457200" marR="0" lvl="1" indent="0" algn="r" defTabSz="914400" rtl="1" eaLnBrk="1" fontAlgn="auto" latinLnBrk="0" hangingPunct="1">
              <a:lnSpc>
                <a:spcPct val="100000"/>
              </a:lnSpc>
              <a:spcBef>
                <a:spcPts val="0"/>
              </a:spcBef>
              <a:spcAft>
                <a:spcPts val="0"/>
              </a:spcAft>
              <a:buClrTx/>
              <a:buSzTx/>
              <a:buFont typeface="Century Schoolbook" panose="02040604050505020304" pitchFamily="18" charset="0"/>
              <a:buAutoNum type="arabicPeriod"/>
              <a:tabLst/>
              <a:defRPr/>
            </a:pP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النيتروجين بنسبة 78 %</a:t>
            </a:r>
          </a:p>
          <a:p>
            <a:pPr marL="457200" marR="0" lvl="1" indent="0" algn="r" defTabSz="914400" rtl="1" eaLnBrk="1" fontAlgn="auto" latinLnBrk="0" hangingPunct="1">
              <a:lnSpc>
                <a:spcPct val="100000"/>
              </a:lnSpc>
              <a:spcBef>
                <a:spcPts val="0"/>
              </a:spcBef>
              <a:spcAft>
                <a:spcPts val="0"/>
              </a:spcAft>
              <a:buClrTx/>
              <a:buSzTx/>
              <a:buFont typeface="Century Schoolbook" panose="02040604050505020304" pitchFamily="18" charset="0"/>
              <a:buAutoNum type="arabicPeriod"/>
              <a:tabLst/>
              <a:defRPr/>
            </a:pP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الأكسجين بنسبة </a:t>
            </a:r>
            <a:r>
              <a:rPr kumimoji="0" lang="en-US"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21</a:t>
            </a: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457200" marR="0" lvl="1" indent="0" algn="r" defTabSz="914400" rtl="1" eaLnBrk="1" fontAlgn="auto" latinLnBrk="0" hangingPunct="1">
              <a:lnSpc>
                <a:spcPct val="100000"/>
              </a:lnSpc>
              <a:spcBef>
                <a:spcPts val="0"/>
              </a:spcBef>
              <a:spcAft>
                <a:spcPts val="0"/>
              </a:spcAft>
              <a:buClrTx/>
              <a:buSzTx/>
              <a:buFont typeface="Century Schoolbook" panose="02040604050505020304" pitchFamily="18" charset="0"/>
              <a:buAutoNum type="arabicPeriod"/>
              <a:tabLst/>
              <a:defRPr/>
            </a:pPr>
            <a:r>
              <a:rPr kumimoji="0" lang="ar-SA" altLang="ar-SA" sz="20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غازات خاملة كالأرجون والهليوم والكر يبتون والنيون بنسبة </a:t>
            </a:r>
            <a:r>
              <a:rPr kumimoji="0" lang="en-US"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0.97</a:t>
            </a: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ar-SA" altLang="ar-SA" sz="20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p>
          <a:p>
            <a:pPr marL="457200" marR="0" lvl="1" indent="0" algn="r" defTabSz="914400" rtl="1" eaLnBrk="1" fontAlgn="auto" latinLnBrk="0" hangingPunct="1">
              <a:lnSpc>
                <a:spcPct val="100000"/>
              </a:lnSpc>
              <a:spcBef>
                <a:spcPts val="0"/>
              </a:spcBef>
              <a:spcAft>
                <a:spcPts val="0"/>
              </a:spcAft>
              <a:buClrTx/>
              <a:buSzTx/>
              <a:buFont typeface="Century Schoolbook" panose="02040604050505020304" pitchFamily="18" charset="0"/>
              <a:buAutoNum type="arabicPeriod"/>
              <a:tabLst/>
              <a:defRPr/>
            </a:pPr>
            <a:r>
              <a:rPr kumimoji="0" lang="ar-SA" altLang="ar-SA" sz="20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ثاني أكسيد الكربون </a:t>
            </a:r>
            <a:r>
              <a:rPr kumimoji="0" lang="ar-SA" altLang="ar-SA"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بنسبة </a:t>
            </a:r>
            <a:r>
              <a:rPr kumimoji="0" lang="en-US"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rPr>
              <a:t>0.03</a:t>
            </a: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rPr>
              <a:t> </a:t>
            </a:r>
            <a:r>
              <a:rPr kumimoji="0" lang="ar-SA" altLang="ar-SA"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a:t>
            </a:r>
          </a:p>
          <a:p>
            <a:pPr marL="457200" marR="0" lvl="1" indent="0" algn="r" defTabSz="914400" rtl="1" eaLnBrk="1" fontAlgn="auto" latinLnBrk="0" hangingPunct="1">
              <a:lnSpc>
                <a:spcPct val="100000"/>
              </a:lnSpc>
              <a:spcBef>
                <a:spcPts val="0"/>
              </a:spcBef>
              <a:spcAft>
                <a:spcPts val="0"/>
              </a:spcAft>
              <a:buClrTx/>
              <a:buSzTx/>
              <a:buFont typeface="Century Schoolbook" panose="02040604050505020304" pitchFamily="18" charset="0"/>
              <a:buAutoNum type="arabicPeriod"/>
              <a:tabLst/>
              <a:defRPr/>
            </a:pPr>
            <a:r>
              <a:rPr kumimoji="0" lang="ar-SA" altLang="ar-SA" sz="20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كمية صغيرة وغير ثابتة من بخار الماء</a:t>
            </a:r>
            <a:endPar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عندما تدخل مركبات أخرى للهواء غير المذكورة يصبح الهواء حينها ملوثاً.</a:t>
            </a: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ar-SA" altLang="ar-SA"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r" defTabSz="914400" rtl="1" eaLnBrk="1" fontAlgn="auto" latinLnBrk="0" hangingPunct="1">
              <a:lnSpc>
                <a:spcPct val="100000"/>
              </a:lnSpc>
              <a:spcBef>
                <a:spcPts val="0"/>
              </a:spcBef>
              <a:spcAft>
                <a:spcPts val="0"/>
              </a:spcAft>
              <a:buClrTx/>
              <a:buSzTx/>
              <a:buFontTx/>
              <a:buChar char="•"/>
              <a:tabLst>
                <a:tab pos="1209675" algn="l"/>
              </a:tabLst>
              <a:defRPr/>
            </a:pPr>
            <a:endParaRPr kumimoji="0" lang="ar-SA" sz="2400" b="0" i="0" u="none" strike="noStrike" kern="1200" cap="none" spc="0" normalizeH="0" baseline="0" noProof="0" dirty="0">
              <a:ln>
                <a:noFill/>
              </a:ln>
              <a:solidFill>
                <a:prstClr val="black"/>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4" name="Rectangle 3"/>
          <p:cNvSpPr txBox="1">
            <a:spLocks noChangeArrowheads="1"/>
          </p:cNvSpPr>
          <p:nvPr/>
        </p:nvSpPr>
        <p:spPr bwMode="auto">
          <a:xfrm>
            <a:off x="928662" y="1285860"/>
            <a:ext cx="6334125" cy="923925"/>
          </a:xfrm>
          <a:prstGeom prst="rect">
            <a:avLst/>
          </a:prstGeom>
          <a:noFill/>
          <a:ln w="9525">
            <a:noFill/>
            <a:miter lim="800000"/>
            <a:headEnd/>
            <a:tailEnd/>
          </a:ln>
          <a:effectLst/>
        </p:spPr>
        <p:txBody>
          <a:bodyPr anchor="ctr" anchorCtr="1"/>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4400" b="0" i="0" u="none" strike="noStrike" kern="0" cap="none" spc="0" normalizeH="0" baseline="0" noProof="0" dirty="0">
                <a:ln>
                  <a:noFill/>
                </a:ln>
                <a:solidFill>
                  <a:srgbClr val="FF0000"/>
                </a:solidFill>
                <a:effectLst/>
                <a:uLnTx/>
                <a:uFillTx/>
                <a:latin typeface="Calibri"/>
                <a:ea typeface="+mn-ea"/>
                <a:cs typeface="Times New Roman" panose="02020603050405020304" pitchFamily="18" charset="0"/>
              </a:rPr>
              <a:t>تلوث الهواء</a:t>
            </a:r>
            <a:endParaRPr kumimoji="0" lang="de-DE" sz="4400" b="0" i="0" u="none" strike="noStrike" kern="0" cap="none" spc="0" normalizeH="0" baseline="0" noProof="0" dirty="0">
              <a:ln>
                <a:noFill/>
              </a:ln>
              <a:solidFill>
                <a:srgbClr val="FF0000"/>
              </a:solidFill>
              <a:effectLst/>
              <a:uLnTx/>
              <a:uFillTx/>
              <a:latin typeface="Calibri"/>
              <a:ea typeface="+mn-ea"/>
              <a:cs typeface="+mn-cs"/>
            </a:endParaRPr>
          </a:p>
        </p:txBody>
      </p:sp>
      <p:pic>
        <p:nvPicPr>
          <p:cNvPr id="49156" name="Picture 4"/>
          <p:cNvPicPr>
            <a:picLocks noChangeAspect="1"/>
          </p:cNvPicPr>
          <p:nvPr/>
        </p:nvPicPr>
        <p:blipFill>
          <a:blip r:embed="rId2"/>
          <a:srcRect/>
          <a:stretch>
            <a:fillRect/>
          </a:stretch>
        </p:blipFill>
        <p:spPr bwMode="auto">
          <a:xfrm>
            <a:off x="2571736" y="4929198"/>
            <a:ext cx="4511675" cy="1571612"/>
          </a:xfrm>
          <a:prstGeom prst="rect">
            <a:avLst/>
          </a:prstGeom>
          <a:noFill/>
          <a:ln w="9525">
            <a:noFill/>
            <a:miter lim="800000"/>
            <a:headEnd/>
            <a:tailEnd/>
          </a:ln>
        </p:spPr>
      </p:pic>
      <p:sp>
        <p:nvSpPr>
          <p:cNvPr id="49157" name="Slide Number Placeholder 1"/>
          <p:cNvSpPr>
            <a:spLocks noGrp="1"/>
          </p:cNvSpPr>
          <p:nvPr>
            <p:ph type="sldNum" sz="quarter" idx="12"/>
          </p:nvPr>
        </p:nvSpPr>
        <p:spPr bwMode="auto">
          <a:noFill/>
          <a:ln>
            <a:miter lim="800000"/>
            <a:headEnd/>
            <a:tailEnd/>
          </a:ln>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B3BDEB15-4821-43A1-B113-4575E64DC1BA}" type="slidenum">
              <a:rPr kumimoji="0" lang="ar-SA"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4AF9A0BA-BD4E-4577-B5AD-4DBCFE6D9958}"/>
              </a:ext>
            </a:extLst>
          </p:cNvPr>
          <p:cNvSpPr txBox="1"/>
          <p:nvPr/>
        </p:nvSpPr>
        <p:spPr>
          <a:xfrm>
            <a:off x="1475656" y="6594085"/>
            <a:ext cx="7493306" cy="219291"/>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rtl="0">
              <a:defRPr/>
            </a:pPr>
            <a:r>
              <a:rPr lang="ar-SA" sz="825" dirty="0">
                <a:solidFill>
                  <a:srgbClr val="9BBB59">
                    <a:lumMod val="75000"/>
                  </a:srgbClr>
                </a:solidFill>
                <a:latin typeface="Calibri"/>
                <a:cs typeface="Arial" panose="020B0604020202020204" pitchFamily="34" charset="0"/>
              </a:rPr>
              <a:t>مقرر مقدمة في العلوم الطبيعية – فصل الفيزياء – قسم الكيمياء – كلية العلوم - جامعة الملك عبدالعزيز – 2019 م</a:t>
            </a:r>
            <a:endParaRPr lang="en-US" sz="825" dirty="0">
              <a:solidFill>
                <a:srgbClr val="9BBB59">
                  <a:lumMod val="75000"/>
                </a:srgbClr>
              </a:solidFill>
              <a:latin typeface="Calibri"/>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3332</Words>
  <Application>Microsoft Office PowerPoint</Application>
  <PresentationFormat>عرض على الشاشة (4:3)</PresentationFormat>
  <Paragraphs>338</Paragraphs>
  <Slides>39</Slides>
  <Notes>3</Notes>
  <HiddenSlides>0</HiddenSlides>
  <MMClips>0</MMClips>
  <ScaleCrop>false</ScaleCrop>
  <HeadingPairs>
    <vt:vector size="6" baseType="variant">
      <vt:variant>
        <vt:lpstr>الخطوط المستخدمة</vt:lpstr>
      </vt:variant>
      <vt:variant>
        <vt:i4>10</vt:i4>
      </vt:variant>
      <vt:variant>
        <vt:lpstr>نسق</vt:lpstr>
      </vt:variant>
      <vt:variant>
        <vt:i4>3</vt:i4>
      </vt:variant>
      <vt:variant>
        <vt:lpstr>عناوين الشرائح</vt:lpstr>
      </vt:variant>
      <vt:variant>
        <vt:i4>39</vt:i4>
      </vt:variant>
    </vt:vector>
  </HeadingPairs>
  <TitlesOfParts>
    <vt:vector size="52" baseType="lpstr">
      <vt:lpstr>Yu Gothic UI Semibold</vt:lpstr>
      <vt:lpstr>Arabic Transparent</vt:lpstr>
      <vt:lpstr>Arial</vt:lpstr>
      <vt:lpstr>Calibri</vt:lpstr>
      <vt:lpstr>Calibri Light</vt:lpstr>
      <vt:lpstr>Century Schoolbook</vt:lpstr>
      <vt:lpstr>Garamond</vt:lpstr>
      <vt:lpstr>Symbol</vt:lpstr>
      <vt:lpstr>Times New Roman</vt:lpstr>
      <vt:lpstr>Wingdings</vt:lpstr>
      <vt:lpstr>سمة Office</vt:lpstr>
      <vt:lpstr>1_سمة Office</vt:lpstr>
      <vt:lpstr>2_سمة Office</vt:lpstr>
      <vt:lpstr>عرض تقديمي في PowerPoint</vt:lpstr>
      <vt:lpstr>مفهوم البيئة</vt:lpstr>
      <vt:lpstr>عناصر البيئة</vt:lpstr>
      <vt:lpstr>النظام البيئي</vt:lpstr>
      <vt:lpstr>النظام البيئى ومكوناته</vt:lpstr>
      <vt:lpstr>النظام البيئى ومكوناته</vt:lpstr>
      <vt:lpstr>عرض تقديمي في PowerPoint</vt:lpstr>
      <vt:lpstr>عرض تقديمي في PowerPoint</vt:lpstr>
      <vt:lpstr>عرض تقديمي في PowerPoint</vt:lpstr>
      <vt:lpstr>عرض تقديمي في PowerPoint</vt:lpstr>
      <vt:lpstr>ملوثات الهواء ومصادرها</vt:lpstr>
      <vt:lpstr>ملوثات الهواء ومصادرها</vt:lpstr>
      <vt:lpstr>عرض تقديمي في PowerPoint</vt:lpstr>
      <vt:lpstr> التلوث بالعناصر الثقيلة </vt:lpstr>
      <vt:lpstr> التلوث بالعناصر الثقيلة </vt:lpstr>
      <vt:lpstr>التلوث بالجسيمات الدقيقة</vt:lpstr>
      <vt:lpstr>التلوث بالجسيمات الدقيقة</vt:lpstr>
      <vt:lpstr> التلوث بالجسيمات الدقيقة</vt:lpstr>
      <vt:lpstr>عرض تقديمي في PowerPoint</vt:lpstr>
      <vt:lpstr> غازات الاحتباس الحراري </vt:lpstr>
      <vt:lpstr> غازات الاحتباس الحراري </vt:lpstr>
      <vt:lpstr>أول أكسيد الكربون</vt:lpstr>
      <vt:lpstr>  ثاني أكسيد الكربون</vt:lpstr>
      <vt:lpstr> ثاني أكسيد الكربون</vt:lpstr>
      <vt:lpstr> أكاسيد النيتروجين</vt:lpstr>
      <vt:lpstr>الأوزون</vt:lpstr>
      <vt:lpstr> كلوروفلوروكربون (وتعرف بالاسم التجاري: فريون)</vt:lpstr>
      <vt:lpstr> أكاسيد الكبريت</vt:lpstr>
      <vt:lpstr>الهيدروكربونات</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zahra</dc:creator>
  <cp:lastModifiedBy>lolo ..A..</cp:lastModifiedBy>
  <cp:revision>8</cp:revision>
  <dcterms:created xsi:type="dcterms:W3CDTF">2018-12-17T19:58:16Z</dcterms:created>
  <dcterms:modified xsi:type="dcterms:W3CDTF">2019-06-27T21:47:26Z</dcterms:modified>
</cp:coreProperties>
</file>