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5"/>
  </p:notesMasterIdLst>
  <p:sldIdLst>
    <p:sldId id="272" r:id="rId2"/>
    <p:sldId id="317" r:id="rId3"/>
    <p:sldId id="290" r:id="rId4"/>
    <p:sldId id="291" r:id="rId5"/>
    <p:sldId id="292" r:id="rId6"/>
    <p:sldId id="293" r:id="rId7"/>
    <p:sldId id="294" r:id="rId8"/>
    <p:sldId id="295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296" r:id="rId17"/>
    <p:sldId id="297" r:id="rId18"/>
    <p:sldId id="298" r:id="rId19"/>
    <p:sldId id="299" r:id="rId20"/>
    <p:sldId id="300" r:id="rId21"/>
    <p:sldId id="325" r:id="rId22"/>
    <p:sldId id="326" r:id="rId23"/>
    <p:sldId id="327" r:id="rId24"/>
    <p:sldId id="328" r:id="rId25"/>
    <p:sldId id="329" r:id="rId26"/>
    <p:sldId id="330" r:id="rId27"/>
    <p:sldId id="331" r:id="rId28"/>
    <p:sldId id="332" r:id="rId29"/>
    <p:sldId id="333" r:id="rId30"/>
    <p:sldId id="334" r:id="rId31"/>
    <p:sldId id="335" r:id="rId32"/>
    <p:sldId id="336" r:id="rId33"/>
    <p:sldId id="289" r:id="rId3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AC64"/>
    <a:srgbClr val="1BA532"/>
    <a:srgbClr val="879C52"/>
    <a:srgbClr val="A3CDA8"/>
    <a:srgbClr val="AAB638"/>
    <a:srgbClr val="728E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94660"/>
  </p:normalViewPr>
  <p:slideViewPr>
    <p:cSldViewPr snapToGrid="0">
      <p:cViewPr varScale="1">
        <p:scale>
          <a:sx n="73" d="100"/>
          <a:sy n="73" d="100"/>
        </p:scale>
        <p:origin x="63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84A090B-260B-4974-B63B-CDB821899BD2}" type="datetimeFigureOut">
              <a:rPr lang="ar-SA" smtClean="0"/>
              <a:t>06/05/41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EDF23BC-0517-4F62-866D-1BC820ECE2A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01226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03FDD7-1629-4B18-86D7-C389A349B1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68D5AC6-F534-44C1-8FB5-2FD8D11D50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3D21520-1640-4970-B19B-6353E41E6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9E55CD-9667-4843-A3F7-527B71A3E3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50EFBFA-2FF5-4042-9D99-A828D1D74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931222C-EDCB-40D7-9187-B17C5DE6E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874804-0199-4C96-AF44-46665DEA1003}" type="slidenum">
              <a:rPr 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560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DC2B5C2-7268-4E91-A84F-C53D698A4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BD90FCA-E790-4E90-8137-8EEC3BC6A3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49DEF4C-E718-45F6-BCE9-1F24C6D9B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9E55CD-9667-4843-A3F7-527B71A3E3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DBFFD2C-D66A-432E-BDCB-6E895BF27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3A44DFC-899A-4B3B-857A-3C05DBB00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874804-0199-4C96-AF44-46665DEA1003}" type="slidenum">
              <a:rPr 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287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EA6FCC0D-1A35-4AB0-A845-ACF6AE85BB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C3298F1-A443-4EB0-91F7-1EB0BAE314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EBA177-5273-41D4-B6C4-9FF8C5091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9E55CD-9667-4843-A3F7-527B71A3E3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9D428C4-A11B-4A0F-B0D8-AD05D67E4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40C286C-E2C9-444B-9FF2-58B5DEDF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874804-0199-4C96-AF44-46665DEA1003}" type="slidenum">
              <a:rPr 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240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304801"/>
            <a:ext cx="10058400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22400" y="1981200"/>
            <a:ext cx="4927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3200" y="1981200"/>
            <a:ext cx="4927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Majalla UI"/>
                <a:cs typeface="Majalla U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DF782F-58B3-4A44-8A1E-99D79CC7D64F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Majalla UI"/>
                <a:cs typeface="Majalla UI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BC357F-ECA9-4088-9332-B72D39D7D3AE}" type="slidenum"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6847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ajalla UI"/>
                <a:cs typeface="Majalla U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1963EA-96DF-4B46-8B75-00B0814D7695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ajalla UI"/>
                <a:cs typeface="Majalla UI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8A17AC-438D-4815-8873-91BD8BB05B10}" type="slidenum"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6310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1A66BC4-6A88-4B39-92F3-096E263B1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BD7AB91-2646-469B-B59F-35E21F7E8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B0484BC-6983-47C9-97E7-3888D70B4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9E55CD-9667-4843-A3F7-527B71A3E3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05AEF8D-36B9-477F-941B-E9BBE1DD0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A6C516F-DABB-4802-9AB6-EEEFDBDC8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874804-0199-4C96-AF44-46665DEA1003}" type="slidenum">
              <a:rPr 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365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36D4D2E-8D23-43BF-AC52-F085F2439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D43109A-0328-44FB-92F3-9B77E5220F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8B3B5E-5984-48AD-9CD6-C601144F1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9E55CD-9667-4843-A3F7-527B71A3E3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FEB79CB-9184-4981-854A-FACD21F69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7B93119-CA81-4C2C-B6AC-414D59EF5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874804-0199-4C96-AF44-46665DEA1003}" type="slidenum">
              <a:rPr 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461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FBE4AC-94B4-4DAA-90D8-C6F2F3A61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03F0E83-5A63-496F-B304-5307F622AC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2EA5F16-C57A-44C8-8D34-B263526C1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24F9A84-DD94-4A06-A703-AFD92CB12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9E55CD-9667-4843-A3F7-527B71A3E3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40EEDA8-1AD8-4C23-A4F6-274C89BBC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365DE1A-888B-4EB7-93B0-EB66C383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874804-0199-4C96-AF44-46665DEA1003}" type="slidenum">
              <a:rPr 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030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5D61319-3EA7-4B70-AFF1-92649710C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A49014E-3334-4539-A409-A49713E3D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61E679C-2F55-4565-A2E5-2A225B05BB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C976273D-9357-406A-B850-BBC65C4B68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044AB685-10C4-4891-83BB-212B9C36F5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CBFE0955-9A05-48B2-A421-719E0BE0A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9E55CD-9667-4843-A3F7-527B71A3E3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4A4B3281-FBEC-4A07-80AC-745BB0F6D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46C9EF9D-BCCD-4CCC-990F-003BB0A82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874804-0199-4C96-AF44-46665DEA1003}" type="slidenum">
              <a:rPr 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654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9DFA787-863D-41C1-B02A-9CB1BF3A2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E10D34DE-2ED4-4700-A70F-36813AEC7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9E55CD-9667-4843-A3F7-527B71A3E3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6A78F19A-8F35-48C5-8AAB-44425C2ED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0F2EF2FA-A25D-48E1-90F9-777833067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874804-0199-4C96-AF44-46665DEA1003}" type="slidenum">
              <a:rPr 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445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FCDDDF0-BAB8-4625-80AD-50E305A03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9E55CD-9667-4843-A3F7-527B71A3E3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08D0779D-32F3-492F-908D-18ED669FC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9A91BC1-BACD-42B3-B31C-1287BAAAC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874804-0199-4C96-AF44-46665DEA1003}" type="slidenum">
              <a:rPr 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300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030E975-335D-4209-8B67-EC01E01AB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EA2C4D9-516D-4B12-BBBE-3941C4C86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88ADD30-ABDD-4382-A1A5-9C0FC39D55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4D6E22B-573D-4650-905A-90A99691E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9E55CD-9667-4843-A3F7-527B71A3E3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9EB6FB0-4925-4718-A7DE-238E3F524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EBB576E-618F-4920-A29C-9CB3E9526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874804-0199-4C96-AF44-46665DEA1003}" type="slidenum">
              <a:rPr 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370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1D422EB-A6E0-4250-BB6B-2F1313690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4CE83F35-7567-420B-96C7-E0BD352449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98EA718-5FF2-4BED-BB7C-D34DBAF70E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B013D94-AA85-433C-AFA9-9AAD4D07C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9E55CD-9667-4843-A3F7-527B71A3E3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16F15B4-D95A-4C3A-9C65-F011A153A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1F9BCEB-E877-44FE-9657-1DFCDCFCC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874804-0199-4C96-AF44-46665DEA1003}" type="slidenum">
              <a:rPr 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069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30000">
              <a:srgbClr val="CDDDAC">
                <a:lumMod val="93000"/>
                <a:lumOff val="7000"/>
              </a:srgbClr>
            </a:gs>
            <a:gs pos="2000">
              <a:schemeClr val="bg1"/>
            </a:gs>
            <a:gs pos="72000">
              <a:schemeClr val="accent3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4EED8FA5-EBA1-4C47-811A-558469D7D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C08E160-1D01-48CE-B388-BD1DBD667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1FD7E22-9014-4298-99DF-3F6254E56E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69E55CD-9667-4843-A3F7-527B71A3E3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35C337F-52F9-4E6F-AF27-7199FF1ECC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FD5232E-233A-4A7A-A485-1147940A8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874804-0199-4C96-AF44-46665DEA1003}" type="slidenum">
              <a:rPr 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811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jpg"/><Relationship Id="rId4" Type="http://schemas.openxmlformats.org/officeDocument/2006/relationships/image" Target="../media/image1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8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0.emf"/><Relationship Id="rId9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3589926" y="1494491"/>
            <a:ext cx="3457864" cy="120100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82550" rtl="1">
              <a:spcBef>
                <a:spcPts val="600"/>
              </a:spcBef>
              <a:defRPr/>
            </a:pPr>
            <a:r>
              <a:rPr lang="ar-SA" dirty="0"/>
              <a:t>فصل الكيمياء</a:t>
            </a:r>
            <a:endParaRPr lang="en-US" dirty="0"/>
          </a:p>
        </p:txBody>
      </p:sp>
      <p:grpSp>
        <p:nvGrpSpPr>
          <p:cNvPr id="49" name="مجموعة 48"/>
          <p:cNvGrpSpPr/>
          <p:nvPr/>
        </p:nvGrpSpPr>
        <p:grpSpPr>
          <a:xfrm>
            <a:off x="-50058" y="70884"/>
            <a:ext cx="12242058" cy="6842106"/>
            <a:chOff x="-50058" y="70884"/>
            <a:chExt cx="12242058" cy="6842106"/>
          </a:xfrm>
        </p:grpSpPr>
        <p:grpSp>
          <p:nvGrpSpPr>
            <p:cNvPr id="50" name="مجموعة 49"/>
            <p:cNvGrpSpPr/>
            <p:nvPr/>
          </p:nvGrpSpPr>
          <p:grpSpPr>
            <a:xfrm>
              <a:off x="-46829" y="6276749"/>
              <a:ext cx="12238829" cy="636241"/>
              <a:chOff x="-46829" y="6276745"/>
              <a:chExt cx="12238829" cy="636241"/>
            </a:xfrm>
          </p:grpSpPr>
          <p:sp>
            <p:nvSpPr>
              <p:cNvPr id="64" name="TextBox 12">
                <a:extLst>
                  <a:ext uri="{FF2B5EF4-FFF2-40B4-BE49-F238E27FC236}">
                    <a16:creationId xmlns:a16="http://schemas.microsoft.com/office/drawing/2014/main" id="{5263B5FD-53D7-4FF0-A7C8-D80077DE792C}"/>
                  </a:ext>
                </a:extLst>
              </p:cNvPr>
              <p:cNvSpPr txBox="1"/>
              <p:nvPr/>
            </p:nvSpPr>
            <p:spPr>
              <a:xfrm>
                <a:off x="2200925" y="6570926"/>
                <a:ext cx="9991075" cy="26161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1100" dirty="0">
                    <a:solidFill>
                      <a:schemeClr val="accent3">
                        <a:lumMod val="75000"/>
                      </a:schemeClr>
                    </a:solidFill>
                  </a:rPr>
                  <a:t>مقرر مقدمة في العلوم الطبيعية – فصل الفيزياء – قسم الكيمياء – كلية العلوم - جامعة الملك عبدالعزيز – 2019 م</a:t>
                </a:r>
                <a:endParaRPr lang="en-US" sz="1100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65" name="Group 38">
                <a:extLst>
                  <a:ext uri="{FF2B5EF4-FFF2-40B4-BE49-F238E27FC236}">
                    <a16:creationId xmlns:a16="http://schemas.microsoft.com/office/drawing/2014/main" id="{7AECDE4D-1849-406B-8FBB-F9C41410D5ED}"/>
                  </a:ext>
                </a:extLst>
              </p:cNvPr>
              <p:cNvGrpSpPr/>
              <p:nvPr/>
            </p:nvGrpSpPr>
            <p:grpSpPr>
              <a:xfrm>
                <a:off x="-46829" y="6276745"/>
                <a:ext cx="2209247" cy="636241"/>
                <a:chOff x="-46829" y="6276745"/>
                <a:chExt cx="2209247" cy="636241"/>
              </a:xfrm>
            </p:grpSpPr>
            <p:grpSp>
              <p:nvGrpSpPr>
                <p:cNvPr id="67" name="Group 37">
                  <a:extLst>
                    <a:ext uri="{FF2B5EF4-FFF2-40B4-BE49-F238E27FC236}">
                      <a16:creationId xmlns:a16="http://schemas.microsoft.com/office/drawing/2014/main" id="{29E13F30-7C38-4EF8-8FDE-A60875DF1610}"/>
                    </a:ext>
                  </a:extLst>
                </p:cNvPr>
                <p:cNvGrpSpPr/>
                <p:nvPr/>
              </p:nvGrpSpPr>
              <p:grpSpPr>
                <a:xfrm>
                  <a:off x="836728" y="6276745"/>
                  <a:ext cx="1325690" cy="636241"/>
                  <a:chOff x="836728" y="6276745"/>
                  <a:chExt cx="1325690" cy="636241"/>
                </a:xfrm>
              </p:grpSpPr>
              <p:sp>
                <p:nvSpPr>
                  <p:cNvPr id="69" name="Rectangle 14">
                    <a:extLst>
                      <a:ext uri="{FF2B5EF4-FFF2-40B4-BE49-F238E27FC236}">
                        <a16:creationId xmlns:a16="http://schemas.microsoft.com/office/drawing/2014/main" id="{2BCF4F4A-2A1F-49E3-AE44-7FA5C3524AB3}"/>
                      </a:ext>
                    </a:extLst>
                  </p:cNvPr>
                  <p:cNvSpPr/>
                  <p:nvPr/>
                </p:nvSpPr>
                <p:spPr>
                  <a:xfrm>
                    <a:off x="836728" y="6379537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2800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</a:rPr>
                      <a:t>2</a:t>
                    </a:r>
                  </a:p>
                </p:txBody>
              </p:sp>
              <p:sp>
                <p:nvSpPr>
                  <p:cNvPr id="70" name="Rectangle 15">
                    <a:extLst>
                      <a:ext uri="{FF2B5EF4-FFF2-40B4-BE49-F238E27FC236}">
                        <a16:creationId xmlns:a16="http://schemas.microsoft.com/office/drawing/2014/main" id="{65D5A948-2EFA-4484-9CD9-7A1E4BFA561D}"/>
                      </a:ext>
                    </a:extLst>
                  </p:cNvPr>
                  <p:cNvSpPr/>
                  <p:nvPr/>
                </p:nvSpPr>
                <p:spPr>
                  <a:xfrm>
                    <a:off x="1382535" y="6276745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2800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</a:rPr>
                      <a:t>0</a:t>
                    </a:r>
                  </a:p>
                </p:txBody>
              </p:sp>
              <p:sp>
                <p:nvSpPr>
                  <p:cNvPr id="71" name="Rectangle 17">
                    <a:extLst>
                      <a:ext uri="{FF2B5EF4-FFF2-40B4-BE49-F238E27FC236}">
                        <a16:creationId xmlns:a16="http://schemas.microsoft.com/office/drawing/2014/main" id="{140B63B1-4755-4AE6-9777-B08FDB0311AE}"/>
                      </a:ext>
                    </a:extLst>
                  </p:cNvPr>
                  <p:cNvSpPr/>
                  <p:nvPr/>
                </p:nvSpPr>
                <p:spPr>
                  <a:xfrm>
                    <a:off x="1795010" y="6389766"/>
                    <a:ext cx="367408" cy="52322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2800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</a:rPr>
                      <a:t>5</a:t>
                    </a:r>
                  </a:p>
                </p:txBody>
              </p:sp>
            </p:grpSp>
            <p:sp>
              <p:nvSpPr>
                <p:cNvPr id="68" name="Rectangle 18">
                  <a:extLst>
                    <a:ext uri="{FF2B5EF4-FFF2-40B4-BE49-F238E27FC236}">
                      <a16:creationId xmlns:a16="http://schemas.microsoft.com/office/drawing/2014/main" id="{73610869-FFF4-4249-959D-FA8C250B2233}"/>
                    </a:ext>
                  </a:extLst>
                </p:cNvPr>
                <p:cNvSpPr/>
                <p:nvPr/>
              </p:nvSpPr>
              <p:spPr>
                <a:xfrm>
                  <a:off x="-46829" y="6432702"/>
                  <a:ext cx="856325" cy="43088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22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Chem</a:t>
                  </a:r>
                </a:p>
              </p:txBody>
            </p:sp>
          </p:grpSp>
        </p:grpSp>
        <p:grpSp>
          <p:nvGrpSpPr>
            <p:cNvPr id="51" name="Group 65">
              <a:extLst>
                <a:ext uri="{FF2B5EF4-FFF2-40B4-BE49-F238E27FC236}">
                  <a16:creationId xmlns:a16="http://schemas.microsoft.com/office/drawing/2014/main" id="{19F31CE1-23BD-462D-BDB2-843E29F9B493}"/>
                </a:ext>
              </a:extLst>
            </p:cNvPr>
            <p:cNvGrpSpPr/>
            <p:nvPr/>
          </p:nvGrpSpPr>
          <p:grpSpPr>
            <a:xfrm>
              <a:off x="-50058" y="70884"/>
              <a:ext cx="4242015" cy="1281566"/>
              <a:chOff x="-50061" y="70884"/>
              <a:chExt cx="4242015" cy="1281566"/>
            </a:xfrm>
          </p:grpSpPr>
          <p:grpSp>
            <p:nvGrpSpPr>
              <p:cNvPr id="52" name="Group 39">
                <a:extLst>
                  <a:ext uri="{FF2B5EF4-FFF2-40B4-BE49-F238E27FC236}">
                    <a16:creationId xmlns:a16="http://schemas.microsoft.com/office/drawing/2014/main" id="{3FBA8D37-E86B-48BF-A914-2A1891C14DA7}"/>
                  </a:ext>
                </a:extLst>
              </p:cNvPr>
              <p:cNvGrpSpPr/>
              <p:nvPr/>
            </p:nvGrpSpPr>
            <p:grpSpPr>
              <a:xfrm>
                <a:off x="2487169" y="70884"/>
                <a:ext cx="1704785" cy="918680"/>
                <a:chOff x="2487169" y="70884"/>
                <a:chExt cx="1704785" cy="918680"/>
              </a:xfrm>
            </p:grpSpPr>
            <p:sp>
              <p:nvSpPr>
                <p:cNvPr id="59" name="Rectangle 20">
                  <a:extLst>
                    <a:ext uri="{FF2B5EF4-FFF2-40B4-BE49-F238E27FC236}">
                      <a16:creationId xmlns:a16="http://schemas.microsoft.com/office/drawing/2014/main" id="{23C83B79-08AF-47EE-97AD-8E9AE9291333}"/>
                    </a:ext>
                  </a:extLst>
                </p:cNvPr>
                <p:cNvSpPr/>
                <p:nvPr/>
              </p:nvSpPr>
              <p:spPr>
                <a:xfrm>
                  <a:off x="3816948" y="708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ar-SA" sz="2800" b="1" cap="none" spc="0" dirty="0">
                      <a:ln w="6600">
                        <a:solidFill>
                          <a:schemeClr val="accent2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chemeClr val="accent2"/>
                        </a:outerShdw>
                      </a:effectLst>
                    </a:rPr>
                    <a:t>م</a:t>
                  </a:r>
                  <a:endParaRPr lang="en-US" sz="2800" b="1" cap="none" spc="0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endParaRPr>
                </a:p>
              </p:txBody>
            </p:sp>
            <p:sp>
              <p:nvSpPr>
                <p:cNvPr id="60" name="Rectangle 21">
                  <a:extLst>
                    <a:ext uri="{FF2B5EF4-FFF2-40B4-BE49-F238E27FC236}">
                      <a16:creationId xmlns:a16="http://schemas.microsoft.com/office/drawing/2014/main" id="{474D89E4-13A4-4F86-8BB7-BC867366CD3D}"/>
                    </a:ext>
                  </a:extLst>
                </p:cNvPr>
                <p:cNvSpPr/>
                <p:nvPr/>
              </p:nvSpPr>
              <p:spPr>
                <a:xfrm>
                  <a:off x="3402420" y="2232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ar-SA" sz="2800" b="1" cap="none" spc="0" dirty="0">
                      <a:ln w="6600">
                        <a:solidFill>
                          <a:schemeClr val="accent2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chemeClr val="accent2"/>
                        </a:outerShdw>
                      </a:effectLst>
                    </a:rPr>
                    <a:t>ق</a:t>
                  </a:r>
                  <a:endParaRPr lang="en-US" sz="2800" b="1" cap="none" spc="0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endParaRPr>
                </a:p>
              </p:txBody>
            </p:sp>
            <p:sp>
              <p:nvSpPr>
                <p:cNvPr id="61" name="Rectangle 22">
                  <a:extLst>
                    <a:ext uri="{FF2B5EF4-FFF2-40B4-BE49-F238E27FC236}">
                      <a16:creationId xmlns:a16="http://schemas.microsoft.com/office/drawing/2014/main" id="{E30B3B8E-52C3-4C18-9B6C-C1F350B7AA0E}"/>
                    </a:ext>
                  </a:extLst>
                </p:cNvPr>
                <p:cNvSpPr/>
                <p:nvPr/>
              </p:nvSpPr>
              <p:spPr>
                <a:xfrm>
                  <a:off x="3072384" y="201168"/>
                  <a:ext cx="306606" cy="52017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ar-SA" sz="2800" b="1" cap="none" spc="0" dirty="0">
                      <a:ln w="6600">
                        <a:solidFill>
                          <a:schemeClr val="accent2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chemeClr val="accent2"/>
                        </a:outerShdw>
                      </a:effectLst>
                    </a:rPr>
                    <a:t>د</a:t>
                  </a:r>
                  <a:endParaRPr lang="en-US" sz="2800" b="1" cap="none" spc="0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endParaRPr>
                </a:p>
              </p:txBody>
            </p:sp>
            <p:sp>
              <p:nvSpPr>
                <p:cNvPr id="62" name="Rectangle 23">
                  <a:extLst>
                    <a:ext uri="{FF2B5EF4-FFF2-40B4-BE49-F238E27FC236}">
                      <a16:creationId xmlns:a16="http://schemas.microsoft.com/office/drawing/2014/main" id="{941CBD46-B487-4DA2-89F3-1668C0313DE9}"/>
                    </a:ext>
                  </a:extLst>
                </p:cNvPr>
                <p:cNvSpPr/>
                <p:nvPr/>
              </p:nvSpPr>
              <p:spPr>
                <a:xfrm>
                  <a:off x="2758439" y="252984"/>
                  <a:ext cx="309655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ar-SA" sz="2800" b="1" cap="none" spc="0" dirty="0">
                      <a:ln w="6600">
                        <a:solidFill>
                          <a:schemeClr val="accent2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chemeClr val="accent2"/>
                        </a:outerShdw>
                      </a:effectLst>
                    </a:rPr>
                    <a:t>م</a:t>
                  </a:r>
                  <a:endParaRPr lang="en-US" sz="2800" b="1" cap="none" spc="0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endParaRPr>
                </a:p>
              </p:txBody>
            </p:sp>
            <p:sp>
              <p:nvSpPr>
                <p:cNvPr id="63" name="Rectangle 24">
                  <a:extLst>
                    <a:ext uri="{FF2B5EF4-FFF2-40B4-BE49-F238E27FC236}">
                      <a16:creationId xmlns:a16="http://schemas.microsoft.com/office/drawing/2014/main" id="{BD768F26-7EBC-47AC-A309-152F2AD0A1AF}"/>
                    </a:ext>
                  </a:extLst>
                </p:cNvPr>
                <p:cNvSpPr/>
                <p:nvPr/>
              </p:nvSpPr>
              <p:spPr>
                <a:xfrm>
                  <a:off x="2487169" y="466344"/>
                  <a:ext cx="35232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ar-SA" sz="2800" b="1" cap="none" spc="0" dirty="0">
                      <a:ln w="6600">
                        <a:solidFill>
                          <a:schemeClr val="accent2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chemeClr val="accent2"/>
                        </a:outerShdw>
                      </a:effectLst>
                    </a:rPr>
                    <a:t>ة</a:t>
                  </a:r>
                  <a:endParaRPr lang="en-US" sz="2800" b="1" cap="none" spc="0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endParaRPr>
                </a:p>
              </p:txBody>
            </p:sp>
          </p:grpSp>
          <p:sp>
            <p:nvSpPr>
              <p:cNvPr id="53" name="TextBox 53">
                <a:extLst>
                  <a:ext uri="{FF2B5EF4-FFF2-40B4-BE49-F238E27FC236}">
                    <a16:creationId xmlns:a16="http://schemas.microsoft.com/office/drawing/2014/main" id="{B726699E-FF8D-410C-AB4F-64D5635C4E10}"/>
                  </a:ext>
                </a:extLst>
              </p:cNvPr>
              <p:cNvSpPr txBox="1"/>
              <p:nvPr/>
            </p:nvSpPr>
            <p:spPr>
              <a:xfrm rot="21393787">
                <a:off x="629356" y="472920"/>
                <a:ext cx="706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SA" b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العلوم</a:t>
                </a:r>
                <a:endParaRPr lang="en-US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</p:txBody>
          </p:sp>
          <p:sp>
            <p:nvSpPr>
              <p:cNvPr id="57" name="TextBox 54">
                <a:extLst>
                  <a:ext uri="{FF2B5EF4-FFF2-40B4-BE49-F238E27FC236}">
                    <a16:creationId xmlns:a16="http://schemas.microsoft.com/office/drawing/2014/main" id="{C8879D97-677B-4DA2-B593-8D26303F0DD5}"/>
                  </a:ext>
                </a:extLst>
              </p:cNvPr>
              <p:cNvSpPr txBox="1"/>
              <p:nvPr/>
            </p:nvSpPr>
            <p:spPr>
              <a:xfrm rot="21291467">
                <a:off x="-50061" y="983118"/>
                <a:ext cx="8866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SA" b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6">
                        <a:lumMod val="20000"/>
                        <a:lumOff val="80000"/>
                      </a:schemeClr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الطبيعية</a:t>
                </a:r>
                <a:endParaRPr lang="en-US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</p:txBody>
          </p:sp>
          <p:sp>
            <p:nvSpPr>
              <p:cNvPr id="58" name="Rectangle 55">
                <a:extLst>
                  <a:ext uri="{FF2B5EF4-FFF2-40B4-BE49-F238E27FC236}">
                    <a16:creationId xmlns:a16="http://schemas.microsoft.com/office/drawing/2014/main" id="{836A2925-40BC-4A11-A1EC-A599E3E469C5}"/>
                  </a:ext>
                </a:extLst>
              </p:cNvPr>
              <p:cNvSpPr/>
              <p:nvPr/>
            </p:nvSpPr>
            <p:spPr>
              <a:xfrm rot="20280121">
                <a:off x="1289560" y="312256"/>
                <a:ext cx="410690" cy="40011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ar-SA" sz="2000" b="1" cap="none" spc="0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في</a:t>
                </a:r>
                <a:endParaRPr lang="en-US" sz="20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22" name="Title 1">
            <a:extLst>
              <a:ext uri="{FF2B5EF4-FFF2-40B4-BE49-F238E27FC236}">
                <a16:creationId xmlns:a16="http://schemas.microsoft.com/office/drawing/2014/main" id="{9B9B8785-5F83-494C-A325-5291EAD941A5}"/>
              </a:ext>
            </a:extLst>
          </p:cNvPr>
          <p:cNvSpPr txBox="1">
            <a:spLocks/>
          </p:cNvSpPr>
          <p:nvPr/>
        </p:nvSpPr>
        <p:spPr bwMode="auto">
          <a:xfrm>
            <a:off x="2075526" y="3562005"/>
            <a:ext cx="7543800" cy="12010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550" rtl="1">
              <a:spcBef>
                <a:spcPts val="600"/>
              </a:spcBef>
              <a:defRPr/>
            </a:pPr>
            <a:r>
              <a:rPr lang="ar-SA"/>
              <a:t>تسمية وكتابة العنصر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57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3589373" y="1419368"/>
            <a:ext cx="4421875" cy="83077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ar-SA" sz="4400" dirty="0">
                <a:solidFill>
                  <a:prstClr val="black"/>
                </a:solidFill>
              </a:rPr>
              <a:t>مكونات الذرة</a:t>
            </a:r>
            <a:endParaRPr lang="ar-SA" dirty="0"/>
          </a:p>
        </p:txBody>
      </p:sp>
      <p:sp>
        <p:nvSpPr>
          <p:cNvPr id="119811" name="Content Placeholder 2"/>
          <p:cNvSpPr>
            <a:spLocks noGrp="1"/>
          </p:cNvSpPr>
          <p:nvPr>
            <p:ph idx="1"/>
          </p:nvPr>
        </p:nvSpPr>
        <p:spPr>
          <a:xfrm>
            <a:off x="1884702" y="2403482"/>
            <a:ext cx="9999133" cy="5373688"/>
          </a:xfrm>
        </p:spPr>
        <p:txBody>
          <a:bodyPr/>
          <a:lstStyle/>
          <a:p>
            <a:pPr algn="r" rtl="1">
              <a:buFont typeface="Wingdings 2" pitchFamily="18" charset="2"/>
              <a:buNone/>
              <a:defRPr/>
            </a:pPr>
            <a:r>
              <a:rPr lang="ar-SA" sz="2800" u="sng" dirty="0">
                <a:cs typeface="+mn-cs"/>
              </a:rPr>
              <a:t>المحتويات</a:t>
            </a:r>
            <a:r>
              <a:rPr lang="ar-SA" sz="2800" dirty="0">
                <a:cs typeface="+mn-cs"/>
              </a:rPr>
              <a:t>:</a:t>
            </a:r>
          </a:p>
          <a:p>
            <a:pPr algn="r" rtl="1">
              <a:defRPr/>
            </a:pPr>
            <a:r>
              <a:rPr lang="ar-SA" sz="2800" dirty="0">
                <a:cs typeface="+mn-cs"/>
              </a:rPr>
              <a:t>مكونات الذرة</a:t>
            </a:r>
          </a:p>
          <a:p>
            <a:pPr algn="r" rtl="1">
              <a:defRPr/>
            </a:pPr>
            <a:r>
              <a:rPr lang="ar-SA" sz="2800" dirty="0">
                <a:cs typeface="+mn-cs"/>
              </a:rPr>
              <a:t>العدد الذري وعدد الكتلة</a:t>
            </a:r>
          </a:p>
          <a:p>
            <a:pPr algn="r" rtl="1">
              <a:defRPr/>
            </a:pPr>
            <a:r>
              <a:rPr lang="ar-SA" sz="2800" dirty="0">
                <a:cs typeface="+mn-cs"/>
              </a:rPr>
              <a:t>الوزن الذري</a:t>
            </a:r>
          </a:p>
          <a:p>
            <a:pPr algn="r" rtl="1">
              <a:defRPr/>
            </a:pPr>
            <a:r>
              <a:rPr lang="ar-SA" sz="2800" dirty="0">
                <a:cs typeface="+mn-cs"/>
              </a:rPr>
              <a:t>الجدول الدوري للعناصر</a:t>
            </a:r>
            <a:endParaRPr lang="en-US" dirty="0"/>
          </a:p>
        </p:txBody>
      </p:sp>
      <p:sp>
        <p:nvSpPr>
          <p:cNvPr id="20582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EA51A-1B17-4C73-8788-FFC7FAC128D6}" type="slidenum">
              <a:rPr kumimoji="0" lang="ar-S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ar-SA" altLang="en-US" sz="1200" b="0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5" name="مجموعة 4"/>
          <p:cNvGrpSpPr/>
          <p:nvPr/>
        </p:nvGrpSpPr>
        <p:grpSpPr>
          <a:xfrm>
            <a:off x="-50058" y="70884"/>
            <a:ext cx="12242058" cy="6842106"/>
            <a:chOff x="-50058" y="70884"/>
            <a:chExt cx="12242058" cy="6842106"/>
          </a:xfrm>
        </p:grpSpPr>
        <p:grpSp>
          <p:nvGrpSpPr>
            <p:cNvPr id="6" name="مجموعة 5"/>
            <p:cNvGrpSpPr/>
            <p:nvPr/>
          </p:nvGrpSpPr>
          <p:grpSpPr>
            <a:xfrm>
              <a:off x="-46829" y="6276749"/>
              <a:ext cx="12238829" cy="636241"/>
              <a:chOff x="-46829" y="6276745"/>
              <a:chExt cx="12238829" cy="636241"/>
            </a:xfrm>
          </p:grpSpPr>
          <p:sp>
            <p:nvSpPr>
              <p:cNvPr id="17" name="TextBox 12">
                <a:extLst>
                  <a:ext uri="{FF2B5EF4-FFF2-40B4-BE49-F238E27FC236}">
                    <a16:creationId xmlns:a16="http://schemas.microsoft.com/office/drawing/2014/main" id="{5263B5FD-53D7-4FF0-A7C8-D80077DE792C}"/>
                  </a:ext>
                </a:extLst>
              </p:cNvPr>
              <p:cNvSpPr txBox="1"/>
              <p:nvPr/>
            </p:nvSpPr>
            <p:spPr>
              <a:xfrm>
                <a:off x="2200925" y="6570926"/>
                <a:ext cx="9991075" cy="26161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BBB59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مقرر مقدمة في العلوم الطبيعية – فصل الفيزياء – قسم الكيمياء – كلية العلوم - جامعة الملك عبدالعزيز – 2019 م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8" name="Group 38">
                <a:extLst>
                  <a:ext uri="{FF2B5EF4-FFF2-40B4-BE49-F238E27FC236}">
                    <a16:creationId xmlns:a16="http://schemas.microsoft.com/office/drawing/2014/main" id="{7AECDE4D-1849-406B-8FBB-F9C41410D5ED}"/>
                  </a:ext>
                </a:extLst>
              </p:cNvPr>
              <p:cNvGrpSpPr/>
              <p:nvPr/>
            </p:nvGrpSpPr>
            <p:grpSpPr>
              <a:xfrm>
                <a:off x="-46829" y="6276745"/>
                <a:ext cx="2209247" cy="636241"/>
                <a:chOff x="-46829" y="6276745"/>
                <a:chExt cx="2209247" cy="636241"/>
              </a:xfrm>
            </p:grpSpPr>
            <p:grpSp>
              <p:nvGrpSpPr>
                <p:cNvPr id="19" name="Group 37">
                  <a:extLst>
                    <a:ext uri="{FF2B5EF4-FFF2-40B4-BE49-F238E27FC236}">
                      <a16:creationId xmlns:a16="http://schemas.microsoft.com/office/drawing/2014/main" id="{29E13F30-7C38-4EF8-8FDE-A60875DF1610}"/>
                    </a:ext>
                  </a:extLst>
                </p:cNvPr>
                <p:cNvGrpSpPr/>
                <p:nvPr/>
              </p:nvGrpSpPr>
              <p:grpSpPr>
                <a:xfrm>
                  <a:off x="836728" y="6276745"/>
                  <a:ext cx="1325690" cy="636241"/>
                  <a:chOff x="836728" y="6276745"/>
                  <a:chExt cx="1325690" cy="636241"/>
                </a:xfrm>
              </p:grpSpPr>
              <p:sp>
                <p:nvSpPr>
                  <p:cNvPr id="21" name="Rectangle 14">
                    <a:extLst>
                      <a:ext uri="{FF2B5EF4-FFF2-40B4-BE49-F238E27FC236}">
                        <a16:creationId xmlns:a16="http://schemas.microsoft.com/office/drawing/2014/main" id="{2BCF4F4A-2A1F-49E3-AE44-7FA5C3524AB3}"/>
                      </a:ext>
                    </a:extLst>
                  </p:cNvPr>
                  <p:cNvSpPr/>
                  <p:nvPr/>
                </p:nvSpPr>
                <p:spPr>
                  <a:xfrm>
                    <a:off x="836728" y="6379537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2</a:t>
                    </a:r>
                  </a:p>
                </p:txBody>
              </p:sp>
              <p:sp>
                <p:nvSpPr>
                  <p:cNvPr id="22" name="Rectangle 15">
                    <a:extLst>
                      <a:ext uri="{FF2B5EF4-FFF2-40B4-BE49-F238E27FC236}">
                        <a16:creationId xmlns:a16="http://schemas.microsoft.com/office/drawing/2014/main" id="{65D5A948-2EFA-4484-9CD9-7A1E4BFA561D}"/>
                      </a:ext>
                    </a:extLst>
                  </p:cNvPr>
                  <p:cNvSpPr/>
                  <p:nvPr/>
                </p:nvSpPr>
                <p:spPr>
                  <a:xfrm>
                    <a:off x="1382535" y="6276745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0</a:t>
                    </a:r>
                  </a:p>
                </p:txBody>
              </p:sp>
              <p:sp>
                <p:nvSpPr>
                  <p:cNvPr id="23" name="Rectangle 17">
                    <a:extLst>
                      <a:ext uri="{FF2B5EF4-FFF2-40B4-BE49-F238E27FC236}">
                        <a16:creationId xmlns:a16="http://schemas.microsoft.com/office/drawing/2014/main" id="{140B63B1-4755-4AE6-9777-B08FDB0311AE}"/>
                      </a:ext>
                    </a:extLst>
                  </p:cNvPr>
                  <p:cNvSpPr/>
                  <p:nvPr/>
                </p:nvSpPr>
                <p:spPr>
                  <a:xfrm>
                    <a:off x="1795010" y="6389766"/>
                    <a:ext cx="367408" cy="52322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5</a:t>
                    </a:r>
                  </a:p>
                </p:txBody>
              </p:sp>
            </p:grpSp>
            <p:sp>
              <p:nvSpPr>
                <p:cNvPr id="20" name="Rectangle 18">
                  <a:extLst>
                    <a:ext uri="{FF2B5EF4-FFF2-40B4-BE49-F238E27FC236}">
                      <a16:creationId xmlns:a16="http://schemas.microsoft.com/office/drawing/2014/main" id="{73610869-FFF4-4249-959D-FA8C250B2233}"/>
                    </a:ext>
                  </a:extLst>
                </p:cNvPr>
                <p:cNvSpPr/>
                <p:nvPr/>
              </p:nvSpPr>
              <p:spPr>
                <a:xfrm>
                  <a:off x="-46829" y="6432702"/>
                  <a:ext cx="856325" cy="43088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200" b="1" i="0" u="none" strike="noStrike" kern="1200" cap="none" spc="0" normalizeH="0" baseline="0" noProof="0" dirty="0">
                      <a:ln w="13462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>
                        <a:outerShdw dist="38100" dir="2700000" algn="bl" rotWithShape="0">
                          <a:srgbClr val="4BACC6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+mn-cs"/>
                    </a:rPr>
                    <a:t>Chem</a:t>
                  </a:r>
                </a:p>
              </p:txBody>
            </p:sp>
          </p:grpSp>
        </p:grpSp>
        <p:grpSp>
          <p:nvGrpSpPr>
            <p:cNvPr id="7" name="Group 65">
              <a:extLst>
                <a:ext uri="{FF2B5EF4-FFF2-40B4-BE49-F238E27FC236}">
                  <a16:creationId xmlns:a16="http://schemas.microsoft.com/office/drawing/2014/main" id="{19F31CE1-23BD-462D-BDB2-843E29F9B493}"/>
                </a:ext>
              </a:extLst>
            </p:cNvPr>
            <p:cNvGrpSpPr/>
            <p:nvPr/>
          </p:nvGrpSpPr>
          <p:grpSpPr>
            <a:xfrm>
              <a:off x="-50058" y="70884"/>
              <a:ext cx="4242015" cy="1281566"/>
              <a:chOff x="-50061" y="70884"/>
              <a:chExt cx="4242015" cy="1281566"/>
            </a:xfrm>
          </p:grpSpPr>
          <p:grpSp>
            <p:nvGrpSpPr>
              <p:cNvPr id="8" name="Group 39">
                <a:extLst>
                  <a:ext uri="{FF2B5EF4-FFF2-40B4-BE49-F238E27FC236}">
                    <a16:creationId xmlns:a16="http://schemas.microsoft.com/office/drawing/2014/main" id="{3FBA8D37-E86B-48BF-A914-2A1891C14DA7}"/>
                  </a:ext>
                </a:extLst>
              </p:cNvPr>
              <p:cNvGrpSpPr/>
              <p:nvPr/>
            </p:nvGrpSpPr>
            <p:grpSpPr>
              <a:xfrm>
                <a:off x="2487169" y="70884"/>
                <a:ext cx="1704785" cy="918680"/>
                <a:chOff x="2487169" y="70884"/>
                <a:chExt cx="1704785" cy="918680"/>
              </a:xfrm>
            </p:grpSpPr>
            <p:sp>
              <p:nvSpPr>
                <p:cNvPr id="12" name="Rectangle 20">
                  <a:extLst>
                    <a:ext uri="{FF2B5EF4-FFF2-40B4-BE49-F238E27FC236}">
                      <a16:creationId xmlns:a16="http://schemas.microsoft.com/office/drawing/2014/main" id="{23C83B79-08AF-47EE-97AD-8E9AE9291333}"/>
                    </a:ext>
                  </a:extLst>
                </p:cNvPr>
                <p:cNvSpPr/>
                <p:nvPr/>
              </p:nvSpPr>
              <p:spPr>
                <a:xfrm>
                  <a:off x="3816948" y="708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م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Rectangle 21">
                  <a:extLst>
                    <a:ext uri="{FF2B5EF4-FFF2-40B4-BE49-F238E27FC236}">
                      <a16:creationId xmlns:a16="http://schemas.microsoft.com/office/drawing/2014/main" id="{474D89E4-13A4-4F86-8BB7-BC867366CD3D}"/>
                    </a:ext>
                  </a:extLst>
                </p:cNvPr>
                <p:cNvSpPr/>
                <p:nvPr/>
              </p:nvSpPr>
              <p:spPr>
                <a:xfrm>
                  <a:off x="3402420" y="2232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ق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Rectangle 22">
                  <a:extLst>
                    <a:ext uri="{FF2B5EF4-FFF2-40B4-BE49-F238E27FC236}">
                      <a16:creationId xmlns:a16="http://schemas.microsoft.com/office/drawing/2014/main" id="{E30B3B8E-52C3-4C18-9B6C-C1F350B7AA0E}"/>
                    </a:ext>
                  </a:extLst>
                </p:cNvPr>
                <p:cNvSpPr/>
                <p:nvPr/>
              </p:nvSpPr>
              <p:spPr>
                <a:xfrm>
                  <a:off x="3072384" y="201168"/>
                  <a:ext cx="306606" cy="52017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د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Rectangle 23">
                  <a:extLst>
                    <a:ext uri="{FF2B5EF4-FFF2-40B4-BE49-F238E27FC236}">
                      <a16:creationId xmlns:a16="http://schemas.microsoft.com/office/drawing/2014/main" id="{941CBD46-B487-4DA2-89F3-1668C0313DE9}"/>
                    </a:ext>
                  </a:extLst>
                </p:cNvPr>
                <p:cNvSpPr/>
                <p:nvPr/>
              </p:nvSpPr>
              <p:spPr>
                <a:xfrm>
                  <a:off x="2758439" y="252984"/>
                  <a:ext cx="309655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م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Rectangle 24">
                  <a:extLst>
                    <a:ext uri="{FF2B5EF4-FFF2-40B4-BE49-F238E27FC236}">
                      <a16:creationId xmlns:a16="http://schemas.microsoft.com/office/drawing/2014/main" id="{BD768F26-7EBC-47AC-A309-152F2AD0A1AF}"/>
                    </a:ext>
                  </a:extLst>
                </p:cNvPr>
                <p:cNvSpPr/>
                <p:nvPr/>
              </p:nvSpPr>
              <p:spPr>
                <a:xfrm>
                  <a:off x="2487169" y="466344"/>
                  <a:ext cx="35232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ة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" name="TextBox 53">
                <a:extLst>
                  <a:ext uri="{FF2B5EF4-FFF2-40B4-BE49-F238E27FC236}">
                    <a16:creationId xmlns:a16="http://schemas.microsoft.com/office/drawing/2014/main" id="{B726699E-FF8D-410C-AB4F-64D5635C4E10}"/>
                  </a:ext>
                </a:extLst>
              </p:cNvPr>
              <p:cNvSpPr txBox="1"/>
              <p:nvPr/>
            </p:nvSpPr>
            <p:spPr>
              <a:xfrm rot="21393787">
                <a:off x="629356" y="472920"/>
                <a:ext cx="706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العلوم</a:t>
                </a:r>
                <a:endParaRPr kumimoji="0" lang="en-US" sz="18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TextBox 54">
                <a:extLst>
                  <a:ext uri="{FF2B5EF4-FFF2-40B4-BE49-F238E27FC236}">
                    <a16:creationId xmlns:a16="http://schemas.microsoft.com/office/drawing/2014/main" id="{C8879D97-677B-4DA2-B593-8D26303F0DD5}"/>
                  </a:ext>
                </a:extLst>
              </p:cNvPr>
              <p:cNvSpPr txBox="1"/>
              <p:nvPr/>
            </p:nvSpPr>
            <p:spPr>
              <a:xfrm rot="21291467">
                <a:off x="-50061" y="983118"/>
                <a:ext cx="8866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79646">
                        <a:lumMod val="20000"/>
                        <a:lumOff val="80000"/>
                      </a:srgbClr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الطبيعية</a:t>
                </a:r>
                <a:endParaRPr kumimoji="0" lang="en-US" sz="18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79646">
                      <a:lumMod val="20000"/>
                      <a:lumOff val="80000"/>
                    </a:srgbClr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Rectangle 55">
                <a:extLst>
                  <a:ext uri="{FF2B5EF4-FFF2-40B4-BE49-F238E27FC236}">
                    <a16:creationId xmlns:a16="http://schemas.microsoft.com/office/drawing/2014/main" id="{836A2925-40BC-4A11-A1EC-A599E3E469C5}"/>
                  </a:ext>
                </a:extLst>
              </p:cNvPr>
              <p:cNvSpPr/>
              <p:nvPr/>
            </p:nvSpPr>
            <p:spPr>
              <a:xfrm rot="20280121">
                <a:off x="1289560" y="312256"/>
                <a:ext cx="410690" cy="40011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 w="10160">
                      <a:solidFill>
                        <a:srgbClr val="4BACC6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في</a:t>
                </a:r>
                <a:endParaRPr kumimoji="0" lang="en-US" sz="2000" b="1" i="0" u="none" strike="noStrike" kern="1200" cap="none" spc="0" normalizeH="0" baseline="0" noProof="0" dirty="0">
                  <a:ln w="10160">
                    <a:solidFill>
                      <a:srgbClr val="4BACC6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71696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670" y="1148095"/>
            <a:ext cx="9999133" cy="63341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ar-SA" dirty="0">
                <a:solidFill>
                  <a:srgbClr val="FF0000"/>
                </a:solidFill>
                <a:cs typeface="+mj-cs"/>
              </a:rPr>
              <a:t>مكونات الذرة</a:t>
            </a:r>
            <a:endParaRPr lang="en-US" dirty="0">
              <a:solidFill>
                <a:srgbClr val="FF0000"/>
              </a:solidFill>
              <a:cs typeface="+mj-cs"/>
            </a:endParaRPr>
          </a:p>
        </p:txBody>
      </p:sp>
      <p:pic>
        <p:nvPicPr>
          <p:cNvPr id="212995" name="صورة 3" descr="atom_struct1.gif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1" r="2719"/>
          <a:stretch/>
        </p:blipFill>
        <p:spPr>
          <a:xfrm>
            <a:off x="109182" y="2920623"/>
            <a:ext cx="3302758" cy="3040066"/>
          </a:xfrm>
          <a:ln>
            <a:solidFill>
              <a:schemeClr val="tx1"/>
            </a:solidFill>
          </a:ln>
        </p:spPr>
      </p:pic>
      <p:sp>
        <p:nvSpPr>
          <p:cNvPr id="7" name="Content Placeholder 5"/>
          <p:cNvSpPr>
            <a:spLocks noGrp="1" noChangeArrowheads="1"/>
          </p:cNvSpPr>
          <p:nvPr>
            <p:ph sz="half" idx="2"/>
          </p:nvPr>
        </p:nvSpPr>
        <p:spPr>
          <a:xfrm>
            <a:off x="3439236" y="1819573"/>
            <a:ext cx="8516201" cy="467204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r" rtl="1">
              <a:defRPr/>
            </a:pPr>
            <a:endParaRPr lang="ar-SA" sz="2400" dirty="0">
              <a:solidFill>
                <a:srgbClr val="000000"/>
              </a:solidFill>
              <a:ea typeface="Times New Roman" pitchFamily="18" charset="0"/>
              <a:cs typeface="AL-Mohanad" pitchFamily="2" charset="0"/>
            </a:endParaRPr>
          </a:p>
          <a:p>
            <a:pPr algn="r" rtl="1">
              <a:defRPr/>
            </a:pPr>
            <a:r>
              <a:rPr lang="ar-SA" sz="2400" dirty="0">
                <a:solidFill>
                  <a:srgbClr val="000000"/>
                </a:solidFill>
                <a:ea typeface="Times New Roman" pitchFamily="18" charset="0"/>
                <a:cs typeface="AL-Mohanad" pitchFamily="2" charset="0"/>
              </a:rPr>
              <a:t>تتكون الذرة من جزئين هما:</a:t>
            </a:r>
          </a:p>
          <a:p>
            <a:pPr algn="r" rtl="1">
              <a:buFont typeface="Wingdings 2" pitchFamily="18" charset="2"/>
              <a:buNone/>
              <a:defRPr/>
            </a:pPr>
            <a:r>
              <a:rPr lang="ar-SA" sz="2400" dirty="0">
                <a:solidFill>
                  <a:srgbClr val="000000"/>
                </a:solidFill>
                <a:ea typeface="Times New Roman" pitchFamily="18" charset="0"/>
                <a:cs typeface="AL-Mohanad" pitchFamily="2" charset="0"/>
              </a:rPr>
              <a:t>1-</a:t>
            </a:r>
            <a:r>
              <a:rPr lang="ar-SA" sz="2400" b="1" dirty="0">
                <a:solidFill>
                  <a:srgbClr val="000000"/>
                </a:solidFill>
                <a:ea typeface="Times New Roman" pitchFamily="18" charset="0"/>
                <a:cs typeface="AL-Mohanad" pitchFamily="2" charset="0"/>
              </a:rPr>
              <a:t> النواة</a:t>
            </a:r>
            <a:r>
              <a:rPr lang="ar-SA" sz="2400" dirty="0">
                <a:solidFill>
                  <a:srgbClr val="000000"/>
                </a:solidFill>
                <a:ea typeface="Times New Roman" pitchFamily="18" charset="0"/>
                <a:cs typeface="AL-Mohanad" pitchFamily="2" charset="0"/>
              </a:rPr>
              <a:t>: تتركز فيها معظم كتلة الذرة تقع وسط الذرة وهي موجبة الشحنة وتتكون من: </a:t>
            </a:r>
          </a:p>
          <a:p>
            <a:pPr marL="914400" lvl="1" indent="-457200" algn="r" rtl="1">
              <a:buFont typeface="Gill Sans MT" pitchFamily="34" charset="0"/>
              <a:buAutoNum type="arabicPeriod"/>
              <a:defRPr/>
            </a:pPr>
            <a:r>
              <a:rPr lang="ar-SA" dirty="0">
                <a:solidFill>
                  <a:srgbClr val="000000"/>
                </a:solidFill>
                <a:ea typeface="Times New Roman" pitchFamily="18" charset="0"/>
                <a:cs typeface="AL-Mohanad" pitchFamily="2" charset="0"/>
              </a:rPr>
              <a:t>البروتونات: </a:t>
            </a:r>
            <a:r>
              <a:rPr lang="ar-SA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L-Mohanad" pitchFamily="2" charset="0"/>
              </a:rPr>
              <a:t>وهي جسيمات تحمل شحنة موجبة. </a:t>
            </a:r>
            <a:endParaRPr lang="ar-SA" dirty="0">
              <a:solidFill>
                <a:srgbClr val="000000"/>
              </a:solidFill>
              <a:ea typeface="Calibri" pitchFamily="34" charset="0"/>
              <a:cs typeface="AL-Mohanad" pitchFamily="2" charset="0"/>
            </a:endParaRPr>
          </a:p>
          <a:p>
            <a:pPr marL="914400" lvl="1" indent="-457200" algn="r" rtl="1">
              <a:buFont typeface="Gill Sans MT" pitchFamily="34" charset="0"/>
              <a:buAutoNum type="arabicPeriod"/>
              <a:defRPr/>
            </a:pPr>
            <a:r>
              <a:rPr lang="ar-SA" dirty="0">
                <a:solidFill>
                  <a:srgbClr val="000000"/>
                </a:solidFill>
                <a:ea typeface="Times New Roman" pitchFamily="18" charset="0"/>
                <a:cs typeface="AL-Mohanad" pitchFamily="2" charset="0"/>
              </a:rPr>
              <a:t>النيوترونات.</a:t>
            </a:r>
            <a:r>
              <a:rPr lang="ar-SA" dirty="0">
                <a:solidFill>
                  <a:srgbClr val="000000"/>
                </a:solidFill>
              </a:rPr>
              <a:t> : </a:t>
            </a:r>
            <a:r>
              <a:rPr lang="ar-SA" dirty="0">
                <a:solidFill>
                  <a:srgbClr val="000000"/>
                </a:solidFill>
                <a:latin typeface="Calibri" pitchFamily="34" charset="0"/>
              </a:rPr>
              <a:t>وهي جسيمات متعادلة ولا تحمل شحنة.</a:t>
            </a:r>
            <a:endParaRPr lang="ar-SA" dirty="0">
              <a:solidFill>
                <a:srgbClr val="000000"/>
              </a:solidFill>
            </a:endParaRPr>
          </a:p>
          <a:p>
            <a:pPr algn="r" rtl="1">
              <a:buFont typeface="Wingdings 2" pitchFamily="18" charset="2"/>
              <a:buNone/>
              <a:defRPr/>
            </a:pPr>
            <a:r>
              <a:rPr lang="ar-SA" sz="2400" dirty="0">
                <a:solidFill>
                  <a:srgbClr val="000000"/>
                </a:solidFill>
              </a:rPr>
              <a:t>2- </a:t>
            </a:r>
            <a:r>
              <a:rPr lang="ar-SA" sz="2400" b="1" dirty="0">
                <a:solidFill>
                  <a:srgbClr val="000000"/>
                </a:solidFill>
              </a:rPr>
              <a:t>الالكترونات</a:t>
            </a:r>
            <a:r>
              <a:rPr lang="ar-SA" sz="2400" dirty="0">
                <a:solidFill>
                  <a:srgbClr val="000000"/>
                </a:solidFill>
              </a:rPr>
              <a:t>: وهي </a:t>
            </a:r>
            <a:r>
              <a:rPr lang="ar-SA" sz="2400" dirty="0">
                <a:solidFill>
                  <a:srgbClr val="000000"/>
                </a:solidFill>
                <a:latin typeface="Calibri" pitchFamily="34" charset="0"/>
              </a:rPr>
              <a:t>جسيمات تحمل شحنة سالبة </a:t>
            </a:r>
            <a:r>
              <a:rPr lang="ar-SA" sz="2400" dirty="0">
                <a:solidFill>
                  <a:srgbClr val="000000"/>
                </a:solidFill>
              </a:rPr>
              <a:t>وتحيط بالنواة.</a:t>
            </a:r>
            <a:endParaRPr lang="en-US" sz="2400" dirty="0">
              <a:solidFill>
                <a:srgbClr val="000000"/>
              </a:solidFill>
            </a:endParaRPr>
          </a:p>
          <a:p>
            <a:pPr algn="justLow" rtl="1">
              <a:buFont typeface="Arial" pitchFamily="34" charset="0"/>
              <a:buChar char="•"/>
              <a:defRPr/>
            </a:pPr>
            <a:r>
              <a:rPr lang="ar-SA" sz="2400" dirty="0">
                <a:solidFill>
                  <a:srgbClr val="000000"/>
                </a:solidFill>
              </a:rPr>
              <a:t>معظم حجم الذرة عبارة عن فراغ. </a:t>
            </a:r>
          </a:p>
          <a:p>
            <a:pPr algn="r" rtl="1" eaLnBrk="1" hangingPunct="1">
              <a:spcBef>
                <a:spcPct val="20000"/>
              </a:spcBef>
              <a:buClr>
                <a:srgbClr val="FFFFCC"/>
              </a:buClr>
              <a:buSzPct val="70000"/>
              <a:defRPr/>
            </a:pPr>
            <a:r>
              <a:rPr lang="ar-SA" sz="2000" dirty="0">
                <a:latin typeface="Tahoma" pitchFamily="34" charset="0"/>
                <a:cs typeface="Arial" pitchFamily="34" charset="0"/>
              </a:rPr>
              <a:t>كتلة البروتونات والنيوترونات متساوية تقريباً.</a:t>
            </a:r>
          </a:p>
          <a:p>
            <a:pPr algn="r" rtl="1" eaLnBrk="1" hangingPunct="1">
              <a:spcBef>
                <a:spcPct val="20000"/>
              </a:spcBef>
              <a:buClr>
                <a:srgbClr val="FFFFCC"/>
              </a:buClr>
              <a:buSzPct val="70000"/>
              <a:defRPr/>
            </a:pPr>
            <a:r>
              <a:rPr lang="ar-SA" sz="2000" dirty="0">
                <a:latin typeface="Tahoma" pitchFamily="34" charset="0"/>
                <a:cs typeface="Arial" pitchFamily="34" charset="0"/>
              </a:rPr>
              <a:t>كتلة الإلكترون أقل بكثير من كتلة البروتون أو النيوترون.</a:t>
            </a:r>
          </a:p>
          <a:p>
            <a:pPr algn="justLow" rtl="1">
              <a:buClr>
                <a:srgbClr val="3891A7"/>
              </a:buClr>
              <a:buFont typeface="Arial" pitchFamily="34" charset="0"/>
              <a:buChar char="•"/>
              <a:defRPr/>
            </a:pPr>
            <a:r>
              <a:rPr lang="ar-SA" sz="2400" dirty="0">
                <a:solidFill>
                  <a:srgbClr val="000000"/>
                </a:solidFill>
              </a:rPr>
              <a:t>الذرة متعادلة كهربياً لأن عدد البروتونات يساوي عدد الإلكترونات.</a:t>
            </a:r>
          </a:p>
        </p:txBody>
      </p:sp>
      <p:sp>
        <p:nvSpPr>
          <p:cNvPr id="21299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8C2F4-4F8B-4C00-9A45-BBC30CEAE15D}" type="slidenum">
              <a:rPr kumimoji="0" lang="ar-S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ar-SA" altLang="en-US" sz="1200" b="0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8" name="مجموعة 7"/>
          <p:cNvGrpSpPr/>
          <p:nvPr/>
        </p:nvGrpSpPr>
        <p:grpSpPr>
          <a:xfrm>
            <a:off x="-50058" y="70884"/>
            <a:ext cx="12242058" cy="6842106"/>
            <a:chOff x="-50058" y="70884"/>
            <a:chExt cx="12242058" cy="6842106"/>
          </a:xfrm>
        </p:grpSpPr>
        <p:grpSp>
          <p:nvGrpSpPr>
            <p:cNvPr id="9" name="مجموعة 8"/>
            <p:cNvGrpSpPr/>
            <p:nvPr/>
          </p:nvGrpSpPr>
          <p:grpSpPr>
            <a:xfrm>
              <a:off x="-46829" y="6276749"/>
              <a:ext cx="12238829" cy="636241"/>
              <a:chOff x="-46829" y="6276745"/>
              <a:chExt cx="12238829" cy="636241"/>
            </a:xfrm>
          </p:grpSpPr>
          <p:sp>
            <p:nvSpPr>
              <p:cNvPr id="20" name="TextBox 12">
                <a:extLst>
                  <a:ext uri="{FF2B5EF4-FFF2-40B4-BE49-F238E27FC236}">
                    <a16:creationId xmlns:a16="http://schemas.microsoft.com/office/drawing/2014/main" id="{5263B5FD-53D7-4FF0-A7C8-D80077DE792C}"/>
                  </a:ext>
                </a:extLst>
              </p:cNvPr>
              <p:cNvSpPr txBox="1"/>
              <p:nvPr/>
            </p:nvSpPr>
            <p:spPr>
              <a:xfrm>
                <a:off x="2200925" y="6570926"/>
                <a:ext cx="9991075" cy="26161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BBB59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مقرر مقدمة في العلوم الطبيعية – فصل الفيزياء – قسم الكيمياء – كلية العلوم - جامعة الملك عبدالعزيز – 2019 م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1" name="Group 38">
                <a:extLst>
                  <a:ext uri="{FF2B5EF4-FFF2-40B4-BE49-F238E27FC236}">
                    <a16:creationId xmlns:a16="http://schemas.microsoft.com/office/drawing/2014/main" id="{7AECDE4D-1849-406B-8FBB-F9C41410D5ED}"/>
                  </a:ext>
                </a:extLst>
              </p:cNvPr>
              <p:cNvGrpSpPr/>
              <p:nvPr/>
            </p:nvGrpSpPr>
            <p:grpSpPr>
              <a:xfrm>
                <a:off x="-46829" y="6276745"/>
                <a:ext cx="2209247" cy="636241"/>
                <a:chOff x="-46829" y="6276745"/>
                <a:chExt cx="2209247" cy="636241"/>
              </a:xfrm>
            </p:grpSpPr>
            <p:grpSp>
              <p:nvGrpSpPr>
                <p:cNvPr id="22" name="Group 37">
                  <a:extLst>
                    <a:ext uri="{FF2B5EF4-FFF2-40B4-BE49-F238E27FC236}">
                      <a16:creationId xmlns:a16="http://schemas.microsoft.com/office/drawing/2014/main" id="{29E13F30-7C38-4EF8-8FDE-A60875DF1610}"/>
                    </a:ext>
                  </a:extLst>
                </p:cNvPr>
                <p:cNvGrpSpPr/>
                <p:nvPr/>
              </p:nvGrpSpPr>
              <p:grpSpPr>
                <a:xfrm>
                  <a:off x="836728" y="6276745"/>
                  <a:ext cx="1325690" cy="636241"/>
                  <a:chOff x="836728" y="6276745"/>
                  <a:chExt cx="1325690" cy="636241"/>
                </a:xfrm>
              </p:grpSpPr>
              <p:sp>
                <p:nvSpPr>
                  <p:cNvPr id="24" name="Rectangle 14">
                    <a:extLst>
                      <a:ext uri="{FF2B5EF4-FFF2-40B4-BE49-F238E27FC236}">
                        <a16:creationId xmlns:a16="http://schemas.microsoft.com/office/drawing/2014/main" id="{2BCF4F4A-2A1F-49E3-AE44-7FA5C3524AB3}"/>
                      </a:ext>
                    </a:extLst>
                  </p:cNvPr>
                  <p:cNvSpPr/>
                  <p:nvPr/>
                </p:nvSpPr>
                <p:spPr>
                  <a:xfrm>
                    <a:off x="836728" y="6379537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2</a:t>
                    </a:r>
                  </a:p>
                </p:txBody>
              </p:sp>
              <p:sp>
                <p:nvSpPr>
                  <p:cNvPr id="25" name="Rectangle 15">
                    <a:extLst>
                      <a:ext uri="{FF2B5EF4-FFF2-40B4-BE49-F238E27FC236}">
                        <a16:creationId xmlns:a16="http://schemas.microsoft.com/office/drawing/2014/main" id="{65D5A948-2EFA-4484-9CD9-7A1E4BFA561D}"/>
                      </a:ext>
                    </a:extLst>
                  </p:cNvPr>
                  <p:cNvSpPr/>
                  <p:nvPr/>
                </p:nvSpPr>
                <p:spPr>
                  <a:xfrm>
                    <a:off x="1382535" y="6276745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0</a:t>
                    </a:r>
                  </a:p>
                </p:txBody>
              </p:sp>
              <p:sp>
                <p:nvSpPr>
                  <p:cNvPr id="26" name="Rectangle 17">
                    <a:extLst>
                      <a:ext uri="{FF2B5EF4-FFF2-40B4-BE49-F238E27FC236}">
                        <a16:creationId xmlns:a16="http://schemas.microsoft.com/office/drawing/2014/main" id="{140B63B1-4755-4AE6-9777-B08FDB0311AE}"/>
                      </a:ext>
                    </a:extLst>
                  </p:cNvPr>
                  <p:cNvSpPr/>
                  <p:nvPr/>
                </p:nvSpPr>
                <p:spPr>
                  <a:xfrm>
                    <a:off x="1795010" y="6389766"/>
                    <a:ext cx="367408" cy="52322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5</a:t>
                    </a:r>
                  </a:p>
                </p:txBody>
              </p:sp>
            </p:grpSp>
            <p:sp>
              <p:nvSpPr>
                <p:cNvPr id="23" name="Rectangle 18">
                  <a:extLst>
                    <a:ext uri="{FF2B5EF4-FFF2-40B4-BE49-F238E27FC236}">
                      <a16:creationId xmlns:a16="http://schemas.microsoft.com/office/drawing/2014/main" id="{73610869-FFF4-4249-959D-FA8C250B2233}"/>
                    </a:ext>
                  </a:extLst>
                </p:cNvPr>
                <p:cNvSpPr/>
                <p:nvPr/>
              </p:nvSpPr>
              <p:spPr>
                <a:xfrm>
                  <a:off x="-46829" y="6432702"/>
                  <a:ext cx="856325" cy="43088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200" b="1" i="0" u="none" strike="noStrike" kern="1200" cap="none" spc="0" normalizeH="0" baseline="0" noProof="0" dirty="0">
                      <a:ln w="13462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>
                        <a:outerShdw dist="38100" dir="2700000" algn="bl" rotWithShape="0">
                          <a:srgbClr val="4BACC6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+mn-cs"/>
                    </a:rPr>
                    <a:t>Chem</a:t>
                  </a:r>
                </a:p>
              </p:txBody>
            </p:sp>
          </p:grpSp>
        </p:grpSp>
        <p:grpSp>
          <p:nvGrpSpPr>
            <p:cNvPr id="10" name="Group 65">
              <a:extLst>
                <a:ext uri="{FF2B5EF4-FFF2-40B4-BE49-F238E27FC236}">
                  <a16:creationId xmlns:a16="http://schemas.microsoft.com/office/drawing/2014/main" id="{19F31CE1-23BD-462D-BDB2-843E29F9B493}"/>
                </a:ext>
              </a:extLst>
            </p:cNvPr>
            <p:cNvGrpSpPr/>
            <p:nvPr/>
          </p:nvGrpSpPr>
          <p:grpSpPr>
            <a:xfrm>
              <a:off x="-50058" y="70884"/>
              <a:ext cx="4242015" cy="1281566"/>
              <a:chOff x="-50061" y="70884"/>
              <a:chExt cx="4242015" cy="1281566"/>
            </a:xfrm>
          </p:grpSpPr>
          <p:grpSp>
            <p:nvGrpSpPr>
              <p:cNvPr id="11" name="Group 39">
                <a:extLst>
                  <a:ext uri="{FF2B5EF4-FFF2-40B4-BE49-F238E27FC236}">
                    <a16:creationId xmlns:a16="http://schemas.microsoft.com/office/drawing/2014/main" id="{3FBA8D37-E86B-48BF-A914-2A1891C14DA7}"/>
                  </a:ext>
                </a:extLst>
              </p:cNvPr>
              <p:cNvGrpSpPr/>
              <p:nvPr/>
            </p:nvGrpSpPr>
            <p:grpSpPr>
              <a:xfrm>
                <a:off x="2487169" y="70884"/>
                <a:ext cx="1704785" cy="918680"/>
                <a:chOff x="2487169" y="70884"/>
                <a:chExt cx="1704785" cy="918680"/>
              </a:xfrm>
            </p:grpSpPr>
            <p:sp>
              <p:nvSpPr>
                <p:cNvPr id="15" name="Rectangle 20">
                  <a:extLst>
                    <a:ext uri="{FF2B5EF4-FFF2-40B4-BE49-F238E27FC236}">
                      <a16:creationId xmlns:a16="http://schemas.microsoft.com/office/drawing/2014/main" id="{23C83B79-08AF-47EE-97AD-8E9AE9291333}"/>
                    </a:ext>
                  </a:extLst>
                </p:cNvPr>
                <p:cNvSpPr/>
                <p:nvPr/>
              </p:nvSpPr>
              <p:spPr>
                <a:xfrm>
                  <a:off x="3816948" y="708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م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Rectangle 21">
                  <a:extLst>
                    <a:ext uri="{FF2B5EF4-FFF2-40B4-BE49-F238E27FC236}">
                      <a16:creationId xmlns:a16="http://schemas.microsoft.com/office/drawing/2014/main" id="{474D89E4-13A4-4F86-8BB7-BC867366CD3D}"/>
                    </a:ext>
                  </a:extLst>
                </p:cNvPr>
                <p:cNvSpPr/>
                <p:nvPr/>
              </p:nvSpPr>
              <p:spPr>
                <a:xfrm>
                  <a:off x="3402420" y="2232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ق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Rectangle 22">
                  <a:extLst>
                    <a:ext uri="{FF2B5EF4-FFF2-40B4-BE49-F238E27FC236}">
                      <a16:creationId xmlns:a16="http://schemas.microsoft.com/office/drawing/2014/main" id="{E30B3B8E-52C3-4C18-9B6C-C1F350B7AA0E}"/>
                    </a:ext>
                  </a:extLst>
                </p:cNvPr>
                <p:cNvSpPr/>
                <p:nvPr/>
              </p:nvSpPr>
              <p:spPr>
                <a:xfrm>
                  <a:off x="3072384" y="201168"/>
                  <a:ext cx="306606" cy="52017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د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Rectangle 23">
                  <a:extLst>
                    <a:ext uri="{FF2B5EF4-FFF2-40B4-BE49-F238E27FC236}">
                      <a16:creationId xmlns:a16="http://schemas.microsoft.com/office/drawing/2014/main" id="{941CBD46-B487-4DA2-89F3-1668C0313DE9}"/>
                    </a:ext>
                  </a:extLst>
                </p:cNvPr>
                <p:cNvSpPr/>
                <p:nvPr/>
              </p:nvSpPr>
              <p:spPr>
                <a:xfrm>
                  <a:off x="2758439" y="252984"/>
                  <a:ext cx="309655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م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Rectangle 24">
                  <a:extLst>
                    <a:ext uri="{FF2B5EF4-FFF2-40B4-BE49-F238E27FC236}">
                      <a16:creationId xmlns:a16="http://schemas.microsoft.com/office/drawing/2014/main" id="{BD768F26-7EBC-47AC-A309-152F2AD0A1AF}"/>
                    </a:ext>
                  </a:extLst>
                </p:cNvPr>
                <p:cNvSpPr/>
                <p:nvPr/>
              </p:nvSpPr>
              <p:spPr>
                <a:xfrm>
                  <a:off x="2487169" y="466344"/>
                  <a:ext cx="35232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ة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" name="TextBox 53">
                <a:extLst>
                  <a:ext uri="{FF2B5EF4-FFF2-40B4-BE49-F238E27FC236}">
                    <a16:creationId xmlns:a16="http://schemas.microsoft.com/office/drawing/2014/main" id="{B726699E-FF8D-410C-AB4F-64D5635C4E10}"/>
                  </a:ext>
                </a:extLst>
              </p:cNvPr>
              <p:cNvSpPr txBox="1"/>
              <p:nvPr/>
            </p:nvSpPr>
            <p:spPr>
              <a:xfrm rot="21393787">
                <a:off x="629356" y="472920"/>
                <a:ext cx="706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العلوم</a:t>
                </a:r>
                <a:endParaRPr kumimoji="0" lang="en-US" sz="18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TextBox 54">
                <a:extLst>
                  <a:ext uri="{FF2B5EF4-FFF2-40B4-BE49-F238E27FC236}">
                    <a16:creationId xmlns:a16="http://schemas.microsoft.com/office/drawing/2014/main" id="{C8879D97-677B-4DA2-B593-8D26303F0DD5}"/>
                  </a:ext>
                </a:extLst>
              </p:cNvPr>
              <p:cNvSpPr txBox="1"/>
              <p:nvPr/>
            </p:nvSpPr>
            <p:spPr>
              <a:xfrm rot="21291467">
                <a:off x="-50061" y="983118"/>
                <a:ext cx="8866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79646">
                        <a:lumMod val="20000"/>
                        <a:lumOff val="80000"/>
                      </a:srgbClr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الطبيعية</a:t>
                </a:r>
                <a:endParaRPr kumimoji="0" lang="en-US" sz="18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79646">
                      <a:lumMod val="20000"/>
                      <a:lumOff val="80000"/>
                    </a:srgbClr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Rectangle 55">
                <a:extLst>
                  <a:ext uri="{FF2B5EF4-FFF2-40B4-BE49-F238E27FC236}">
                    <a16:creationId xmlns:a16="http://schemas.microsoft.com/office/drawing/2014/main" id="{836A2925-40BC-4A11-A1EC-A599E3E469C5}"/>
                  </a:ext>
                </a:extLst>
              </p:cNvPr>
              <p:cNvSpPr/>
              <p:nvPr/>
            </p:nvSpPr>
            <p:spPr>
              <a:xfrm rot="20280121">
                <a:off x="1289560" y="312256"/>
                <a:ext cx="410690" cy="40011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 w="10160">
                      <a:solidFill>
                        <a:srgbClr val="4BACC6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في</a:t>
                </a:r>
                <a:endParaRPr kumimoji="0" lang="en-US" sz="2000" b="1" i="0" u="none" strike="noStrike" kern="1200" cap="none" spc="0" normalizeH="0" baseline="0" noProof="0" dirty="0">
                  <a:ln w="10160">
                    <a:solidFill>
                      <a:srgbClr val="4BACC6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53110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762251" y="1727435"/>
            <a:ext cx="7001933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/>
              </a:rPr>
              <a:t>** مثال: ذرة الهيدروجين ، الهيليوم ، الليثيوم ، الصوديوم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itchFamily="34" charset="0"/>
              <a:cs typeface="AL-Mohanad"/>
            </a:endParaRPr>
          </a:p>
        </p:txBody>
      </p:sp>
      <p:pic>
        <p:nvPicPr>
          <p:cNvPr id="214019" name="صورة 6" descr="atom-h-he-li-n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562" y="2238233"/>
            <a:ext cx="6239933" cy="430258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69984" y="1206734"/>
            <a:ext cx="19127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Gill Sans MT"/>
                <a:ea typeface="+mn-ea"/>
                <a:cs typeface="Arial" panose="020B0604020202020204" pitchFamily="34" charset="0"/>
              </a:rPr>
              <a:t>مكونات الذرة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402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C7CAA-94EA-4C82-9290-D2AF71F95032}" type="slidenum">
              <a:rPr kumimoji="0" lang="ar-S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ar-SA" altLang="en-US" sz="1200" b="0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6" name="مجموعة 5"/>
          <p:cNvGrpSpPr/>
          <p:nvPr/>
        </p:nvGrpSpPr>
        <p:grpSpPr>
          <a:xfrm>
            <a:off x="-50058" y="70884"/>
            <a:ext cx="12242058" cy="6842106"/>
            <a:chOff x="-50058" y="70884"/>
            <a:chExt cx="12242058" cy="6842106"/>
          </a:xfrm>
        </p:grpSpPr>
        <p:grpSp>
          <p:nvGrpSpPr>
            <p:cNvPr id="7" name="مجموعة 6"/>
            <p:cNvGrpSpPr/>
            <p:nvPr/>
          </p:nvGrpSpPr>
          <p:grpSpPr>
            <a:xfrm>
              <a:off x="-46829" y="6276749"/>
              <a:ext cx="12238829" cy="636241"/>
              <a:chOff x="-46829" y="6276745"/>
              <a:chExt cx="12238829" cy="636241"/>
            </a:xfrm>
          </p:grpSpPr>
          <p:sp>
            <p:nvSpPr>
              <p:cNvPr id="18" name="TextBox 12">
                <a:extLst>
                  <a:ext uri="{FF2B5EF4-FFF2-40B4-BE49-F238E27FC236}">
                    <a16:creationId xmlns:a16="http://schemas.microsoft.com/office/drawing/2014/main" id="{5263B5FD-53D7-4FF0-A7C8-D80077DE792C}"/>
                  </a:ext>
                </a:extLst>
              </p:cNvPr>
              <p:cNvSpPr txBox="1"/>
              <p:nvPr/>
            </p:nvSpPr>
            <p:spPr>
              <a:xfrm>
                <a:off x="2200925" y="6570926"/>
                <a:ext cx="9991075" cy="26161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BBB59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مقرر مقدمة في العلوم الطبيعية – فصل الفيزياء – قسم الكيمياء – كلية العلوم - جامعة الملك عبدالعزيز – 2019 م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9" name="Group 38">
                <a:extLst>
                  <a:ext uri="{FF2B5EF4-FFF2-40B4-BE49-F238E27FC236}">
                    <a16:creationId xmlns:a16="http://schemas.microsoft.com/office/drawing/2014/main" id="{7AECDE4D-1849-406B-8FBB-F9C41410D5ED}"/>
                  </a:ext>
                </a:extLst>
              </p:cNvPr>
              <p:cNvGrpSpPr/>
              <p:nvPr/>
            </p:nvGrpSpPr>
            <p:grpSpPr>
              <a:xfrm>
                <a:off x="-46829" y="6276745"/>
                <a:ext cx="2209247" cy="636241"/>
                <a:chOff x="-46829" y="6276745"/>
                <a:chExt cx="2209247" cy="636241"/>
              </a:xfrm>
            </p:grpSpPr>
            <p:grpSp>
              <p:nvGrpSpPr>
                <p:cNvPr id="20" name="Group 37">
                  <a:extLst>
                    <a:ext uri="{FF2B5EF4-FFF2-40B4-BE49-F238E27FC236}">
                      <a16:creationId xmlns:a16="http://schemas.microsoft.com/office/drawing/2014/main" id="{29E13F30-7C38-4EF8-8FDE-A60875DF1610}"/>
                    </a:ext>
                  </a:extLst>
                </p:cNvPr>
                <p:cNvGrpSpPr/>
                <p:nvPr/>
              </p:nvGrpSpPr>
              <p:grpSpPr>
                <a:xfrm>
                  <a:off x="836728" y="6276745"/>
                  <a:ext cx="1325690" cy="636241"/>
                  <a:chOff x="836728" y="6276745"/>
                  <a:chExt cx="1325690" cy="636241"/>
                </a:xfrm>
              </p:grpSpPr>
              <p:sp>
                <p:nvSpPr>
                  <p:cNvPr id="22" name="Rectangle 14">
                    <a:extLst>
                      <a:ext uri="{FF2B5EF4-FFF2-40B4-BE49-F238E27FC236}">
                        <a16:creationId xmlns:a16="http://schemas.microsoft.com/office/drawing/2014/main" id="{2BCF4F4A-2A1F-49E3-AE44-7FA5C3524AB3}"/>
                      </a:ext>
                    </a:extLst>
                  </p:cNvPr>
                  <p:cNvSpPr/>
                  <p:nvPr/>
                </p:nvSpPr>
                <p:spPr>
                  <a:xfrm>
                    <a:off x="836728" y="6379537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2</a:t>
                    </a:r>
                  </a:p>
                </p:txBody>
              </p:sp>
              <p:sp>
                <p:nvSpPr>
                  <p:cNvPr id="23" name="Rectangle 15">
                    <a:extLst>
                      <a:ext uri="{FF2B5EF4-FFF2-40B4-BE49-F238E27FC236}">
                        <a16:creationId xmlns:a16="http://schemas.microsoft.com/office/drawing/2014/main" id="{65D5A948-2EFA-4484-9CD9-7A1E4BFA561D}"/>
                      </a:ext>
                    </a:extLst>
                  </p:cNvPr>
                  <p:cNvSpPr/>
                  <p:nvPr/>
                </p:nvSpPr>
                <p:spPr>
                  <a:xfrm>
                    <a:off x="1382535" y="6276745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0</a:t>
                    </a:r>
                  </a:p>
                </p:txBody>
              </p:sp>
              <p:sp>
                <p:nvSpPr>
                  <p:cNvPr id="24" name="Rectangle 17">
                    <a:extLst>
                      <a:ext uri="{FF2B5EF4-FFF2-40B4-BE49-F238E27FC236}">
                        <a16:creationId xmlns:a16="http://schemas.microsoft.com/office/drawing/2014/main" id="{140B63B1-4755-4AE6-9777-B08FDB0311AE}"/>
                      </a:ext>
                    </a:extLst>
                  </p:cNvPr>
                  <p:cNvSpPr/>
                  <p:nvPr/>
                </p:nvSpPr>
                <p:spPr>
                  <a:xfrm>
                    <a:off x="1795010" y="6389766"/>
                    <a:ext cx="367408" cy="52322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5</a:t>
                    </a:r>
                  </a:p>
                </p:txBody>
              </p:sp>
            </p:grpSp>
            <p:sp>
              <p:nvSpPr>
                <p:cNvPr id="21" name="Rectangle 18">
                  <a:extLst>
                    <a:ext uri="{FF2B5EF4-FFF2-40B4-BE49-F238E27FC236}">
                      <a16:creationId xmlns:a16="http://schemas.microsoft.com/office/drawing/2014/main" id="{73610869-FFF4-4249-959D-FA8C250B2233}"/>
                    </a:ext>
                  </a:extLst>
                </p:cNvPr>
                <p:cNvSpPr/>
                <p:nvPr/>
              </p:nvSpPr>
              <p:spPr>
                <a:xfrm>
                  <a:off x="-46829" y="6432702"/>
                  <a:ext cx="856325" cy="43088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200" b="1" i="0" u="none" strike="noStrike" kern="1200" cap="none" spc="0" normalizeH="0" baseline="0" noProof="0" dirty="0">
                      <a:ln w="13462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>
                        <a:outerShdw dist="38100" dir="2700000" algn="bl" rotWithShape="0">
                          <a:srgbClr val="4BACC6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+mn-cs"/>
                    </a:rPr>
                    <a:t>Chem</a:t>
                  </a:r>
                </a:p>
              </p:txBody>
            </p:sp>
          </p:grpSp>
        </p:grpSp>
        <p:grpSp>
          <p:nvGrpSpPr>
            <p:cNvPr id="8" name="Group 65">
              <a:extLst>
                <a:ext uri="{FF2B5EF4-FFF2-40B4-BE49-F238E27FC236}">
                  <a16:creationId xmlns:a16="http://schemas.microsoft.com/office/drawing/2014/main" id="{19F31CE1-23BD-462D-BDB2-843E29F9B493}"/>
                </a:ext>
              </a:extLst>
            </p:cNvPr>
            <p:cNvGrpSpPr/>
            <p:nvPr/>
          </p:nvGrpSpPr>
          <p:grpSpPr>
            <a:xfrm>
              <a:off x="-50058" y="70884"/>
              <a:ext cx="4242015" cy="1281566"/>
              <a:chOff x="-50061" y="70884"/>
              <a:chExt cx="4242015" cy="1281566"/>
            </a:xfrm>
          </p:grpSpPr>
          <p:grpSp>
            <p:nvGrpSpPr>
              <p:cNvPr id="9" name="Group 39">
                <a:extLst>
                  <a:ext uri="{FF2B5EF4-FFF2-40B4-BE49-F238E27FC236}">
                    <a16:creationId xmlns:a16="http://schemas.microsoft.com/office/drawing/2014/main" id="{3FBA8D37-E86B-48BF-A914-2A1891C14DA7}"/>
                  </a:ext>
                </a:extLst>
              </p:cNvPr>
              <p:cNvGrpSpPr/>
              <p:nvPr/>
            </p:nvGrpSpPr>
            <p:grpSpPr>
              <a:xfrm>
                <a:off x="2487169" y="70884"/>
                <a:ext cx="1704785" cy="918680"/>
                <a:chOff x="2487169" y="70884"/>
                <a:chExt cx="1704785" cy="918680"/>
              </a:xfrm>
            </p:grpSpPr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23C83B79-08AF-47EE-97AD-8E9AE9291333}"/>
                    </a:ext>
                  </a:extLst>
                </p:cNvPr>
                <p:cNvSpPr/>
                <p:nvPr/>
              </p:nvSpPr>
              <p:spPr>
                <a:xfrm>
                  <a:off x="3816948" y="708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م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Rectangle 21">
                  <a:extLst>
                    <a:ext uri="{FF2B5EF4-FFF2-40B4-BE49-F238E27FC236}">
                      <a16:creationId xmlns:a16="http://schemas.microsoft.com/office/drawing/2014/main" id="{474D89E4-13A4-4F86-8BB7-BC867366CD3D}"/>
                    </a:ext>
                  </a:extLst>
                </p:cNvPr>
                <p:cNvSpPr/>
                <p:nvPr/>
              </p:nvSpPr>
              <p:spPr>
                <a:xfrm>
                  <a:off x="3402420" y="2232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ق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Rectangle 22">
                  <a:extLst>
                    <a:ext uri="{FF2B5EF4-FFF2-40B4-BE49-F238E27FC236}">
                      <a16:creationId xmlns:a16="http://schemas.microsoft.com/office/drawing/2014/main" id="{E30B3B8E-52C3-4C18-9B6C-C1F350B7AA0E}"/>
                    </a:ext>
                  </a:extLst>
                </p:cNvPr>
                <p:cNvSpPr/>
                <p:nvPr/>
              </p:nvSpPr>
              <p:spPr>
                <a:xfrm>
                  <a:off x="3072384" y="201168"/>
                  <a:ext cx="306606" cy="52017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د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Rectangle 23">
                  <a:extLst>
                    <a:ext uri="{FF2B5EF4-FFF2-40B4-BE49-F238E27FC236}">
                      <a16:creationId xmlns:a16="http://schemas.microsoft.com/office/drawing/2014/main" id="{941CBD46-B487-4DA2-89F3-1668C0313DE9}"/>
                    </a:ext>
                  </a:extLst>
                </p:cNvPr>
                <p:cNvSpPr/>
                <p:nvPr/>
              </p:nvSpPr>
              <p:spPr>
                <a:xfrm>
                  <a:off x="2758439" y="252984"/>
                  <a:ext cx="309655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م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Rectangle 24">
                  <a:extLst>
                    <a:ext uri="{FF2B5EF4-FFF2-40B4-BE49-F238E27FC236}">
                      <a16:creationId xmlns:a16="http://schemas.microsoft.com/office/drawing/2014/main" id="{BD768F26-7EBC-47AC-A309-152F2AD0A1AF}"/>
                    </a:ext>
                  </a:extLst>
                </p:cNvPr>
                <p:cNvSpPr/>
                <p:nvPr/>
              </p:nvSpPr>
              <p:spPr>
                <a:xfrm>
                  <a:off x="2487169" y="466344"/>
                  <a:ext cx="35232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ة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" name="TextBox 53">
                <a:extLst>
                  <a:ext uri="{FF2B5EF4-FFF2-40B4-BE49-F238E27FC236}">
                    <a16:creationId xmlns:a16="http://schemas.microsoft.com/office/drawing/2014/main" id="{B726699E-FF8D-410C-AB4F-64D5635C4E10}"/>
                  </a:ext>
                </a:extLst>
              </p:cNvPr>
              <p:cNvSpPr txBox="1"/>
              <p:nvPr/>
            </p:nvSpPr>
            <p:spPr>
              <a:xfrm rot="21393787">
                <a:off x="629356" y="472920"/>
                <a:ext cx="706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العلوم</a:t>
                </a:r>
                <a:endParaRPr kumimoji="0" lang="en-US" sz="18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TextBox 54">
                <a:extLst>
                  <a:ext uri="{FF2B5EF4-FFF2-40B4-BE49-F238E27FC236}">
                    <a16:creationId xmlns:a16="http://schemas.microsoft.com/office/drawing/2014/main" id="{C8879D97-677B-4DA2-B593-8D26303F0DD5}"/>
                  </a:ext>
                </a:extLst>
              </p:cNvPr>
              <p:cNvSpPr txBox="1"/>
              <p:nvPr/>
            </p:nvSpPr>
            <p:spPr>
              <a:xfrm rot="21291467">
                <a:off x="-50061" y="983118"/>
                <a:ext cx="8866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79646">
                        <a:lumMod val="20000"/>
                        <a:lumOff val="80000"/>
                      </a:srgbClr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الطبيعية</a:t>
                </a:r>
                <a:endParaRPr kumimoji="0" lang="en-US" sz="18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79646">
                      <a:lumMod val="20000"/>
                      <a:lumOff val="80000"/>
                    </a:srgbClr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Rectangle 55">
                <a:extLst>
                  <a:ext uri="{FF2B5EF4-FFF2-40B4-BE49-F238E27FC236}">
                    <a16:creationId xmlns:a16="http://schemas.microsoft.com/office/drawing/2014/main" id="{836A2925-40BC-4A11-A1EC-A599E3E469C5}"/>
                  </a:ext>
                </a:extLst>
              </p:cNvPr>
              <p:cNvSpPr/>
              <p:nvPr/>
            </p:nvSpPr>
            <p:spPr>
              <a:xfrm rot="20280121">
                <a:off x="1289560" y="312256"/>
                <a:ext cx="410690" cy="40011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 w="10160">
                      <a:solidFill>
                        <a:srgbClr val="4BACC6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في</a:t>
                </a:r>
                <a:endParaRPr kumimoji="0" lang="en-US" sz="2000" b="1" i="0" u="none" strike="noStrike" kern="1200" cap="none" spc="0" normalizeH="0" baseline="0" noProof="0" dirty="0">
                  <a:ln w="10160">
                    <a:solidFill>
                      <a:srgbClr val="4BACC6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19955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88017" y="1214673"/>
            <a:ext cx="10058400" cy="96361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ar-SA" sz="4000" dirty="0">
                <a:solidFill>
                  <a:srgbClr val="CC3300"/>
                </a:solidFill>
                <a:cs typeface="+mj-cs"/>
              </a:rPr>
              <a:t>مكونات الذرة</a:t>
            </a:r>
            <a:br>
              <a:rPr lang="ar-SA" sz="4000" dirty="0">
                <a:solidFill>
                  <a:srgbClr val="CC3300"/>
                </a:solidFill>
                <a:cs typeface="+mj-cs"/>
              </a:rPr>
            </a:br>
            <a:r>
              <a:rPr lang="ar-SA" sz="2800" dirty="0">
                <a:solidFill>
                  <a:schemeClr val="folHlink"/>
                </a:solidFill>
                <a:cs typeface="+mj-cs"/>
              </a:rPr>
              <a:t>جدول2 : ملخص خواص البروتون والنيوترون والإلكترون</a:t>
            </a:r>
            <a:endParaRPr lang="en-US" sz="2800" dirty="0">
              <a:solidFill>
                <a:schemeClr val="folHlink"/>
              </a:solidFill>
              <a:cs typeface="+mj-cs"/>
            </a:endParaRPr>
          </a:p>
        </p:txBody>
      </p:sp>
      <p:sp>
        <p:nvSpPr>
          <p:cNvPr id="215043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ar-SA" altLang="en-US" sz="2800"/>
          </a:p>
          <a:p>
            <a:pPr eaLnBrk="1" hangingPunct="1"/>
            <a:endParaRPr lang="ar-SA" altLang="en-US" sz="2800"/>
          </a:p>
          <a:p>
            <a:pPr eaLnBrk="1" hangingPunct="1"/>
            <a:endParaRPr lang="ar-SA" altLang="en-US" sz="2800"/>
          </a:p>
          <a:p>
            <a:pPr eaLnBrk="1" hangingPunct="1"/>
            <a:endParaRPr lang="en-US" altLang="en-US" sz="2800"/>
          </a:p>
        </p:txBody>
      </p:sp>
      <p:graphicFrame>
        <p:nvGraphicFramePr>
          <p:cNvPr id="64573" name="Group 61"/>
          <p:cNvGraphicFramePr>
            <a:graphicFrameLocks noGrp="1"/>
          </p:cNvGraphicFramePr>
          <p:nvPr>
            <p:ph sz="half" idx="2"/>
          </p:nvPr>
        </p:nvGraphicFramePr>
        <p:xfrm>
          <a:off x="1575541" y="2309334"/>
          <a:ext cx="10184659" cy="3695406"/>
        </p:xfrm>
        <a:graphic>
          <a:graphicData uri="http://schemas.openxmlformats.org/drawingml/2006/table">
            <a:tbl>
              <a:tblPr rtl="1"/>
              <a:tblGrid>
                <a:gridCol w="1932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0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74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8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475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الجسيم ورمزه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33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121920" marR="121920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الكتلة </a:t>
                      </a:r>
                      <a:r>
                        <a:rPr kumimoji="0" lang="ar-S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(جرام)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الكتلة </a:t>
                      </a:r>
                      <a:r>
                        <a:rPr kumimoji="0" lang="ar-S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(و.ك.ذ.)</a:t>
                      </a: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الشحنة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33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9791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الإلكترون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(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e</a:t>
                      </a:r>
                      <a:r>
                        <a:rPr kumimoji="0" lang="ar-S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)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121920" marR="121920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9.109 x 10</a:t>
                      </a:r>
                      <a:r>
                        <a:rPr kumimoji="0" lang="en-GB" sz="2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-</a:t>
                      </a:r>
                      <a:r>
                        <a:rPr kumimoji="0" lang="en-US" sz="2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28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0.00055</a:t>
                      </a: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-1</a:t>
                      </a: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8776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البروتون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(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p</a:t>
                      </a:r>
                      <a:r>
                        <a:rPr kumimoji="0" lang="ar-S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)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121920" marR="121920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1.673 x 10</a:t>
                      </a:r>
                      <a:r>
                        <a:rPr kumimoji="0" lang="en-GB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-</a:t>
                      </a:r>
                      <a:r>
                        <a:rPr kumimoji="0" 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1.00728</a:t>
                      </a: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+1</a:t>
                      </a: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8776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النيوترون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(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n</a:t>
                      </a:r>
                      <a:r>
                        <a:rPr kumimoji="0" lang="ar-S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)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121920" marR="121920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1.675 x 10</a:t>
                      </a:r>
                      <a:r>
                        <a:rPr kumimoji="0" lang="en-GB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-</a:t>
                      </a:r>
                      <a:r>
                        <a:rPr kumimoji="0" 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1.00867</a:t>
                      </a: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21920" marR="12192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507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A2AEEC-4872-4517-B08E-D7B18AC04664}" type="slidenum">
              <a:rPr kumimoji="0" lang="ar-S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88491" y="6093342"/>
            <a:ext cx="3359151" cy="4000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و.ك.ذ. : وحدة كتلة ذرية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63261" y="6032714"/>
            <a:ext cx="4510617" cy="4619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DC765"/>
              </a:buClr>
              <a:buSzPct val="70000"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Arial" panose="020B0604020202020204" pitchFamily="34" charset="0"/>
              </a:rPr>
              <a:t>جرام =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6.02x10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23</a:t>
            </a:r>
            <a:r>
              <a:rPr kumimoji="0" lang="ar-SA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Arial" panose="020B0604020202020204" pitchFamily="34" charset="0"/>
              </a:rPr>
              <a:t>و.ك.ذ.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grpSp>
        <p:nvGrpSpPr>
          <p:cNvPr id="8" name="مجموعة 7"/>
          <p:cNvGrpSpPr/>
          <p:nvPr/>
        </p:nvGrpSpPr>
        <p:grpSpPr>
          <a:xfrm>
            <a:off x="-50058" y="70884"/>
            <a:ext cx="12242058" cy="6842106"/>
            <a:chOff x="-50058" y="70884"/>
            <a:chExt cx="12242058" cy="6842106"/>
          </a:xfrm>
        </p:grpSpPr>
        <p:grpSp>
          <p:nvGrpSpPr>
            <p:cNvPr id="9" name="مجموعة 8"/>
            <p:cNvGrpSpPr/>
            <p:nvPr/>
          </p:nvGrpSpPr>
          <p:grpSpPr>
            <a:xfrm>
              <a:off x="-46829" y="6276749"/>
              <a:ext cx="12238829" cy="636241"/>
              <a:chOff x="-46829" y="6276745"/>
              <a:chExt cx="12238829" cy="636241"/>
            </a:xfrm>
          </p:grpSpPr>
          <p:sp>
            <p:nvSpPr>
              <p:cNvPr id="20" name="TextBox 12">
                <a:extLst>
                  <a:ext uri="{FF2B5EF4-FFF2-40B4-BE49-F238E27FC236}">
                    <a16:creationId xmlns:a16="http://schemas.microsoft.com/office/drawing/2014/main" id="{5263B5FD-53D7-4FF0-A7C8-D80077DE792C}"/>
                  </a:ext>
                </a:extLst>
              </p:cNvPr>
              <p:cNvSpPr txBox="1"/>
              <p:nvPr/>
            </p:nvSpPr>
            <p:spPr>
              <a:xfrm>
                <a:off x="2200925" y="6570926"/>
                <a:ext cx="9991075" cy="26161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BBB59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مقرر مقدمة في العلوم الطبيعية – فصل الفيزياء – قسم الكيمياء – كلية العلوم - جامعة الملك عبدالعزيز – 2019 م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1" name="Group 38">
                <a:extLst>
                  <a:ext uri="{FF2B5EF4-FFF2-40B4-BE49-F238E27FC236}">
                    <a16:creationId xmlns:a16="http://schemas.microsoft.com/office/drawing/2014/main" id="{7AECDE4D-1849-406B-8FBB-F9C41410D5ED}"/>
                  </a:ext>
                </a:extLst>
              </p:cNvPr>
              <p:cNvGrpSpPr/>
              <p:nvPr/>
            </p:nvGrpSpPr>
            <p:grpSpPr>
              <a:xfrm>
                <a:off x="-46829" y="6276745"/>
                <a:ext cx="2209247" cy="636241"/>
                <a:chOff x="-46829" y="6276745"/>
                <a:chExt cx="2209247" cy="636241"/>
              </a:xfrm>
            </p:grpSpPr>
            <p:grpSp>
              <p:nvGrpSpPr>
                <p:cNvPr id="22" name="Group 37">
                  <a:extLst>
                    <a:ext uri="{FF2B5EF4-FFF2-40B4-BE49-F238E27FC236}">
                      <a16:creationId xmlns:a16="http://schemas.microsoft.com/office/drawing/2014/main" id="{29E13F30-7C38-4EF8-8FDE-A60875DF1610}"/>
                    </a:ext>
                  </a:extLst>
                </p:cNvPr>
                <p:cNvGrpSpPr/>
                <p:nvPr/>
              </p:nvGrpSpPr>
              <p:grpSpPr>
                <a:xfrm>
                  <a:off x="836728" y="6276745"/>
                  <a:ext cx="1325690" cy="636241"/>
                  <a:chOff x="836728" y="6276745"/>
                  <a:chExt cx="1325690" cy="636241"/>
                </a:xfrm>
              </p:grpSpPr>
              <p:sp>
                <p:nvSpPr>
                  <p:cNvPr id="24" name="Rectangle 14">
                    <a:extLst>
                      <a:ext uri="{FF2B5EF4-FFF2-40B4-BE49-F238E27FC236}">
                        <a16:creationId xmlns:a16="http://schemas.microsoft.com/office/drawing/2014/main" id="{2BCF4F4A-2A1F-49E3-AE44-7FA5C3524AB3}"/>
                      </a:ext>
                    </a:extLst>
                  </p:cNvPr>
                  <p:cNvSpPr/>
                  <p:nvPr/>
                </p:nvSpPr>
                <p:spPr>
                  <a:xfrm>
                    <a:off x="836728" y="6379537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2</a:t>
                    </a:r>
                  </a:p>
                </p:txBody>
              </p:sp>
              <p:sp>
                <p:nvSpPr>
                  <p:cNvPr id="25" name="Rectangle 15">
                    <a:extLst>
                      <a:ext uri="{FF2B5EF4-FFF2-40B4-BE49-F238E27FC236}">
                        <a16:creationId xmlns:a16="http://schemas.microsoft.com/office/drawing/2014/main" id="{65D5A948-2EFA-4484-9CD9-7A1E4BFA561D}"/>
                      </a:ext>
                    </a:extLst>
                  </p:cNvPr>
                  <p:cNvSpPr/>
                  <p:nvPr/>
                </p:nvSpPr>
                <p:spPr>
                  <a:xfrm>
                    <a:off x="1382535" y="6276745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0</a:t>
                    </a:r>
                  </a:p>
                </p:txBody>
              </p:sp>
              <p:sp>
                <p:nvSpPr>
                  <p:cNvPr id="26" name="Rectangle 17">
                    <a:extLst>
                      <a:ext uri="{FF2B5EF4-FFF2-40B4-BE49-F238E27FC236}">
                        <a16:creationId xmlns:a16="http://schemas.microsoft.com/office/drawing/2014/main" id="{140B63B1-4755-4AE6-9777-B08FDB0311AE}"/>
                      </a:ext>
                    </a:extLst>
                  </p:cNvPr>
                  <p:cNvSpPr/>
                  <p:nvPr/>
                </p:nvSpPr>
                <p:spPr>
                  <a:xfrm>
                    <a:off x="1795010" y="6389766"/>
                    <a:ext cx="367408" cy="52322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5</a:t>
                    </a:r>
                  </a:p>
                </p:txBody>
              </p:sp>
            </p:grpSp>
            <p:sp>
              <p:nvSpPr>
                <p:cNvPr id="23" name="Rectangle 18">
                  <a:extLst>
                    <a:ext uri="{FF2B5EF4-FFF2-40B4-BE49-F238E27FC236}">
                      <a16:creationId xmlns:a16="http://schemas.microsoft.com/office/drawing/2014/main" id="{73610869-FFF4-4249-959D-FA8C250B2233}"/>
                    </a:ext>
                  </a:extLst>
                </p:cNvPr>
                <p:cNvSpPr/>
                <p:nvPr/>
              </p:nvSpPr>
              <p:spPr>
                <a:xfrm>
                  <a:off x="-46829" y="6432702"/>
                  <a:ext cx="856325" cy="43088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200" b="1" i="0" u="none" strike="noStrike" kern="1200" cap="none" spc="0" normalizeH="0" baseline="0" noProof="0" dirty="0">
                      <a:ln w="13462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>
                        <a:outerShdw dist="38100" dir="2700000" algn="bl" rotWithShape="0">
                          <a:srgbClr val="4BACC6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+mn-cs"/>
                    </a:rPr>
                    <a:t>Chem</a:t>
                  </a:r>
                </a:p>
              </p:txBody>
            </p:sp>
          </p:grpSp>
        </p:grpSp>
        <p:grpSp>
          <p:nvGrpSpPr>
            <p:cNvPr id="10" name="Group 65">
              <a:extLst>
                <a:ext uri="{FF2B5EF4-FFF2-40B4-BE49-F238E27FC236}">
                  <a16:creationId xmlns:a16="http://schemas.microsoft.com/office/drawing/2014/main" id="{19F31CE1-23BD-462D-BDB2-843E29F9B493}"/>
                </a:ext>
              </a:extLst>
            </p:cNvPr>
            <p:cNvGrpSpPr/>
            <p:nvPr/>
          </p:nvGrpSpPr>
          <p:grpSpPr>
            <a:xfrm>
              <a:off x="-50058" y="70884"/>
              <a:ext cx="4242015" cy="1281566"/>
              <a:chOff x="-50061" y="70884"/>
              <a:chExt cx="4242015" cy="1281566"/>
            </a:xfrm>
          </p:grpSpPr>
          <p:grpSp>
            <p:nvGrpSpPr>
              <p:cNvPr id="11" name="Group 39">
                <a:extLst>
                  <a:ext uri="{FF2B5EF4-FFF2-40B4-BE49-F238E27FC236}">
                    <a16:creationId xmlns:a16="http://schemas.microsoft.com/office/drawing/2014/main" id="{3FBA8D37-E86B-48BF-A914-2A1891C14DA7}"/>
                  </a:ext>
                </a:extLst>
              </p:cNvPr>
              <p:cNvGrpSpPr/>
              <p:nvPr/>
            </p:nvGrpSpPr>
            <p:grpSpPr>
              <a:xfrm>
                <a:off x="2487169" y="70884"/>
                <a:ext cx="1704785" cy="918680"/>
                <a:chOff x="2487169" y="70884"/>
                <a:chExt cx="1704785" cy="918680"/>
              </a:xfrm>
            </p:grpSpPr>
            <p:sp>
              <p:nvSpPr>
                <p:cNvPr id="15" name="Rectangle 20">
                  <a:extLst>
                    <a:ext uri="{FF2B5EF4-FFF2-40B4-BE49-F238E27FC236}">
                      <a16:creationId xmlns:a16="http://schemas.microsoft.com/office/drawing/2014/main" id="{23C83B79-08AF-47EE-97AD-8E9AE9291333}"/>
                    </a:ext>
                  </a:extLst>
                </p:cNvPr>
                <p:cNvSpPr/>
                <p:nvPr/>
              </p:nvSpPr>
              <p:spPr>
                <a:xfrm>
                  <a:off x="3816948" y="708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م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Rectangle 21">
                  <a:extLst>
                    <a:ext uri="{FF2B5EF4-FFF2-40B4-BE49-F238E27FC236}">
                      <a16:creationId xmlns:a16="http://schemas.microsoft.com/office/drawing/2014/main" id="{474D89E4-13A4-4F86-8BB7-BC867366CD3D}"/>
                    </a:ext>
                  </a:extLst>
                </p:cNvPr>
                <p:cNvSpPr/>
                <p:nvPr/>
              </p:nvSpPr>
              <p:spPr>
                <a:xfrm>
                  <a:off x="3402420" y="2232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ق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Rectangle 22">
                  <a:extLst>
                    <a:ext uri="{FF2B5EF4-FFF2-40B4-BE49-F238E27FC236}">
                      <a16:creationId xmlns:a16="http://schemas.microsoft.com/office/drawing/2014/main" id="{E30B3B8E-52C3-4C18-9B6C-C1F350B7AA0E}"/>
                    </a:ext>
                  </a:extLst>
                </p:cNvPr>
                <p:cNvSpPr/>
                <p:nvPr/>
              </p:nvSpPr>
              <p:spPr>
                <a:xfrm>
                  <a:off x="3072384" y="201168"/>
                  <a:ext cx="306606" cy="52017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د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Rectangle 23">
                  <a:extLst>
                    <a:ext uri="{FF2B5EF4-FFF2-40B4-BE49-F238E27FC236}">
                      <a16:creationId xmlns:a16="http://schemas.microsoft.com/office/drawing/2014/main" id="{941CBD46-B487-4DA2-89F3-1668C0313DE9}"/>
                    </a:ext>
                  </a:extLst>
                </p:cNvPr>
                <p:cNvSpPr/>
                <p:nvPr/>
              </p:nvSpPr>
              <p:spPr>
                <a:xfrm>
                  <a:off x="2758439" y="252984"/>
                  <a:ext cx="309655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م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Rectangle 24">
                  <a:extLst>
                    <a:ext uri="{FF2B5EF4-FFF2-40B4-BE49-F238E27FC236}">
                      <a16:creationId xmlns:a16="http://schemas.microsoft.com/office/drawing/2014/main" id="{BD768F26-7EBC-47AC-A309-152F2AD0A1AF}"/>
                    </a:ext>
                  </a:extLst>
                </p:cNvPr>
                <p:cNvSpPr/>
                <p:nvPr/>
              </p:nvSpPr>
              <p:spPr>
                <a:xfrm>
                  <a:off x="2487169" y="466344"/>
                  <a:ext cx="35232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ة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" name="TextBox 53">
                <a:extLst>
                  <a:ext uri="{FF2B5EF4-FFF2-40B4-BE49-F238E27FC236}">
                    <a16:creationId xmlns:a16="http://schemas.microsoft.com/office/drawing/2014/main" id="{B726699E-FF8D-410C-AB4F-64D5635C4E10}"/>
                  </a:ext>
                </a:extLst>
              </p:cNvPr>
              <p:cNvSpPr txBox="1"/>
              <p:nvPr/>
            </p:nvSpPr>
            <p:spPr>
              <a:xfrm rot="21393787">
                <a:off x="629356" y="472920"/>
                <a:ext cx="706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العلوم</a:t>
                </a:r>
                <a:endParaRPr kumimoji="0" lang="en-US" sz="18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TextBox 54">
                <a:extLst>
                  <a:ext uri="{FF2B5EF4-FFF2-40B4-BE49-F238E27FC236}">
                    <a16:creationId xmlns:a16="http://schemas.microsoft.com/office/drawing/2014/main" id="{C8879D97-677B-4DA2-B593-8D26303F0DD5}"/>
                  </a:ext>
                </a:extLst>
              </p:cNvPr>
              <p:cNvSpPr txBox="1"/>
              <p:nvPr/>
            </p:nvSpPr>
            <p:spPr>
              <a:xfrm rot="21291467">
                <a:off x="-50061" y="983118"/>
                <a:ext cx="8866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79646">
                        <a:lumMod val="20000"/>
                        <a:lumOff val="80000"/>
                      </a:srgbClr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الطبيعية</a:t>
                </a:r>
                <a:endParaRPr kumimoji="0" lang="en-US" sz="18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79646">
                      <a:lumMod val="20000"/>
                      <a:lumOff val="80000"/>
                    </a:srgbClr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Rectangle 55">
                <a:extLst>
                  <a:ext uri="{FF2B5EF4-FFF2-40B4-BE49-F238E27FC236}">
                    <a16:creationId xmlns:a16="http://schemas.microsoft.com/office/drawing/2014/main" id="{836A2925-40BC-4A11-A1EC-A599E3E469C5}"/>
                  </a:ext>
                </a:extLst>
              </p:cNvPr>
              <p:cNvSpPr/>
              <p:nvPr/>
            </p:nvSpPr>
            <p:spPr>
              <a:xfrm rot="20280121">
                <a:off x="1289560" y="312256"/>
                <a:ext cx="410690" cy="40011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 w="10160">
                      <a:solidFill>
                        <a:srgbClr val="4BACC6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في</a:t>
                </a:r>
                <a:endParaRPr kumimoji="0" lang="en-US" sz="2000" b="1" i="0" u="none" strike="noStrike" kern="1200" cap="none" spc="0" normalizeH="0" baseline="0" noProof="0" dirty="0">
                  <a:ln w="10160">
                    <a:solidFill>
                      <a:srgbClr val="4BACC6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58792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852694" y="1374348"/>
            <a:ext cx="400050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/>
              </a:rPr>
              <a:t>العدد الذري و عدد الكتلة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itchFamily="34" charset="0"/>
              <a:cs typeface="AL-Mohanad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485900" y="2209682"/>
            <a:ext cx="10287000" cy="8302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 pitchFamily="2" charset="0"/>
              </a:rPr>
              <a:t>العدد الذري (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 pitchFamily="2" charset="0"/>
              </a:rPr>
              <a:t>Atomic number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 pitchFamily="2" charset="0"/>
              </a:rPr>
              <a:t>)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 pitchFamily="2" charset="0"/>
              </a:rPr>
              <a:t>Z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 pitchFamily="2" charset="0"/>
              </a:rPr>
              <a:t> = عدد البروتونات.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rPr>
              <a:t>عدد الكتلة (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Mass number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rPr>
              <a:t>)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rPr>
              <a:t> = عدد البروتونات + عدد النيوترونات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16068" name="Rectangle 11"/>
          <p:cNvSpPr>
            <a:spLocks noChangeArrowheads="1"/>
          </p:cNvSpPr>
          <p:nvPr/>
        </p:nvSpPr>
        <p:spPr bwMode="auto">
          <a:xfrm>
            <a:off x="11837417" y="885975"/>
            <a:ext cx="3545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 pitchFamily="2" charset="0"/>
              </a:rPr>
              <a:t>  </a:t>
            </a:r>
            <a:endParaRPr kumimoji="0" lang="ar-SA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 pitchFamily="34" charset="0"/>
              <a:cs typeface="AL-Mohanad" pitchFamily="2" charset="0"/>
            </a:endParaRPr>
          </a:p>
        </p:txBody>
      </p:sp>
      <p:sp>
        <p:nvSpPr>
          <p:cNvPr id="216069" name="Rectangle 24"/>
          <p:cNvSpPr>
            <a:spLocks noChangeArrowheads="1"/>
          </p:cNvSpPr>
          <p:nvPr/>
        </p:nvSpPr>
        <p:spPr bwMode="auto">
          <a:xfrm>
            <a:off x="12007269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itchFamily="34" charset="0"/>
              <a:ea typeface="Majalla UI"/>
              <a:cs typeface="Majalla UI"/>
            </a:endParaRPr>
          </a:p>
        </p:txBody>
      </p:sp>
      <p:sp>
        <p:nvSpPr>
          <p:cNvPr id="216070" name="Rectangle 27"/>
          <p:cNvSpPr>
            <a:spLocks noChangeArrowheads="1"/>
          </p:cNvSpPr>
          <p:nvPr/>
        </p:nvSpPr>
        <p:spPr bwMode="auto">
          <a:xfrm>
            <a:off x="11981686" y="1151409"/>
            <a:ext cx="21031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ajalla UI"/>
                <a:cs typeface="Majalla UI"/>
              </a:rPr>
              <a:t> 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Majalla UI"/>
              <a:cs typeface="Majalla UI"/>
            </a:endParaRPr>
          </a:p>
        </p:txBody>
      </p:sp>
      <p:sp>
        <p:nvSpPr>
          <p:cNvPr id="216071" name="Rectangle 30"/>
          <p:cNvSpPr>
            <a:spLocks noChangeArrowheads="1"/>
          </p:cNvSpPr>
          <p:nvPr/>
        </p:nvSpPr>
        <p:spPr bwMode="auto">
          <a:xfrm>
            <a:off x="12007269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itchFamily="34" charset="0"/>
              <a:ea typeface="Majalla UI"/>
              <a:cs typeface="Majalla UI"/>
            </a:endParaRPr>
          </a:p>
        </p:txBody>
      </p:sp>
      <p:sp>
        <p:nvSpPr>
          <p:cNvPr id="1033" name="TextBox 2"/>
          <p:cNvSpPr txBox="1">
            <a:spLocks noChangeArrowheads="1"/>
          </p:cNvSpPr>
          <p:nvPr/>
        </p:nvSpPr>
        <p:spPr bwMode="auto">
          <a:xfrm>
            <a:off x="1502833" y="3814404"/>
            <a:ext cx="10287000" cy="7080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مثال1: </a:t>
            </a: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تحتوي نواة ذرة الفلور على 9 بروتونات و10 نيوترونات. احسبي عدد الكتلة.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الحل: </a:t>
            </a: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    عدد الكتلة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=  9 +  10 =  19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1456267" y="4987303"/>
            <a:ext cx="10287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مثال2: </a:t>
            </a: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عدد الكتلة لذرة اليورانيوم (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</a:t>
            </a: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) يساوي 234، وعدد البروتونات يساوي 92. احسبي عدد النيوترونات.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الحل: </a:t>
            </a: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   عدد النيوترونات = عدد الكتلة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– عدد البروتونات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</a:t>
            </a: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                              =  234 -  92 =  142 نيوترون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607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E3EF9E-CB28-4E39-8BEF-6F1B43F74056}" type="slidenum">
              <a:rPr kumimoji="0" lang="ar-S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ar-SA" altLang="en-US" sz="1200" b="0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1" name="مجموعة 10"/>
          <p:cNvGrpSpPr/>
          <p:nvPr/>
        </p:nvGrpSpPr>
        <p:grpSpPr>
          <a:xfrm>
            <a:off x="-50058" y="70884"/>
            <a:ext cx="12242058" cy="6842106"/>
            <a:chOff x="-50058" y="70884"/>
            <a:chExt cx="12242058" cy="6842106"/>
          </a:xfrm>
        </p:grpSpPr>
        <p:grpSp>
          <p:nvGrpSpPr>
            <p:cNvPr id="12" name="مجموعة 11"/>
            <p:cNvGrpSpPr/>
            <p:nvPr/>
          </p:nvGrpSpPr>
          <p:grpSpPr>
            <a:xfrm>
              <a:off x="-46829" y="6276749"/>
              <a:ext cx="12238829" cy="636241"/>
              <a:chOff x="-46829" y="6276745"/>
              <a:chExt cx="12238829" cy="636241"/>
            </a:xfrm>
          </p:grpSpPr>
          <p:sp>
            <p:nvSpPr>
              <p:cNvPr id="24" name="TextBox 12">
                <a:extLst>
                  <a:ext uri="{FF2B5EF4-FFF2-40B4-BE49-F238E27FC236}">
                    <a16:creationId xmlns:a16="http://schemas.microsoft.com/office/drawing/2014/main" id="{5263B5FD-53D7-4FF0-A7C8-D80077DE792C}"/>
                  </a:ext>
                </a:extLst>
              </p:cNvPr>
              <p:cNvSpPr txBox="1"/>
              <p:nvPr/>
            </p:nvSpPr>
            <p:spPr>
              <a:xfrm>
                <a:off x="2200925" y="6570926"/>
                <a:ext cx="9991075" cy="26161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BBB59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مقرر مقدمة في العلوم الطبيعية – فصل الفيزياء – قسم الكيمياء – كلية العلوم - جامعة الملك عبدالعزيز – 2019 م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5" name="Group 38">
                <a:extLst>
                  <a:ext uri="{FF2B5EF4-FFF2-40B4-BE49-F238E27FC236}">
                    <a16:creationId xmlns:a16="http://schemas.microsoft.com/office/drawing/2014/main" id="{7AECDE4D-1849-406B-8FBB-F9C41410D5ED}"/>
                  </a:ext>
                </a:extLst>
              </p:cNvPr>
              <p:cNvGrpSpPr/>
              <p:nvPr/>
            </p:nvGrpSpPr>
            <p:grpSpPr>
              <a:xfrm>
                <a:off x="-46829" y="6276745"/>
                <a:ext cx="2209247" cy="636241"/>
                <a:chOff x="-46829" y="6276745"/>
                <a:chExt cx="2209247" cy="636241"/>
              </a:xfrm>
            </p:grpSpPr>
            <p:grpSp>
              <p:nvGrpSpPr>
                <p:cNvPr id="26" name="Group 37">
                  <a:extLst>
                    <a:ext uri="{FF2B5EF4-FFF2-40B4-BE49-F238E27FC236}">
                      <a16:creationId xmlns:a16="http://schemas.microsoft.com/office/drawing/2014/main" id="{29E13F30-7C38-4EF8-8FDE-A60875DF1610}"/>
                    </a:ext>
                  </a:extLst>
                </p:cNvPr>
                <p:cNvGrpSpPr/>
                <p:nvPr/>
              </p:nvGrpSpPr>
              <p:grpSpPr>
                <a:xfrm>
                  <a:off x="836728" y="6276745"/>
                  <a:ext cx="1325690" cy="636241"/>
                  <a:chOff x="836728" y="6276745"/>
                  <a:chExt cx="1325690" cy="636241"/>
                </a:xfrm>
              </p:grpSpPr>
              <p:sp>
                <p:nvSpPr>
                  <p:cNvPr id="28" name="Rectangle 14">
                    <a:extLst>
                      <a:ext uri="{FF2B5EF4-FFF2-40B4-BE49-F238E27FC236}">
                        <a16:creationId xmlns:a16="http://schemas.microsoft.com/office/drawing/2014/main" id="{2BCF4F4A-2A1F-49E3-AE44-7FA5C3524AB3}"/>
                      </a:ext>
                    </a:extLst>
                  </p:cNvPr>
                  <p:cNvSpPr/>
                  <p:nvPr/>
                </p:nvSpPr>
                <p:spPr>
                  <a:xfrm>
                    <a:off x="836728" y="6379537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2</a:t>
                    </a:r>
                  </a:p>
                </p:txBody>
              </p:sp>
              <p:sp>
                <p:nvSpPr>
                  <p:cNvPr id="29" name="Rectangle 15">
                    <a:extLst>
                      <a:ext uri="{FF2B5EF4-FFF2-40B4-BE49-F238E27FC236}">
                        <a16:creationId xmlns:a16="http://schemas.microsoft.com/office/drawing/2014/main" id="{65D5A948-2EFA-4484-9CD9-7A1E4BFA561D}"/>
                      </a:ext>
                    </a:extLst>
                  </p:cNvPr>
                  <p:cNvSpPr/>
                  <p:nvPr/>
                </p:nvSpPr>
                <p:spPr>
                  <a:xfrm>
                    <a:off x="1382535" y="6276745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0</a:t>
                    </a:r>
                  </a:p>
                </p:txBody>
              </p:sp>
              <p:sp>
                <p:nvSpPr>
                  <p:cNvPr id="30" name="Rectangle 17">
                    <a:extLst>
                      <a:ext uri="{FF2B5EF4-FFF2-40B4-BE49-F238E27FC236}">
                        <a16:creationId xmlns:a16="http://schemas.microsoft.com/office/drawing/2014/main" id="{140B63B1-4755-4AE6-9777-B08FDB0311AE}"/>
                      </a:ext>
                    </a:extLst>
                  </p:cNvPr>
                  <p:cNvSpPr/>
                  <p:nvPr/>
                </p:nvSpPr>
                <p:spPr>
                  <a:xfrm>
                    <a:off x="1795010" y="6389766"/>
                    <a:ext cx="367408" cy="52322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5</a:t>
                    </a:r>
                  </a:p>
                </p:txBody>
              </p:sp>
            </p:grpSp>
            <p:sp>
              <p:nvSpPr>
                <p:cNvPr id="27" name="Rectangle 18">
                  <a:extLst>
                    <a:ext uri="{FF2B5EF4-FFF2-40B4-BE49-F238E27FC236}">
                      <a16:creationId xmlns:a16="http://schemas.microsoft.com/office/drawing/2014/main" id="{73610869-FFF4-4249-959D-FA8C250B2233}"/>
                    </a:ext>
                  </a:extLst>
                </p:cNvPr>
                <p:cNvSpPr/>
                <p:nvPr/>
              </p:nvSpPr>
              <p:spPr>
                <a:xfrm>
                  <a:off x="-46829" y="6432702"/>
                  <a:ext cx="856325" cy="43088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200" b="1" i="0" u="none" strike="noStrike" kern="1200" cap="none" spc="0" normalizeH="0" baseline="0" noProof="0" dirty="0">
                      <a:ln w="13462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>
                        <a:outerShdw dist="38100" dir="2700000" algn="bl" rotWithShape="0">
                          <a:srgbClr val="4BACC6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+mn-cs"/>
                    </a:rPr>
                    <a:t>Chem</a:t>
                  </a:r>
                </a:p>
              </p:txBody>
            </p:sp>
          </p:grpSp>
        </p:grpSp>
        <p:grpSp>
          <p:nvGrpSpPr>
            <p:cNvPr id="13" name="Group 65">
              <a:extLst>
                <a:ext uri="{FF2B5EF4-FFF2-40B4-BE49-F238E27FC236}">
                  <a16:creationId xmlns:a16="http://schemas.microsoft.com/office/drawing/2014/main" id="{19F31CE1-23BD-462D-BDB2-843E29F9B493}"/>
                </a:ext>
              </a:extLst>
            </p:cNvPr>
            <p:cNvGrpSpPr/>
            <p:nvPr/>
          </p:nvGrpSpPr>
          <p:grpSpPr>
            <a:xfrm>
              <a:off x="-50058" y="70884"/>
              <a:ext cx="4242015" cy="1281566"/>
              <a:chOff x="-50061" y="70884"/>
              <a:chExt cx="4242015" cy="1281566"/>
            </a:xfrm>
          </p:grpSpPr>
          <p:grpSp>
            <p:nvGrpSpPr>
              <p:cNvPr id="15" name="Group 39">
                <a:extLst>
                  <a:ext uri="{FF2B5EF4-FFF2-40B4-BE49-F238E27FC236}">
                    <a16:creationId xmlns:a16="http://schemas.microsoft.com/office/drawing/2014/main" id="{3FBA8D37-E86B-48BF-A914-2A1891C14DA7}"/>
                  </a:ext>
                </a:extLst>
              </p:cNvPr>
              <p:cNvGrpSpPr/>
              <p:nvPr/>
            </p:nvGrpSpPr>
            <p:grpSpPr>
              <a:xfrm>
                <a:off x="2487169" y="70884"/>
                <a:ext cx="1704785" cy="918680"/>
                <a:chOff x="2487169" y="70884"/>
                <a:chExt cx="1704785" cy="918680"/>
              </a:xfrm>
            </p:grpSpPr>
            <p:sp>
              <p:nvSpPr>
                <p:cNvPr id="19" name="Rectangle 20">
                  <a:extLst>
                    <a:ext uri="{FF2B5EF4-FFF2-40B4-BE49-F238E27FC236}">
                      <a16:creationId xmlns:a16="http://schemas.microsoft.com/office/drawing/2014/main" id="{23C83B79-08AF-47EE-97AD-8E9AE9291333}"/>
                    </a:ext>
                  </a:extLst>
                </p:cNvPr>
                <p:cNvSpPr/>
                <p:nvPr/>
              </p:nvSpPr>
              <p:spPr>
                <a:xfrm>
                  <a:off x="3816948" y="708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م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Rectangle 21">
                  <a:extLst>
                    <a:ext uri="{FF2B5EF4-FFF2-40B4-BE49-F238E27FC236}">
                      <a16:creationId xmlns:a16="http://schemas.microsoft.com/office/drawing/2014/main" id="{474D89E4-13A4-4F86-8BB7-BC867366CD3D}"/>
                    </a:ext>
                  </a:extLst>
                </p:cNvPr>
                <p:cNvSpPr/>
                <p:nvPr/>
              </p:nvSpPr>
              <p:spPr>
                <a:xfrm>
                  <a:off x="3402420" y="2232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ق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Rectangle 22">
                  <a:extLst>
                    <a:ext uri="{FF2B5EF4-FFF2-40B4-BE49-F238E27FC236}">
                      <a16:creationId xmlns:a16="http://schemas.microsoft.com/office/drawing/2014/main" id="{E30B3B8E-52C3-4C18-9B6C-C1F350B7AA0E}"/>
                    </a:ext>
                  </a:extLst>
                </p:cNvPr>
                <p:cNvSpPr/>
                <p:nvPr/>
              </p:nvSpPr>
              <p:spPr>
                <a:xfrm>
                  <a:off x="3072384" y="201168"/>
                  <a:ext cx="306606" cy="52017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د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Rectangle 23">
                  <a:extLst>
                    <a:ext uri="{FF2B5EF4-FFF2-40B4-BE49-F238E27FC236}">
                      <a16:creationId xmlns:a16="http://schemas.microsoft.com/office/drawing/2014/main" id="{941CBD46-B487-4DA2-89F3-1668C0313DE9}"/>
                    </a:ext>
                  </a:extLst>
                </p:cNvPr>
                <p:cNvSpPr/>
                <p:nvPr/>
              </p:nvSpPr>
              <p:spPr>
                <a:xfrm>
                  <a:off x="2758439" y="252984"/>
                  <a:ext cx="309655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م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Rectangle 24">
                  <a:extLst>
                    <a:ext uri="{FF2B5EF4-FFF2-40B4-BE49-F238E27FC236}">
                      <a16:creationId xmlns:a16="http://schemas.microsoft.com/office/drawing/2014/main" id="{BD768F26-7EBC-47AC-A309-152F2AD0A1AF}"/>
                    </a:ext>
                  </a:extLst>
                </p:cNvPr>
                <p:cNvSpPr/>
                <p:nvPr/>
              </p:nvSpPr>
              <p:spPr>
                <a:xfrm>
                  <a:off x="2487169" y="466344"/>
                  <a:ext cx="35232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ة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6" name="TextBox 53">
                <a:extLst>
                  <a:ext uri="{FF2B5EF4-FFF2-40B4-BE49-F238E27FC236}">
                    <a16:creationId xmlns:a16="http://schemas.microsoft.com/office/drawing/2014/main" id="{B726699E-FF8D-410C-AB4F-64D5635C4E10}"/>
                  </a:ext>
                </a:extLst>
              </p:cNvPr>
              <p:cNvSpPr txBox="1"/>
              <p:nvPr/>
            </p:nvSpPr>
            <p:spPr>
              <a:xfrm rot="21393787">
                <a:off x="629356" y="472920"/>
                <a:ext cx="706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العلوم</a:t>
                </a:r>
                <a:endParaRPr kumimoji="0" lang="en-US" sz="18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TextBox 54">
                <a:extLst>
                  <a:ext uri="{FF2B5EF4-FFF2-40B4-BE49-F238E27FC236}">
                    <a16:creationId xmlns:a16="http://schemas.microsoft.com/office/drawing/2014/main" id="{C8879D97-677B-4DA2-B593-8D26303F0DD5}"/>
                  </a:ext>
                </a:extLst>
              </p:cNvPr>
              <p:cNvSpPr txBox="1"/>
              <p:nvPr/>
            </p:nvSpPr>
            <p:spPr>
              <a:xfrm rot="21291467">
                <a:off x="-50061" y="983118"/>
                <a:ext cx="8866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79646">
                        <a:lumMod val="20000"/>
                        <a:lumOff val="80000"/>
                      </a:srgbClr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الطبيعية</a:t>
                </a:r>
                <a:endParaRPr kumimoji="0" lang="en-US" sz="18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79646">
                      <a:lumMod val="20000"/>
                      <a:lumOff val="80000"/>
                    </a:srgbClr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Rectangle 55">
                <a:extLst>
                  <a:ext uri="{FF2B5EF4-FFF2-40B4-BE49-F238E27FC236}">
                    <a16:creationId xmlns:a16="http://schemas.microsoft.com/office/drawing/2014/main" id="{836A2925-40BC-4A11-A1EC-A599E3E469C5}"/>
                  </a:ext>
                </a:extLst>
              </p:cNvPr>
              <p:cNvSpPr/>
              <p:nvPr/>
            </p:nvSpPr>
            <p:spPr>
              <a:xfrm rot="20280121">
                <a:off x="1289560" y="312256"/>
                <a:ext cx="410690" cy="40011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 w="10160">
                      <a:solidFill>
                        <a:srgbClr val="4BACC6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في</a:t>
                </a:r>
                <a:endParaRPr kumimoji="0" lang="en-US" sz="2000" b="1" i="0" u="none" strike="noStrike" kern="1200" cap="none" spc="0" normalizeH="0" baseline="0" noProof="0" dirty="0">
                  <a:ln w="10160">
                    <a:solidFill>
                      <a:srgbClr val="4BACC6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5649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841605" y="1364559"/>
            <a:ext cx="400050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/>
              </a:rPr>
              <a:t>العدد الذري و عدد الكتلة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itchFamily="34" charset="0"/>
              <a:cs typeface="AL-Mohanad"/>
            </a:endParaRPr>
          </a:p>
        </p:txBody>
      </p:sp>
      <p:sp>
        <p:nvSpPr>
          <p:cNvPr id="217091" name="Rectangle 11"/>
          <p:cNvSpPr>
            <a:spLocks noChangeArrowheads="1"/>
          </p:cNvSpPr>
          <p:nvPr/>
        </p:nvSpPr>
        <p:spPr bwMode="auto">
          <a:xfrm>
            <a:off x="11837417" y="885975"/>
            <a:ext cx="3545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 pitchFamily="2" charset="0"/>
              </a:rPr>
              <a:t>  </a:t>
            </a:r>
            <a:endParaRPr kumimoji="0" lang="ar-SA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 pitchFamily="34" charset="0"/>
              <a:cs typeface="AL-Mohanad" pitchFamily="2" charset="0"/>
            </a:endParaRPr>
          </a:p>
        </p:txBody>
      </p:sp>
      <p:sp>
        <p:nvSpPr>
          <p:cNvPr id="217092" name="Rectangle 24"/>
          <p:cNvSpPr>
            <a:spLocks noChangeArrowheads="1"/>
          </p:cNvSpPr>
          <p:nvPr/>
        </p:nvSpPr>
        <p:spPr bwMode="auto">
          <a:xfrm>
            <a:off x="12007269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itchFamily="34" charset="0"/>
              <a:ea typeface="Majalla UI"/>
              <a:cs typeface="Majalla UI"/>
            </a:endParaRPr>
          </a:p>
        </p:txBody>
      </p:sp>
      <p:sp>
        <p:nvSpPr>
          <p:cNvPr id="217093" name="Rectangle 27"/>
          <p:cNvSpPr>
            <a:spLocks noChangeArrowheads="1"/>
          </p:cNvSpPr>
          <p:nvPr/>
        </p:nvSpPr>
        <p:spPr bwMode="auto">
          <a:xfrm>
            <a:off x="11981686" y="1151409"/>
            <a:ext cx="21031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ajalla UI"/>
                <a:cs typeface="Majalla UI"/>
              </a:rPr>
              <a:t> 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Majalla UI"/>
              <a:cs typeface="Majalla UI"/>
            </a:endParaRPr>
          </a:p>
        </p:txBody>
      </p:sp>
      <p:sp>
        <p:nvSpPr>
          <p:cNvPr id="217094" name="Rectangle 30"/>
          <p:cNvSpPr>
            <a:spLocks noChangeArrowheads="1"/>
          </p:cNvSpPr>
          <p:nvPr/>
        </p:nvSpPr>
        <p:spPr bwMode="auto">
          <a:xfrm>
            <a:off x="12007269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itchFamily="34" charset="0"/>
              <a:ea typeface="Majalla UI"/>
              <a:cs typeface="Majalla UI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8266546" y="2331473"/>
            <a:ext cx="1952502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/>
              </a:rPr>
              <a:t>كتابة العنصـــــر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itchFamily="34" charset="0"/>
              <a:cs typeface="AL-Mohanad"/>
            </a:endParaRPr>
          </a:p>
        </p:txBody>
      </p:sp>
      <p:sp>
        <p:nvSpPr>
          <p:cNvPr id="1035" name="Rectangle 5"/>
          <p:cNvSpPr>
            <a:spLocks noChangeArrowheads="1"/>
          </p:cNvSpPr>
          <p:nvPr/>
        </p:nvSpPr>
        <p:spPr bwMode="auto">
          <a:xfrm>
            <a:off x="7837796" y="3402623"/>
            <a:ext cx="238125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 pitchFamily="2" charset="0"/>
              </a:rPr>
              <a:t>رمز العنصر </a:t>
            </a:r>
            <a:endParaRPr kumimoji="0" lang="ar-SA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 pitchFamily="34" charset="0"/>
              <a:cs typeface="AL-Mohanad" pitchFamily="2" charset="0"/>
            </a:endParaRPr>
          </a:p>
        </p:txBody>
      </p:sp>
      <p:pic>
        <p:nvPicPr>
          <p:cNvPr id="103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618" y="3131161"/>
            <a:ext cx="2112433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TextBox 3"/>
          <p:cNvSpPr txBox="1">
            <a:spLocks noChangeArrowheads="1"/>
          </p:cNvSpPr>
          <p:nvPr/>
        </p:nvSpPr>
        <p:spPr bwMode="auto">
          <a:xfrm>
            <a:off x="1390652" y="4345426"/>
            <a:ext cx="1034203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Majalla UI"/>
                <a:cs typeface="Majalla UI"/>
              </a:rPr>
              <a:t>مثال3:</a:t>
            </a:r>
            <a:r>
              <a:rPr kumimoji="0" lang="ar-S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ajalla UI"/>
                <a:cs typeface="Majalla UI"/>
              </a:rPr>
              <a:t> كم عدد البروتونات والإلكترونات والنيوترونات لذرة الكربون  ؟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Majalla UI"/>
                <a:cs typeface="Majalla UI"/>
              </a:rPr>
              <a:t>الحل:</a:t>
            </a:r>
            <a:r>
              <a:rPr kumimoji="0" lang="ar-S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Majalla UI"/>
                <a:cs typeface="Majalla UI"/>
              </a:rPr>
              <a:t>  عدد البروتونات = 6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Majalla UI"/>
                <a:cs typeface="Majalla UI"/>
              </a:rPr>
              <a:t>        عدد الإلكترونات = 6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Majalla UI"/>
                <a:cs typeface="Majalla UI"/>
              </a:rPr>
              <a:t>        عدد النيوترونات = 14 – 6 = 8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itchFamily="34" charset="0"/>
              <a:ea typeface="Majalla UI"/>
              <a:cs typeface="Majalla UI"/>
            </a:endParaRP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9181682"/>
              </p:ext>
            </p:extLst>
          </p:nvPr>
        </p:nvGraphicFramePr>
        <p:xfrm>
          <a:off x="5197236" y="4981769"/>
          <a:ext cx="846787" cy="780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4" imgW="241195" imgH="241195" progId="Equation.3">
                  <p:embed/>
                </p:oleObj>
              </mc:Choice>
              <mc:Fallback>
                <p:oleObj name="Equation" r:id="rId4" imgW="241195" imgH="241195" progId="Equation.3">
                  <p:embed/>
                  <p:pic>
                    <p:nvPicPr>
                      <p:cNvPr id="102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7236" y="4981769"/>
                        <a:ext cx="846787" cy="7805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710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3E6A6D-CA73-48A1-B02D-23257FD3F3DA}" type="slidenum">
              <a:rPr kumimoji="0" lang="ar-S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ar-SA" altLang="en-US" sz="1200" b="0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3" name="مجموعة 12"/>
          <p:cNvGrpSpPr/>
          <p:nvPr/>
        </p:nvGrpSpPr>
        <p:grpSpPr>
          <a:xfrm>
            <a:off x="-50058" y="70884"/>
            <a:ext cx="12242058" cy="6842106"/>
            <a:chOff x="-50058" y="70884"/>
            <a:chExt cx="12242058" cy="6842106"/>
          </a:xfrm>
        </p:grpSpPr>
        <p:grpSp>
          <p:nvGrpSpPr>
            <p:cNvPr id="14" name="مجموعة 13"/>
            <p:cNvGrpSpPr/>
            <p:nvPr/>
          </p:nvGrpSpPr>
          <p:grpSpPr>
            <a:xfrm>
              <a:off x="-46829" y="6276749"/>
              <a:ext cx="12238829" cy="636241"/>
              <a:chOff x="-46829" y="6276745"/>
              <a:chExt cx="12238829" cy="636241"/>
            </a:xfrm>
          </p:grpSpPr>
          <p:sp>
            <p:nvSpPr>
              <p:cNvPr id="26" name="TextBox 12">
                <a:extLst>
                  <a:ext uri="{FF2B5EF4-FFF2-40B4-BE49-F238E27FC236}">
                    <a16:creationId xmlns:a16="http://schemas.microsoft.com/office/drawing/2014/main" id="{5263B5FD-53D7-4FF0-A7C8-D80077DE792C}"/>
                  </a:ext>
                </a:extLst>
              </p:cNvPr>
              <p:cNvSpPr txBox="1"/>
              <p:nvPr/>
            </p:nvSpPr>
            <p:spPr>
              <a:xfrm>
                <a:off x="2200925" y="6570926"/>
                <a:ext cx="9991075" cy="26161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BBB59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مقرر مقدمة في العلوم الطبيعية – فصل الفيزياء – قسم الكيمياء – كلية العلوم - جامعة الملك عبدالعزيز – 2019 م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7" name="Group 38">
                <a:extLst>
                  <a:ext uri="{FF2B5EF4-FFF2-40B4-BE49-F238E27FC236}">
                    <a16:creationId xmlns:a16="http://schemas.microsoft.com/office/drawing/2014/main" id="{7AECDE4D-1849-406B-8FBB-F9C41410D5ED}"/>
                  </a:ext>
                </a:extLst>
              </p:cNvPr>
              <p:cNvGrpSpPr/>
              <p:nvPr/>
            </p:nvGrpSpPr>
            <p:grpSpPr>
              <a:xfrm>
                <a:off x="-46829" y="6276745"/>
                <a:ext cx="2209247" cy="636241"/>
                <a:chOff x="-46829" y="6276745"/>
                <a:chExt cx="2209247" cy="636241"/>
              </a:xfrm>
            </p:grpSpPr>
            <p:grpSp>
              <p:nvGrpSpPr>
                <p:cNvPr id="28" name="Group 37">
                  <a:extLst>
                    <a:ext uri="{FF2B5EF4-FFF2-40B4-BE49-F238E27FC236}">
                      <a16:creationId xmlns:a16="http://schemas.microsoft.com/office/drawing/2014/main" id="{29E13F30-7C38-4EF8-8FDE-A60875DF1610}"/>
                    </a:ext>
                  </a:extLst>
                </p:cNvPr>
                <p:cNvGrpSpPr/>
                <p:nvPr/>
              </p:nvGrpSpPr>
              <p:grpSpPr>
                <a:xfrm>
                  <a:off x="836728" y="6276745"/>
                  <a:ext cx="1325690" cy="636241"/>
                  <a:chOff x="836728" y="6276745"/>
                  <a:chExt cx="1325690" cy="636241"/>
                </a:xfrm>
              </p:grpSpPr>
              <p:sp>
                <p:nvSpPr>
                  <p:cNvPr id="30" name="Rectangle 14">
                    <a:extLst>
                      <a:ext uri="{FF2B5EF4-FFF2-40B4-BE49-F238E27FC236}">
                        <a16:creationId xmlns:a16="http://schemas.microsoft.com/office/drawing/2014/main" id="{2BCF4F4A-2A1F-49E3-AE44-7FA5C3524AB3}"/>
                      </a:ext>
                    </a:extLst>
                  </p:cNvPr>
                  <p:cNvSpPr/>
                  <p:nvPr/>
                </p:nvSpPr>
                <p:spPr>
                  <a:xfrm>
                    <a:off x="836728" y="6379537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2</a:t>
                    </a:r>
                  </a:p>
                </p:txBody>
              </p:sp>
              <p:sp>
                <p:nvSpPr>
                  <p:cNvPr id="31" name="Rectangle 15">
                    <a:extLst>
                      <a:ext uri="{FF2B5EF4-FFF2-40B4-BE49-F238E27FC236}">
                        <a16:creationId xmlns:a16="http://schemas.microsoft.com/office/drawing/2014/main" id="{65D5A948-2EFA-4484-9CD9-7A1E4BFA561D}"/>
                      </a:ext>
                    </a:extLst>
                  </p:cNvPr>
                  <p:cNvSpPr/>
                  <p:nvPr/>
                </p:nvSpPr>
                <p:spPr>
                  <a:xfrm>
                    <a:off x="1382535" y="6276745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0</a:t>
                    </a:r>
                  </a:p>
                </p:txBody>
              </p:sp>
              <p:sp>
                <p:nvSpPr>
                  <p:cNvPr id="32" name="Rectangle 17">
                    <a:extLst>
                      <a:ext uri="{FF2B5EF4-FFF2-40B4-BE49-F238E27FC236}">
                        <a16:creationId xmlns:a16="http://schemas.microsoft.com/office/drawing/2014/main" id="{140B63B1-4755-4AE6-9777-B08FDB0311AE}"/>
                      </a:ext>
                    </a:extLst>
                  </p:cNvPr>
                  <p:cNvSpPr/>
                  <p:nvPr/>
                </p:nvSpPr>
                <p:spPr>
                  <a:xfrm>
                    <a:off x="1795010" y="6389766"/>
                    <a:ext cx="367408" cy="52322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5</a:t>
                    </a:r>
                  </a:p>
                </p:txBody>
              </p:sp>
            </p:grpSp>
            <p:sp>
              <p:nvSpPr>
                <p:cNvPr id="29" name="Rectangle 18">
                  <a:extLst>
                    <a:ext uri="{FF2B5EF4-FFF2-40B4-BE49-F238E27FC236}">
                      <a16:creationId xmlns:a16="http://schemas.microsoft.com/office/drawing/2014/main" id="{73610869-FFF4-4249-959D-FA8C250B2233}"/>
                    </a:ext>
                  </a:extLst>
                </p:cNvPr>
                <p:cNvSpPr/>
                <p:nvPr/>
              </p:nvSpPr>
              <p:spPr>
                <a:xfrm>
                  <a:off x="-46829" y="6432702"/>
                  <a:ext cx="856325" cy="43088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200" b="1" i="0" u="none" strike="noStrike" kern="1200" cap="none" spc="0" normalizeH="0" baseline="0" noProof="0" dirty="0">
                      <a:ln w="13462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>
                        <a:outerShdw dist="38100" dir="2700000" algn="bl" rotWithShape="0">
                          <a:srgbClr val="4BACC6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+mn-cs"/>
                    </a:rPr>
                    <a:t>Chem</a:t>
                  </a:r>
                </a:p>
              </p:txBody>
            </p:sp>
          </p:grpSp>
        </p:grpSp>
        <p:grpSp>
          <p:nvGrpSpPr>
            <p:cNvPr id="15" name="Group 65">
              <a:extLst>
                <a:ext uri="{FF2B5EF4-FFF2-40B4-BE49-F238E27FC236}">
                  <a16:creationId xmlns:a16="http://schemas.microsoft.com/office/drawing/2014/main" id="{19F31CE1-23BD-462D-BDB2-843E29F9B493}"/>
                </a:ext>
              </a:extLst>
            </p:cNvPr>
            <p:cNvGrpSpPr/>
            <p:nvPr/>
          </p:nvGrpSpPr>
          <p:grpSpPr>
            <a:xfrm>
              <a:off x="-50058" y="70884"/>
              <a:ext cx="4242015" cy="1281566"/>
              <a:chOff x="-50061" y="70884"/>
              <a:chExt cx="4242015" cy="1281566"/>
            </a:xfrm>
          </p:grpSpPr>
          <p:grpSp>
            <p:nvGrpSpPr>
              <p:cNvPr id="16" name="Group 39">
                <a:extLst>
                  <a:ext uri="{FF2B5EF4-FFF2-40B4-BE49-F238E27FC236}">
                    <a16:creationId xmlns:a16="http://schemas.microsoft.com/office/drawing/2014/main" id="{3FBA8D37-E86B-48BF-A914-2A1891C14DA7}"/>
                  </a:ext>
                </a:extLst>
              </p:cNvPr>
              <p:cNvGrpSpPr/>
              <p:nvPr/>
            </p:nvGrpSpPr>
            <p:grpSpPr>
              <a:xfrm>
                <a:off x="2487169" y="70884"/>
                <a:ext cx="1704785" cy="918680"/>
                <a:chOff x="2487169" y="70884"/>
                <a:chExt cx="1704785" cy="918680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23C83B79-08AF-47EE-97AD-8E9AE9291333}"/>
                    </a:ext>
                  </a:extLst>
                </p:cNvPr>
                <p:cNvSpPr/>
                <p:nvPr/>
              </p:nvSpPr>
              <p:spPr>
                <a:xfrm>
                  <a:off x="3816948" y="708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م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474D89E4-13A4-4F86-8BB7-BC867366CD3D}"/>
                    </a:ext>
                  </a:extLst>
                </p:cNvPr>
                <p:cNvSpPr/>
                <p:nvPr/>
              </p:nvSpPr>
              <p:spPr>
                <a:xfrm>
                  <a:off x="3402420" y="2232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ق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E30B3B8E-52C3-4C18-9B6C-C1F350B7AA0E}"/>
                    </a:ext>
                  </a:extLst>
                </p:cNvPr>
                <p:cNvSpPr/>
                <p:nvPr/>
              </p:nvSpPr>
              <p:spPr>
                <a:xfrm>
                  <a:off x="3072384" y="201168"/>
                  <a:ext cx="306606" cy="52017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د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941CBD46-B487-4DA2-89F3-1668C0313DE9}"/>
                    </a:ext>
                  </a:extLst>
                </p:cNvPr>
                <p:cNvSpPr/>
                <p:nvPr/>
              </p:nvSpPr>
              <p:spPr>
                <a:xfrm>
                  <a:off x="2758439" y="252984"/>
                  <a:ext cx="309655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م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BD768F26-7EBC-47AC-A309-152F2AD0A1AF}"/>
                    </a:ext>
                  </a:extLst>
                </p:cNvPr>
                <p:cNvSpPr/>
                <p:nvPr/>
              </p:nvSpPr>
              <p:spPr>
                <a:xfrm>
                  <a:off x="2487169" y="466344"/>
                  <a:ext cx="35232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ة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7" name="TextBox 53">
                <a:extLst>
                  <a:ext uri="{FF2B5EF4-FFF2-40B4-BE49-F238E27FC236}">
                    <a16:creationId xmlns:a16="http://schemas.microsoft.com/office/drawing/2014/main" id="{B726699E-FF8D-410C-AB4F-64D5635C4E10}"/>
                  </a:ext>
                </a:extLst>
              </p:cNvPr>
              <p:cNvSpPr txBox="1"/>
              <p:nvPr/>
            </p:nvSpPr>
            <p:spPr>
              <a:xfrm rot="21393787">
                <a:off x="629356" y="472920"/>
                <a:ext cx="706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العلوم</a:t>
                </a:r>
                <a:endParaRPr kumimoji="0" lang="en-US" sz="18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TextBox 54">
                <a:extLst>
                  <a:ext uri="{FF2B5EF4-FFF2-40B4-BE49-F238E27FC236}">
                    <a16:creationId xmlns:a16="http://schemas.microsoft.com/office/drawing/2014/main" id="{C8879D97-677B-4DA2-B593-8D26303F0DD5}"/>
                  </a:ext>
                </a:extLst>
              </p:cNvPr>
              <p:cNvSpPr txBox="1"/>
              <p:nvPr/>
            </p:nvSpPr>
            <p:spPr>
              <a:xfrm rot="21291467">
                <a:off x="-50061" y="983118"/>
                <a:ext cx="8866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79646">
                        <a:lumMod val="20000"/>
                        <a:lumOff val="80000"/>
                      </a:srgbClr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الطبيعية</a:t>
                </a:r>
                <a:endParaRPr kumimoji="0" lang="en-US" sz="18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79646">
                      <a:lumMod val="20000"/>
                      <a:lumOff val="80000"/>
                    </a:srgbClr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Rectangle 55">
                <a:extLst>
                  <a:ext uri="{FF2B5EF4-FFF2-40B4-BE49-F238E27FC236}">
                    <a16:creationId xmlns:a16="http://schemas.microsoft.com/office/drawing/2014/main" id="{836A2925-40BC-4A11-A1EC-A599E3E469C5}"/>
                  </a:ext>
                </a:extLst>
              </p:cNvPr>
              <p:cNvSpPr/>
              <p:nvPr/>
            </p:nvSpPr>
            <p:spPr>
              <a:xfrm rot="20280121">
                <a:off x="1289560" y="312256"/>
                <a:ext cx="410690" cy="40011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 w="10160">
                      <a:solidFill>
                        <a:srgbClr val="4BACC6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في</a:t>
                </a:r>
                <a:endParaRPr kumimoji="0" lang="en-US" sz="2000" b="1" i="0" u="none" strike="noStrike" kern="1200" cap="none" spc="0" normalizeH="0" baseline="0" noProof="0" dirty="0">
                  <a:ln w="10160">
                    <a:solidFill>
                      <a:srgbClr val="4BACC6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7123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0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66222"/>
            <a:ext cx="10972800" cy="1143000"/>
          </a:xfrm>
        </p:spPr>
        <p:txBody>
          <a:bodyPr/>
          <a:lstStyle/>
          <a:p>
            <a:pPr algn="ctr" rtl="1">
              <a:defRPr/>
            </a:pPr>
            <a:r>
              <a:rPr lang="ar-SA" dirty="0">
                <a:solidFill>
                  <a:srgbClr val="CC00FF"/>
                </a:solidFill>
                <a:cs typeface="+mj-cs"/>
              </a:rPr>
              <a:t>تدريب</a:t>
            </a:r>
            <a:endParaRPr lang="en-US" dirty="0">
              <a:solidFill>
                <a:srgbClr val="CC00FF"/>
              </a:solidFill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91789"/>
            <a:ext cx="10972800" cy="4525963"/>
          </a:xfrm>
        </p:spPr>
        <p:txBody>
          <a:bodyPr/>
          <a:lstStyle/>
          <a:p>
            <a:pPr marL="0" indent="0" algn="r" rtl="1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r>
              <a:rPr lang="ar-SA" sz="2800" dirty="0">
                <a:solidFill>
                  <a:prstClr val="black"/>
                </a:solidFill>
                <a:latin typeface="Arial" pitchFamily="34" charset="0"/>
                <a:cs typeface="+mn-cs"/>
              </a:rPr>
              <a:t>كم عدد النيوترونات لذرة</a:t>
            </a:r>
          </a:p>
          <a:p>
            <a:pPr marL="0" indent="0" algn="r" rtl="1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r>
              <a:rPr lang="ar-SA" sz="2800" dirty="0">
                <a:solidFill>
                  <a:prstClr val="black"/>
                </a:solidFill>
                <a:latin typeface="Arial" pitchFamily="34" charset="0"/>
                <a:cs typeface="+mn-cs"/>
              </a:rPr>
              <a:t>أ-    8</a:t>
            </a:r>
          </a:p>
          <a:p>
            <a:pPr marL="0" indent="0" algn="r" rtl="1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r>
              <a:rPr lang="ar-SA" sz="2800" dirty="0">
                <a:solidFill>
                  <a:prstClr val="black"/>
                </a:solidFill>
                <a:latin typeface="Arial" pitchFamily="34" charset="0"/>
                <a:cs typeface="+mn-cs"/>
              </a:rPr>
              <a:t>ب-  11</a:t>
            </a:r>
          </a:p>
          <a:p>
            <a:pPr marL="0" indent="0" algn="r" rtl="1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r>
              <a:rPr lang="ar-SA" sz="2800" dirty="0">
                <a:solidFill>
                  <a:prstClr val="black"/>
                </a:solidFill>
                <a:latin typeface="Arial" pitchFamily="34" charset="0"/>
                <a:cs typeface="+mn-cs"/>
              </a:rPr>
              <a:t>ج-   9</a:t>
            </a:r>
          </a:p>
          <a:p>
            <a:pPr marL="0" indent="0" algn="r" rtl="1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endParaRPr lang="ar-SA" sz="2800" dirty="0">
              <a:solidFill>
                <a:prstClr val="black"/>
              </a:solidFill>
              <a:latin typeface="Arial" pitchFamily="34" charset="0"/>
              <a:cs typeface="+mn-cs"/>
            </a:endParaRPr>
          </a:p>
          <a:p>
            <a:pPr marL="0" indent="0" algn="r" rtl="1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r>
              <a:rPr lang="ar-SA" sz="2800" dirty="0">
                <a:solidFill>
                  <a:prstClr val="black"/>
                </a:solidFill>
                <a:latin typeface="Arial" pitchFamily="34" charset="0"/>
                <a:cs typeface="+mn-cs"/>
              </a:rPr>
              <a:t> </a:t>
            </a:r>
            <a:endParaRPr lang="ar-SA" dirty="0">
              <a:cs typeface="+mn-cs"/>
            </a:endParaRPr>
          </a:p>
          <a:p>
            <a:pPr algn="r" rtl="1">
              <a:defRPr/>
            </a:pPr>
            <a:endParaRPr lang="ar-SA" dirty="0">
              <a:cs typeface="+mn-cs"/>
            </a:endParaRPr>
          </a:p>
          <a:p>
            <a:pPr marL="82550" indent="0" algn="r" rtl="1">
              <a:buNone/>
              <a:defRPr/>
            </a:pPr>
            <a:r>
              <a:rPr lang="ar-SA" sz="1800" dirty="0">
                <a:cs typeface="+mn-cs"/>
              </a:rPr>
              <a:t> الجواب: ج</a:t>
            </a:r>
            <a:endParaRPr lang="en-US" sz="1800" dirty="0">
              <a:cs typeface="+mn-cs"/>
            </a:endParaRPr>
          </a:p>
        </p:txBody>
      </p:sp>
      <p:sp>
        <p:nvSpPr>
          <p:cNvPr id="21811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8219F1-654A-4FB7-AF78-D43B08B95593}" type="slidenum">
              <a:rPr kumimoji="0" lang="ar-S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ar-SA" altLang="en-US" sz="1200" b="0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218116" name="Object 3"/>
          <p:cNvGraphicFramePr>
            <a:graphicFrameLocks noChangeAspect="1"/>
          </p:cNvGraphicFramePr>
          <p:nvPr/>
        </p:nvGraphicFramePr>
        <p:xfrm>
          <a:off x="7766651" y="2439670"/>
          <a:ext cx="768351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3" imgW="241195" imgH="241195" progId="Equation.3">
                  <p:embed/>
                </p:oleObj>
              </mc:Choice>
              <mc:Fallback>
                <p:oleObj name="Equation" r:id="rId3" imgW="241195" imgH="241195" progId="Equation.3">
                  <p:embed/>
                  <p:pic>
                    <p:nvPicPr>
                      <p:cNvPr id="21811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651" y="2439670"/>
                        <a:ext cx="768351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مجموعة 5"/>
          <p:cNvGrpSpPr/>
          <p:nvPr/>
        </p:nvGrpSpPr>
        <p:grpSpPr>
          <a:xfrm>
            <a:off x="-50058" y="70884"/>
            <a:ext cx="12242058" cy="6842106"/>
            <a:chOff x="-50058" y="70884"/>
            <a:chExt cx="12242058" cy="6842106"/>
          </a:xfrm>
        </p:grpSpPr>
        <p:grpSp>
          <p:nvGrpSpPr>
            <p:cNvPr id="7" name="مجموعة 6"/>
            <p:cNvGrpSpPr/>
            <p:nvPr/>
          </p:nvGrpSpPr>
          <p:grpSpPr>
            <a:xfrm>
              <a:off x="-46829" y="6276749"/>
              <a:ext cx="12238829" cy="636241"/>
              <a:chOff x="-46829" y="6276745"/>
              <a:chExt cx="12238829" cy="636241"/>
            </a:xfrm>
          </p:grpSpPr>
          <p:sp>
            <p:nvSpPr>
              <p:cNvPr id="18" name="TextBox 12">
                <a:extLst>
                  <a:ext uri="{FF2B5EF4-FFF2-40B4-BE49-F238E27FC236}">
                    <a16:creationId xmlns:a16="http://schemas.microsoft.com/office/drawing/2014/main" id="{5263B5FD-53D7-4FF0-A7C8-D80077DE792C}"/>
                  </a:ext>
                </a:extLst>
              </p:cNvPr>
              <p:cNvSpPr txBox="1"/>
              <p:nvPr/>
            </p:nvSpPr>
            <p:spPr>
              <a:xfrm>
                <a:off x="2200925" y="6570926"/>
                <a:ext cx="9991075" cy="26161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BBB59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مقرر مقدمة في العلوم الطبيعية – فصل الفيزياء – قسم الكيمياء – كلية العلوم - جامعة الملك عبدالعزيز – 2019 م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9" name="Group 38">
                <a:extLst>
                  <a:ext uri="{FF2B5EF4-FFF2-40B4-BE49-F238E27FC236}">
                    <a16:creationId xmlns:a16="http://schemas.microsoft.com/office/drawing/2014/main" id="{7AECDE4D-1849-406B-8FBB-F9C41410D5ED}"/>
                  </a:ext>
                </a:extLst>
              </p:cNvPr>
              <p:cNvGrpSpPr/>
              <p:nvPr/>
            </p:nvGrpSpPr>
            <p:grpSpPr>
              <a:xfrm>
                <a:off x="-46829" y="6276745"/>
                <a:ext cx="2209247" cy="636241"/>
                <a:chOff x="-46829" y="6276745"/>
                <a:chExt cx="2209247" cy="636241"/>
              </a:xfrm>
            </p:grpSpPr>
            <p:grpSp>
              <p:nvGrpSpPr>
                <p:cNvPr id="20" name="Group 37">
                  <a:extLst>
                    <a:ext uri="{FF2B5EF4-FFF2-40B4-BE49-F238E27FC236}">
                      <a16:creationId xmlns:a16="http://schemas.microsoft.com/office/drawing/2014/main" id="{29E13F30-7C38-4EF8-8FDE-A60875DF1610}"/>
                    </a:ext>
                  </a:extLst>
                </p:cNvPr>
                <p:cNvGrpSpPr/>
                <p:nvPr/>
              </p:nvGrpSpPr>
              <p:grpSpPr>
                <a:xfrm>
                  <a:off x="836728" y="6276745"/>
                  <a:ext cx="1325690" cy="636241"/>
                  <a:chOff x="836728" y="6276745"/>
                  <a:chExt cx="1325690" cy="636241"/>
                </a:xfrm>
              </p:grpSpPr>
              <p:sp>
                <p:nvSpPr>
                  <p:cNvPr id="22" name="Rectangle 14">
                    <a:extLst>
                      <a:ext uri="{FF2B5EF4-FFF2-40B4-BE49-F238E27FC236}">
                        <a16:creationId xmlns:a16="http://schemas.microsoft.com/office/drawing/2014/main" id="{2BCF4F4A-2A1F-49E3-AE44-7FA5C3524AB3}"/>
                      </a:ext>
                    </a:extLst>
                  </p:cNvPr>
                  <p:cNvSpPr/>
                  <p:nvPr/>
                </p:nvSpPr>
                <p:spPr>
                  <a:xfrm>
                    <a:off x="836728" y="6379537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2</a:t>
                    </a:r>
                  </a:p>
                </p:txBody>
              </p:sp>
              <p:sp>
                <p:nvSpPr>
                  <p:cNvPr id="23" name="Rectangle 15">
                    <a:extLst>
                      <a:ext uri="{FF2B5EF4-FFF2-40B4-BE49-F238E27FC236}">
                        <a16:creationId xmlns:a16="http://schemas.microsoft.com/office/drawing/2014/main" id="{65D5A948-2EFA-4484-9CD9-7A1E4BFA561D}"/>
                      </a:ext>
                    </a:extLst>
                  </p:cNvPr>
                  <p:cNvSpPr/>
                  <p:nvPr/>
                </p:nvSpPr>
                <p:spPr>
                  <a:xfrm>
                    <a:off x="1382535" y="6276745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0</a:t>
                    </a:r>
                  </a:p>
                </p:txBody>
              </p:sp>
              <p:sp>
                <p:nvSpPr>
                  <p:cNvPr id="24" name="Rectangle 17">
                    <a:extLst>
                      <a:ext uri="{FF2B5EF4-FFF2-40B4-BE49-F238E27FC236}">
                        <a16:creationId xmlns:a16="http://schemas.microsoft.com/office/drawing/2014/main" id="{140B63B1-4755-4AE6-9777-B08FDB0311AE}"/>
                      </a:ext>
                    </a:extLst>
                  </p:cNvPr>
                  <p:cNvSpPr/>
                  <p:nvPr/>
                </p:nvSpPr>
                <p:spPr>
                  <a:xfrm>
                    <a:off x="1795010" y="6389766"/>
                    <a:ext cx="367408" cy="52322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5</a:t>
                    </a:r>
                  </a:p>
                </p:txBody>
              </p:sp>
            </p:grpSp>
            <p:sp>
              <p:nvSpPr>
                <p:cNvPr id="21" name="Rectangle 18">
                  <a:extLst>
                    <a:ext uri="{FF2B5EF4-FFF2-40B4-BE49-F238E27FC236}">
                      <a16:creationId xmlns:a16="http://schemas.microsoft.com/office/drawing/2014/main" id="{73610869-FFF4-4249-959D-FA8C250B2233}"/>
                    </a:ext>
                  </a:extLst>
                </p:cNvPr>
                <p:cNvSpPr/>
                <p:nvPr/>
              </p:nvSpPr>
              <p:spPr>
                <a:xfrm>
                  <a:off x="-46829" y="6432702"/>
                  <a:ext cx="856325" cy="43088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200" b="1" i="0" u="none" strike="noStrike" kern="1200" cap="none" spc="0" normalizeH="0" baseline="0" noProof="0" dirty="0">
                      <a:ln w="13462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>
                        <a:outerShdw dist="38100" dir="2700000" algn="bl" rotWithShape="0">
                          <a:srgbClr val="4BACC6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+mn-cs"/>
                    </a:rPr>
                    <a:t>Chem</a:t>
                  </a:r>
                </a:p>
              </p:txBody>
            </p:sp>
          </p:grpSp>
        </p:grpSp>
        <p:grpSp>
          <p:nvGrpSpPr>
            <p:cNvPr id="8" name="Group 65">
              <a:extLst>
                <a:ext uri="{FF2B5EF4-FFF2-40B4-BE49-F238E27FC236}">
                  <a16:creationId xmlns:a16="http://schemas.microsoft.com/office/drawing/2014/main" id="{19F31CE1-23BD-462D-BDB2-843E29F9B493}"/>
                </a:ext>
              </a:extLst>
            </p:cNvPr>
            <p:cNvGrpSpPr/>
            <p:nvPr/>
          </p:nvGrpSpPr>
          <p:grpSpPr>
            <a:xfrm>
              <a:off x="-50058" y="70884"/>
              <a:ext cx="4242015" cy="1281566"/>
              <a:chOff x="-50061" y="70884"/>
              <a:chExt cx="4242015" cy="1281566"/>
            </a:xfrm>
          </p:grpSpPr>
          <p:grpSp>
            <p:nvGrpSpPr>
              <p:cNvPr id="9" name="Group 39">
                <a:extLst>
                  <a:ext uri="{FF2B5EF4-FFF2-40B4-BE49-F238E27FC236}">
                    <a16:creationId xmlns:a16="http://schemas.microsoft.com/office/drawing/2014/main" id="{3FBA8D37-E86B-48BF-A914-2A1891C14DA7}"/>
                  </a:ext>
                </a:extLst>
              </p:cNvPr>
              <p:cNvGrpSpPr/>
              <p:nvPr/>
            </p:nvGrpSpPr>
            <p:grpSpPr>
              <a:xfrm>
                <a:off x="2487169" y="70884"/>
                <a:ext cx="1704785" cy="918680"/>
                <a:chOff x="2487169" y="70884"/>
                <a:chExt cx="1704785" cy="918680"/>
              </a:xfrm>
            </p:grpSpPr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23C83B79-08AF-47EE-97AD-8E9AE9291333}"/>
                    </a:ext>
                  </a:extLst>
                </p:cNvPr>
                <p:cNvSpPr/>
                <p:nvPr/>
              </p:nvSpPr>
              <p:spPr>
                <a:xfrm>
                  <a:off x="3816948" y="708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م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Rectangle 21">
                  <a:extLst>
                    <a:ext uri="{FF2B5EF4-FFF2-40B4-BE49-F238E27FC236}">
                      <a16:creationId xmlns:a16="http://schemas.microsoft.com/office/drawing/2014/main" id="{474D89E4-13A4-4F86-8BB7-BC867366CD3D}"/>
                    </a:ext>
                  </a:extLst>
                </p:cNvPr>
                <p:cNvSpPr/>
                <p:nvPr/>
              </p:nvSpPr>
              <p:spPr>
                <a:xfrm>
                  <a:off x="3402420" y="2232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ق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Rectangle 22">
                  <a:extLst>
                    <a:ext uri="{FF2B5EF4-FFF2-40B4-BE49-F238E27FC236}">
                      <a16:creationId xmlns:a16="http://schemas.microsoft.com/office/drawing/2014/main" id="{E30B3B8E-52C3-4C18-9B6C-C1F350B7AA0E}"/>
                    </a:ext>
                  </a:extLst>
                </p:cNvPr>
                <p:cNvSpPr/>
                <p:nvPr/>
              </p:nvSpPr>
              <p:spPr>
                <a:xfrm>
                  <a:off x="3072384" y="201168"/>
                  <a:ext cx="306606" cy="52017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د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Rectangle 23">
                  <a:extLst>
                    <a:ext uri="{FF2B5EF4-FFF2-40B4-BE49-F238E27FC236}">
                      <a16:creationId xmlns:a16="http://schemas.microsoft.com/office/drawing/2014/main" id="{941CBD46-B487-4DA2-89F3-1668C0313DE9}"/>
                    </a:ext>
                  </a:extLst>
                </p:cNvPr>
                <p:cNvSpPr/>
                <p:nvPr/>
              </p:nvSpPr>
              <p:spPr>
                <a:xfrm>
                  <a:off x="2758439" y="252984"/>
                  <a:ext cx="309655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م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Rectangle 24">
                  <a:extLst>
                    <a:ext uri="{FF2B5EF4-FFF2-40B4-BE49-F238E27FC236}">
                      <a16:creationId xmlns:a16="http://schemas.microsoft.com/office/drawing/2014/main" id="{BD768F26-7EBC-47AC-A309-152F2AD0A1AF}"/>
                    </a:ext>
                  </a:extLst>
                </p:cNvPr>
                <p:cNvSpPr/>
                <p:nvPr/>
              </p:nvSpPr>
              <p:spPr>
                <a:xfrm>
                  <a:off x="2487169" y="466344"/>
                  <a:ext cx="35232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ة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" name="TextBox 53">
                <a:extLst>
                  <a:ext uri="{FF2B5EF4-FFF2-40B4-BE49-F238E27FC236}">
                    <a16:creationId xmlns:a16="http://schemas.microsoft.com/office/drawing/2014/main" id="{B726699E-FF8D-410C-AB4F-64D5635C4E10}"/>
                  </a:ext>
                </a:extLst>
              </p:cNvPr>
              <p:cNvSpPr txBox="1"/>
              <p:nvPr/>
            </p:nvSpPr>
            <p:spPr>
              <a:xfrm rot="21393787">
                <a:off x="629356" y="472920"/>
                <a:ext cx="706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العلوم</a:t>
                </a:r>
                <a:endParaRPr kumimoji="0" lang="en-US" sz="18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TextBox 54">
                <a:extLst>
                  <a:ext uri="{FF2B5EF4-FFF2-40B4-BE49-F238E27FC236}">
                    <a16:creationId xmlns:a16="http://schemas.microsoft.com/office/drawing/2014/main" id="{C8879D97-677B-4DA2-B593-8D26303F0DD5}"/>
                  </a:ext>
                </a:extLst>
              </p:cNvPr>
              <p:cNvSpPr txBox="1"/>
              <p:nvPr/>
            </p:nvSpPr>
            <p:spPr>
              <a:xfrm rot="21291467">
                <a:off x="-50061" y="983118"/>
                <a:ext cx="8866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79646">
                        <a:lumMod val="20000"/>
                        <a:lumOff val="80000"/>
                      </a:srgbClr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الطبيعية</a:t>
                </a:r>
                <a:endParaRPr kumimoji="0" lang="en-US" sz="18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79646">
                      <a:lumMod val="20000"/>
                      <a:lumOff val="80000"/>
                    </a:srgbClr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Rectangle 55">
                <a:extLst>
                  <a:ext uri="{FF2B5EF4-FFF2-40B4-BE49-F238E27FC236}">
                    <a16:creationId xmlns:a16="http://schemas.microsoft.com/office/drawing/2014/main" id="{836A2925-40BC-4A11-A1EC-A599E3E469C5}"/>
                  </a:ext>
                </a:extLst>
              </p:cNvPr>
              <p:cNvSpPr/>
              <p:nvPr/>
            </p:nvSpPr>
            <p:spPr>
              <a:xfrm rot="20280121">
                <a:off x="1289560" y="312256"/>
                <a:ext cx="410690" cy="40011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 w="10160">
                      <a:solidFill>
                        <a:srgbClr val="4BACC6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في</a:t>
                </a:r>
                <a:endParaRPr kumimoji="0" lang="en-US" sz="2000" b="1" i="0" u="none" strike="noStrike" kern="1200" cap="none" spc="0" normalizeH="0" baseline="0" noProof="0" dirty="0">
                  <a:ln w="10160">
                    <a:solidFill>
                      <a:srgbClr val="4BACC6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640" y="2357438"/>
            <a:ext cx="1694810" cy="169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484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Title 1"/>
          <p:cNvSpPr>
            <a:spLocks noGrp="1"/>
          </p:cNvSpPr>
          <p:nvPr>
            <p:ph type="title"/>
          </p:nvPr>
        </p:nvSpPr>
        <p:spPr>
          <a:xfrm>
            <a:off x="-351860" y="1428387"/>
            <a:ext cx="10972800" cy="288925"/>
          </a:xfrm>
        </p:spPr>
        <p:txBody>
          <a:bodyPr>
            <a:normAutofit fontScale="90000"/>
          </a:bodyPr>
          <a:lstStyle/>
          <a:p>
            <a:pPr rtl="1"/>
            <a:r>
              <a:rPr lang="ar-SA" altLang="en-US" sz="4000" dirty="0">
                <a:solidFill>
                  <a:srgbClr val="2EAC64"/>
                </a:solidFill>
              </a:rPr>
              <a:t>الوزن الذري (</a:t>
            </a:r>
            <a:r>
              <a:rPr lang="en-US" altLang="en-US" sz="4000" dirty="0">
                <a:solidFill>
                  <a:srgbClr val="2EAC64"/>
                </a:solidFill>
                <a:cs typeface="Times New Roman" pitchFamily="18" charset="0"/>
              </a:rPr>
              <a:t>Atomic Weight</a:t>
            </a:r>
            <a:r>
              <a:rPr lang="ar-SA" altLang="en-US" sz="4000" dirty="0">
                <a:solidFill>
                  <a:srgbClr val="2EAC64"/>
                </a:solidFill>
              </a:rPr>
              <a:t>)</a:t>
            </a:r>
            <a:endParaRPr lang="en-US" altLang="en-US" sz="4000" dirty="0">
              <a:solidFill>
                <a:srgbClr val="2EAC64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496" y="1634130"/>
            <a:ext cx="11048071" cy="4906686"/>
          </a:xfrm>
        </p:spPr>
        <p:txBody>
          <a:bodyPr>
            <a:normAutofit lnSpcReduction="10000"/>
          </a:bodyPr>
          <a:lstStyle/>
          <a:p>
            <a:pPr algn="r" rtl="1">
              <a:defRPr/>
            </a:pPr>
            <a:r>
              <a:rPr lang="ar-SA" sz="2400" b="1" dirty="0"/>
              <a:t>الوزن الذري (الكتلة الذرية): </a:t>
            </a:r>
          </a:p>
          <a:p>
            <a:pPr algn="r" rtl="1">
              <a:defRPr/>
            </a:pPr>
            <a:r>
              <a:rPr lang="ar-SA" sz="2400" b="1" dirty="0">
                <a:solidFill>
                  <a:srgbClr val="FF0000"/>
                </a:solidFill>
              </a:rPr>
              <a:t>مثال 2: </a:t>
            </a:r>
            <a:r>
              <a:rPr lang="ar-SA" sz="2400" dirty="0"/>
              <a:t>لذرة                                </a:t>
            </a:r>
            <a:r>
              <a:rPr lang="ar-SA" sz="2400" b="1" dirty="0"/>
              <a:t>احسبي التالي:</a:t>
            </a:r>
          </a:p>
          <a:p>
            <a:pPr marL="0" indent="0" algn="r" rtl="1">
              <a:buNone/>
              <a:defRPr/>
            </a:pPr>
            <a:endParaRPr lang="ar-SA" sz="2400" b="1" dirty="0"/>
          </a:p>
          <a:p>
            <a:pPr marL="0" indent="0" algn="r" rtl="1">
              <a:buFont typeface="Arial" pitchFamily="34" charset="0"/>
              <a:buNone/>
              <a:defRPr/>
            </a:pPr>
            <a:r>
              <a:rPr lang="ar-SA" sz="2400" dirty="0"/>
              <a:t>1- عدد البروتونات	2- عدد الإلكترونات</a:t>
            </a:r>
          </a:p>
          <a:p>
            <a:pPr marL="0" indent="0" algn="r" rtl="1">
              <a:buFont typeface="Arial" pitchFamily="34" charset="0"/>
              <a:buNone/>
              <a:defRPr/>
            </a:pPr>
            <a:r>
              <a:rPr lang="ar-SA" sz="2400" dirty="0"/>
              <a:t>3-عدد النيوترونات 	4- الوزن الذري</a:t>
            </a:r>
          </a:p>
          <a:p>
            <a:pPr marL="0" indent="0" algn="r" rtl="1">
              <a:buFont typeface="Arial" pitchFamily="34" charset="0"/>
              <a:buNone/>
              <a:defRPr/>
            </a:pPr>
            <a:r>
              <a:rPr lang="ar-SA" sz="2400" u="sng" dirty="0">
                <a:solidFill>
                  <a:srgbClr val="FF0000"/>
                </a:solidFill>
              </a:rPr>
              <a:t>الحل:</a:t>
            </a:r>
          </a:p>
          <a:p>
            <a:pPr marL="0" indent="0" algn="r" rtl="1">
              <a:buFont typeface="Arial" pitchFamily="34" charset="0"/>
              <a:buNone/>
              <a:defRPr/>
            </a:pPr>
            <a:r>
              <a:rPr lang="ar-SA" sz="2400" dirty="0">
                <a:solidFill>
                  <a:srgbClr val="0000CC"/>
                </a:solidFill>
              </a:rPr>
              <a:t>1- </a:t>
            </a:r>
            <a:r>
              <a:rPr lang="ar-SA" sz="2400" dirty="0"/>
              <a:t>عدد البروتونات = </a:t>
            </a:r>
            <a:r>
              <a:rPr lang="ar-SA" sz="2400" dirty="0">
                <a:solidFill>
                  <a:srgbClr val="0000CC"/>
                </a:solidFill>
              </a:rPr>
              <a:t>9         2- </a:t>
            </a:r>
            <a:r>
              <a:rPr lang="ar-SA" sz="2400" dirty="0"/>
              <a:t>عدد االالكترونات = </a:t>
            </a:r>
            <a:r>
              <a:rPr lang="ar-SA" sz="2400" dirty="0">
                <a:solidFill>
                  <a:srgbClr val="0000CC"/>
                </a:solidFill>
              </a:rPr>
              <a:t>9</a:t>
            </a:r>
          </a:p>
          <a:p>
            <a:pPr marL="0" indent="0" algn="r" rtl="1">
              <a:buFont typeface="Arial" pitchFamily="34" charset="0"/>
              <a:buNone/>
              <a:defRPr/>
            </a:pPr>
            <a:r>
              <a:rPr lang="ar-SA" sz="2400" dirty="0">
                <a:solidFill>
                  <a:srgbClr val="0000CC"/>
                </a:solidFill>
              </a:rPr>
              <a:t>3- </a:t>
            </a:r>
            <a:r>
              <a:rPr lang="ar-SA" sz="2400" dirty="0"/>
              <a:t>عدد النيوترونات = </a:t>
            </a:r>
            <a:r>
              <a:rPr lang="ar-SA" sz="2400" dirty="0">
                <a:solidFill>
                  <a:srgbClr val="0000CC"/>
                </a:solidFill>
              </a:rPr>
              <a:t>19 – 9 = 10</a:t>
            </a:r>
          </a:p>
          <a:p>
            <a:pPr marL="0" indent="0" algn="r" rtl="1">
              <a:buFont typeface="Arial" pitchFamily="34" charset="0"/>
              <a:buNone/>
              <a:defRPr/>
            </a:pPr>
            <a:r>
              <a:rPr lang="ar-SA" sz="2400" dirty="0">
                <a:solidFill>
                  <a:srgbClr val="0000CC"/>
                </a:solidFill>
              </a:rPr>
              <a:t>4- </a:t>
            </a:r>
            <a:r>
              <a:rPr lang="ar-SA" sz="2400" dirty="0"/>
              <a:t>الوزن الذري = وزن البروتونات + وزن النيوترونات + وزن الإلكترونات</a:t>
            </a:r>
          </a:p>
          <a:p>
            <a:pPr marL="0" indent="0" algn="r" rtl="1">
              <a:buFont typeface="Arial" pitchFamily="34" charset="0"/>
              <a:buNone/>
              <a:defRPr/>
            </a:pPr>
            <a:r>
              <a:rPr lang="ar-SA" sz="2800" dirty="0">
                <a:solidFill>
                  <a:srgbClr val="0000CC"/>
                </a:solidFill>
              </a:rPr>
              <a:t>               </a:t>
            </a:r>
            <a:r>
              <a:rPr lang="ar-SA" sz="2400" dirty="0">
                <a:solidFill>
                  <a:srgbClr val="0000CC"/>
                </a:solidFill>
              </a:rPr>
              <a:t>=   (9 × 1)   +  (10 × 1)  +  (9 × 0,00055) =  19,01 و.ك.ذ.</a:t>
            </a:r>
          </a:p>
          <a:p>
            <a:pPr marL="0" indent="0" algn="r" rtl="1">
              <a:buFont typeface="Arial" pitchFamily="34" charset="0"/>
              <a:buNone/>
              <a:defRPr/>
            </a:pPr>
            <a:r>
              <a:rPr lang="ar-SA" sz="2800" dirty="0"/>
              <a:t>     </a:t>
            </a:r>
            <a:r>
              <a:rPr lang="ar-SA" sz="2400" b="1" dirty="0">
                <a:solidFill>
                  <a:srgbClr val="C00000"/>
                </a:solidFill>
              </a:rPr>
              <a:t>لاحظي أن قيمة الوزن الذري يكون مقارب لعدد الكتلة.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2223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9E9D40-AE14-4747-B798-D95A0C4A2A8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8874808" y="2084957"/>
          <a:ext cx="994833" cy="512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3" imgW="167819" imgH="159827" progId="Equation.3">
                  <p:embed/>
                </p:oleObj>
              </mc:Choice>
              <mc:Fallback>
                <p:oleObj name="Equation" r:id="rId3" imgW="167819" imgH="159827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4808" y="2084957"/>
                        <a:ext cx="994833" cy="51299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Group 61"/>
          <p:cNvGraphicFramePr>
            <a:graphicFrameLocks/>
          </p:cNvGraphicFramePr>
          <p:nvPr/>
        </p:nvGraphicFramePr>
        <p:xfrm>
          <a:off x="912286" y="2079889"/>
          <a:ext cx="4607982" cy="2762250"/>
        </p:xfrm>
        <a:graphic>
          <a:graphicData uri="http://schemas.openxmlformats.org/drawingml/2006/table">
            <a:tbl>
              <a:tblPr rtl="1"/>
              <a:tblGrid>
                <a:gridCol w="17060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1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50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الجسيم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33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121907" marR="121907" marT="45731" marB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الكتلة (و.ك.ذ.)</a:t>
                      </a:r>
                    </a:p>
                  </a:txBody>
                  <a:tcPr marL="121907" marR="121907" marT="45731" marB="4573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4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الإلكترون</a:t>
                      </a:r>
                    </a:p>
                  </a:txBody>
                  <a:tcPr marL="121907" marR="121907" marT="45731" marB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0.00055</a:t>
                      </a:r>
                    </a:p>
                  </a:txBody>
                  <a:tcPr marL="121907" marR="121907" marT="45731" marB="4573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البروتون</a:t>
                      </a:r>
                    </a:p>
                  </a:txBody>
                  <a:tcPr marL="121907" marR="121907" marT="45731" marB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121907" marR="121907" marT="45731" marB="4573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04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النيوترون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121907" marR="121907" marT="45731" marB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121907" marR="121907" marT="45731" marB="4573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2230" name="TextBox 4"/>
          <p:cNvSpPr txBox="1">
            <a:spLocks noChangeArrowheads="1"/>
          </p:cNvSpPr>
          <p:nvPr/>
        </p:nvSpPr>
        <p:spPr bwMode="auto">
          <a:xfrm>
            <a:off x="7536873" y="1976741"/>
            <a:ext cx="1096284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Majalla UI"/>
                <a:cs typeface="Majalla UI"/>
              </a:rPr>
              <a:t>عدد الكتلة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Majalla UI"/>
              <a:cs typeface="Majalla UI"/>
            </a:endParaRPr>
          </a:p>
        </p:txBody>
      </p:sp>
      <p:sp>
        <p:nvSpPr>
          <p:cNvPr id="222231" name="TextBox 9"/>
          <p:cNvSpPr txBox="1">
            <a:spLocks noChangeArrowheads="1"/>
          </p:cNvSpPr>
          <p:nvPr/>
        </p:nvSpPr>
        <p:spPr bwMode="auto">
          <a:xfrm>
            <a:off x="7444509" y="2275097"/>
            <a:ext cx="1256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Majalla UI"/>
                <a:cs typeface="Majalla UI"/>
              </a:rPr>
              <a:t>العدد الذري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Majalla UI"/>
              <a:cs typeface="Majalla UI"/>
            </a:endParaRPr>
          </a:p>
        </p:txBody>
      </p:sp>
      <p:cxnSp>
        <p:nvCxnSpPr>
          <p:cNvPr id="9" name="Straight Arrow Connector 8"/>
          <p:cNvCxnSpPr>
            <a:cxnSpLocks/>
            <a:stCxn id="222230" idx="3"/>
          </p:cNvCxnSpPr>
          <p:nvPr/>
        </p:nvCxnSpPr>
        <p:spPr>
          <a:xfrm>
            <a:off x="8633157" y="2176766"/>
            <a:ext cx="28786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  <a:stCxn id="222231" idx="3"/>
          </p:cNvCxnSpPr>
          <p:nvPr/>
        </p:nvCxnSpPr>
        <p:spPr>
          <a:xfrm>
            <a:off x="8701397" y="2475122"/>
            <a:ext cx="24129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مجموعة 10"/>
          <p:cNvGrpSpPr/>
          <p:nvPr/>
        </p:nvGrpSpPr>
        <p:grpSpPr>
          <a:xfrm>
            <a:off x="-50058" y="70884"/>
            <a:ext cx="12242058" cy="6842106"/>
            <a:chOff x="-50058" y="70884"/>
            <a:chExt cx="12242058" cy="6842106"/>
          </a:xfrm>
        </p:grpSpPr>
        <p:grpSp>
          <p:nvGrpSpPr>
            <p:cNvPr id="13" name="مجموعة 12"/>
            <p:cNvGrpSpPr/>
            <p:nvPr/>
          </p:nvGrpSpPr>
          <p:grpSpPr>
            <a:xfrm>
              <a:off x="-46829" y="6276749"/>
              <a:ext cx="12238829" cy="636241"/>
              <a:chOff x="-46829" y="6276745"/>
              <a:chExt cx="12238829" cy="636241"/>
            </a:xfrm>
          </p:grpSpPr>
          <p:sp>
            <p:nvSpPr>
              <p:cNvPr id="24" name="TextBox 12">
                <a:extLst>
                  <a:ext uri="{FF2B5EF4-FFF2-40B4-BE49-F238E27FC236}">
                    <a16:creationId xmlns:a16="http://schemas.microsoft.com/office/drawing/2014/main" id="{5263B5FD-53D7-4FF0-A7C8-D80077DE792C}"/>
                  </a:ext>
                </a:extLst>
              </p:cNvPr>
              <p:cNvSpPr txBox="1"/>
              <p:nvPr/>
            </p:nvSpPr>
            <p:spPr>
              <a:xfrm>
                <a:off x="2200925" y="6570926"/>
                <a:ext cx="9991075" cy="26161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BBB59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مقرر مقدمة في العلوم الطبيعية – فصل الفيزياء – قسم الكيمياء – كلية العلوم - جامعة الملك عبدالعزيز – 2019 م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5" name="Group 38">
                <a:extLst>
                  <a:ext uri="{FF2B5EF4-FFF2-40B4-BE49-F238E27FC236}">
                    <a16:creationId xmlns:a16="http://schemas.microsoft.com/office/drawing/2014/main" id="{7AECDE4D-1849-406B-8FBB-F9C41410D5ED}"/>
                  </a:ext>
                </a:extLst>
              </p:cNvPr>
              <p:cNvGrpSpPr/>
              <p:nvPr/>
            </p:nvGrpSpPr>
            <p:grpSpPr>
              <a:xfrm>
                <a:off x="-46829" y="6276745"/>
                <a:ext cx="2209247" cy="636241"/>
                <a:chOff x="-46829" y="6276745"/>
                <a:chExt cx="2209247" cy="636241"/>
              </a:xfrm>
            </p:grpSpPr>
            <p:grpSp>
              <p:nvGrpSpPr>
                <p:cNvPr id="26" name="Group 37">
                  <a:extLst>
                    <a:ext uri="{FF2B5EF4-FFF2-40B4-BE49-F238E27FC236}">
                      <a16:creationId xmlns:a16="http://schemas.microsoft.com/office/drawing/2014/main" id="{29E13F30-7C38-4EF8-8FDE-A60875DF1610}"/>
                    </a:ext>
                  </a:extLst>
                </p:cNvPr>
                <p:cNvGrpSpPr/>
                <p:nvPr/>
              </p:nvGrpSpPr>
              <p:grpSpPr>
                <a:xfrm>
                  <a:off x="836728" y="6276745"/>
                  <a:ext cx="1325690" cy="636241"/>
                  <a:chOff x="836728" y="6276745"/>
                  <a:chExt cx="1325690" cy="636241"/>
                </a:xfrm>
              </p:grpSpPr>
              <p:sp>
                <p:nvSpPr>
                  <p:cNvPr id="28" name="Rectangle 14">
                    <a:extLst>
                      <a:ext uri="{FF2B5EF4-FFF2-40B4-BE49-F238E27FC236}">
                        <a16:creationId xmlns:a16="http://schemas.microsoft.com/office/drawing/2014/main" id="{2BCF4F4A-2A1F-49E3-AE44-7FA5C3524AB3}"/>
                      </a:ext>
                    </a:extLst>
                  </p:cNvPr>
                  <p:cNvSpPr/>
                  <p:nvPr/>
                </p:nvSpPr>
                <p:spPr>
                  <a:xfrm>
                    <a:off x="836728" y="6379537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2</a:t>
                    </a:r>
                  </a:p>
                </p:txBody>
              </p:sp>
              <p:sp>
                <p:nvSpPr>
                  <p:cNvPr id="29" name="Rectangle 15">
                    <a:extLst>
                      <a:ext uri="{FF2B5EF4-FFF2-40B4-BE49-F238E27FC236}">
                        <a16:creationId xmlns:a16="http://schemas.microsoft.com/office/drawing/2014/main" id="{65D5A948-2EFA-4484-9CD9-7A1E4BFA561D}"/>
                      </a:ext>
                    </a:extLst>
                  </p:cNvPr>
                  <p:cNvSpPr/>
                  <p:nvPr/>
                </p:nvSpPr>
                <p:spPr>
                  <a:xfrm>
                    <a:off x="1382535" y="6276745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0</a:t>
                    </a:r>
                  </a:p>
                </p:txBody>
              </p:sp>
              <p:sp>
                <p:nvSpPr>
                  <p:cNvPr id="30" name="Rectangle 17">
                    <a:extLst>
                      <a:ext uri="{FF2B5EF4-FFF2-40B4-BE49-F238E27FC236}">
                        <a16:creationId xmlns:a16="http://schemas.microsoft.com/office/drawing/2014/main" id="{140B63B1-4755-4AE6-9777-B08FDB0311AE}"/>
                      </a:ext>
                    </a:extLst>
                  </p:cNvPr>
                  <p:cNvSpPr/>
                  <p:nvPr/>
                </p:nvSpPr>
                <p:spPr>
                  <a:xfrm>
                    <a:off x="1795010" y="6389766"/>
                    <a:ext cx="367408" cy="52322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5</a:t>
                    </a:r>
                  </a:p>
                </p:txBody>
              </p:sp>
            </p:grpSp>
            <p:sp>
              <p:nvSpPr>
                <p:cNvPr id="27" name="Rectangle 18">
                  <a:extLst>
                    <a:ext uri="{FF2B5EF4-FFF2-40B4-BE49-F238E27FC236}">
                      <a16:creationId xmlns:a16="http://schemas.microsoft.com/office/drawing/2014/main" id="{73610869-FFF4-4249-959D-FA8C250B2233}"/>
                    </a:ext>
                  </a:extLst>
                </p:cNvPr>
                <p:cNvSpPr/>
                <p:nvPr/>
              </p:nvSpPr>
              <p:spPr>
                <a:xfrm>
                  <a:off x="-46829" y="6432702"/>
                  <a:ext cx="856325" cy="43088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200" b="1" i="0" u="none" strike="noStrike" kern="1200" cap="none" spc="0" normalizeH="0" baseline="0" noProof="0" dirty="0">
                      <a:ln w="13462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>
                        <a:outerShdw dist="38100" dir="2700000" algn="bl" rotWithShape="0">
                          <a:srgbClr val="4BACC6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+mn-cs"/>
                    </a:rPr>
                    <a:t>Chem</a:t>
                  </a:r>
                </a:p>
              </p:txBody>
            </p:sp>
          </p:grpSp>
        </p:grpSp>
        <p:grpSp>
          <p:nvGrpSpPr>
            <p:cNvPr id="14" name="Group 65">
              <a:extLst>
                <a:ext uri="{FF2B5EF4-FFF2-40B4-BE49-F238E27FC236}">
                  <a16:creationId xmlns:a16="http://schemas.microsoft.com/office/drawing/2014/main" id="{19F31CE1-23BD-462D-BDB2-843E29F9B493}"/>
                </a:ext>
              </a:extLst>
            </p:cNvPr>
            <p:cNvGrpSpPr/>
            <p:nvPr/>
          </p:nvGrpSpPr>
          <p:grpSpPr>
            <a:xfrm>
              <a:off x="-50058" y="70884"/>
              <a:ext cx="4242015" cy="1281566"/>
              <a:chOff x="-50061" y="70884"/>
              <a:chExt cx="4242015" cy="1281566"/>
            </a:xfrm>
          </p:grpSpPr>
          <p:grpSp>
            <p:nvGrpSpPr>
              <p:cNvPr id="15" name="Group 39">
                <a:extLst>
                  <a:ext uri="{FF2B5EF4-FFF2-40B4-BE49-F238E27FC236}">
                    <a16:creationId xmlns:a16="http://schemas.microsoft.com/office/drawing/2014/main" id="{3FBA8D37-E86B-48BF-A914-2A1891C14DA7}"/>
                  </a:ext>
                </a:extLst>
              </p:cNvPr>
              <p:cNvGrpSpPr/>
              <p:nvPr/>
            </p:nvGrpSpPr>
            <p:grpSpPr>
              <a:xfrm>
                <a:off x="2487169" y="70884"/>
                <a:ext cx="1704785" cy="918680"/>
                <a:chOff x="2487169" y="70884"/>
                <a:chExt cx="1704785" cy="918680"/>
              </a:xfrm>
            </p:grpSpPr>
            <p:sp>
              <p:nvSpPr>
                <p:cNvPr id="19" name="Rectangle 20">
                  <a:extLst>
                    <a:ext uri="{FF2B5EF4-FFF2-40B4-BE49-F238E27FC236}">
                      <a16:creationId xmlns:a16="http://schemas.microsoft.com/office/drawing/2014/main" id="{23C83B79-08AF-47EE-97AD-8E9AE9291333}"/>
                    </a:ext>
                  </a:extLst>
                </p:cNvPr>
                <p:cNvSpPr/>
                <p:nvPr/>
              </p:nvSpPr>
              <p:spPr>
                <a:xfrm>
                  <a:off x="3816948" y="708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م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Rectangle 21">
                  <a:extLst>
                    <a:ext uri="{FF2B5EF4-FFF2-40B4-BE49-F238E27FC236}">
                      <a16:creationId xmlns:a16="http://schemas.microsoft.com/office/drawing/2014/main" id="{474D89E4-13A4-4F86-8BB7-BC867366CD3D}"/>
                    </a:ext>
                  </a:extLst>
                </p:cNvPr>
                <p:cNvSpPr/>
                <p:nvPr/>
              </p:nvSpPr>
              <p:spPr>
                <a:xfrm>
                  <a:off x="3402420" y="2232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ق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Rectangle 22">
                  <a:extLst>
                    <a:ext uri="{FF2B5EF4-FFF2-40B4-BE49-F238E27FC236}">
                      <a16:creationId xmlns:a16="http://schemas.microsoft.com/office/drawing/2014/main" id="{E30B3B8E-52C3-4C18-9B6C-C1F350B7AA0E}"/>
                    </a:ext>
                  </a:extLst>
                </p:cNvPr>
                <p:cNvSpPr/>
                <p:nvPr/>
              </p:nvSpPr>
              <p:spPr>
                <a:xfrm>
                  <a:off x="3072384" y="201168"/>
                  <a:ext cx="306606" cy="52017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د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Rectangle 23">
                  <a:extLst>
                    <a:ext uri="{FF2B5EF4-FFF2-40B4-BE49-F238E27FC236}">
                      <a16:creationId xmlns:a16="http://schemas.microsoft.com/office/drawing/2014/main" id="{941CBD46-B487-4DA2-89F3-1668C0313DE9}"/>
                    </a:ext>
                  </a:extLst>
                </p:cNvPr>
                <p:cNvSpPr/>
                <p:nvPr/>
              </p:nvSpPr>
              <p:spPr>
                <a:xfrm>
                  <a:off x="2758439" y="252984"/>
                  <a:ext cx="309655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م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Rectangle 24">
                  <a:extLst>
                    <a:ext uri="{FF2B5EF4-FFF2-40B4-BE49-F238E27FC236}">
                      <a16:creationId xmlns:a16="http://schemas.microsoft.com/office/drawing/2014/main" id="{BD768F26-7EBC-47AC-A309-152F2AD0A1AF}"/>
                    </a:ext>
                  </a:extLst>
                </p:cNvPr>
                <p:cNvSpPr/>
                <p:nvPr/>
              </p:nvSpPr>
              <p:spPr>
                <a:xfrm>
                  <a:off x="2487169" y="466344"/>
                  <a:ext cx="35232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ة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6" name="TextBox 53">
                <a:extLst>
                  <a:ext uri="{FF2B5EF4-FFF2-40B4-BE49-F238E27FC236}">
                    <a16:creationId xmlns:a16="http://schemas.microsoft.com/office/drawing/2014/main" id="{B726699E-FF8D-410C-AB4F-64D5635C4E10}"/>
                  </a:ext>
                </a:extLst>
              </p:cNvPr>
              <p:cNvSpPr txBox="1"/>
              <p:nvPr/>
            </p:nvSpPr>
            <p:spPr>
              <a:xfrm rot="21393787">
                <a:off x="629356" y="472920"/>
                <a:ext cx="706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العلوم</a:t>
                </a:r>
                <a:endParaRPr kumimoji="0" lang="en-US" sz="18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TextBox 54">
                <a:extLst>
                  <a:ext uri="{FF2B5EF4-FFF2-40B4-BE49-F238E27FC236}">
                    <a16:creationId xmlns:a16="http://schemas.microsoft.com/office/drawing/2014/main" id="{C8879D97-677B-4DA2-B593-8D26303F0DD5}"/>
                  </a:ext>
                </a:extLst>
              </p:cNvPr>
              <p:cNvSpPr txBox="1"/>
              <p:nvPr/>
            </p:nvSpPr>
            <p:spPr>
              <a:xfrm rot="21291467">
                <a:off x="-50061" y="983118"/>
                <a:ext cx="8866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79646">
                        <a:lumMod val="20000"/>
                        <a:lumOff val="80000"/>
                      </a:srgbClr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الطبيعية</a:t>
                </a:r>
                <a:endParaRPr kumimoji="0" lang="en-US" sz="18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79646">
                      <a:lumMod val="20000"/>
                      <a:lumOff val="80000"/>
                    </a:srgbClr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Rectangle 55">
                <a:extLst>
                  <a:ext uri="{FF2B5EF4-FFF2-40B4-BE49-F238E27FC236}">
                    <a16:creationId xmlns:a16="http://schemas.microsoft.com/office/drawing/2014/main" id="{836A2925-40BC-4A11-A1EC-A599E3E469C5}"/>
                  </a:ext>
                </a:extLst>
              </p:cNvPr>
              <p:cNvSpPr/>
              <p:nvPr/>
            </p:nvSpPr>
            <p:spPr>
              <a:xfrm rot="20280121">
                <a:off x="1289560" y="312256"/>
                <a:ext cx="410690" cy="40011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 w="10160">
                      <a:solidFill>
                        <a:srgbClr val="4BACC6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في</a:t>
                </a:r>
                <a:endParaRPr kumimoji="0" lang="en-US" sz="2000" b="1" i="0" u="none" strike="noStrike" kern="1200" cap="none" spc="0" normalizeH="0" baseline="0" noProof="0" dirty="0">
                  <a:ln w="10160">
                    <a:solidFill>
                      <a:srgbClr val="4BACC6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6680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895191" y="1262630"/>
            <a:ext cx="10058400" cy="53181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ar-SA" dirty="0">
                <a:solidFill>
                  <a:srgbClr val="FF0000"/>
                </a:solidFill>
                <a:cs typeface="+mj-cs"/>
              </a:rPr>
              <a:t>الجدول الدوري للعناصر</a:t>
            </a:r>
            <a:endParaRPr lang="en-US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22323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0441B8-6BCA-4864-834E-25613E0B5E8D}" type="slidenum">
              <a:rPr kumimoji="0" lang="ar-S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23235" name="Picture 5" descr="C:\My Documents\periodic ta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518" y="2852381"/>
            <a:ext cx="10026649" cy="3542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95401" y="2370704"/>
            <a:ext cx="10657417" cy="523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365125" marR="0" lvl="0" indent="-282575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 pitchFamily="18" charset="2"/>
              <a:buChar char=""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Arial" panose="020B0604020202020204" pitchFamily="34" charset="0"/>
              </a:rPr>
              <a:t>تترتب العناصر في الجدول الدوري بحسب الزيادة في العدد الذري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1794442"/>
            <a:ext cx="10614929" cy="5238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يتكون الجدول الدوري من دورات أفقية ومجموعات عمودية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مجموعة 6"/>
          <p:cNvGrpSpPr/>
          <p:nvPr/>
        </p:nvGrpSpPr>
        <p:grpSpPr>
          <a:xfrm>
            <a:off x="-50058" y="70884"/>
            <a:ext cx="12242058" cy="6842106"/>
            <a:chOff x="-50058" y="70884"/>
            <a:chExt cx="12242058" cy="6842106"/>
          </a:xfrm>
        </p:grpSpPr>
        <p:grpSp>
          <p:nvGrpSpPr>
            <p:cNvPr id="8" name="مجموعة 7"/>
            <p:cNvGrpSpPr/>
            <p:nvPr/>
          </p:nvGrpSpPr>
          <p:grpSpPr>
            <a:xfrm>
              <a:off x="-46829" y="6276749"/>
              <a:ext cx="12238829" cy="636241"/>
              <a:chOff x="-46829" y="6276745"/>
              <a:chExt cx="12238829" cy="636241"/>
            </a:xfrm>
          </p:grpSpPr>
          <p:sp>
            <p:nvSpPr>
              <p:cNvPr id="19" name="TextBox 12">
                <a:extLst>
                  <a:ext uri="{FF2B5EF4-FFF2-40B4-BE49-F238E27FC236}">
                    <a16:creationId xmlns:a16="http://schemas.microsoft.com/office/drawing/2014/main" id="{5263B5FD-53D7-4FF0-A7C8-D80077DE792C}"/>
                  </a:ext>
                </a:extLst>
              </p:cNvPr>
              <p:cNvSpPr txBox="1"/>
              <p:nvPr/>
            </p:nvSpPr>
            <p:spPr>
              <a:xfrm>
                <a:off x="2200925" y="6570926"/>
                <a:ext cx="9991075" cy="26161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BBB59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مقرر مقدمة في العلوم الطبيعية – فصل الفيزياء – قسم الكيمياء – كلية العلوم - جامعة الملك عبدالعزيز – 2019 م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0" name="Group 38">
                <a:extLst>
                  <a:ext uri="{FF2B5EF4-FFF2-40B4-BE49-F238E27FC236}">
                    <a16:creationId xmlns:a16="http://schemas.microsoft.com/office/drawing/2014/main" id="{7AECDE4D-1849-406B-8FBB-F9C41410D5ED}"/>
                  </a:ext>
                </a:extLst>
              </p:cNvPr>
              <p:cNvGrpSpPr/>
              <p:nvPr/>
            </p:nvGrpSpPr>
            <p:grpSpPr>
              <a:xfrm>
                <a:off x="-46829" y="6276745"/>
                <a:ext cx="2209247" cy="636241"/>
                <a:chOff x="-46829" y="6276745"/>
                <a:chExt cx="2209247" cy="636241"/>
              </a:xfrm>
            </p:grpSpPr>
            <p:grpSp>
              <p:nvGrpSpPr>
                <p:cNvPr id="21" name="Group 37">
                  <a:extLst>
                    <a:ext uri="{FF2B5EF4-FFF2-40B4-BE49-F238E27FC236}">
                      <a16:creationId xmlns:a16="http://schemas.microsoft.com/office/drawing/2014/main" id="{29E13F30-7C38-4EF8-8FDE-A60875DF1610}"/>
                    </a:ext>
                  </a:extLst>
                </p:cNvPr>
                <p:cNvGrpSpPr/>
                <p:nvPr/>
              </p:nvGrpSpPr>
              <p:grpSpPr>
                <a:xfrm>
                  <a:off x="836728" y="6276745"/>
                  <a:ext cx="1325690" cy="636241"/>
                  <a:chOff x="836728" y="6276745"/>
                  <a:chExt cx="1325690" cy="636241"/>
                </a:xfrm>
              </p:grpSpPr>
              <p:sp>
                <p:nvSpPr>
                  <p:cNvPr id="23" name="Rectangle 14">
                    <a:extLst>
                      <a:ext uri="{FF2B5EF4-FFF2-40B4-BE49-F238E27FC236}">
                        <a16:creationId xmlns:a16="http://schemas.microsoft.com/office/drawing/2014/main" id="{2BCF4F4A-2A1F-49E3-AE44-7FA5C3524AB3}"/>
                      </a:ext>
                    </a:extLst>
                  </p:cNvPr>
                  <p:cNvSpPr/>
                  <p:nvPr/>
                </p:nvSpPr>
                <p:spPr>
                  <a:xfrm>
                    <a:off x="836728" y="6379537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2</a:t>
                    </a:r>
                  </a:p>
                </p:txBody>
              </p:sp>
              <p:sp>
                <p:nvSpPr>
                  <p:cNvPr id="24" name="Rectangle 15">
                    <a:extLst>
                      <a:ext uri="{FF2B5EF4-FFF2-40B4-BE49-F238E27FC236}">
                        <a16:creationId xmlns:a16="http://schemas.microsoft.com/office/drawing/2014/main" id="{65D5A948-2EFA-4484-9CD9-7A1E4BFA561D}"/>
                      </a:ext>
                    </a:extLst>
                  </p:cNvPr>
                  <p:cNvSpPr/>
                  <p:nvPr/>
                </p:nvSpPr>
                <p:spPr>
                  <a:xfrm>
                    <a:off x="1382535" y="6276745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0</a:t>
                    </a:r>
                  </a:p>
                </p:txBody>
              </p:sp>
              <p:sp>
                <p:nvSpPr>
                  <p:cNvPr id="25" name="Rectangle 17">
                    <a:extLst>
                      <a:ext uri="{FF2B5EF4-FFF2-40B4-BE49-F238E27FC236}">
                        <a16:creationId xmlns:a16="http://schemas.microsoft.com/office/drawing/2014/main" id="{140B63B1-4755-4AE6-9777-B08FDB0311AE}"/>
                      </a:ext>
                    </a:extLst>
                  </p:cNvPr>
                  <p:cNvSpPr/>
                  <p:nvPr/>
                </p:nvSpPr>
                <p:spPr>
                  <a:xfrm>
                    <a:off x="1795010" y="6389766"/>
                    <a:ext cx="367408" cy="52322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5</a:t>
                    </a:r>
                  </a:p>
                </p:txBody>
              </p:sp>
            </p:grpSp>
            <p:sp>
              <p:nvSpPr>
                <p:cNvPr id="22" name="Rectangle 18">
                  <a:extLst>
                    <a:ext uri="{FF2B5EF4-FFF2-40B4-BE49-F238E27FC236}">
                      <a16:creationId xmlns:a16="http://schemas.microsoft.com/office/drawing/2014/main" id="{73610869-FFF4-4249-959D-FA8C250B2233}"/>
                    </a:ext>
                  </a:extLst>
                </p:cNvPr>
                <p:cNvSpPr/>
                <p:nvPr/>
              </p:nvSpPr>
              <p:spPr>
                <a:xfrm>
                  <a:off x="-46829" y="6432702"/>
                  <a:ext cx="856325" cy="43088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200" b="1" i="0" u="none" strike="noStrike" kern="1200" cap="none" spc="0" normalizeH="0" baseline="0" noProof="0" dirty="0">
                      <a:ln w="13462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>
                        <a:outerShdw dist="38100" dir="2700000" algn="bl" rotWithShape="0">
                          <a:srgbClr val="4BACC6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+mn-cs"/>
                    </a:rPr>
                    <a:t>Chem</a:t>
                  </a:r>
                </a:p>
              </p:txBody>
            </p:sp>
          </p:grpSp>
        </p:grpSp>
        <p:grpSp>
          <p:nvGrpSpPr>
            <p:cNvPr id="9" name="Group 65">
              <a:extLst>
                <a:ext uri="{FF2B5EF4-FFF2-40B4-BE49-F238E27FC236}">
                  <a16:creationId xmlns:a16="http://schemas.microsoft.com/office/drawing/2014/main" id="{19F31CE1-23BD-462D-BDB2-843E29F9B493}"/>
                </a:ext>
              </a:extLst>
            </p:cNvPr>
            <p:cNvGrpSpPr/>
            <p:nvPr/>
          </p:nvGrpSpPr>
          <p:grpSpPr>
            <a:xfrm>
              <a:off x="-50058" y="70884"/>
              <a:ext cx="4242015" cy="1281566"/>
              <a:chOff x="-50061" y="70884"/>
              <a:chExt cx="4242015" cy="1281566"/>
            </a:xfrm>
          </p:grpSpPr>
          <p:grpSp>
            <p:nvGrpSpPr>
              <p:cNvPr id="10" name="Group 39">
                <a:extLst>
                  <a:ext uri="{FF2B5EF4-FFF2-40B4-BE49-F238E27FC236}">
                    <a16:creationId xmlns:a16="http://schemas.microsoft.com/office/drawing/2014/main" id="{3FBA8D37-E86B-48BF-A914-2A1891C14DA7}"/>
                  </a:ext>
                </a:extLst>
              </p:cNvPr>
              <p:cNvGrpSpPr/>
              <p:nvPr/>
            </p:nvGrpSpPr>
            <p:grpSpPr>
              <a:xfrm>
                <a:off x="2487169" y="70884"/>
                <a:ext cx="1704785" cy="918680"/>
                <a:chOff x="2487169" y="70884"/>
                <a:chExt cx="1704785" cy="918680"/>
              </a:xfrm>
            </p:grpSpPr>
            <p:sp>
              <p:nvSpPr>
                <p:cNvPr id="14" name="Rectangle 20">
                  <a:extLst>
                    <a:ext uri="{FF2B5EF4-FFF2-40B4-BE49-F238E27FC236}">
                      <a16:creationId xmlns:a16="http://schemas.microsoft.com/office/drawing/2014/main" id="{23C83B79-08AF-47EE-97AD-8E9AE9291333}"/>
                    </a:ext>
                  </a:extLst>
                </p:cNvPr>
                <p:cNvSpPr/>
                <p:nvPr/>
              </p:nvSpPr>
              <p:spPr>
                <a:xfrm>
                  <a:off x="3816948" y="708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م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Rectangle 21">
                  <a:extLst>
                    <a:ext uri="{FF2B5EF4-FFF2-40B4-BE49-F238E27FC236}">
                      <a16:creationId xmlns:a16="http://schemas.microsoft.com/office/drawing/2014/main" id="{474D89E4-13A4-4F86-8BB7-BC867366CD3D}"/>
                    </a:ext>
                  </a:extLst>
                </p:cNvPr>
                <p:cNvSpPr/>
                <p:nvPr/>
              </p:nvSpPr>
              <p:spPr>
                <a:xfrm>
                  <a:off x="3402420" y="2232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ق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Rectangle 22">
                  <a:extLst>
                    <a:ext uri="{FF2B5EF4-FFF2-40B4-BE49-F238E27FC236}">
                      <a16:creationId xmlns:a16="http://schemas.microsoft.com/office/drawing/2014/main" id="{E30B3B8E-52C3-4C18-9B6C-C1F350B7AA0E}"/>
                    </a:ext>
                  </a:extLst>
                </p:cNvPr>
                <p:cNvSpPr/>
                <p:nvPr/>
              </p:nvSpPr>
              <p:spPr>
                <a:xfrm>
                  <a:off x="3072384" y="201168"/>
                  <a:ext cx="306606" cy="52017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د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Rectangle 23">
                  <a:extLst>
                    <a:ext uri="{FF2B5EF4-FFF2-40B4-BE49-F238E27FC236}">
                      <a16:creationId xmlns:a16="http://schemas.microsoft.com/office/drawing/2014/main" id="{941CBD46-B487-4DA2-89F3-1668C0313DE9}"/>
                    </a:ext>
                  </a:extLst>
                </p:cNvPr>
                <p:cNvSpPr/>
                <p:nvPr/>
              </p:nvSpPr>
              <p:spPr>
                <a:xfrm>
                  <a:off x="2758439" y="252984"/>
                  <a:ext cx="309655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م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Rectangle 24">
                  <a:extLst>
                    <a:ext uri="{FF2B5EF4-FFF2-40B4-BE49-F238E27FC236}">
                      <a16:creationId xmlns:a16="http://schemas.microsoft.com/office/drawing/2014/main" id="{BD768F26-7EBC-47AC-A309-152F2AD0A1AF}"/>
                    </a:ext>
                  </a:extLst>
                </p:cNvPr>
                <p:cNvSpPr/>
                <p:nvPr/>
              </p:nvSpPr>
              <p:spPr>
                <a:xfrm>
                  <a:off x="2487169" y="466344"/>
                  <a:ext cx="35232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ة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" name="TextBox 53">
                <a:extLst>
                  <a:ext uri="{FF2B5EF4-FFF2-40B4-BE49-F238E27FC236}">
                    <a16:creationId xmlns:a16="http://schemas.microsoft.com/office/drawing/2014/main" id="{B726699E-FF8D-410C-AB4F-64D5635C4E10}"/>
                  </a:ext>
                </a:extLst>
              </p:cNvPr>
              <p:cNvSpPr txBox="1"/>
              <p:nvPr/>
            </p:nvSpPr>
            <p:spPr>
              <a:xfrm rot="21393787">
                <a:off x="629356" y="472920"/>
                <a:ext cx="706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العلوم</a:t>
                </a:r>
                <a:endParaRPr kumimoji="0" lang="en-US" sz="18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TextBox 54">
                <a:extLst>
                  <a:ext uri="{FF2B5EF4-FFF2-40B4-BE49-F238E27FC236}">
                    <a16:creationId xmlns:a16="http://schemas.microsoft.com/office/drawing/2014/main" id="{C8879D97-677B-4DA2-B593-8D26303F0DD5}"/>
                  </a:ext>
                </a:extLst>
              </p:cNvPr>
              <p:cNvSpPr txBox="1"/>
              <p:nvPr/>
            </p:nvSpPr>
            <p:spPr>
              <a:xfrm rot="21291467">
                <a:off x="-50061" y="983118"/>
                <a:ext cx="8866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79646">
                        <a:lumMod val="20000"/>
                        <a:lumOff val="80000"/>
                      </a:srgbClr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الطبيعية</a:t>
                </a:r>
                <a:endParaRPr kumimoji="0" lang="en-US" sz="18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79646">
                      <a:lumMod val="20000"/>
                      <a:lumOff val="80000"/>
                    </a:srgbClr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Rectangle 55">
                <a:extLst>
                  <a:ext uri="{FF2B5EF4-FFF2-40B4-BE49-F238E27FC236}">
                    <a16:creationId xmlns:a16="http://schemas.microsoft.com/office/drawing/2014/main" id="{836A2925-40BC-4A11-A1EC-A599E3E469C5}"/>
                  </a:ext>
                </a:extLst>
              </p:cNvPr>
              <p:cNvSpPr/>
              <p:nvPr/>
            </p:nvSpPr>
            <p:spPr>
              <a:xfrm rot="20280121">
                <a:off x="1289560" y="312256"/>
                <a:ext cx="410690" cy="40011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 w="10160">
                      <a:solidFill>
                        <a:srgbClr val="4BACC6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في</a:t>
                </a:r>
                <a:endParaRPr kumimoji="0" lang="en-US" sz="2000" b="1" i="0" u="none" strike="noStrike" kern="1200" cap="none" spc="0" normalizeH="0" baseline="0" noProof="0" dirty="0">
                  <a:ln w="10160">
                    <a:solidFill>
                      <a:srgbClr val="4BACC6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9610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كائن 1"/>
          <p:cNvGraphicFramePr>
            <a:graphicFrameLocks noChangeAspect="1"/>
          </p:cNvGraphicFramePr>
          <p:nvPr/>
        </p:nvGraphicFramePr>
        <p:xfrm>
          <a:off x="7305675" y="2600325"/>
          <a:ext cx="1768475" cy="154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معادلة" r:id="rId3" imgW="253800" imgH="228600" progId="Equation.3">
                  <p:embed/>
                </p:oleObj>
              </mc:Choice>
              <mc:Fallback>
                <p:oleObj name="معادلة" r:id="rId3" imgW="253800" imgH="228600" progId="Equation.3">
                  <p:embed/>
                  <p:pic>
                    <p:nvPicPr>
                      <p:cNvPr id="2" name="كائن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5675" y="2600325"/>
                        <a:ext cx="1768475" cy="15430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4258" name="Title 1"/>
          <p:cNvSpPr>
            <a:spLocks noGrp="1"/>
          </p:cNvSpPr>
          <p:nvPr>
            <p:ph type="title"/>
          </p:nvPr>
        </p:nvSpPr>
        <p:spPr>
          <a:xfrm>
            <a:off x="573331" y="1202965"/>
            <a:ext cx="10972800" cy="706438"/>
          </a:xfrm>
        </p:spPr>
        <p:txBody>
          <a:bodyPr/>
          <a:lstStyle/>
          <a:p>
            <a:r>
              <a:rPr lang="ar-SA" altLang="en-US" sz="4000" dirty="0">
                <a:solidFill>
                  <a:srgbClr val="FF0000"/>
                </a:solidFill>
              </a:rPr>
              <a:t>الجدول الدوري للعناصر</a:t>
            </a:r>
            <a:endParaRPr lang="en-US" altLang="en-US" sz="40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88067" name="Content Placeholder 2"/>
          <p:cNvSpPr>
            <a:spLocks noGrp="1"/>
          </p:cNvSpPr>
          <p:nvPr>
            <p:ph idx="1"/>
          </p:nvPr>
        </p:nvSpPr>
        <p:spPr>
          <a:xfrm>
            <a:off x="624131" y="1909141"/>
            <a:ext cx="11331308" cy="4661790"/>
          </a:xfrm>
        </p:spPr>
        <p:txBody>
          <a:bodyPr/>
          <a:lstStyle/>
          <a:p>
            <a:pPr algn="r" rtl="1">
              <a:defRPr/>
            </a:pPr>
            <a:r>
              <a:rPr lang="ar-SA" sz="2800" dirty="0"/>
              <a:t>طريقة كتابة العنصر في الجدول الدوري (مثال: النتروجين):</a:t>
            </a:r>
          </a:p>
          <a:p>
            <a:pPr algn="r" rtl="1">
              <a:defRPr/>
            </a:pPr>
            <a:endParaRPr lang="ar-SA" dirty="0"/>
          </a:p>
          <a:p>
            <a:pPr algn="r" rtl="1">
              <a:defRPr/>
            </a:pPr>
            <a:endParaRPr lang="ar-SA" dirty="0"/>
          </a:p>
          <a:p>
            <a:pPr marL="0" indent="0" algn="r" rtl="1">
              <a:buFont typeface="Arial" pitchFamily="34" charset="0"/>
              <a:buNone/>
              <a:defRPr/>
            </a:pPr>
            <a:endParaRPr lang="ar-SA" dirty="0"/>
          </a:p>
          <a:p>
            <a:pPr algn="r" rtl="1">
              <a:defRPr/>
            </a:pPr>
            <a:r>
              <a:rPr lang="ar-SA" sz="2800" dirty="0"/>
              <a:t>لاحظي أن الوزن الذري هو المكتوب في عناصر الجدول الدوري وليس عدد الكتلة.</a:t>
            </a:r>
            <a:endParaRPr lang="ar-SA" dirty="0"/>
          </a:p>
          <a:p>
            <a:pPr algn="r" rtl="1">
              <a:defRPr/>
            </a:pPr>
            <a:r>
              <a:rPr lang="ar-SA" sz="2400" dirty="0"/>
              <a:t>الصيغة التالية كانت فقط لحساب عدد البروتونات والإلكترونات والنيوترونات</a:t>
            </a:r>
            <a:r>
              <a:rPr lang="ar-SA" dirty="0"/>
              <a:t>.</a:t>
            </a:r>
            <a:endParaRPr lang="en-US" dirty="0">
              <a:cs typeface="Arial" pitchFamily="34" charset="0"/>
            </a:endParaRPr>
          </a:p>
        </p:txBody>
      </p:sp>
      <p:sp>
        <p:nvSpPr>
          <p:cNvPr id="22427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332602-DBE1-4E8B-B01E-C04EE097CF8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224261" name="TextBox 5"/>
          <p:cNvSpPr txBox="1">
            <a:spLocks noChangeArrowheads="1"/>
          </p:cNvSpPr>
          <p:nvPr/>
        </p:nvSpPr>
        <p:spPr bwMode="auto">
          <a:xfrm>
            <a:off x="4944249" y="2850790"/>
            <a:ext cx="182456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ajalla UI"/>
                <a:cs typeface="Majalla UI"/>
              </a:rPr>
              <a:t>العدد الذري</a:t>
            </a: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ajalla UI"/>
              <a:cs typeface="Majalla UI"/>
            </a:endParaRPr>
          </a:p>
        </p:txBody>
      </p:sp>
      <p:sp>
        <p:nvSpPr>
          <p:cNvPr id="224262" name="TextBox 6"/>
          <p:cNvSpPr txBox="1">
            <a:spLocks noChangeArrowheads="1"/>
          </p:cNvSpPr>
          <p:nvPr/>
        </p:nvSpPr>
        <p:spPr bwMode="auto">
          <a:xfrm>
            <a:off x="5038265" y="3575969"/>
            <a:ext cx="182456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ajalla UI"/>
                <a:cs typeface="Majalla UI"/>
              </a:rPr>
              <a:t>الوزن الذري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ajalla UI"/>
              <a:cs typeface="Majalla UI"/>
            </a:endParaRPr>
          </a:p>
        </p:txBody>
      </p:sp>
      <p:cxnSp>
        <p:nvCxnSpPr>
          <p:cNvPr id="9" name="Straight Arrow Connector 8"/>
          <p:cNvCxnSpPr>
            <a:stCxn id="224261" idx="3"/>
          </p:cNvCxnSpPr>
          <p:nvPr/>
        </p:nvCxnSpPr>
        <p:spPr>
          <a:xfrm>
            <a:off x="6768816" y="3050815"/>
            <a:ext cx="73236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224262" idx="3"/>
          </p:cNvCxnSpPr>
          <p:nvPr/>
        </p:nvCxnSpPr>
        <p:spPr>
          <a:xfrm>
            <a:off x="6862832" y="3775994"/>
            <a:ext cx="6383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265" name="TextBox 12"/>
          <p:cNvSpPr txBox="1">
            <a:spLocks noChangeArrowheads="1"/>
          </p:cNvSpPr>
          <p:nvPr/>
        </p:nvSpPr>
        <p:spPr bwMode="auto">
          <a:xfrm>
            <a:off x="4714687" y="5603236"/>
            <a:ext cx="182456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ajalla UI"/>
                <a:cs typeface="Majalla UI"/>
              </a:rPr>
              <a:t>عدد الكتلة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ajalla UI"/>
              <a:cs typeface="Majalla UI"/>
            </a:endParaRPr>
          </a:p>
        </p:txBody>
      </p:sp>
      <p:sp>
        <p:nvSpPr>
          <p:cNvPr id="224266" name="TextBox 13"/>
          <p:cNvSpPr txBox="1">
            <a:spLocks noChangeArrowheads="1"/>
          </p:cNvSpPr>
          <p:nvPr/>
        </p:nvSpPr>
        <p:spPr bwMode="auto">
          <a:xfrm>
            <a:off x="4798198" y="6035036"/>
            <a:ext cx="182456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ajalla UI"/>
                <a:cs typeface="Majalla UI"/>
              </a:rPr>
              <a:t>العدد الذري</a:t>
            </a: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ajalla UI"/>
              <a:cs typeface="Majalla UI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6487014" y="5789613"/>
            <a:ext cx="39581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24266" idx="3"/>
          </p:cNvCxnSpPr>
          <p:nvPr/>
        </p:nvCxnSpPr>
        <p:spPr>
          <a:xfrm>
            <a:off x="6622764" y="6235061"/>
            <a:ext cx="34925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347134" y="3050815"/>
            <a:ext cx="2497667" cy="6461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طريقة كتابة العنصر قي الجدول الدوري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Left Brace 16"/>
          <p:cNvSpPr/>
          <p:nvPr/>
        </p:nvSpPr>
        <p:spPr>
          <a:xfrm>
            <a:off x="4944248" y="2720616"/>
            <a:ext cx="203200" cy="143986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4271" name="TextBox 5"/>
          <p:cNvSpPr txBox="1">
            <a:spLocks noChangeArrowheads="1"/>
          </p:cNvSpPr>
          <p:nvPr/>
        </p:nvSpPr>
        <p:spPr bwMode="auto">
          <a:xfrm>
            <a:off x="7082082" y="5803261"/>
            <a:ext cx="93556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</a:p>
        </p:txBody>
      </p:sp>
      <p:sp>
        <p:nvSpPr>
          <p:cNvPr id="224272" name="TextBox 6"/>
          <p:cNvSpPr txBox="1">
            <a:spLocks noChangeArrowheads="1"/>
          </p:cNvSpPr>
          <p:nvPr/>
        </p:nvSpPr>
        <p:spPr bwMode="auto">
          <a:xfrm>
            <a:off x="6828082" y="5601648"/>
            <a:ext cx="673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14</a:t>
            </a:r>
          </a:p>
        </p:txBody>
      </p:sp>
      <p:sp>
        <p:nvSpPr>
          <p:cNvPr id="224273" name="TextBox 7"/>
          <p:cNvSpPr txBox="1">
            <a:spLocks noChangeArrowheads="1"/>
          </p:cNvSpPr>
          <p:nvPr/>
        </p:nvSpPr>
        <p:spPr bwMode="auto">
          <a:xfrm>
            <a:off x="6912749" y="6046148"/>
            <a:ext cx="67098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7</a:t>
            </a:r>
          </a:p>
        </p:txBody>
      </p:sp>
      <p:grpSp>
        <p:nvGrpSpPr>
          <p:cNvPr id="19" name="مجموعة 18"/>
          <p:cNvGrpSpPr/>
          <p:nvPr/>
        </p:nvGrpSpPr>
        <p:grpSpPr>
          <a:xfrm>
            <a:off x="-50058" y="70884"/>
            <a:ext cx="12242058" cy="6842106"/>
            <a:chOff x="-50058" y="70884"/>
            <a:chExt cx="12242058" cy="6842106"/>
          </a:xfrm>
        </p:grpSpPr>
        <p:grpSp>
          <p:nvGrpSpPr>
            <p:cNvPr id="21" name="مجموعة 20"/>
            <p:cNvGrpSpPr/>
            <p:nvPr/>
          </p:nvGrpSpPr>
          <p:grpSpPr>
            <a:xfrm>
              <a:off x="-46829" y="6276749"/>
              <a:ext cx="12238829" cy="636241"/>
              <a:chOff x="-46829" y="6276745"/>
              <a:chExt cx="12238829" cy="636241"/>
            </a:xfrm>
          </p:grpSpPr>
          <p:sp>
            <p:nvSpPr>
              <p:cNvPr id="32" name="TextBox 12">
                <a:extLst>
                  <a:ext uri="{FF2B5EF4-FFF2-40B4-BE49-F238E27FC236}">
                    <a16:creationId xmlns:a16="http://schemas.microsoft.com/office/drawing/2014/main" id="{5263B5FD-53D7-4FF0-A7C8-D80077DE792C}"/>
                  </a:ext>
                </a:extLst>
              </p:cNvPr>
              <p:cNvSpPr txBox="1"/>
              <p:nvPr/>
            </p:nvSpPr>
            <p:spPr>
              <a:xfrm>
                <a:off x="2200925" y="6570926"/>
                <a:ext cx="9991075" cy="26161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BBB59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مقرر مقدمة في العلوم الطبيعية – فصل الفيزياء – قسم الكيمياء – كلية العلوم - جامعة الملك عبدالعزيز – 2019 م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33" name="Group 38">
                <a:extLst>
                  <a:ext uri="{FF2B5EF4-FFF2-40B4-BE49-F238E27FC236}">
                    <a16:creationId xmlns:a16="http://schemas.microsoft.com/office/drawing/2014/main" id="{7AECDE4D-1849-406B-8FBB-F9C41410D5ED}"/>
                  </a:ext>
                </a:extLst>
              </p:cNvPr>
              <p:cNvGrpSpPr/>
              <p:nvPr/>
            </p:nvGrpSpPr>
            <p:grpSpPr>
              <a:xfrm>
                <a:off x="-46829" y="6276745"/>
                <a:ext cx="2209247" cy="636241"/>
                <a:chOff x="-46829" y="6276745"/>
                <a:chExt cx="2209247" cy="636241"/>
              </a:xfrm>
            </p:grpSpPr>
            <p:grpSp>
              <p:nvGrpSpPr>
                <p:cNvPr id="34" name="Group 37">
                  <a:extLst>
                    <a:ext uri="{FF2B5EF4-FFF2-40B4-BE49-F238E27FC236}">
                      <a16:creationId xmlns:a16="http://schemas.microsoft.com/office/drawing/2014/main" id="{29E13F30-7C38-4EF8-8FDE-A60875DF1610}"/>
                    </a:ext>
                  </a:extLst>
                </p:cNvPr>
                <p:cNvGrpSpPr/>
                <p:nvPr/>
              </p:nvGrpSpPr>
              <p:grpSpPr>
                <a:xfrm>
                  <a:off x="836728" y="6276745"/>
                  <a:ext cx="1325690" cy="636241"/>
                  <a:chOff x="836728" y="6276745"/>
                  <a:chExt cx="1325690" cy="636241"/>
                </a:xfrm>
              </p:grpSpPr>
              <p:sp>
                <p:nvSpPr>
                  <p:cNvPr id="36" name="Rectangle 14">
                    <a:extLst>
                      <a:ext uri="{FF2B5EF4-FFF2-40B4-BE49-F238E27FC236}">
                        <a16:creationId xmlns:a16="http://schemas.microsoft.com/office/drawing/2014/main" id="{2BCF4F4A-2A1F-49E3-AE44-7FA5C3524AB3}"/>
                      </a:ext>
                    </a:extLst>
                  </p:cNvPr>
                  <p:cNvSpPr/>
                  <p:nvPr/>
                </p:nvSpPr>
                <p:spPr>
                  <a:xfrm>
                    <a:off x="836728" y="6379537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2</a:t>
                    </a:r>
                  </a:p>
                </p:txBody>
              </p:sp>
              <p:sp>
                <p:nvSpPr>
                  <p:cNvPr id="37" name="Rectangle 15">
                    <a:extLst>
                      <a:ext uri="{FF2B5EF4-FFF2-40B4-BE49-F238E27FC236}">
                        <a16:creationId xmlns:a16="http://schemas.microsoft.com/office/drawing/2014/main" id="{65D5A948-2EFA-4484-9CD9-7A1E4BFA561D}"/>
                      </a:ext>
                    </a:extLst>
                  </p:cNvPr>
                  <p:cNvSpPr/>
                  <p:nvPr/>
                </p:nvSpPr>
                <p:spPr>
                  <a:xfrm>
                    <a:off x="1382535" y="6276745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0</a:t>
                    </a:r>
                  </a:p>
                </p:txBody>
              </p:sp>
              <p:sp>
                <p:nvSpPr>
                  <p:cNvPr id="38" name="Rectangle 17">
                    <a:extLst>
                      <a:ext uri="{FF2B5EF4-FFF2-40B4-BE49-F238E27FC236}">
                        <a16:creationId xmlns:a16="http://schemas.microsoft.com/office/drawing/2014/main" id="{140B63B1-4755-4AE6-9777-B08FDB0311AE}"/>
                      </a:ext>
                    </a:extLst>
                  </p:cNvPr>
                  <p:cNvSpPr/>
                  <p:nvPr/>
                </p:nvSpPr>
                <p:spPr>
                  <a:xfrm>
                    <a:off x="1795010" y="6389766"/>
                    <a:ext cx="367408" cy="52322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5</a:t>
                    </a:r>
                  </a:p>
                </p:txBody>
              </p:sp>
            </p:grpSp>
            <p:sp>
              <p:nvSpPr>
                <p:cNvPr id="35" name="Rectangle 18">
                  <a:extLst>
                    <a:ext uri="{FF2B5EF4-FFF2-40B4-BE49-F238E27FC236}">
                      <a16:creationId xmlns:a16="http://schemas.microsoft.com/office/drawing/2014/main" id="{73610869-FFF4-4249-959D-FA8C250B2233}"/>
                    </a:ext>
                  </a:extLst>
                </p:cNvPr>
                <p:cNvSpPr/>
                <p:nvPr/>
              </p:nvSpPr>
              <p:spPr>
                <a:xfrm>
                  <a:off x="-46829" y="6432702"/>
                  <a:ext cx="856325" cy="43088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200" b="1" i="0" u="none" strike="noStrike" kern="1200" cap="none" spc="0" normalizeH="0" baseline="0" noProof="0" dirty="0">
                      <a:ln w="13462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>
                        <a:outerShdw dist="38100" dir="2700000" algn="bl" rotWithShape="0">
                          <a:srgbClr val="4BACC6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+mn-cs"/>
                    </a:rPr>
                    <a:t>Chem</a:t>
                  </a:r>
                </a:p>
              </p:txBody>
            </p:sp>
          </p:grpSp>
        </p:grpSp>
        <p:grpSp>
          <p:nvGrpSpPr>
            <p:cNvPr id="22" name="Group 65">
              <a:extLst>
                <a:ext uri="{FF2B5EF4-FFF2-40B4-BE49-F238E27FC236}">
                  <a16:creationId xmlns:a16="http://schemas.microsoft.com/office/drawing/2014/main" id="{19F31CE1-23BD-462D-BDB2-843E29F9B493}"/>
                </a:ext>
              </a:extLst>
            </p:cNvPr>
            <p:cNvGrpSpPr/>
            <p:nvPr/>
          </p:nvGrpSpPr>
          <p:grpSpPr>
            <a:xfrm>
              <a:off x="-50058" y="70884"/>
              <a:ext cx="4242015" cy="1281566"/>
              <a:chOff x="-50061" y="70884"/>
              <a:chExt cx="4242015" cy="1281566"/>
            </a:xfrm>
          </p:grpSpPr>
          <p:grpSp>
            <p:nvGrpSpPr>
              <p:cNvPr id="23" name="Group 39">
                <a:extLst>
                  <a:ext uri="{FF2B5EF4-FFF2-40B4-BE49-F238E27FC236}">
                    <a16:creationId xmlns:a16="http://schemas.microsoft.com/office/drawing/2014/main" id="{3FBA8D37-E86B-48BF-A914-2A1891C14DA7}"/>
                  </a:ext>
                </a:extLst>
              </p:cNvPr>
              <p:cNvGrpSpPr/>
              <p:nvPr/>
            </p:nvGrpSpPr>
            <p:grpSpPr>
              <a:xfrm>
                <a:off x="2487169" y="70884"/>
                <a:ext cx="1704785" cy="918680"/>
                <a:chOff x="2487169" y="70884"/>
                <a:chExt cx="1704785" cy="918680"/>
              </a:xfrm>
            </p:grpSpPr>
            <p:sp>
              <p:nvSpPr>
                <p:cNvPr id="27" name="Rectangle 20">
                  <a:extLst>
                    <a:ext uri="{FF2B5EF4-FFF2-40B4-BE49-F238E27FC236}">
                      <a16:creationId xmlns:a16="http://schemas.microsoft.com/office/drawing/2014/main" id="{23C83B79-08AF-47EE-97AD-8E9AE9291333}"/>
                    </a:ext>
                  </a:extLst>
                </p:cNvPr>
                <p:cNvSpPr/>
                <p:nvPr/>
              </p:nvSpPr>
              <p:spPr>
                <a:xfrm>
                  <a:off x="3816948" y="708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م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Rectangle 21">
                  <a:extLst>
                    <a:ext uri="{FF2B5EF4-FFF2-40B4-BE49-F238E27FC236}">
                      <a16:creationId xmlns:a16="http://schemas.microsoft.com/office/drawing/2014/main" id="{474D89E4-13A4-4F86-8BB7-BC867366CD3D}"/>
                    </a:ext>
                  </a:extLst>
                </p:cNvPr>
                <p:cNvSpPr/>
                <p:nvPr/>
              </p:nvSpPr>
              <p:spPr>
                <a:xfrm>
                  <a:off x="3402420" y="2232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ق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Rectangle 22">
                  <a:extLst>
                    <a:ext uri="{FF2B5EF4-FFF2-40B4-BE49-F238E27FC236}">
                      <a16:creationId xmlns:a16="http://schemas.microsoft.com/office/drawing/2014/main" id="{E30B3B8E-52C3-4C18-9B6C-C1F350B7AA0E}"/>
                    </a:ext>
                  </a:extLst>
                </p:cNvPr>
                <p:cNvSpPr/>
                <p:nvPr/>
              </p:nvSpPr>
              <p:spPr>
                <a:xfrm>
                  <a:off x="3072384" y="201168"/>
                  <a:ext cx="306606" cy="52017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د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Rectangle 23">
                  <a:extLst>
                    <a:ext uri="{FF2B5EF4-FFF2-40B4-BE49-F238E27FC236}">
                      <a16:creationId xmlns:a16="http://schemas.microsoft.com/office/drawing/2014/main" id="{941CBD46-B487-4DA2-89F3-1668C0313DE9}"/>
                    </a:ext>
                  </a:extLst>
                </p:cNvPr>
                <p:cNvSpPr/>
                <p:nvPr/>
              </p:nvSpPr>
              <p:spPr>
                <a:xfrm>
                  <a:off x="2758439" y="252984"/>
                  <a:ext cx="309655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م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Rectangle 24">
                  <a:extLst>
                    <a:ext uri="{FF2B5EF4-FFF2-40B4-BE49-F238E27FC236}">
                      <a16:creationId xmlns:a16="http://schemas.microsoft.com/office/drawing/2014/main" id="{BD768F26-7EBC-47AC-A309-152F2AD0A1AF}"/>
                    </a:ext>
                  </a:extLst>
                </p:cNvPr>
                <p:cNvSpPr/>
                <p:nvPr/>
              </p:nvSpPr>
              <p:spPr>
                <a:xfrm>
                  <a:off x="2487169" y="466344"/>
                  <a:ext cx="35232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ة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4" name="TextBox 53">
                <a:extLst>
                  <a:ext uri="{FF2B5EF4-FFF2-40B4-BE49-F238E27FC236}">
                    <a16:creationId xmlns:a16="http://schemas.microsoft.com/office/drawing/2014/main" id="{B726699E-FF8D-410C-AB4F-64D5635C4E10}"/>
                  </a:ext>
                </a:extLst>
              </p:cNvPr>
              <p:cNvSpPr txBox="1"/>
              <p:nvPr/>
            </p:nvSpPr>
            <p:spPr>
              <a:xfrm rot="21393787">
                <a:off x="629356" y="472920"/>
                <a:ext cx="706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العلوم</a:t>
                </a:r>
                <a:endParaRPr kumimoji="0" lang="en-US" sz="18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TextBox 54">
                <a:extLst>
                  <a:ext uri="{FF2B5EF4-FFF2-40B4-BE49-F238E27FC236}">
                    <a16:creationId xmlns:a16="http://schemas.microsoft.com/office/drawing/2014/main" id="{C8879D97-677B-4DA2-B593-8D26303F0DD5}"/>
                  </a:ext>
                </a:extLst>
              </p:cNvPr>
              <p:cNvSpPr txBox="1"/>
              <p:nvPr/>
            </p:nvSpPr>
            <p:spPr>
              <a:xfrm rot="21291467">
                <a:off x="-50061" y="983118"/>
                <a:ext cx="8866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79646">
                        <a:lumMod val="20000"/>
                        <a:lumOff val="80000"/>
                      </a:srgbClr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الطبيعية</a:t>
                </a:r>
                <a:endParaRPr kumimoji="0" lang="en-US" sz="18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79646">
                      <a:lumMod val="20000"/>
                      <a:lumOff val="80000"/>
                    </a:srgbClr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Rectangle 55">
                <a:extLst>
                  <a:ext uri="{FF2B5EF4-FFF2-40B4-BE49-F238E27FC236}">
                    <a16:creationId xmlns:a16="http://schemas.microsoft.com/office/drawing/2014/main" id="{836A2925-40BC-4A11-A1EC-A599E3E469C5}"/>
                  </a:ext>
                </a:extLst>
              </p:cNvPr>
              <p:cNvSpPr/>
              <p:nvPr/>
            </p:nvSpPr>
            <p:spPr>
              <a:xfrm rot="20280121">
                <a:off x="1289560" y="312256"/>
                <a:ext cx="410690" cy="40011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 w="10160">
                      <a:solidFill>
                        <a:srgbClr val="4BACC6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في</a:t>
                </a:r>
                <a:endParaRPr kumimoji="0" lang="en-US" sz="2000" b="1" i="0" u="none" strike="noStrike" kern="1200" cap="none" spc="0" normalizeH="0" baseline="0" noProof="0" dirty="0">
                  <a:ln w="10160">
                    <a:solidFill>
                      <a:srgbClr val="4BACC6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9494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547172E-FFF7-4802-8FF9-52113E408930}"/>
              </a:ext>
            </a:extLst>
          </p:cNvPr>
          <p:cNvSpPr txBox="1"/>
          <p:nvPr/>
        </p:nvSpPr>
        <p:spPr>
          <a:xfrm rot="21393787">
            <a:off x="629357" y="472921"/>
            <a:ext cx="706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العلوم</a:t>
            </a:r>
            <a:endParaRPr kumimoji="0" lang="en-US" sz="1800" b="1" i="0" u="none" strike="noStrike" kern="1200" cap="none" spc="0" normalizeH="0" baseline="0" noProof="0" dirty="0">
              <a:ln w="6600">
                <a:solidFill>
                  <a:srgbClr val="C0504D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rgbClr val="C0504D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BE7055-94AF-42D6-8AB9-F481CCD113C9}"/>
              </a:ext>
            </a:extLst>
          </p:cNvPr>
          <p:cNvSpPr txBox="1"/>
          <p:nvPr/>
        </p:nvSpPr>
        <p:spPr>
          <a:xfrm rot="21291467">
            <a:off x="-50061" y="983119"/>
            <a:ext cx="886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79646">
                    <a:lumMod val="20000"/>
                    <a:lumOff val="80000"/>
                  </a:srgbClr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الطبيعية</a:t>
            </a:r>
            <a:endParaRPr kumimoji="0" lang="en-US" sz="1800" b="1" i="0" u="none" strike="noStrike" kern="1200" cap="none" spc="0" normalizeH="0" baseline="0" noProof="0" dirty="0">
              <a:ln w="6600">
                <a:solidFill>
                  <a:srgbClr val="C0504D"/>
                </a:solidFill>
                <a:prstDash val="solid"/>
              </a:ln>
              <a:solidFill>
                <a:srgbClr val="F79646">
                  <a:lumMod val="20000"/>
                  <a:lumOff val="80000"/>
                </a:srgbClr>
              </a:solidFill>
              <a:effectLst>
                <a:outerShdw dist="38100" dir="2700000" algn="tl" rotWithShape="0">
                  <a:srgbClr val="C0504D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مجموعة 2"/>
          <p:cNvGrpSpPr/>
          <p:nvPr/>
        </p:nvGrpSpPr>
        <p:grpSpPr>
          <a:xfrm>
            <a:off x="-46829" y="6276745"/>
            <a:ext cx="12238829" cy="636241"/>
            <a:chOff x="-46829" y="6276745"/>
            <a:chExt cx="12238829" cy="63624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263B5FD-53D7-4FF0-A7C8-D80077DE792C}"/>
                </a:ext>
              </a:extLst>
            </p:cNvPr>
            <p:cNvSpPr txBox="1"/>
            <p:nvPr/>
          </p:nvSpPr>
          <p:spPr>
            <a:xfrm>
              <a:off x="2200925" y="6570926"/>
              <a:ext cx="9991075" cy="26161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مقرر مقدمة في العلوم الطبيعية – فصل الفيزياء – قسم الكيمياء – كلية العلوم - جامعة الملك عبدالعزيز – 2019 م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AECDE4D-1849-406B-8FBB-F9C41410D5ED}"/>
                </a:ext>
              </a:extLst>
            </p:cNvPr>
            <p:cNvGrpSpPr/>
            <p:nvPr/>
          </p:nvGrpSpPr>
          <p:grpSpPr>
            <a:xfrm>
              <a:off x="-46829" y="6276745"/>
              <a:ext cx="2209248" cy="636241"/>
              <a:chOff x="-46829" y="6276745"/>
              <a:chExt cx="2209248" cy="636241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29E13F30-7C38-4EF8-8FDE-A60875DF1610}"/>
                  </a:ext>
                </a:extLst>
              </p:cNvPr>
              <p:cNvGrpSpPr/>
              <p:nvPr/>
            </p:nvGrpSpPr>
            <p:grpSpPr>
              <a:xfrm>
                <a:off x="836728" y="6276745"/>
                <a:ext cx="1325691" cy="636241"/>
                <a:chOff x="836728" y="6276745"/>
                <a:chExt cx="1325691" cy="636241"/>
              </a:xfrm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2BCF4F4A-2A1F-49E3-AE44-7FA5C3524AB3}"/>
                    </a:ext>
                  </a:extLst>
                </p:cNvPr>
                <p:cNvSpPr/>
                <p:nvPr/>
              </p:nvSpPr>
              <p:spPr>
                <a:xfrm>
                  <a:off x="836728" y="6379537"/>
                  <a:ext cx="386015" cy="528134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1" i="0" u="none" strike="noStrike" kern="1200" cap="none" spc="0" normalizeH="0" baseline="0" noProof="0" dirty="0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prstClr val="white">
                            <a:lumMod val="50000"/>
                          </a:prstClr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65D5A948-2EFA-4484-9CD9-7A1E4BFA561D}"/>
                    </a:ext>
                  </a:extLst>
                </p:cNvPr>
                <p:cNvSpPr/>
                <p:nvPr/>
              </p:nvSpPr>
              <p:spPr>
                <a:xfrm>
                  <a:off x="1382535" y="6276745"/>
                  <a:ext cx="386015" cy="528134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1" i="0" u="none" strike="noStrike" kern="1200" cap="none" spc="0" normalizeH="0" baseline="0" noProof="0" dirty="0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prstClr val="white">
                            <a:lumMod val="50000"/>
                          </a:prstClr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+mn-cs"/>
                    </a:rPr>
                    <a:t>0</a:t>
                  </a: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140B63B1-4755-4AE6-9777-B08FDB0311AE}"/>
                    </a:ext>
                  </a:extLst>
                </p:cNvPr>
                <p:cNvSpPr/>
                <p:nvPr/>
              </p:nvSpPr>
              <p:spPr>
                <a:xfrm>
                  <a:off x="1795011" y="6389766"/>
                  <a:ext cx="367408" cy="523220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1" i="0" u="none" strike="noStrike" kern="1200" cap="none" spc="0" normalizeH="0" baseline="0" noProof="0" dirty="0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prstClr val="white">
                            <a:lumMod val="50000"/>
                          </a:prstClr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+mn-cs"/>
                    </a:rPr>
                    <a:t>5</a:t>
                  </a:r>
                </a:p>
              </p:txBody>
            </p:sp>
          </p:grp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3610869-FFF4-4249-959D-FA8C250B2233}"/>
                  </a:ext>
                </a:extLst>
              </p:cNvPr>
              <p:cNvSpPr/>
              <p:nvPr/>
            </p:nvSpPr>
            <p:spPr>
              <a:xfrm>
                <a:off x="-46829" y="6432702"/>
                <a:ext cx="856325" cy="43088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>
                      <a:outerShdw dist="38100" dir="2700000" algn="bl" rotWithShape="0">
                        <a:srgbClr val="4BACC6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rPr>
                  <a:t>Chem</a:t>
                </a:r>
              </a:p>
            </p:txBody>
          </p:sp>
        </p:grp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E20B487-DBCC-4B2D-A018-CF3C98FBC042}"/>
              </a:ext>
            </a:extLst>
          </p:cNvPr>
          <p:cNvSpPr/>
          <p:nvPr/>
        </p:nvSpPr>
        <p:spPr>
          <a:xfrm rot="20280121">
            <a:off x="1289561" y="312257"/>
            <a:ext cx="41069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في</a:t>
            </a:r>
            <a:endParaRPr kumimoji="0" lang="en-US" sz="2000" b="1" i="0" u="none" strike="noStrike" kern="1200" cap="none" spc="0" normalizeH="0" baseline="0" noProof="0" dirty="0">
              <a:ln w="10160">
                <a:solidFill>
                  <a:srgbClr val="4BACC6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19F31CE1-23BD-462D-BDB2-843E29F9B493}"/>
              </a:ext>
            </a:extLst>
          </p:cNvPr>
          <p:cNvGrpSpPr/>
          <p:nvPr/>
        </p:nvGrpSpPr>
        <p:grpSpPr>
          <a:xfrm>
            <a:off x="-50061" y="70884"/>
            <a:ext cx="4242015" cy="1281566"/>
            <a:chOff x="-50061" y="70884"/>
            <a:chExt cx="4242015" cy="1281566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FBA8D37-E86B-48BF-A914-2A1891C14DA7}"/>
                </a:ext>
              </a:extLst>
            </p:cNvPr>
            <p:cNvGrpSpPr/>
            <p:nvPr/>
          </p:nvGrpSpPr>
          <p:grpSpPr>
            <a:xfrm>
              <a:off x="2487169" y="70884"/>
              <a:ext cx="1704785" cy="918680"/>
              <a:chOff x="2487169" y="70884"/>
              <a:chExt cx="1704785" cy="91868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3C83B79-08AF-47EE-97AD-8E9AE9291333}"/>
                  </a:ext>
                </a:extLst>
              </p:cNvPr>
              <p:cNvSpPr/>
              <p:nvPr/>
            </p:nvSpPr>
            <p:spPr>
              <a:xfrm>
                <a:off x="3816948" y="70884"/>
                <a:ext cx="375006" cy="5232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م</a:t>
                </a:r>
                <a:endParaRPr kumimoji="0" lang="en-US" sz="28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74D89E4-13A4-4F86-8BB7-BC867366CD3D}"/>
                  </a:ext>
                </a:extLst>
              </p:cNvPr>
              <p:cNvSpPr/>
              <p:nvPr/>
            </p:nvSpPr>
            <p:spPr>
              <a:xfrm>
                <a:off x="3402420" y="223284"/>
                <a:ext cx="375006" cy="5232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ق</a:t>
                </a:r>
                <a:endParaRPr kumimoji="0" lang="en-US" sz="28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30B3B8E-52C3-4C18-9B6C-C1F350B7AA0E}"/>
                  </a:ext>
                </a:extLst>
              </p:cNvPr>
              <p:cNvSpPr/>
              <p:nvPr/>
            </p:nvSpPr>
            <p:spPr>
              <a:xfrm>
                <a:off x="3072384" y="201168"/>
                <a:ext cx="306606" cy="52017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د</a:t>
                </a:r>
                <a:endParaRPr kumimoji="0" lang="en-US" sz="28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41CBD46-B487-4DA2-89F3-1668C0313DE9}"/>
                  </a:ext>
                </a:extLst>
              </p:cNvPr>
              <p:cNvSpPr/>
              <p:nvPr/>
            </p:nvSpPr>
            <p:spPr>
              <a:xfrm>
                <a:off x="2758439" y="252984"/>
                <a:ext cx="309655" cy="5232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م</a:t>
                </a:r>
                <a:endParaRPr kumimoji="0" lang="en-US" sz="28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D768F26-7EBC-47AC-A309-152F2AD0A1AF}"/>
                  </a:ext>
                </a:extLst>
              </p:cNvPr>
              <p:cNvSpPr/>
              <p:nvPr/>
            </p:nvSpPr>
            <p:spPr>
              <a:xfrm>
                <a:off x="2487169" y="466344"/>
                <a:ext cx="352326" cy="5232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ة</a:t>
                </a:r>
                <a:endParaRPr kumimoji="0" lang="en-US" sz="28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726699E-FF8D-410C-AB4F-64D5635C4E10}"/>
                </a:ext>
              </a:extLst>
            </p:cNvPr>
            <p:cNvSpPr txBox="1"/>
            <p:nvPr/>
          </p:nvSpPr>
          <p:spPr>
            <a:xfrm rot="21393787">
              <a:off x="629357" y="472920"/>
              <a:ext cx="7065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8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العلوم</a:t>
              </a:r>
              <a:endParaRPr kumimoji="0" lang="en-US" sz="18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8879D97-677B-4DA2-B593-8D26303F0DD5}"/>
                </a:ext>
              </a:extLst>
            </p:cNvPr>
            <p:cNvSpPr txBox="1"/>
            <p:nvPr/>
          </p:nvSpPr>
          <p:spPr>
            <a:xfrm rot="21291467">
              <a:off x="-50061" y="983118"/>
              <a:ext cx="8866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8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79646">
                      <a:lumMod val="20000"/>
                      <a:lumOff val="80000"/>
                    </a:srgbClr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الطبيعية</a:t>
              </a:r>
              <a:endParaRPr kumimoji="0" lang="en-US" sz="18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79646">
                    <a:lumMod val="20000"/>
                    <a:lumOff val="80000"/>
                  </a:srgbClr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36A2925-40BC-4A11-A1EC-A599E3E469C5}"/>
                </a:ext>
              </a:extLst>
            </p:cNvPr>
            <p:cNvSpPr/>
            <p:nvPr/>
          </p:nvSpPr>
          <p:spPr>
            <a:xfrm rot="20280121">
              <a:off x="1289561" y="312256"/>
              <a:ext cx="410690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 dirty="0">
                  <a:ln w="10160">
                    <a:solidFill>
                      <a:srgbClr val="4BACC6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في</a:t>
              </a:r>
              <a:endParaRPr kumimoji="0" lang="en-US" sz="2000" b="1" i="0" u="none" strike="noStrike" kern="1200" cap="none" spc="0" normalizeH="0" baseline="0" noProof="0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9023927" y="1635026"/>
            <a:ext cx="2987618" cy="92233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82550" rtl="1">
              <a:spcBef>
                <a:spcPts val="600"/>
              </a:spcBef>
              <a:defRPr/>
            </a:pPr>
            <a:r>
              <a:rPr lang="ar-SA" altLang="en-US" dirty="0">
                <a:latin typeface="Calibri" pitchFamily="34" charset="0"/>
                <a:cs typeface="Times New Roman" pitchFamily="18" charset="0"/>
              </a:rPr>
              <a:t>مخرجات التعلم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0EB49C-BAE6-48A2-8F8B-1FA9E9EEA7E4}"/>
              </a:ext>
            </a:extLst>
          </p:cNvPr>
          <p:cNvSpPr/>
          <p:nvPr/>
        </p:nvSpPr>
        <p:spPr>
          <a:xfrm>
            <a:off x="1662545" y="2557363"/>
            <a:ext cx="692062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مع نهاية فصل الكيمياء سوف تكون الطالبة قادرة على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ar-SA" sz="24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تسمية العناصر الكيميائية</a:t>
            </a:r>
            <a:endParaRPr kumimoji="0" lang="ar-S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ar-SA" sz="24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ذكر الرمز الكيميائي للعنصر</a:t>
            </a:r>
            <a:endParaRPr kumimoji="0" lang="ar-S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ar-SA" sz="24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وصف الذرة ومكوناتها</a:t>
            </a:r>
            <a:endParaRPr kumimoji="0" lang="ar-S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ar-SA" sz="24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حساب العدد الذري، عدد الكتلة والوزن الذري</a:t>
            </a:r>
            <a:endParaRPr kumimoji="0" lang="ar-S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ar-SA" sz="24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المقارنة بين الجزيئات والمركبات والأيونات</a:t>
            </a: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تعرف النظائر للعناصر الكيميائية</a:t>
            </a: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ar-S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ar-S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927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itle 1"/>
          <p:cNvSpPr>
            <a:spLocks noGrp="1"/>
          </p:cNvSpPr>
          <p:nvPr>
            <p:ph type="title"/>
          </p:nvPr>
        </p:nvSpPr>
        <p:spPr>
          <a:xfrm>
            <a:off x="609600" y="1235025"/>
            <a:ext cx="10972800" cy="4333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ar-SA" dirty="0">
                <a:solidFill>
                  <a:schemeClr val="accent4"/>
                </a:solidFill>
              </a:rPr>
              <a:t>تدريب</a:t>
            </a:r>
            <a:endParaRPr lang="en-US" dirty="0">
              <a:solidFill>
                <a:schemeClr val="accent4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417" y="1739849"/>
            <a:ext cx="10972800" cy="4525962"/>
          </a:xfrm>
        </p:spPr>
        <p:txBody>
          <a:bodyPr/>
          <a:lstStyle/>
          <a:p>
            <a:pPr algn="r" rtl="1">
              <a:defRPr/>
            </a:pPr>
            <a:r>
              <a:rPr lang="ar-SA" sz="2800" dirty="0"/>
              <a:t>ماهو الوزن الذري لذرة الأكسجين؟</a:t>
            </a:r>
          </a:p>
          <a:p>
            <a:pPr marL="0" indent="0" algn="r" rtl="1">
              <a:buFont typeface="Arial" pitchFamily="34" charset="0"/>
              <a:buNone/>
              <a:defRPr/>
            </a:pPr>
            <a:r>
              <a:rPr lang="ar-SA" sz="2800" dirty="0"/>
              <a:t>أ.      8</a:t>
            </a:r>
          </a:p>
          <a:p>
            <a:pPr marL="0" indent="0" algn="r" rtl="1">
              <a:buFont typeface="Arial" pitchFamily="34" charset="0"/>
              <a:buNone/>
              <a:defRPr/>
            </a:pPr>
            <a:r>
              <a:rPr lang="ar-SA" sz="2800" dirty="0"/>
              <a:t>ب.   16  </a:t>
            </a:r>
          </a:p>
          <a:p>
            <a:pPr marL="0" indent="0" algn="r" rtl="1">
              <a:buFont typeface="Arial" pitchFamily="34" charset="0"/>
              <a:buNone/>
              <a:defRPr/>
            </a:pPr>
            <a:r>
              <a:rPr lang="ar-SA" sz="2800" dirty="0"/>
              <a:t>ج.    10</a:t>
            </a:r>
            <a:endParaRPr lang="en-US" dirty="0"/>
          </a:p>
        </p:txBody>
      </p:sp>
      <p:sp>
        <p:nvSpPr>
          <p:cNvPr id="22528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373ECE-6E01-4187-9A98-FD5367AA151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pic>
        <p:nvPicPr>
          <p:cNvPr id="225284" name="صورة 2" descr="periodic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2401267"/>
            <a:ext cx="8508748" cy="3475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مجموعة 6"/>
          <p:cNvGrpSpPr/>
          <p:nvPr/>
        </p:nvGrpSpPr>
        <p:grpSpPr>
          <a:xfrm>
            <a:off x="-50058" y="70884"/>
            <a:ext cx="12242058" cy="6842106"/>
            <a:chOff x="-50058" y="70884"/>
            <a:chExt cx="12242058" cy="6842106"/>
          </a:xfrm>
        </p:grpSpPr>
        <p:grpSp>
          <p:nvGrpSpPr>
            <p:cNvPr id="8" name="مجموعة 7"/>
            <p:cNvGrpSpPr/>
            <p:nvPr/>
          </p:nvGrpSpPr>
          <p:grpSpPr>
            <a:xfrm>
              <a:off x="-46829" y="6276749"/>
              <a:ext cx="12238829" cy="636241"/>
              <a:chOff x="-46829" y="6276745"/>
              <a:chExt cx="12238829" cy="636241"/>
            </a:xfrm>
          </p:grpSpPr>
          <p:sp>
            <p:nvSpPr>
              <p:cNvPr id="19" name="TextBox 12">
                <a:extLst>
                  <a:ext uri="{FF2B5EF4-FFF2-40B4-BE49-F238E27FC236}">
                    <a16:creationId xmlns:a16="http://schemas.microsoft.com/office/drawing/2014/main" id="{5263B5FD-53D7-4FF0-A7C8-D80077DE792C}"/>
                  </a:ext>
                </a:extLst>
              </p:cNvPr>
              <p:cNvSpPr txBox="1"/>
              <p:nvPr/>
            </p:nvSpPr>
            <p:spPr>
              <a:xfrm>
                <a:off x="2200925" y="6570926"/>
                <a:ext cx="9991075" cy="26161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BBB59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مقرر مقدمة في العلوم الطبيعية – فصل الفيزياء – قسم الكيمياء – كلية العلوم - جامعة الملك عبدالعزيز – 2019 م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0" name="Group 38">
                <a:extLst>
                  <a:ext uri="{FF2B5EF4-FFF2-40B4-BE49-F238E27FC236}">
                    <a16:creationId xmlns:a16="http://schemas.microsoft.com/office/drawing/2014/main" id="{7AECDE4D-1849-406B-8FBB-F9C41410D5ED}"/>
                  </a:ext>
                </a:extLst>
              </p:cNvPr>
              <p:cNvGrpSpPr/>
              <p:nvPr/>
            </p:nvGrpSpPr>
            <p:grpSpPr>
              <a:xfrm>
                <a:off x="-46829" y="6276745"/>
                <a:ext cx="2209247" cy="636241"/>
                <a:chOff x="-46829" y="6276745"/>
                <a:chExt cx="2209247" cy="636241"/>
              </a:xfrm>
            </p:grpSpPr>
            <p:grpSp>
              <p:nvGrpSpPr>
                <p:cNvPr id="21" name="Group 37">
                  <a:extLst>
                    <a:ext uri="{FF2B5EF4-FFF2-40B4-BE49-F238E27FC236}">
                      <a16:creationId xmlns:a16="http://schemas.microsoft.com/office/drawing/2014/main" id="{29E13F30-7C38-4EF8-8FDE-A60875DF1610}"/>
                    </a:ext>
                  </a:extLst>
                </p:cNvPr>
                <p:cNvGrpSpPr/>
                <p:nvPr/>
              </p:nvGrpSpPr>
              <p:grpSpPr>
                <a:xfrm>
                  <a:off x="836728" y="6276745"/>
                  <a:ext cx="1325690" cy="636241"/>
                  <a:chOff x="836728" y="6276745"/>
                  <a:chExt cx="1325690" cy="636241"/>
                </a:xfrm>
              </p:grpSpPr>
              <p:sp>
                <p:nvSpPr>
                  <p:cNvPr id="23" name="Rectangle 14">
                    <a:extLst>
                      <a:ext uri="{FF2B5EF4-FFF2-40B4-BE49-F238E27FC236}">
                        <a16:creationId xmlns:a16="http://schemas.microsoft.com/office/drawing/2014/main" id="{2BCF4F4A-2A1F-49E3-AE44-7FA5C3524AB3}"/>
                      </a:ext>
                    </a:extLst>
                  </p:cNvPr>
                  <p:cNvSpPr/>
                  <p:nvPr/>
                </p:nvSpPr>
                <p:spPr>
                  <a:xfrm>
                    <a:off x="836728" y="6379537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2</a:t>
                    </a:r>
                  </a:p>
                </p:txBody>
              </p:sp>
              <p:sp>
                <p:nvSpPr>
                  <p:cNvPr id="24" name="Rectangle 15">
                    <a:extLst>
                      <a:ext uri="{FF2B5EF4-FFF2-40B4-BE49-F238E27FC236}">
                        <a16:creationId xmlns:a16="http://schemas.microsoft.com/office/drawing/2014/main" id="{65D5A948-2EFA-4484-9CD9-7A1E4BFA561D}"/>
                      </a:ext>
                    </a:extLst>
                  </p:cNvPr>
                  <p:cNvSpPr/>
                  <p:nvPr/>
                </p:nvSpPr>
                <p:spPr>
                  <a:xfrm>
                    <a:off x="1382535" y="6276745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0</a:t>
                    </a:r>
                  </a:p>
                </p:txBody>
              </p:sp>
              <p:sp>
                <p:nvSpPr>
                  <p:cNvPr id="25" name="Rectangle 17">
                    <a:extLst>
                      <a:ext uri="{FF2B5EF4-FFF2-40B4-BE49-F238E27FC236}">
                        <a16:creationId xmlns:a16="http://schemas.microsoft.com/office/drawing/2014/main" id="{140B63B1-4755-4AE6-9777-B08FDB0311AE}"/>
                      </a:ext>
                    </a:extLst>
                  </p:cNvPr>
                  <p:cNvSpPr/>
                  <p:nvPr/>
                </p:nvSpPr>
                <p:spPr>
                  <a:xfrm>
                    <a:off x="1795010" y="6389766"/>
                    <a:ext cx="367408" cy="52322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5</a:t>
                    </a:r>
                  </a:p>
                </p:txBody>
              </p:sp>
            </p:grpSp>
            <p:sp>
              <p:nvSpPr>
                <p:cNvPr id="22" name="Rectangle 18">
                  <a:extLst>
                    <a:ext uri="{FF2B5EF4-FFF2-40B4-BE49-F238E27FC236}">
                      <a16:creationId xmlns:a16="http://schemas.microsoft.com/office/drawing/2014/main" id="{73610869-FFF4-4249-959D-FA8C250B2233}"/>
                    </a:ext>
                  </a:extLst>
                </p:cNvPr>
                <p:cNvSpPr/>
                <p:nvPr/>
              </p:nvSpPr>
              <p:spPr>
                <a:xfrm>
                  <a:off x="-46829" y="6432702"/>
                  <a:ext cx="856325" cy="43088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200" b="1" i="0" u="none" strike="noStrike" kern="1200" cap="none" spc="0" normalizeH="0" baseline="0" noProof="0" dirty="0">
                      <a:ln w="13462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>
                        <a:outerShdw dist="38100" dir="2700000" algn="bl" rotWithShape="0">
                          <a:srgbClr val="4BACC6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+mn-cs"/>
                    </a:rPr>
                    <a:t>Chem</a:t>
                  </a:r>
                </a:p>
              </p:txBody>
            </p:sp>
          </p:grpSp>
        </p:grpSp>
        <p:grpSp>
          <p:nvGrpSpPr>
            <p:cNvPr id="9" name="Group 65">
              <a:extLst>
                <a:ext uri="{FF2B5EF4-FFF2-40B4-BE49-F238E27FC236}">
                  <a16:creationId xmlns:a16="http://schemas.microsoft.com/office/drawing/2014/main" id="{19F31CE1-23BD-462D-BDB2-843E29F9B493}"/>
                </a:ext>
              </a:extLst>
            </p:cNvPr>
            <p:cNvGrpSpPr/>
            <p:nvPr/>
          </p:nvGrpSpPr>
          <p:grpSpPr>
            <a:xfrm>
              <a:off x="-50058" y="70884"/>
              <a:ext cx="4242015" cy="1281566"/>
              <a:chOff x="-50061" y="70884"/>
              <a:chExt cx="4242015" cy="1281566"/>
            </a:xfrm>
          </p:grpSpPr>
          <p:grpSp>
            <p:nvGrpSpPr>
              <p:cNvPr id="10" name="Group 39">
                <a:extLst>
                  <a:ext uri="{FF2B5EF4-FFF2-40B4-BE49-F238E27FC236}">
                    <a16:creationId xmlns:a16="http://schemas.microsoft.com/office/drawing/2014/main" id="{3FBA8D37-E86B-48BF-A914-2A1891C14DA7}"/>
                  </a:ext>
                </a:extLst>
              </p:cNvPr>
              <p:cNvGrpSpPr/>
              <p:nvPr/>
            </p:nvGrpSpPr>
            <p:grpSpPr>
              <a:xfrm>
                <a:off x="2487169" y="70884"/>
                <a:ext cx="1704785" cy="918680"/>
                <a:chOff x="2487169" y="70884"/>
                <a:chExt cx="1704785" cy="918680"/>
              </a:xfrm>
            </p:grpSpPr>
            <p:sp>
              <p:nvSpPr>
                <p:cNvPr id="14" name="Rectangle 20">
                  <a:extLst>
                    <a:ext uri="{FF2B5EF4-FFF2-40B4-BE49-F238E27FC236}">
                      <a16:creationId xmlns:a16="http://schemas.microsoft.com/office/drawing/2014/main" id="{23C83B79-08AF-47EE-97AD-8E9AE9291333}"/>
                    </a:ext>
                  </a:extLst>
                </p:cNvPr>
                <p:cNvSpPr/>
                <p:nvPr/>
              </p:nvSpPr>
              <p:spPr>
                <a:xfrm>
                  <a:off x="3816948" y="708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م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Rectangle 21">
                  <a:extLst>
                    <a:ext uri="{FF2B5EF4-FFF2-40B4-BE49-F238E27FC236}">
                      <a16:creationId xmlns:a16="http://schemas.microsoft.com/office/drawing/2014/main" id="{474D89E4-13A4-4F86-8BB7-BC867366CD3D}"/>
                    </a:ext>
                  </a:extLst>
                </p:cNvPr>
                <p:cNvSpPr/>
                <p:nvPr/>
              </p:nvSpPr>
              <p:spPr>
                <a:xfrm>
                  <a:off x="3402420" y="2232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ق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Rectangle 22">
                  <a:extLst>
                    <a:ext uri="{FF2B5EF4-FFF2-40B4-BE49-F238E27FC236}">
                      <a16:creationId xmlns:a16="http://schemas.microsoft.com/office/drawing/2014/main" id="{E30B3B8E-52C3-4C18-9B6C-C1F350B7AA0E}"/>
                    </a:ext>
                  </a:extLst>
                </p:cNvPr>
                <p:cNvSpPr/>
                <p:nvPr/>
              </p:nvSpPr>
              <p:spPr>
                <a:xfrm>
                  <a:off x="3072384" y="201168"/>
                  <a:ext cx="306606" cy="52017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د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Rectangle 23">
                  <a:extLst>
                    <a:ext uri="{FF2B5EF4-FFF2-40B4-BE49-F238E27FC236}">
                      <a16:creationId xmlns:a16="http://schemas.microsoft.com/office/drawing/2014/main" id="{941CBD46-B487-4DA2-89F3-1668C0313DE9}"/>
                    </a:ext>
                  </a:extLst>
                </p:cNvPr>
                <p:cNvSpPr/>
                <p:nvPr/>
              </p:nvSpPr>
              <p:spPr>
                <a:xfrm>
                  <a:off x="2758439" y="252984"/>
                  <a:ext cx="309655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م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Rectangle 24">
                  <a:extLst>
                    <a:ext uri="{FF2B5EF4-FFF2-40B4-BE49-F238E27FC236}">
                      <a16:creationId xmlns:a16="http://schemas.microsoft.com/office/drawing/2014/main" id="{BD768F26-7EBC-47AC-A309-152F2AD0A1AF}"/>
                    </a:ext>
                  </a:extLst>
                </p:cNvPr>
                <p:cNvSpPr/>
                <p:nvPr/>
              </p:nvSpPr>
              <p:spPr>
                <a:xfrm>
                  <a:off x="2487169" y="466344"/>
                  <a:ext cx="35232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ة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" name="TextBox 53">
                <a:extLst>
                  <a:ext uri="{FF2B5EF4-FFF2-40B4-BE49-F238E27FC236}">
                    <a16:creationId xmlns:a16="http://schemas.microsoft.com/office/drawing/2014/main" id="{B726699E-FF8D-410C-AB4F-64D5635C4E10}"/>
                  </a:ext>
                </a:extLst>
              </p:cNvPr>
              <p:cNvSpPr txBox="1"/>
              <p:nvPr/>
            </p:nvSpPr>
            <p:spPr>
              <a:xfrm rot="21393787">
                <a:off x="629356" y="472920"/>
                <a:ext cx="706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العلوم</a:t>
                </a:r>
                <a:endParaRPr kumimoji="0" lang="en-US" sz="18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TextBox 54">
                <a:extLst>
                  <a:ext uri="{FF2B5EF4-FFF2-40B4-BE49-F238E27FC236}">
                    <a16:creationId xmlns:a16="http://schemas.microsoft.com/office/drawing/2014/main" id="{C8879D97-677B-4DA2-B593-8D26303F0DD5}"/>
                  </a:ext>
                </a:extLst>
              </p:cNvPr>
              <p:cNvSpPr txBox="1"/>
              <p:nvPr/>
            </p:nvSpPr>
            <p:spPr>
              <a:xfrm rot="21291467">
                <a:off x="-50061" y="983118"/>
                <a:ext cx="8866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79646">
                        <a:lumMod val="20000"/>
                        <a:lumOff val="80000"/>
                      </a:srgbClr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الطبيعية</a:t>
                </a:r>
                <a:endParaRPr kumimoji="0" lang="en-US" sz="18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79646">
                      <a:lumMod val="20000"/>
                      <a:lumOff val="80000"/>
                    </a:srgbClr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Rectangle 55">
                <a:extLst>
                  <a:ext uri="{FF2B5EF4-FFF2-40B4-BE49-F238E27FC236}">
                    <a16:creationId xmlns:a16="http://schemas.microsoft.com/office/drawing/2014/main" id="{836A2925-40BC-4A11-A1EC-A599E3E469C5}"/>
                  </a:ext>
                </a:extLst>
              </p:cNvPr>
              <p:cNvSpPr/>
              <p:nvPr/>
            </p:nvSpPr>
            <p:spPr>
              <a:xfrm rot="20280121">
                <a:off x="1289560" y="312256"/>
                <a:ext cx="410690" cy="40011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 w="10160">
                      <a:solidFill>
                        <a:srgbClr val="4BACC6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في</a:t>
                </a:r>
                <a:endParaRPr kumimoji="0" lang="en-US" sz="2000" b="1" i="0" u="none" strike="noStrike" kern="1200" cap="none" spc="0" normalizeH="0" baseline="0" noProof="0" dirty="0">
                  <a:ln w="10160">
                    <a:solidFill>
                      <a:srgbClr val="4BACC6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إطار 1"/>
          <p:cNvSpPr/>
          <p:nvPr/>
        </p:nvSpPr>
        <p:spPr>
          <a:xfrm>
            <a:off x="7182814" y="2483892"/>
            <a:ext cx="691944" cy="928048"/>
          </a:xfrm>
          <a:prstGeom prst="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951" y="1374275"/>
            <a:ext cx="1313494" cy="107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4732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2435745" y="2429301"/>
            <a:ext cx="7543800" cy="120100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82550" algn="ctr" rtl="1">
              <a:spcBef>
                <a:spcPts val="600"/>
              </a:spcBef>
              <a:defRPr/>
            </a:pPr>
            <a:r>
              <a:rPr lang="ar-SA" dirty="0"/>
              <a:t>النظـــائر</a:t>
            </a:r>
            <a:endParaRPr lang="en-US" dirty="0"/>
          </a:p>
        </p:txBody>
      </p:sp>
      <p:grpSp>
        <p:nvGrpSpPr>
          <p:cNvPr id="22" name="مجموعة 21"/>
          <p:cNvGrpSpPr/>
          <p:nvPr/>
        </p:nvGrpSpPr>
        <p:grpSpPr>
          <a:xfrm>
            <a:off x="-50058" y="70884"/>
            <a:ext cx="12242058" cy="6842106"/>
            <a:chOff x="-50058" y="70884"/>
            <a:chExt cx="12242058" cy="6842106"/>
          </a:xfrm>
        </p:grpSpPr>
        <p:grpSp>
          <p:nvGrpSpPr>
            <p:cNvPr id="23" name="مجموعة 22"/>
            <p:cNvGrpSpPr/>
            <p:nvPr/>
          </p:nvGrpSpPr>
          <p:grpSpPr>
            <a:xfrm>
              <a:off x="-46829" y="6276749"/>
              <a:ext cx="12238829" cy="636241"/>
              <a:chOff x="-46829" y="6276745"/>
              <a:chExt cx="12238829" cy="636241"/>
            </a:xfrm>
          </p:grpSpPr>
          <p:sp>
            <p:nvSpPr>
              <p:cNvPr id="35" name="TextBox 12">
                <a:extLst>
                  <a:ext uri="{FF2B5EF4-FFF2-40B4-BE49-F238E27FC236}">
                    <a16:creationId xmlns:a16="http://schemas.microsoft.com/office/drawing/2014/main" id="{5263B5FD-53D7-4FF0-A7C8-D80077DE792C}"/>
                  </a:ext>
                </a:extLst>
              </p:cNvPr>
              <p:cNvSpPr txBox="1"/>
              <p:nvPr/>
            </p:nvSpPr>
            <p:spPr>
              <a:xfrm>
                <a:off x="2200925" y="6570926"/>
                <a:ext cx="9991075" cy="26161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BBB59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مقرر مقدمة في العلوم الطبيعية – فصل الفيزياء – قسم الكيمياء – كلية العلوم - جامعة الملك عبدالعزيز – 2019 م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36" name="Group 38">
                <a:extLst>
                  <a:ext uri="{FF2B5EF4-FFF2-40B4-BE49-F238E27FC236}">
                    <a16:creationId xmlns:a16="http://schemas.microsoft.com/office/drawing/2014/main" id="{7AECDE4D-1849-406B-8FBB-F9C41410D5ED}"/>
                  </a:ext>
                </a:extLst>
              </p:cNvPr>
              <p:cNvGrpSpPr/>
              <p:nvPr/>
            </p:nvGrpSpPr>
            <p:grpSpPr>
              <a:xfrm>
                <a:off x="-46829" y="6276745"/>
                <a:ext cx="2209247" cy="636241"/>
                <a:chOff x="-46829" y="6276745"/>
                <a:chExt cx="2209247" cy="636241"/>
              </a:xfrm>
            </p:grpSpPr>
            <p:grpSp>
              <p:nvGrpSpPr>
                <p:cNvPr id="37" name="Group 37">
                  <a:extLst>
                    <a:ext uri="{FF2B5EF4-FFF2-40B4-BE49-F238E27FC236}">
                      <a16:creationId xmlns:a16="http://schemas.microsoft.com/office/drawing/2014/main" id="{29E13F30-7C38-4EF8-8FDE-A60875DF1610}"/>
                    </a:ext>
                  </a:extLst>
                </p:cNvPr>
                <p:cNvGrpSpPr/>
                <p:nvPr/>
              </p:nvGrpSpPr>
              <p:grpSpPr>
                <a:xfrm>
                  <a:off x="836728" y="6276745"/>
                  <a:ext cx="1325690" cy="636241"/>
                  <a:chOff x="836728" y="6276745"/>
                  <a:chExt cx="1325690" cy="636241"/>
                </a:xfrm>
              </p:grpSpPr>
              <p:sp>
                <p:nvSpPr>
                  <p:cNvPr id="39" name="Rectangle 14">
                    <a:extLst>
                      <a:ext uri="{FF2B5EF4-FFF2-40B4-BE49-F238E27FC236}">
                        <a16:creationId xmlns:a16="http://schemas.microsoft.com/office/drawing/2014/main" id="{2BCF4F4A-2A1F-49E3-AE44-7FA5C3524AB3}"/>
                      </a:ext>
                    </a:extLst>
                  </p:cNvPr>
                  <p:cNvSpPr/>
                  <p:nvPr/>
                </p:nvSpPr>
                <p:spPr>
                  <a:xfrm>
                    <a:off x="836728" y="6379537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2</a:t>
                    </a:r>
                  </a:p>
                </p:txBody>
              </p:sp>
              <p:sp>
                <p:nvSpPr>
                  <p:cNvPr id="40" name="Rectangle 15">
                    <a:extLst>
                      <a:ext uri="{FF2B5EF4-FFF2-40B4-BE49-F238E27FC236}">
                        <a16:creationId xmlns:a16="http://schemas.microsoft.com/office/drawing/2014/main" id="{65D5A948-2EFA-4484-9CD9-7A1E4BFA561D}"/>
                      </a:ext>
                    </a:extLst>
                  </p:cNvPr>
                  <p:cNvSpPr/>
                  <p:nvPr/>
                </p:nvSpPr>
                <p:spPr>
                  <a:xfrm>
                    <a:off x="1382535" y="6276745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0</a:t>
                    </a:r>
                  </a:p>
                </p:txBody>
              </p:sp>
              <p:sp>
                <p:nvSpPr>
                  <p:cNvPr id="41" name="Rectangle 17">
                    <a:extLst>
                      <a:ext uri="{FF2B5EF4-FFF2-40B4-BE49-F238E27FC236}">
                        <a16:creationId xmlns:a16="http://schemas.microsoft.com/office/drawing/2014/main" id="{140B63B1-4755-4AE6-9777-B08FDB0311AE}"/>
                      </a:ext>
                    </a:extLst>
                  </p:cNvPr>
                  <p:cNvSpPr/>
                  <p:nvPr/>
                </p:nvSpPr>
                <p:spPr>
                  <a:xfrm>
                    <a:off x="1795010" y="6389766"/>
                    <a:ext cx="367408" cy="52322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5</a:t>
                    </a:r>
                  </a:p>
                </p:txBody>
              </p:sp>
            </p:grpSp>
            <p:sp>
              <p:nvSpPr>
                <p:cNvPr id="38" name="Rectangle 18">
                  <a:extLst>
                    <a:ext uri="{FF2B5EF4-FFF2-40B4-BE49-F238E27FC236}">
                      <a16:creationId xmlns:a16="http://schemas.microsoft.com/office/drawing/2014/main" id="{73610869-FFF4-4249-959D-FA8C250B2233}"/>
                    </a:ext>
                  </a:extLst>
                </p:cNvPr>
                <p:cNvSpPr/>
                <p:nvPr/>
              </p:nvSpPr>
              <p:spPr>
                <a:xfrm>
                  <a:off x="-46829" y="6432702"/>
                  <a:ext cx="856325" cy="43088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200" b="1" i="0" u="none" strike="noStrike" kern="1200" cap="none" spc="0" normalizeH="0" baseline="0" noProof="0" dirty="0">
                      <a:ln w="13462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>
                        <a:outerShdw dist="38100" dir="2700000" algn="bl" rotWithShape="0">
                          <a:srgbClr val="4BACC6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+mn-cs"/>
                    </a:rPr>
                    <a:t>Chem</a:t>
                  </a:r>
                </a:p>
              </p:txBody>
            </p:sp>
          </p:grpSp>
        </p:grpSp>
        <p:grpSp>
          <p:nvGrpSpPr>
            <p:cNvPr id="24" name="Group 65">
              <a:extLst>
                <a:ext uri="{FF2B5EF4-FFF2-40B4-BE49-F238E27FC236}">
                  <a16:creationId xmlns:a16="http://schemas.microsoft.com/office/drawing/2014/main" id="{19F31CE1-23BD-462D-BDB2-843E29F9B493}"/>
                </a:ext>
              </a:extLst>
            </p:cNvPr>
            <p:cNvGrpSpPr/>
            <p:nvPr/>
          </p:nvGrpSpPr>
          <p:grpSpPr>
            <a:xfrm>
              <a:off x="-50058" y="70884"/>
              <a:ext cx="4242015" cy="1281566"/>
              <a:chOff x="-50061" y="70884"/>
              <a:chExt cx="4242015" cy="1281566"/>
            </a:xfrm>
          </p:grpSpPr>
          <p:grpSp>
            <p:nvGrpSpPr>
              <p:cNvPr id="25" name="Group 39">
                <a:extLst>
                  <a:ext uri="{FF2B5EF4-FFF2-40B4-BE49-F238E27FC236}">
                    <a16:creationId xmlns:a16="http://schemas.microsoft.com/office/drawing/2014/main" id="{3FBA8D37-E86B-48BF-A914-2A1891C14DA7}"/>
                  </a:ext>
                </a:extLst>
              </p:cNvPr>
              <p:cNvGrpSpPr/>
              <p:nvPr/>
            </p:nvGrpSpPr>
            <p:grpSpPr>
              <a:xfrm>
                <a:off x="2487169" y="70884"/>
                <a:ext cx="1704785" cy="918680"/>
                <a:chOff x="2487169" y="70884"/>
                <a:chExt cx="1704785" cy="918680"/>
              </a:xfrm>
            </p:grpSpPr>
            <p:sp>
              <p:nvSpPr>
                <p:cNvPr id="30" name="Rectangle 20">
                  <a:extLst>
                    <a:ext uri="{FF2B5EF4-FFF2-40B4-BE49-F238E27FC236}">
                      <a16:creationId xmlns:a16="http://schemas.microsoft.com/office/drawing/2014/main" id="{23C83B79-08AF-47EE-97AD-8E9AE9291333}"/>
                    </a:ext>
                  </a:extLst>
                </p:cNvPr>
                <p:cNvSpPr/>
                <p:nvPr/>
              </p:nvSpPr>
              <p:spPr>
                <a:xfrm>
                  <a:off x="3816948" y="708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م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Rectangle 21">
                  <a:extLst>
                    <a:ext uri="{FF2B5EF4-FFF2-40B4-BE49-F238E27FC236}">
                      <a16:creationId xmlns:a16="http://schemas.microsoft.com/office/drawing/2014/main" id="{474D89E4-13A4-4F86-8BB7-BC867366CD3D}"/>
                    </a:ext>
                  </a:extLst>
                </p:cNvPr>
                <p:cNvSpPr/>
                <p:nvPr/>
              </p:nvSpPr>
              <p:spPr>
                <a:xfrm>
                  <a:off x="3402420" y="2232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ق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Rectangle 22">
                  <a:extLst>
                    <a:ext uri="{FF2B5EF4-FFF2-40B4-BE49-F238E27FC236}">
                      <a16:creationId xmlns:a16="http://schemas.microsoft.com/office/drawing/2014/main" id="{E30B3B8E-52C3-4C18-9B6C-C1F350B7AA0E}"/>
                    </a:ext>
                  </a:extLst>
                </p:cNvPr>
                <p:cNvSpPr/>
                <p:nvPr/>
              </p:nvSpPr>
              <p:spPr>
                <a:xfrm>
                  <a:off x="3072384" y="201168"/>
                  <a:ext cx="306606" cy="52017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د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Rectangle 23">
                  <a:extLst>
                    <a:ext uri="{FF2B5EF4-FFF2-40B4-BE49-F238E27FC236}">
                      <a16:creationId xmlns:a16="http://schemas.microsoft.com/office/drawing/2014/main" id="{941CBD46-B487-4DA2-89F3-1668C0313DE9}"/>
                    </a:ext>
                  </a:extLst>
                </p:cNvPr>
                <p:cNvSpPr/>
                <p:nvPr/>
              </p:nvSpPr>
              <p:spPr>
                <a:xfrm>
                  <a:off x="2758439" y="252984"/>
                  <a:ext cx="309655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م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Rectangle 24">
                  <a:extLst>
                    <a:ext uri="{FF2B5EF4-FFF2-40B4-BE49-F238E27FC236}">
                      <a16:creationId xmlns:a16="http://schemas.microsoft.com/office/drawing/2014/main" id="{BD768F26-7EBC-47AC-A309-152F2AD0A1AF}"/>
                    </a:ext>
                  </a:extLst>
                </p:cNvPr>
                <p:cNvSpPr/>
                <p:nvPr/>
              </p:nvSpPr>
              <p:spPr>
                <a:xfrm>
                  <a:off x="2487169" y="466344"/>
                  <a:ext cx="35232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ة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6" name="TextBox 53">
                <a:extLst>
                  <a:ext uri="{FF2B5EF4-FFF2-40B4-BE49-F238E27FC236}">
                    <a16:creationId xmlns:a16="http://schemas.microsoft.com/office/drawing/2014/main" id="{B726699E-FF8D-410C-AB4F-64D5635C4E10}"/>
                  </a:ext>
                </a:extLst>
              </p:cNvPr>
              <p:cNvSpPr txBox="1"/>
              <p:nvPr/>
            </p:nvSpPr>
            <p:spPr>
              <a:xfrm rot="21393787">
                <a:off x="629356" y="472920"/>
                <a:ext cx="706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العلوم</a:t>
                </a:r>
                <a:endParaRPr kumimoji="0" lang="en-US" sz="18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TextBox 54">
                <a:extLst>
                  <a:ext uri="{FF2B5EF4-FFF2-40B4-BE49-F238E27FC236}">
                    <a16:creationId xmlns:a16="http://schemas.microsoft.com/office/drawing/2014/main" id="{C8879D97-677B-4DA2-B593-8D26303F0DD5}"/>
                  </a:ext>
                </a:extLst>
              </p:cNvPr>
              <p:cNvSpPr txBox="1"/>
              <p:nvPr/>
            </p:nvSpPr>
            <p:spPr>
              <a:xfrm rot="21291467">
                <a:off x="-50061" y="983118"/>
                <a:ext cx="8866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79646">
                        <a:lumMod val="20000"/>
                        <a:lumOff val="80000"/>
                      </a:srgbClr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الطبيعية</a:t>
                </a:r>
                <a:endParaRPr kumimoji="0" lang="en-US" sz="18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79646">
                      <a:lumMod val="20000"/>
                      <a:lumOff val="80000"/>
                    </a:srgbClr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Rectangle 55">
                <a:extLst>
                  <a:ext uri="{FF2B5EF4-FFF2-40B4-BE49-F238E27FC236}">
                    <a16:creationId xmlns:a16="http://schemas.microsoft.com/office/drawing/2014/main" id="{836A2925-40BC-4A11-A1EC-A599E3E469C5}"/>
                  </a:ext>
                </a:extLst>
              </p:cNvPr>
              <p:cNvSpPr/>
              <p:nvPr/>
            </p:nvSpPr>
            <p:spPr>
              <a:xfrm rot="20280121">
                <a:off x="1289560" y="312256"/>
                <a:ext cx="410690" cy="40011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 w="10160">
                      <a:solidFill>
                        <a:srgbClr val="4BACC6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في</a:t>
                </a:r>
                <a:endParaRPr kumimoji="0" lang="en-US" sz="2000" b="1" i="0" u="none" strike="noStrike" kern="1200" cap="none" spc="0" normalizeH="0" baseline="0" noProof="0" dirty="0">
                  <a:ln w="10160">
                    <a:solidFill>
                      <a:srgbClr val="4BACC6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621300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مجموعة 71"/>
          <p:cNvGrpSpPr/>
          <p:nvPr/>
        </p:nvGrpSpPr>
        <p:grpSpPr>
          <a:xfrm>
            <a:off x="-50058" y="70884"/>
            <a:ext cx="12242058" cy="6842106"/>
            <a:chOff x="-50058" y="70884"/>
            <a:chExt cx="12242058" cy="6842106"/>
          </a:xfrm>
        </p:grpSpPr>
        <p:grpSp>
          <p:nvGrpSpPr>
            <p:cNvPr id="73" name="مجموعة 72"/>
            <p:cNvGrpSpPr/>
            <p:nvPr/>
          </p:nvGrpSpPr>
          <p:grpSpPr>
            <a:xfrm>
              <a:off x="-46829" y="6276749"/>
              <a:ext cx="12238829" cy="636241"/>
              <a:chOff x="-46829" y="6276745"/>
              <a:chExt cx="12238829" cy="636241"/>
            </a:xfrm>
          </p:grpSpPr>
          <p:sp>
            <p:nvSpPr>
              <p:cNvPr id="84" name="TextBox 12">
                <a:extLst>
                  <a:ext uri="{FF2B5EF4-FFF2-40B4-BE49-F238E27FC236}">
                    <a16:creationId xmlns:a16="http://schemas.microsoft.com/office/drawing/2014/main" id="{5263B5FD-53D7-4FF0-A7C8-D80077DE792C}"/>
                  </a:ext>
                </a:extLst>
              </p:cNvPr>
              <p:cNvSpPr txBox="1"/>
              <p:nvPr/>
            </p:nvSpPr>
            <p:spPr>
              <a:xfrm>
                <a:off x="2200925" y="6570926"/>
                <a:ext cx="9991075" cy="26161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BBB59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مقرر مقدمة في العلوم الطبيعية – فصل الفيزياء – قسم الكيمياء – كلية العلوم - جامعة الملك عبدالعزيز – 2019 م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85" name="Group 38">
                <a:extLst>
                  <a:ext uri="{FF2B5EF4-FFF2-40B4-BE49-F238E27FC236}">
                    <a16:creationId xmlns:a16="http://schemas.microsoft.com/office/drawing/2014/main" id="{7AECDE4D-1849-406B-8FBB-F9C41410D5ED}"/>
                  </a:ext>
                </a:extLst>
              </p:cNvPr>
              <p:cNvGrpSpPr/>
              <p:nvPr/>
            </p:nvGrpSpPr>
            <p:grpSpPr>
              <a:xfrm>
                <a:off x="-46829" y="6276745"/>
                <a:ext cx="2209247" cy="636241"/>
                <a:chOff x="-46829" y="6276745"/>
                <a:chExt cx="2209247" cy="636241"/>
              </a:xfrm>
            </p:grpSpPr>
            <p:grpSp>
              <p:nvGrpSpPr>
                <p:cNvPr id="86" name="Group 37">
                  <a:extLst>
                    <a:ext uri="{FF2B5EF4-FFF2-40B4-BE49-F238E27FC236}">
                      <a16:creationId xmlns:a16="http://schemas.microsoft.com/office/drawing/2014/main" id="{29E13F30-7C38-4EF8-8FDE-A60875DF1610}"/>
                    </a:ext>
                  </a:extLst>
                </p:cNvPr>
                <p:cNvGrpSpPr/>
                <p:nvPr/>
              </p:nvGrpSpPr>
              <p:grpSpPr>
                <a:xfrm>
                  <a:off x="836728" y="6276745"/>
                  <a:ext cx="1325690" cy="636241"/>
                  <a:chOff x="836728" y="6276745"/>
                  <a:chExt cx="1325690" cy="636241"/>
                </a:xfrm>
              </p:grpSpPr>
              <p:sp>
                <p:nvSpPr>
                  <p:cNvPr id="88" name="Rectangle 14">
                    <a:extLst>
                      <a:ext uri="{FF2B5EF4-FFF2-40B4-BE49-F238E27FC236}">
                        <a16:creationId xmlns:a16="http://schemas.microsoft.com/office/drawing/2014/main" id="{2BCF4F4A-2A1F-49E3-AE44-7FA5C3524AB3}"/>
                      </a:ext>
                    </a:extLst>
                  </p:cNvPr>
                  <p:cNvSpPr/>
                  <p:nvPr/>
                </p:nvSpPr>
                <p:spPr>
                  <a:xfrm>
                    <a:off x="836728" y="6379537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2</a:t>
                    </a:r>
                  </a:p>
                </p:txBody>
              </p:sp>
              <p:sp>
                <p:nvSpPr>
                  <p:cNvPr id="89" name="Rectangle 15">
                    <a:extLst>
                      <a:ext uri="{FF2B5EF4-FFF2-40B4-BE49-F238E27FC236}">
                        <a16:creationId xmlns:a16="http://schemas.microsoft.com/office/drawing/2014/main" id="{65D5A948-2EFA-4484-9CD9-7A1E4BFA561D}"/>
                      </a:ext>
                    </a:extLst>
                  </p:cNvPr>
                  <p:cNvSpPr/>
                  <p:nvPr/>
                </p:nvSpPr>
                <p:spPr>
                  <a:xfrm>
                    <a:off x="1382535" y="6276745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0</a:t>
                    </a:r>
                  </a:p>
                </p:txBody>
              </p:sp>
              <p:sp>
                <p:nvSpPr>
                  <p:cNvPr id="90" name="Rectangle 17">
                    <a:extLst>
                      <a:ext uri="{FF2B5EF4-FFF2-40B4-BE49-F238E27FC236}">
                        <a16:creationId xmlns:a16="http://schemas.microsoft.com/office/drawing/2014/main" id="{140B63B1-4755-4AE6-9777-B08FDB0311AE}"/>
                      </a:ext>
                    </a:extLst>
                  </p:cNvPr>
                  <p:cNvSpPr/>
                  <p:nvPr/>
                </p:nvSpPr>
                <p:spPr>
                  <a:xfrm>
                    <a:off x="1795010" y="6389766"/>
                    <a:ext cx="367408" cy="52322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5</a:t>
                    </a:r>
                  </a:p>
                </p:txBody>
              </p:sp>
            </p:grpSp>
            <p:sp>
              <p:nvSpPr>
                <p:cNvPr id="87" name="Rectangle 18">
                  <a:extLst>
                    <a:ext uri="{FF2B5EF4-FFF2-40B4-BE49-F238E27FC236}">
                      <a16:creationId xmlns:a16="http://schemas.microsoft.com/office/drawing/2014/main" id="{73610869-FFF4-4249-959D-FA8C250B2233}"/>
                    </a:ext>
                  </a:extLst>
                </p:cNvPr>
                <p:cNvSpPr/>
                <p:nvPr/>
              </p:nvSpPr>
              <p:spPr>
                <a:xfrm>
                  <a:off x="-46829" y="6432702"/>
                  <a:ext cx="856325" cy="43088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200" b="1" i="0" u="none" strike="noStrike" kern="1200" cap="none" spc="0" normalizeH="0" baseline="0" noProof="0" dirty="0">
                      <a:ln w="13462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>
                        <a:outerShdw dist="38100" dir="2700000" algn="bl" rotWithShape="0">
                          <a:srgbClr val="4BACC6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+mn-cs"/>
                    </a:rPr>
                    <a:t>Chem</a:t>
                  </a:r>
                </a:p>
              </p:txBody>
            </p:sp>
          </p:grpSp>
        </p:grpSp>
        <p:grpSp>
          <p:nvGrpSpPr>
            <p:cNvPr id="74" name="Group 65">
              <a:extLst>
                <a:ext uri="{FF2B5EF4-FFF2-40B4-BE49-F238E27FC236}">
                  <a16:creationId xmlns:a16="http://schemas.microsoft.com/office/drawing/2014/main" id="{19F31CE1-23BD-462D-BDB2-843E29F9B493}"/>
                </a:ext>
              </a:extLst>
            </p:cNvPr>
            <p:cNvGrpSpPr/>
            <p:nvPr/>
          </p:nvGrpSpPr>
          <p:grpSpPr>
            <a:xfrm>
              <a:off x="-50058" y="70884"/>
              <a:ext cx="4242015" cy="1281566"/>
              <a:chOff x="-50061" y="70884"/>
              <a:chExt cx="4242015" cy="1281566"/>
            </a:xfrm>
          </p:grpSpPr>
          <p:grpSp>
            <p:nvGrpSpPr>
              <p:cNvPr id="75" name="Group 39">
                <a:extLst>
                  <a:ext uri="{FF2B5EF4-FFF2-40B4-BE49-F238E27FC236}">
                    <a16:creationId xmlns:a16="http://schemas.microsoft.com/office/drawing/2014/main" id="{3FBA8D37-E86B-48BF-A914-2A1891C14DA7}"/>
                  </a:ext>
                </a:extLst>
              </p:cNvPr>
              <p:cNvGrpSpPr/>
              <p:nvPr/>
            </p:nvGrpSpPr>
            <p:grpSpPr>
              <a:xfrm>
                <a:off x="2487169" y="70884"/>
                <a:ext cx="1704785" cy="918680"/>
                <a:chOff x="2487169" y="70884"/>
                <a:chExt cx="1704785" cy="918680"/>
              </a:xfrm>
            </p:grpSpPr>
            <p:sp>
              <p:nvSpPr>
                <p:cNvPr id="79" name="Rectangle 20">
                  <a:extLst>
                    <a:ext uri="{FF2B5EF4-FFF2-40B4-BE49-F238E27FC236}">
                      <a16:creationId xmlns:a16="http://schemas.microsoft.com/office/drawing/2014/main" id="{23C83B79-08AF-47EE-97AD-8E9AE9291333}"/>
                    </a:ext>
                  </a:extLst>
                </p:cNvPr>
                <p:cNvSpPr/>
                <p:nvPr/>
              </p:nvSpPr>
              <p:spPr>
                <a:xfrm>
                  <a:off x="3816948" y="708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م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Rectangle 21">
                  <a:extLst>
                    <a:ext uri="{FF2B5EF4-FFF2-40B4-BE49-F238E27FC236}">
                      <a16:creationId xmlns:a16="http://schemas.microsoft.com/office/drawing/2014/main" id="{474D89E4-13A4-4F86-8BB7-BC867366CD3D}"/>
                    </a:ext>
                  </a:extLst>
                </p:cNvPr>
                <p:cNvSpPr/>
                <p:nvPr/>
              </p:nvSpPr>
              <p:spPr>
                <a:xfrm>
                  <a:off x="3402420" y="2232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ق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Rectangle 22">
                  <a:extLst>
                    <a:ext uri="{FF2B5EF4-FFF2-40B4-BE49-F238E27FC236}">
                      <a16:creationId xmlns:a16="http://schemas.microsoft.com/office/drawing/2014/main" id="{E30B3B8E-52C3-4C18-9B6C-C1F350B7AA0E}"/>
                    </a:ext>
                  </a:extLst>
                </p:cNvPr>
                <p:cNvSpPr/>
                <p:nvPr/>
              </p:nvSpPr>
              <p:spPr>
                <a:xfrm>
                  <a:off x="3072384" y="201168"/>
                  <a:ext cx="306606" cy="52017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د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Rectangle 23">
                  <a:extLst>
                    <a:ext uri="{FF2B5EF4-FFF2-40B4-BE49-F238E27FC236}">
                      <a16:creationId xmlns:a16="http://schemas.microsoft.com/office/drawing/2014/main" id="{941CBD46-B487-4DA2-89F3-1668C0313DE9}"/>
                    </a:ext>
                  </a:extLst>
                </p:cNvPr>
                <p:cNvSpPr/>
                <p:nvPr/>
              </p:nvSpPr>
              <p:spPr>
                <a:xfrm>
                  <a:off x="2758439" y="252984"/>
                  <a:ext cx="309655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م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ectangle 24">
                  <a:extLst>
                    <a:ext uri="{FF2B5EF4-FFF2-40B4-BE49-F238E27FC236}">
                      <a16:creationId xmlns:a16="http://schemas.microsoft.com/office/drawing/2014/main" id="{BD768F26-7EBC-47AC-A309-152F2AD0A1AF}"/>
                    </a:ext>
                  </a:extLst>
                </p:cNvPr>
                <p:cNvSpPr/>
                <p:nvPr/>
              </p:nvSpPr>
              <p:spPr>
                <a:xfrm>
                  <a:off x="2487169" y="466344"/>
                  <a:ext cx="35232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ة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6" name="TextBox 53">
                <a:extLst>
                  <a:ext uri="{FF2B5EF4-FFF2-40B4-BE49-F238E27FC236}">
                    <a16:creationId xmlns:a16="http://schemas.microsoft.com/office/drawing/2014/main" id="{B726699E-FF8D-410C-AB4F-64D5635C4E10}"/>
                  </a:ext>
                </a:extLst>
              </p:cNvPr>
              <p:cNvSpPr txBox="1"/>
              <p:nvPr/>
            </p:nvSpPr>
            <p:spPr>
              <a:xfrm rot="21393787">
                <a:off x="629356" y="472920"/>
                <a:ext cx="706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العلوم</a:t>
                </a:r>
                <a:endParaRPr kumimoji="0" lang="en-US" sz="18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TextBox 54">
                <a:extLst>
                  <a:ext uri="{FF2B5EF4-FFF2-40B4-BE49-F238E27FC236}">
                    <a16:creationId xmlns:a16="http://schemas.microsoft.com/office/drawing/2014/main" id="{C8879D97-677B-4DA2-B593-8D26303F0DD5}"/>
                  </a:ext>
                </a:extLst>
              </p:cNvPr>
              <p:cNvSpPr txBox="1"/>
              <p:nvPr/>
            </p:nvSpPr>
            <p:spPr>
              <a:xfrm rot="21291467">
                <a:off x="-50061" y="983118"/>
                <a:ext cx="8866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79646">
                        <a:lumMod val="20000"/>
                        <a:lumOff val="80000"/>
                      </a:srgbClr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الطبيعية</a:t>
                </a:r>
                <a:endParaRPr kumimoji="0" lang="en-US" sz="18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79646">
                      <a:lumMod val="20000"/>
                      <a:lumOff val="80000"/>
                    </a:srgbClr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" name="Rectangle 55">
                <a:extLst>
                  <a:ext uri="{FF2B5EF4-FFF2-40B4-BE49-F238E27FC236}">
                    <a16:creationId xmlns:a16="http://schemas.microsoft.com/office/drawing/2014/main" id="{836A2925-40BC-4A11-A1EC-A599E3E469C5}"/>
                  </a:ext>
                </a:extLst>
              </p:cNvPr>
              <p:cNvSpPr/>
              <p:nvPr/>
            </p:nvSpPr>
            <p:spPr>
              <a:xfrm rot="20280121">
                <a:off x="1289560" y="312256"/>
                <a:ext cx="410690" cy="40011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 w="10160">
                      <a:solidFill>
                        <a:srgbClr val="4BACC6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في</a:t>
                </a:r>
                <a:endParaRPr kumimoji="0" lang="en-US" sz="2000" b="1" i="0" u="none" strike="noStrike" kern="1200" cap="none" spc="0" normalizeH="0" baseline="0" noProof="0" dirty="0">
                  <a:ln w="10160">
                    <a:solidFill>
                      <a:srgbClr val="4BACC6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2610365" y="2302347"/>
            <a:ext cx="7504247" cy="261084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rtl="1">
              <a:defRPr/>
            </a:pPr>
            <a:r>
              <a:rPr lang="ar-SA" sz="4000" b="1" dirty="0">
                <a:solidFill>
                  <a:srgbClr val="CC3300"/>
                </a:solidFill>
              </a:rPr>
              <a:t>النظائر (</a:t>
            </a:r>
            <a:r>
              <a:rPr lang="en-US" sz="4000" b="1" dirty="0">
                <a:solidFill>
                  <a:srgbClr val="CC3300"/>
                </a:solidFill>
              </a:rPr>
              <a:t>Isotopes</a:t>
            </a:r>
            <a:r>
              <a:rPr lang="ar-SA" sz="4000" b="1" dirty="0">
                <a:solidFill>
                  <a:srgbClr val="CC3300"/>
                </a:solidFill>
              </a:rPr>
              <a:t>)</a:t>
            </a:r>
            <a:br>
              <a:rPr lang="ar-SA" sz="4000" b="1" dirty="0">
                <a:solidFill>
                  <a:srgbClr val="CC3300"/>
                </a:solidFill>
              </a:rPr>
            </a:br>
            <a:br>
              <a:rPr lang="ar-SA" sz="4000" b="1" dirty="0">
                <a:solidFill>
                  <a:srgbClr val="CC3300"/>
                </a:solidFill>
              </a:rPr>
            </a:br>
            <a:br>
              <a:rPr lang="ar-SA" sz="4000" b="1" dirty="0">
                <a:solidFill>
                  <a:srgbClr val="CC3300"/>
                </a:solidFill>
              </a:rPr>
            </a:br>
            <a:r>
              <a:rPr lang="ar-SA" sz="2800" b="1" dirty="0">
                <a:solidFill>
                  <a:srgbClr val="7030A0"/>
                </a:solidFill>
              </a:rPr>
              <a:t>تعرف النظائر بأنها ذرات لنفس العنصر يختلف فيها عدد النيوترونات</a:t>
            </a:r>
            <a:br>
              <a:rPr lang="ar-SA" sz="2800" b="1" dirty="0">
                <a:solidFill>
                  <a:srgbClr val="FFFF00"/>
                </a:solidFill>
              </a:rPr>
            </a:b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8168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9" name="Rectangle 3"/>
          <p:cNvSpPr>
            <a:spLocks noGrp="1"/>
          </p:cNvSpPr>
          <p:nvPr>
            <p:ph type="body" sz="half" idx="1"/>
          </p:nvPr>
        </p:nvSpPr>
        <p:spPr>
          <a:xfrm>
            <a:off x="1200151" y="1126772"/>
            <a:ext cx="10435167" cy="4953000"/>
          </a:xfrm>
        </p:spPr>
        <p:txBody>
          <a:bodyPr/>
          <a:lstStyle/>
          <a:p>
            <a:pPr marL="0" indent="0" algn="ctr" rtl="1">
              <a:buNone/>
            </a:pPr>
            <a:r>
              <a:rPr lang="en-GB" altLang="en-US" sz="2800" dirty="0"/>
              <a:t>                        </a:t>
            </a:r>
            <a:r>
              <a:rPr lang="ar-SA" altLang="en-US" sz="2800" b="1" dirty="0"/>
              <a:t>مثال: نظائر ذرة الهيدروجين</a:t>
            </a:r>
          </a:p>
          <a:p>
            <a:endParaRPr lang="ar-SA" altLang="en-US" sz="2800" dirty="0"/>
          </a:p>
          <a:p>
            <a:endParaRPr lang="ar-SA" altLang="en-US" sz="2800" dirty="0"/>
          </a:p>
          <a:p>
            <a:endParaRPr lang="ar-SA" altLang="en-US" sz="2800" dirty="0"/>
          </a:p>
          <a:p>
            <a:endParaRPr lang="ar-SA" altLang="en-US" sz="2800" dirty="0"/>
          </a:p>
          <a:p>
            <a:endParaRPr lang="ar-SA" altLang="en-US" sz="2800" dirty="0"/>
          </a:p>
          <a:p>
            <a:endParaRPr lang="ar-SA" altLang="en-US" sz="2800" dirty="0"/>
          </a:p>
          <a:p>
            <a:endParaRPr lang="ar-SA" altLang="en-US" sz="2800" dirty="0"/>
          </a:p>
          <a:p>
            <a:endParaRPr lang="ar-SA" altLang="en-US" sz="2800" dirty="0"/>
          </a:p>
          <a:p>
            <a:pPr>
              <a:buFont typeface="Wingdings" pitchFamily="2" charset="2"/>
              <a:buNone/>
            </a:pPr>
            <a:endParaRPr lang="ar-SA" altLang="en-US" sz="2800" dirty="0"/>
          </a:p>
          <a:p>
            <a:pPr>
              <a:buFont typeface="Wingdings" pitchFamily="2" charset="2"/>
              <a:buNone/>
            </a:pPr>
            <a:endParaRPr lang="en-US" altLang="en-US" sz="2800" dirty="0"/>
          </a:p>
        </p:txBody>
      </p:sp>
      <p:graphicFrame>
        <p:nvGraphicFramePr>
          <p:cNvPr id="97364" name="Group 84"/>
          <p:cNvGraphicFramePr>
            <a:graphicFrameLocks noGrp="1"/>
          </p:cNvGraphicFramePr>
          <p:nvPr>
            <p:ph sz="quarter" idx="2"/>
          </p:nvPr>
        </p:nvGraphicFramePr>
        <p:xfrm>
          <a:off x="1390651" y="1628775"/>
          <a:ext cx="10274300" cy="3838576"/>
        </p:xfrm>
        <a:graphic>
          <a:graphicData uri="http://schemas.openxmlformats.org/drawingml/2006/table">
            <a:tbl>
              <a:tblPr rtl="1"/>
              <a:tblGrid>
                <a:gridCol w="2978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7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34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50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63614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10" charset="2"/>
                        <a:buNone/>
                        <a:tabLst/>
                      </a:pPr>
                      <a:r>
                        <a:rPr kumimoji="0" lang="ar-S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42" charset="0"/>
                          <a:cs typeface="Arial" charset="0"/>
                        </a:rPr>
                        <a:t>النظائر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42" charset="0"/>
                        <a:cs typeface="Arial" charset="0"/>
                      </a:endParaRPr>
                    </a:p>
                  </a:txBody>
                  <a:tcPr marL="121920" marR="121920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10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42" charset="0"/>
                        <a:cs typeface="Arial" charset="0"/>
                      </a:endParaRPr>
                    </a:p>
                  </a:txBody>
                  <a:tcPr marL="121920" marR="12192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10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42" charset="0"/>
                        <a:cs typeface="Arial" charset="0"/>
                      </a:endParaRPr>
                    </a:p>
                  </a:txBody>
                  <a:tcPr marL="121920" marR="12192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10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42" charset="0"/>
                        <a:cs typeface="Arial" charset="0"/>
                      </a:endParaRPr>
                    </a:p>
                  </a:txBody>
                  <a:tcPr marL="121920" marR="12192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0241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10" charset="2"/>
                        <a:buNone/>
                        <a:tabLst/>
                      </a:pPr>
                      <a:r>
                        <a:rPr kumimoji="0" lang="ar-S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42" charset="0"/>
                          <a:cs typeface="Arial" charset="0"/>
                        </a:rPr>
                        <a:t>اسم النظير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42" charset="0"/>
                        <a:cs typeface="Arial" charset="0"/>
                      </a:endParaRPr>
                    </a:p>
                  </a:txBody>
                  <a:tcPr marL="121920" marR="121920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10" charset="2"/>
                        <a:buNone/>
                        <a:tabLst/>
                      </a:pPr>
                      <a:r>
                        <a:rPr kumimoji="0" lang="ar-S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42" charset="0"/>
                          <a:cs typeface="Arial" charset="0"/>
                        </a:rPr>
                        <a:t>بروتيوم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10" charset="2"/>
                        <a:buNone/>
                        <a:tabLst/>
                      </a:pPr>
                      <a:r>
                        <a:rPr kumimoji="0" lang="ar-S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42" charset="0"/>
                          <a:cs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42" charset="0"/>
                          <a:cs typeface="Arial" charset="0"/>
                        </a:rPr>
                        <a:t>protium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42" charset="0"/>
                        <a:cs typeface="Arial" charset="0"/>
                      </a:endParaRPr>
                    </a:p>
                  </a:txBody>
                  <a:tcPr marL="121920" marR="12192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10" charset="2"/>
                        <a:buNone/>
                        <a:tabLst/>
                      </a:pPr>
                      <a:r>
                        <a:rPr kumimoji="0" lang="ar-S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42" charset="0"/>
                          <a:cs typeface="Arial" charset="0"/>
                        </a:rPr>
                        <a:t>ديوتيريم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10" charset="2"/>
                        <a:buNone/>
                        <a:tabLst/>
                      </a:pPr>
                      <a:r>
                        <a:rPr kumimoji="0" lang="ar-S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42" charset="0"/>
                          <a:cs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42" charset="0"/>
                          <a:cs typeface="Arial" charset="0"/>
                        </a:rPr>
                        <a:t>deuterium</a:t>
                      </a:r>
                    </a:p>
                  </a:txBody>
                  <a:tcPr marL="121920" marR="12192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10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42" charset="0"/>
                        <a:cs typeface="Arial" charset="0"/>
                      </a:endParaRPr>
                    </a:p>
                  </a:txBody>
                  <a:tcPr marL="121920" marR="12192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687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10" charset="2"/>
                        <a:buNone/>
                        <a:tabLst/>
                      </a:pPr>
                      <a:r>
                        <a:rPr kumimoji="0" lang="ar-S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42" charset="0"/>
                          <a:cs typeface="Arial" charset="0"/>
                        </a:rPr>
                        <a:t>عدد البروتونات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42" charset="0"/>
                        <a:cs typeface="Arial" charset="0"/>
                      </a:endParaRPr>
                    </a:p>
                  </a:txBody>
                  <a:tcPr marL="121920" marR="121920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10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42" charset="0"/>
                          <a:cs typeface="Arial" charset="0"/>
                        </a:rPr>
                        <a:t>1</a:t>
                      </a:r>
                    </a:p>
                  </a:txBody>
                  <a:tcPr marL="121920" marR="12192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10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42" charset="0"/>
                          <a:cs typeface="Arial" charset="0"/>
                        </a:rPr>
                        <a:t>1</a:t>
                      </a:r>
                    </a:p>
                  </a:txBody>
                  <a:tcPr marL="121920" marR="12192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10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42" charset="0"/>
                        <a:cs typeface="Arial" charset="0"/>
                      </a:endParaRPr>
                    </a:p>
                  </a:txBody>
                  <a:tcPr marL="121920" marR="12192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687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10" charset="2"/>
                        <a:buNone/>
                        <a:tabLst/>
                      </a:pPr>
                      <a:r>
                        <a:rPr kumimoji="0" lang="ar-S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42" charset="0"/>
                          <a:cs typeface="Arial" charset="0"/>
                        </a:rPr>
                        <a:t>عدد الإلكترونات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42" charset="0"/>
                        <a:cs typeface="Arial" charset="0"/>
                      </a:endParaRPr>
                    </a:p>
                  </a:txBody>
                  <a:tcPr marL="121920" marR="121920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10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42" charset="0"/>
                          <a:cs typeface="Arial" charset="0"/>
                        </a:rPr>
                        <a:t>1</a:t>
                      </a:r>
                    </a:p>
                  </a:txBody>
                  <a:tcPr marL="121920" marR="12192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10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42" charset="0"/>
                          <a:cs typeface="Arial" charset="0"/>
                        </a:rPr>
                        <a:t>1</a:t>
                      </a:r>
                    </a:p>
                  </a:txBody>
                  <a:tcPr marL="121920" marR="12192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10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42" charset="0"/>
                        <a:cs typeface="Arial" charset="0"/>
                      </a:endParaRPr>
                    </a:p>
                  </a:txBody>
                  <a:tcPr marL="121920" marR="12192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1347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10" charset="2"/>
                        <a:buNone/>
                        <a:tabLst/>
                      </a:pPr>
                      <a:r>
                        <a:rPr kumimoji="0" lang="ar-S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42" charset="0"/>
                          <a:cs typeface="Arial" charset="0"/>
                        </a:rPr>
                        <a:t>عدد النيوترونات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42" charset="0"/>
                        <a:cs typeface="Arial" charset="0"/>
                      </a:endParaRPr>
                    </a:p>
                  </a:txBody>
                  <a:tcPr marL="121920" marR="121920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10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42" charset="0"/>
                          <a:cs typeface="Arial" charset="0"/>
                        </a:rPr>
                        <a:t>0</a:t>
                      </a:r>
                    </a:p>
                  </a:txBody>
                  <a:tcPr marL="121920" marR="12192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10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42" charset="0"/>
                          <a:cs typeface="Arial" charset="0"/>
                        </a:rPr>
                        <a:t>1</a:t>
                      </a:r>
                    </a:p>
                  </a:txBody>
                  <a:tcPr marL="121920" marR="12192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10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42" charset="0"/>
                        <a:cs typeface="Arial" charset="0"/>
                      </a:endParaRPr>
                    </a:p>
                  </a:txBody>
                  <a:tcPr marL="121920" marR="12192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19172" name="Object 2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589463" y="1700213"/>
          <a:ext cx="808037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Equation" r:id="rId3" imgW="121777" imgH="106552" progId="Equation.3">
                  <p:embed/>
                </p:oleObj>
              </mc:Choice>
              <mc:Fallback>
                <p:oleObj name="Equation" r:id="rId3" imgW="121777" imgH="106552" progId="Equation.3">
                  <p:embed/>
                  <p:pic>
                    <p:nvPicPr>
                      <p:cNvPr id="219172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9463" y="1700213"/>
                        <a:ext cx="808037" cy="703262"/>
                      </a:xfrm>
                      <a:prstGeom prst="rect">
                        <a:avLst/>
                      </a:prstGeom>
                      <a:solidFill>
                        <a:srgbClr val="FF66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917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06A686-7774-4CFB-959C-D85359C550F8}" type="slidenum">
              <a:rPr kumimoji="0" lang="ar-S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219173" name="Object 3"/>
          <p:cNvGraphicFramePr>
            <a:graphicFrameLocks noChangeAspect="1"/>
          </p:cNvGraphicFramePr>
          <p:nvPr/>
        </p:nvGraphicFramePr>
        <p:xfrm>
          <a:off x="1951568" y="1700213"/>
          <a:ext cx="1183217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Equation" r:id="rId5" imgW="106716" imgH="106552" progId="Equation.3">
                  <p:embed/>
                </p:oleObj>
              </mc:Choice>
              <mc:Fallback>
                <p:oleObj name="Equation" r:id="rId5" imgW="106716" imgH="106552" progId="Equation.3">
                  <p:embed/>
                  <p:pic>
                    <p:nvPicPr>
                      <p:cNvPr id="21917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1568" y="1700213"/>
                        <a:ext cx="1183217" cy="703262"/>
                      </a:xfrm>
                      <a:prstGeom prst="rect">
                        <a:avLst/>
                      </a:prstGeom>
                      <a:solidFill>
                        <a:srgbClr val="FF66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9174" name="Object 4"/>
          <p:cNvGraphicFramePr>
            <a:graphicFrameLocks noChangeAspect="1"/>
          </p:cNvGraphicFramePr>
          <p:nvPr/>
        </p:nvGraphicFramePr>
        <p:xfrm>
          <a:off x="6959601" y="1700213"/>
          <a:ext cx="1183217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Equation" r:id="rId7" imgW="106716" imgH="106552" progId="Equation.3">
                  <p:embed/>
                </p:oleObj>
              </mc:Choice>
              <mc:Fallback>
                <p:oleObj name="Equation" r:id="rId7" imgW="106716" imgH="106552" progId="Equation.3">
                  <p:embed/>
                  <p:pic>
                    <p:nvPicPr>
                      <p:cNvPr id="21917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9601" y="1700213"/>
                        <a:ext cx="1183217" cy="703262"/>
                      </a:xfrm>
                      <a:prstGeom prst="rect">
                        <a:avLst/>
                      </a:prstGeom>
                      <a:solidFill>
                        <a:srgbClr val="FF66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9176" name="Rectangle 6"/>
          <p:cNvSpPr>
            <a:spLocks noChangeArrowheads="1"/>
          </p:cNvSpPr>
          <p:nvPr/>
        </p:nvSpPr>
        <p:spPr bwMode="auto">
          <a:xfrm>
            <a:off x="2544234" y="5605463"/>
            <a:ext cx="9404351" cy="830262"/>
          </a:xfrm>
          <a:prstGeom prst="rect">
            <a:avLst/>
          </a:prstGeom>
          <a:solidFill>
            <a:srgbClr val="D4EB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 pitchFamily="2" charset="0"/>
              </a:rPr>
              <a:t>الذرات التي لديها نفس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 pitchFamily="2" charset="0"/>
              </a:rPr>
              <a:t>Z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 pitchFamily="2" charset="0"/>
              </a:rPr>
              <a:t> و لكن لديها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 pitchFamily="2" charset="0"/>
              </a:rPr>
              <a:t>A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 pitchFamily="2" charset="0"/>
              </a:rPr>
              <a:t> مختلفة تسمي نظائر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 pitchFamily="2" charset="0"/>
              </a:rPr>
              <a:t>Isotop</a:t>
            </a:r>
            <a:r>
              <a:rPr lang="en-GB" sz="24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L-Mohanad" pitchFamily="2" charset="0"/>
              </a:rPr>
              <a:t>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 pitchFamily="2" charset="0"/>
              </a:rPr>
              <a:t>s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rPr>
              <a:t>أي لها نفس عدد البروتونات و لكن تختلف في عدد النيوترونات.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219175" name="Picture 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700" y="5454654"/>
            <a:ext cx="1259633" cy="10842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مجموعة 9"/>
          <p:cNvGrpSpPr/>
          <p:nvPr/>
        </p:nvGrpSpPr>
        <p:grpSpPr>
          <a:xfrm>
            <a:off x="-50058" y="70884"/>
            <a:ext cx="12242058" cy="6842106"/>
            <a:chOff x="-50058" y="70884"/>
            <a:chExt cx="12242058" cy="6842106"/>
          </a:xfrm>
        </p:grpSpPr>
        <p:grpSp>
          <p:nvGrpSpPr>
            <p:cNvPr id="11" name="مجموعة 10"/>
            <p:cNvGrpSpPr/>
            <p:nvPr/>
          </p:nvGrpSpPr>
          <p:grpSpPr>
            <a:xfrm>
              <a:off x="-46829" y="6276749"/>
              <a:ext cx="12238829" cy="636241"/>
              <a:chOff x="-46829" y="6276745"/>
              <a:chExt cx="12238829" cy="636241"/>
            </a:xfrm>
          </p:grpSpPr>
          <p:sp>
            <p:nvSpPr>
              <p:cNvPr id="22" name="TextBox 12">
                <a:extLst>
                  <a:ext uri="{FF2B5EF4-FFF2-40B4-BE49-F238E27FC236}">
                    <a16:creationId xmlns:a16="http://schemas.microsoft.com/office/drawing/2014/main" id="{5263B5FD-53D7-4FF0-A7C8-D80077DE792C}"/>
                  </a:ext>
                </a:extLst>
              </p:cNvPr>
              <p:cNvSpPr txBox="1"/>
              <p:nvPr/>
            </p:nvSpPr>
            <p:spPr>
              <a:xfrm>
                <a:off x="2200925" y="6570926"/>
                <a:ext cx="9991075" cy="26161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BBB59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مقرر مقدمة في العلوم الطبيعية – فصل الفيزياء – قسم الكيمياء – كلية العلوم - جامعة الملك عبدالعزيز – 2019 م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3" name="Group 38">
                <a:extLst>
                  <a:ext uri="{FF2B5EF4-FFF2-40B4-BE49-F238E27FC236}">
                    <a16:creationId xmlns:a16="http://schemas.microsoft.com/office/drawing/2014/main" id="{7AECDE4D-1849-406B-8FBB-F9C41410D5ED}"/>
                  </a:ext>
                </a:extLst>
              </p:cNvPr>
              <p:cNvGrpSpPr/>
              <p:nvPr/>
            </p:nvGrpSpPr>
            <p:grpSpPr>
              <a:xfrm>
                <a:off x="-46829" y="6276745"/>
                <a:ext cx="2209247" cy="636241"/>
                <a:chOff x="-46829" y="6276745"/>
                <a:chExt cx="2209247" cy="636241"/>
              </a:xfrm>
            </p:grpSpPr>
            <p:grpSp>
              <p:nvGrpSpPr>
                <p:cNvPr id="24" name="Group 37">
                  <a:extLst>
                    <a:ext uri="{FF2B5EF4-FFF2-40B4-BE49-F238E27FC236}">
                      <a16:creationId xmlns:a16="http://schemas.microsoft.com/office/drawing/2014/main" id="{29E13F30-7C38-4EF8-8FDE-A60875DF1610}"/>
                    </a:ext>
                  </a:extLst>
                </p:cNvPr>
                <p:cNvGrpSpPr/>
                <p:nvPr/>
              </p:nvGrpSpPr>
              <p:grpSpPr>
                <a:xfrm>
                  <a:off x="836728" y="6276745"/>
                  <a:ext cx="1325690" cy="636241"/>
                  <a:chOff x="836728" y="6276745"/>
                  <a:chExt cx="1325690" cy="636241"/>
                </a:xfrm>
              </p:grpSpPr>
              <p:sp>
                <p:nvSpPr>
                  <p:cNvPr id="26" name="Rectangle 14">
                    <a:extLst>
                      <a:ext uri="{FF2B5EF4-FFF2-40B4-BE49-F238E27FC236}">
                        <a16:creationId xmlns:a16="http://schemas.microsoft.com/office/drawing/2014/main" id="{2BCF4F4A-2A1F-49E3-AE44-7FA5C3524AB3}"/>
                      </a:ext>
                    </a:extLst>
                  </p:cNvPr>
                  <p:cNvSpPr/>
                  <p:nvPr/>
                </p:nvSpPr>
                <p:spPr>
                  <a:xfrm>
                    <a:off x="836728" y="6379537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2</a:t>
                    </a:r>
                  </a:p>
                </p:txBody>
              </p:sp>
              <p:sp>
                <p:nvSpPr>
                  <p:cNvPr id="27" name="Rectangle 15">
                    <a:extLst>
                      <a:ext uri="{FF2B5EF4-FFF2-40B4-BE49-F238E27FC236}">
                        <a16:creationId xmlns:a16="http://schemas.microsoft.com/office/drawing/2014/main" id="{65D5A948-2EFA-4484-9CD9-7A1E4BFA561D}"/>
                      </a:ext>
                    </a:extLst>
                  </p:cNvPr>
                  <p:cNvSpPr/>
                  <p:nvPr/>
                </p:nvSpPr>
                <p:spPr>
                  <a:xfrm>
                    <a:off x="1382535" y="6276745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0</a:t>
                    </a:r>
                  </a:p>
                </p:txBody>
              </p:sp>
              <p:sp>
                <p:nvSpPr>
                  <p:cNvPr id="28" name="Rectangle 17">
                    <a:extLst>
                      <a:ext uri="{FF2B5EF4-FFF2-40B4-BE49-F238E27FC236}">
                        <a16:creationId xmlns:a16="http://schemas.microsoft.com/office/drawing/2014/main" id="{140B63B1-4755-4AE6-9777-B08FDB0311AE}"/>
                      </a:ext>
                    </a:extLst>
                  </p:cNvPr>
                  <p:cNvSpPr/>
                  <p:nvPr/>
                </p:nvSpPr>
                <p:spPr>
                  <a:xfrm>
                    <a:off x="1795010" y="6389766"/>
                    <a:ext cx="367408" cy="52322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5</a:t>
                    </a:r>
                  </a:p>
                </p:txBody>
              </p:sp>
            </p:grpSp>
            <p:sp>
              <p:nvSpPr>
                <p:cNvPr id="25" name="Rectangle 18">
                  <a:extLst>
                    <a:ext uri="{FF2B5EF4-FFF2-40B4-BE49-F238E27FC236}">
                      <a16:creationId xmlns:a16="http://schemas.microsoft.com/office/drawing/2014/main" id="{73610869-FFF4-4249-959D-FA8C250B2233}"/>
                    </a:ext>
                  </a:extLst>
                </p:cNvPr>
                <p:cNvSpPr/>
                <p:nvPr/>
              </p:nvSpPr>
              <p:spPr>
                <a:xfrm>
                  <a:off x="-46829" y="6432702"/>
                  <a:ext cx="856325" cy="43088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200" b="1" i="0" u="none" strike="noStrike" kern="1200" cap="none" spc="0" normalizeH="0" baseline="0" noProof="0" dirty="0">
                      <a:ln w="13462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>
                        <a:outerShdw dist="38100" dir="2700000" algn="bl" rotWithShape="0">
                          <a:srgbClr val="4BACC6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+mn-cs"/>
                    </a:rPr>
                    <a:t>Chem</a:t>
                  </a:r>
                </a:p>
              </p:txBody>
            </p:sp>
          </p:grpSp>
        </p:grpSp>
        <p:grpSp>
          <p:nvGrpSpPr>
            <p:cNvPr id="12" name="Group 65">
              <a:extLst>
                <a:ext uri="{FF2B5EF4-FFF2-40B4-BE49-F238E27FC236}">
                  <a16:creationId xmlns:a16="http://schemas.microsoft.com/office/drawing/2014/main" id="{19F31CE1-23BD-462D-BDB2-843E29F9B493}"/>
                </a:ext>
              </a:extLst>
            </p:cNvPr>
            <p:cNvGrpSpPr/>
            <p:nvPr/>
          </p:nvGrpSpPr>
          <p:grpSpPr>
            <a:xfrm>
              <a:off x="-50058" y="70884"/>
              <a:ext cx="4242015" cy="1281566"/>
              <a:chOff x="-50061" y="70884"/>
              <a:chExt cx="4242015" cy="1281566"/>
            </a:xfrm>
          </p:grpSpPr>
          <p:grpSp>
            <p:nvGrpSpPr>
              <p:cNvPr id="13" name="Group 39">
                <a:extLst>
                  <a:ext uri="{FF2B5EF4-FFF2-40B4-BE49-F238E27FC236}">
                    <a16:creationId xmlns:a16="http://schemas.microsoft.com/office/drawing/2014/main" id="{3FBA8D37-E86B-48BF-A914-2A1891C14DA7}"/>
                  </a:ext>
                </a:extLst>
              </p:cNvPr>
              <p:cNvGrpSpPr/>
              <p:nvPr/>
            </p:nvGrpSpPr>
            <p:grpSpPr>
              <a:xfrm>
                <a:off x="2487169" y="70884"/>
                <a:ext cx="1704785" cy="918680"/>
                <a:chOff x="2487169" y="70884"/>
                <a:chExt cx="1704785" cy="918680"/>
              </a:xfrm>
            </p:grpSpPr>
            <p:sp>
              <p:nvSpPr>
                <p:cNvPr id="17" name="Rectangle 20">
                  <a:extLst>
                    <a:ext uri="{FF2B5EF4-FFF2-40B4-BE49-F238E27FC236}">
                      <a16:creationId xmlns:a16="http://schemas.microsoft.com/office/drawing/2014/main" id="{23C83B79-08AF-47EE-97AD-8E9AE9291333}"/>
                    </a:ext>
                  </a:extLst>
                </p:cNvPr>
                <p:cNvSpPr/>
                <p:nvPr/>
              </p:nvSpPr>
              <p:spPr>
                <a:xfrm>
                  <a:off x="3816948" y="708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م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Rectangle 21">
                  <a:extLst>
                    <a:ext uri="{FF2B5EF4-FFF2-40B4-BE49-F238E27FC236}">
                      <a16:creationId xmlns:a16="http://schemas.microsoft.com/office/drawing/2014/main" id="{474D89E4-13A4-4F86-8BB7-BC867366CD3D}"/>
                    </a:ext>
                  </a:extLst>
                </p:cNvPr>
                <p:cNvSpPr/>
                <p:nvPr/>
              </p:nvSpPr>
              <p:spPr>
                <a:xfrm>
                  <a:off x="3402420" y="2232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ق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Rectangle 22">
                  <a:extLst>
                    <a:ext uri="{FF2B5EF4-FFF2-40B4-BE49-F238E27FC236}">
                      <a16:creationId xmlns:a16="http://schemas.microsoft.com/office/drawing/2014/main" id="{E30B3B8E-52C3-4C18-9B6C-C1F350B7AA0E}"/>
                    </a:ext>
                  </a:extLst>
                </p:cNvPr>
                <p:cNvSpPr/>
                <p:nvPr/>
              </p:nvSpPr>
              <p:spPr>
                <a:xfrm>
                  <a:off x="3072384" y="201168"/>
                  <a:ext cx="306606" cy="52017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د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Rectangle 23">
                  <a:extLst>
                    <a:ext uri="{FF2B5EF4-FFF2-40B4-BE49-F238E27FC236}">
                      <a16:creationId xmlns:a16="http://schemas.microsoft.com/office/drawing/2014/main" id="{941CBD46-B487-4DA2-89F3-1668C0313DE9}"/>
                    </a:ext>
                  </a:extLst>
                </p:cNvPr>
                <p:cNvSpPr/>
                <p:nvPr/>
              </p:nvSpPr>
              <p:spPr>
                <a:xfrm>
                  <a:off x="2758439" y="252984"/>
                  <a:ext cx="309655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م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Rectangle 24">
                  <a:extLst>
                    <a:ext uri="{FF2B5EF4-FFF2-40B4-BE49-F238E27FC236}">
                      <a16:creationId xmlns:a16="http://schemas.microsoft.com/office/drawing/2014/main" id="{BD768F26-7EBC-47AC-A309-152F2AD0A1AF}"/>
                    </a:ext>
                  </a:extLst>
                </p:cNvPr>
                <p:cNvSpPr/>
                <p:nvPr/>
              </p:nvSpPr>
              <p:spPr>
                <a:xfrm>
                  <a:off x="2487169" y="466344"/>
                  <a:ext cx="35232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ة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53">
                <a:extLst>
                  <a:ext uri="{FF2B5EF4-FFF2-40B4-BE49-F238E27FC236}">
                    <a16:creationId xmlns:a16="http://schemas.microsoft.com/office/drawing/2014/main" id="{B726699E-FF8D-410C-AB4F-64D5635C4E10}"/>
                  </a:ext>
                </a:extLst>
              </p:cNvPr>
              <p:cNvSpPr txBox="1"/>
              <p:nvPr/>
            </p:nvSpPr>
            <p:spPr>
              <a:xfrm rot="21393787">
                <a:off x="629356" y="472920"/>
                <a:ext cx="706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العلوم</a:t>
                </a:r>
                <a:endParaRPr kumimoji="0" lang="en-US" sz="18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TextBox 54">
                <a:extLst>
                  <a:ext uri="{FF2B5EF4-FFF2-40B4-BE49-F238E27FC236}">
                    <a16:creationId xmlns:a16="http://schemas.microsoft.com/office/drawing/2014/main" id="{C8879D97-677B-4DA2-B593-8D26303F0DD5}"/>
                  </a:ext>
                </a:extLst>
              </p:cNvPr>
              <p:cNvSpPr txBox="1"/>
              <p:nvPr/>
            </p:nvSpPr>
            <p:spPr>
              <a:xfrm rot="21291467">
                <a:off x="-50061" y="983118"/>
                <a:ext cx="8866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79646">
                        <a:lumMod val="20000"/>
                        <a:lumOff val="80000"/>
                      </a:srgbClr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الطبيعية</a:t>
                </a:r>
                <a:endParaRPr kumimoji="0" lang="en-US" sz="18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79646">
                      <a:lumMod val="20000"/>
                      <a:lumOff val="80000"/>
                    </a:srgbClr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Rectangle 55">
                <a:extLst>
                  <a:ext uri="{FF2B5EF4-FFF2-40B4-BE49-F238E27FC236}">
                    <a16:creationId xmlns:a16="http://schemas.microsoft.com/office/drawing/2014/main" id="{836A2925-40BC-4A11-A1EC-A599E3E469C5}"/>
                  </a:ext>
                </a:extLst>
              </p:cNvPr>
              <p:cNvSpPr/>
              <p:nvPr/>
            </p:nvSpPr>
            <p:spPr>
              <a:xfrm rot="20280121">
                <a:off x="1289560" y="312256"/>
                <a:ext cx="410690" cy="40011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 w="10160">
                      <a:solidFill>
                        <a:srgbClr val="4BACC6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في</a:t>
                </a:r>
                <a:endParaRPr kumimoji="0" lang="en-US" sz="2000" b="1" i="0" u="none" strike="noStrike" kern="1200" cap="none" spc="0" normalizeH="0" baseline="0" noProof="0" dirty="0">
                  <a:ln w="10160">
                    <a:solidFill>
                      <a:srgbClr val="4BACC6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25911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36377" y="1575333"/>
            <a:ext cx="10363200" cy="85407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rtl="1">
              <a:defRPr/>
            </a:pPr>
            <a:r>
              <a:rPr lang="ar-SA" dirty="0">
                <a:solidFill>
                  <a:srgbClr val="CC3300"/>
                </a:solidFill>
                <a:cs typeface="+mj-cs"/>
              </a:rPr>
              <a:t>النظائر</a:t>
            </a:r>
            <a:endParaRPr lang="en-US" dirty="0">
              <a:solidFill>
                <a:srgbClr val="CC3300"/>
              </a:solidFill>
              <a:cs typeface="+mj-cs"/>
            </a:endParaRPr>
          </a:p>
        </p:txBody>
      </p:sp>
      <p:sp>
        <p:nvSpPr>
          <p:cNvPr id="98307" name="Rectangle 3"/>
          <p:cNvSpPr>
            <a:spLocks noGrp="1"/>
          </p:cNvSpPr>
          <p:nvPr>
            <p:ph idx="1"/>
          </p:nvPr>
        </p:nvSpPr>
        <p:spPr>
          <a:xfrm>
            <a:off x="719667" y="2483885"/>
            <a:ext cx="11239500" cy="3181091"/>
          </a:xfrm>
        </p:spPr>
        <p:txBody>
          <a:bodyPr/>
          <a:lstStyle/>
          <a:p>
            <a:pPr algn="r" rtl="1">
              <a:lnSpc>
                <a:spcPct val="90000"/>
              </a:lnSpc>
            </a:pPr>
            <a:r>
              <a:rPr lang="ar-SA" altLang="en-US" dirty="0"/>
              <a:t>توجد معظم العناصر على شكل مخلوط من النظائر.</a:t>
            </a:r>
          </a:p>
          <a:p>
            <a:pPr algn="r" rtl="1">
              <a:lnSpc>
                <a:spcPct val="90000"/>
              </a:lnSpc>
            </a:pPr>
            <a:r>
              <a:rPr lang="ar-SA" altLang="en-US" dirty="0"/>
              <a:t>بعض العناصر له عدد كبير من النظائر (القصدير له عشرة نظائر).</a:t>
            </a:r>
          </a:p>
          <a:p>
            <a:pPr algn="r" rtl="1">
              <a:lnSpc>
                <a:spcPct val="90000"/>
              </a:lnSpc>
            </a:pPr>
            <a:r>
              <a:rPr lang="ar-SA" altLang="en-US" dirty="0"/>
              <a:t>قليل من العناصر ليس لها نظائر طبيعية مثل الألومنيوم والكوبالت والفلور واليود والمنجنيز والفوسفور.</a:t>
            </a:r>
          </a:p>
          <a:p>
            <a:pPr algn="r" rtl="1">
              <a:lnSpc>
                <a:spcPct val="90000"/>
              </a:lnSpc>
            </a:pPr>
            <a:r>
              <a:rPr lang="ar-SA" altLang="en-US" dirty="0"/>
              <a:t>يمكن تحضير نظائر غير موجودة في الطبيعة عن طريق التفاعلات النووية. </a:t>
            </a:r>
            <a:endParaRPr lang="en-US" altLang="en-US" dirty="0"/>
          </a:p>
        </p:txBody>
      </p:sp>
      <p:sp>
        <p:nvSpPr>
          <p:cNvPr id="22016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349CFD-5EEF-4CDF-869A-7433677B7272}" type="slidenum">
              <a:rPr kumimoji="0" lang="ar-S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ar-SA" altLang="en-US" sz="1200" b="0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5" name="مجموعة 4"/>
          <p:cNvGrpSpPr/>
          <p:nvPr/>
        </p:nvGrpSpPr>
        <p:grpSpPr>
          <a:xfrm>
            <a:off x="-50058" y="70884"/>
            <a:ext cx="12242058" cy="6842106"/>
            <a:chOff x="-50058" y="70884"/>
            <a:chExt cx="12242058" cy="6842106"/>
          </a:xfrm>
        </p:grpSpPr>
        <p:grpSp>
          <p:nvGrpSpPr>
            <p:cNvPr id="6" name="مجموعة 5"/>
            <p:cNvGrpSpPr/>
            <p:nvPr/>
          </p:nvGrpSpPr>
          <p:grpSpPr>
            <a:xfrm>
              <a:off x="-46829" y="6276749"/>
              <a:ext cx="12238829" cy="636241"/>
              <a:chOff x="-46829" y="6276745"/>
              <a:chExt cx="12238829" cy="636241"/>
            </a:xfrm>
          </p:grpSpPr>
          <p:sp>
            <p:nvSpPr>
              <p:cNvPr id="17" name="TextBox 12">
                <a:extLst>
                  <a:ext uri="{FF2B5EF4-FFF2-40B4-BE49-F238E27FC236}">
                    <a16:creationId xmlns:a16="http://schemas.microsoft.com/office/drawing/2014/main" id="{5263B5FD-53D7-4FF0-A7C8-D80077DE792C}"/>
                  </a:ext>
                </a:extLst>
              </p:cNvPr>
              <p:cNvSpPr txBox="1"/>
              <p:nvPr/>
            </p:nvSpPr>
            <p:spPr>
              <a:xfrm>
                <a:off x="2200925" y="6570926"/>
                <a:ext cx="9991075" cy="26161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BBB59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مقرر مقدمة في العلوم الطبيعية – فصل الفيزياء – قسم الكيمياء – كلية العلوم - جامعة الملك عبدالعزيز – 2019 م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8" name="Group 38">
                <a:extLst>
                  <a:ext uri="{FF2B5EF4-FFF2-40B4-BE49-F238E27FC236}">
                    <a16:creationId xmlns:a16="http://schemas.microsoft.com/office/drawing/2014/main" id="{7AECDE4D-1849-406B-8FBB-F9C41410D5ED}"/>
                  </a:ext>
                </a:extLst>
              </p:cNvPr>
              <p:cNvGrpSpPr/>
              <p:nvPr/>
            </p:nvGrpSpPr>
            <p:grpSpPr>
              <a:xfrm>
                <a:off x="-46829" y="6276745"/>
                <a:ext cx="2209247" cy="636241"/>
                <a:chOff x="-46829" y="6276745"/>
                <a:chExt cx="2209247" cy="636241"/>
              </a:xfrm>
            </p:grpSpPr>
            <p:grpSp>
              <p:nvGrpSpPr>
                <p:cNvPr id="19" name="Group 37">
                  <a:extLst>
                    <a:ext uri="{FF2B5EF4-FFF2-40B4-BE49-F238E27FC236}">
                      <a16:creationId xmlns:a16="http://schemas.microsoft.com/office/drawing/2014/main" id="{29E13F30-7C38-4EF8-8FDE-A60875DF1610}"/>
                    </a:ext>
                  </a:extLst>
                </p:cNvPr>
                <p:cNvGrpSpPr/>
                <p:nvPr/>
              </p:nvGrpSpPr>
              <p:grpSpPr>
                <a:xfrm>
                  <a:off x="836728" y="6276745"/>
                  <a:ext cx="1325690" cy="636241"/>
                  <a:chOff x="836728" y="6276745"/>
                  <a:chExt cx="1325690" cy="636241"/>
                </a:xfrm>
              </p:grpSpPr>
              <p:sp>
                <p:nvSpPr>
                  <p:cNvPr id="21" name="Rectangle 14">
                    <a:extLst>
                      <a:ext uri="{FF2B5EF4-FFF2-40B4-BE49-F238E27FC236}">
                        <a16:creationId xmlns:a16="http://schemas.microsoft.com/office/drawing/2014/main" id="{2BCF4F4A-2A1F-49E3-AE44-7FA5C3524AB3}"/>
                      </a:ext>
                    </a:extLst>
                  </p:cNvPr>
                  <p:cNvSpPr/>
                  <p:nvPr/>
                </p:nvSpPr>
                <p:spPr>
                  <a:xfrm>
                    <a:off x="836728" y="6379537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2</a:t>
                    </a:r>
                  </a:p>
                </p:txBody>
              </p:sp>
              <p:sp>
                <p:nvSpPr>
                  <p:cNvPr id="22" name="Rectangle 15">
                    <a:extLst>
                      <a:ext uri="{FF2B5EF4-FFF2-40B4-BE49-F238E27FC236}">
                        <a16:creationId xmlns:a16="http://schemas.microsoft.com/office/drawing/2014/main" id="{65D5A948-2EFA-4484-9CD9-7A1E4BFA561D}"/>
                      </a:ext>
                    </a:extLst>
                  </p:cNvPr>
                  <p:cNvSpPr/>
                  <p:nvPr/>
                </p:nvSpPr>
                <p:spPr>
                  <a:xfrm>
                    <a:off x="1382535" y="6276745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0</a:t>
                    </a:r>
                  </a:p>
                </p:txBody>
              </p:sp>
              <p:sp>
                <p:nvSpPr>
                  <p:cNvPr id="23" name="Rectangle 17">
                    <a:extLst>
                      <a:ext uri="{FF2B5EF4-FFF2-40B4-BE49-F238E27FC236}">
                        <a16:creationId xmlns:a16="http://schemas.microsoft.com/office/drawing/2014/main" id="{140B63B1-4755-4AE6-9777-B08FDB0311AE}"/>
                      </a:ext>
                    </a:extLst>
                  </p:cNvPr>
                  <p:cNvSpPr/>
                  <p:nvPr/>
                </p:nvSpPr>
                <p:spPr>
                  <a:xfrm>
                    <a:off x="1795010" y="6389766"/>
                    <a:ext cx="367408" cy="52322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5</a:t>
                    </a:r>
                  </a:p>
                </p:txBody>
              </p:sp>
            </p:grpSp>
            <p:sp>
              <p:nvSpPr>
                <p:cNvPr id="20" name="Rectangle 18">
                  <a:extLst>
                    <a:ext uri="{FF2B5EF4-FFF2-40B4-BE49-F238E27FC236}">
                      <a16:creationId xmlns:a16="http://schemas.microsoft.com/office/drawing/2014/main" id="{73610869-FFF4-4249-959D-FA8C250B2233}"/>
                    </a:ext>
                  </a:extLst>
                </p:cNvPr>
                <p:cNvSpPr/>
                <p:nvPr/>
              </p:nvSpPr>
              <p:spPr>
                <a:xfrm>
                  <a:off x="-46829" y="6432702"/>
                  <a:ext cx="856325" cy="43088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200" b="1" i="0" u="none" strike="noStrike" kern="1200" cap="none" spc="0" normalizeH="0" baseline="0" noProof="0" dirty="0">
                      <a:ln w="13462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>
                        <a:outerShdw dist="38100" dir="2700000" algn="bl" rotWithShape="0">
                          <a:srgbClr val="4BACC6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+mn-cs"/>
                    </a:rPr>
                    <a:t>Chem</a:t>
                  </a:r>
                </a:p>
              </p:txBody>
            </p:sp>
          </p:grpSp>
        </p:grpSp>
        <p:grpSp>
          <p:nvGrpSpPr>
            <p:cNvPr id="7" name="Group 65">
              <a:extLst>
                <a:ext uri="{FF2B5EF4-FFF2-40B4-BE49-F238E27FC236}">
                  <a16:creationId xmlns:a16="http://schemas.microsoft.com/office/drawing/2014/main" id="{19F31CE1-23BD-462D-BDB2-843E29F9B493}"/>
                </a:ext>
              </a:extLst>
            </p:cNvPr>
            <p:cNvGrpSpPr/>
            <p:nvPr/>
          </p:nvGrpSpPr>
          <p:grpSpPr>
            <a:xfrm>
              <a:off x="-50058" y="70884"/>
              <a:ext cx="4242015" cy="1281566"/>
              <a:chOff x="-50061" y="70884"/>
              <a:chExt cx="4242015" cy="1281566"/>
            </a:xfrm>
          </p:grpSpPr>
          <p:grpSp>
            <p:nvGrpSpPr>
              <p:cNvPr id="8" name="Group 39">
                <a:extLst>
                  <a:ext uri="{FF2B5EF4-FFF2-40B4-BE49-F238E27FC236}">
                    <a16:creationId xmlns:a16="http://schemas.microsoft.com/office/drawing/2014/main" id="{3FBA8D37-E86B-48BF-A914-2A1891C14DA7}"/>
                  </a:ext>
                </a:extLst>
              </p:cNvPr>
              <p:cNvGrpSpPr/>
              <p:nvPr/>
            </p:nvGrpSpPr>
            <p:grpSpPr>
              <a:xfrm>
                <a:off x="2487169" y="70884"/>
                <a:ext cx="1704785" cy="918680"/>
                <a:chOff x="2487169" y="70884"/>
                <a:chExt cx="1704785" cy="918680"/>
              </a:xfrm>
            </p:grpSpPr>
            <p:sp>
              <p:nvSpPr>
                <p:cNvPr id="12" name="Rectangle 20">
                  <a:extLst>
                    <a:ext uri="{FF2B5EF4-FFF2-40B4-BE49-F238E27FC236}">
                      <a16:creationId xmlns:a16="http://schemas.microsoft.com/office/drawing/2014/main" id="{23C83B79-08AF-47EE-97AD-8E9AE9291333}"/>
                    </a:ext>
                  </a:extLst>
                </p:cNvPr>
                <p:cNvSpPr/>
                <p:nvPr/>
              </p:nvSpPr>
              <p:spPr>
                <a:xfrm>
                  <a:off x="3816948" y="708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م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Rectangle 21">
                  <a:extLst>
                    <a:ext uri="{FF2B5EF4-FFF2-40B4-BE49-F238E27FC236}">
                      <a16:creationId xmlns:a16="http://schemas.microsoft.com/office/drawing/2014/main" id="{474D89E4-13A4-4F86-8BB7-BC867366CD3D}"/>
                    </a:ext>
                  </a:extLst>
                </p:cNvPr>
                <p:cNvSpPr/>
                <p:nvPr/>
              </p:nvSpPr>
              <p:spPr>
                <a:xfrm>
                  <a:off x="3402420" y="2232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ق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Rectangle 22">
                  <a:extLst>
                    <a:ext uri="{FF2B5EF4-FFF2-40B4-BE49-F238E27FC236}">
                      <a16:creationId xmlns:a16="http://schemas.microsoft.com/office/drawing/2014/main" id="{E30B3B8E-52C3-4C18-9B6C-C1F350B7AA0E}"/>
                    </a:ext>
                  </a:extLst>
                </p:cNvPr>
                <p:cNvSpPr/>
                <p:nvPr/>
              </p:nvSpPr>
              <p:spPr>
                <a:xfrm>
                  <a:off x="3072384" y="201168"/>
                  <a:ext cx="306606" cy="52017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د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Rectangle 23">
                  <a:extLst>
                    <a:ext uri="{FF2B5EF4-FFF2-40B4-BE49-F238E27FC236}">
                      <a16:creationId xmlns:a16="http://schemas.microsoft.com/office/drawing/2014/main" id="{941CBD46-B487-4DA2-89F3-1668C0313DE9}"/>
                    </a:ext>
                  </a:extLst>
                </p:cNvPr>
                <p:cNvSpPr/>
                <p:nvPr/>
              </p:nvSpPr>
              <p:spPr>
                <a:xfrm>
                  <a:off x="2758439" y="252984"/>
                  <a:ext cx="309655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م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Rectangle 24">
                  <a:extLst>
                    <a:ext uri="{FF2B5EF4-FFF2-40B4-BE49-F238E27FC236}">
                      <a16:creationId xmlns:a16="http://schemas.microsoft.com/office/drawing/2014/main" id="{BD768F26-7EBC-47AC-A309-152F2AD0A1AF}"/>
                    </a:ext>
                  </a:extLst>
                </p:cNvPr>
                <p:cNvSpPr/>
                <p:nvPr/>
              </p:nvSpPr>
              <p:spPr>
                <a:xfrm>
                  <a:off x="2487169" y="466344"/>
                  <a:ext cx="35232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ة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" name="TextBox 53">
                <a:extLst>
                  <a:ext uri="{FF2B5EF4-FFF2-40B4-BE49-F238E27FC236}">
                    <a16:creationId xmlns:a16="http://schemas.microsoft.com/office/drawing/2014/main" id="{B726699E-FF8D-410C-AB4F-64D5635C4E10}"/>
                  </a:ext>
                </a:extLst>
              </p:cNvPr>
              <p:cNvSpPr txBox="1"/>
              <p:nvPr/>
            </p:nvSpPr>
            <p:spPr>
              <a:xfrm rot="21393787">
                <a:off x="629356" y="472920"/>
                <a:ext cx="706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العلوم</a:t>
                </a:r>
                <a:endParaRPr kumimoji="0" lang="en-US" sz="18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TextBox 54">
                <a:extLst>
                  <a:ext uri="{FF2B5EF4-FFF2-40B4-BE49-F238E27FC236}">
                    <a16:creationId xmlns:a16="http://schemas.microsoft.com/office/drawing/2014/main" id="{C8879D97-677B-4DA2-B593-8D26303F0DD5}"/>
                  </a:ext>
                </a:extLst>
              </p:cNvPr>
              <p:cNvSpPr txBox="1"/>
              <p:nvPr/>
            </p:nvSpPr>
            <p:spPr>
              <a:xfrm rot="21291467">
                <a:off x="-50061" y="983118"/>
                <a:ext cx="8866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79646">
                        <a:lumMod val="20000"/>
                        <a:lumOff val="80000"/>
                      </a:srgbClr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الطبيعية</a:t>
                </a:r>
                <a:endParaRPr kumimoji="0" lang="en-US" sz="18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79646">
                      <a:lumMod val="20000"/>
                      <a:lumOff val="80000"/>
                    </a:srgbClr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Rectangle 55">
                <a:extLst>
                  <a:ext uri="{FF2B5EF4-FFF2-40B4-BE49-F238E27FC236}">
                    <a16:creationId xmlns:a16="http://schemas.microsoft.com/office/drawing/2014/main" id="{836A2925-40BC-4A11-A1EC-A599E3E469C5}"/>
                  </a:ext>
                </a:extLst>
              </p:cNvPr>
              <p:cNvSpPr/>
              <p:nvPr/>
            </p:nvSpPr>
            <p:spPr>
              <a:xfrm rot="20280121">
                <a:off x="1289560" y="312256"/>
                <a:ext cx="410690" cy="40011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 w="10160">
                      <a:solidFill>
                        <a:srgbClr val="4BACC6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في</a:t>
                </a:r>
                <a:endParaRPr kumimoji="0" lang="en-US" sz="2000" b="1" i="0" u="none" strike="noStrike" kern="1200" cap="none" spc="0" normalizeH="0" baseline="0" noProof="0" dirty="0">
                  <a:ln w="10160">
                    <a:solidFill>
                      <a:srgbClr val="4BACC6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396931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"/>
          <a:stretch>
            <a:fillRect/>
          </a:stretch>
        </p:blipFill>
        <p:spPr bwMode="auto">
          <a:xfrm>
            <a:off x="2446866" y="1569498"/>
            <a:ext cx="9426685" cy="5066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118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EA94DF-10B5-4318-A803-2F3EB831CCBE}" type="slidenum">
              <a:rPr kumimoji="0" lang="ar-S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ar-SA" altLang="en-US" sz="1200" b="0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-50058" y="70884"/>
            <a:ext cx="12242058" cy="6842106"/>
            <a:chOff x="-50058" y="70884"/>
            <a:chExt cx="12242058" cy="6842106"/>
          </a:xfrm>
        </p:grpSpPr>
        <p:grpSp>
          <p:nvGrpSpPr>
            <p:cNvPr id="5" name="مجموعة 4"/>
            <p:cNvGrpSpPr/>
            <p:nvPr/>
          </p:nvGrpSpPr>
          <p:grpSpPr>
            <a:xfrm>
              <a:off x="-46829" y="6276749"/>
              <a:ext cx="12238829" cy="636241"/>
              <a:chOff x="-46829" y="6276745"/>
              <a:chExt cx="12238829" cy="636241"/>
            </a:xfrm>
          </p:grpSpPr>
          <p:sp>
            <p:nvSpPr>
              <p:cNvPr id="16" name="TextBox 12">
                <a:extLst>
                  <a:ext uri="{FF2B5EF4-FFF2-40B4-BE49-F238E27FC236}">
                    <a16:creationId xmlns:a16="http://schemas.microsoft.com/office/drawing/2014/main" id="{5263B5FD-53D7-4FF0-A7C8-D80077DE792C}"/>
                  </a:ext>
                </a:extLst>
              </p:cNvPr>
              <p:cNvSpPr txBox="1"/>
              <p:nvPr/>
            </p:nvSpPr>
            <p:spPr>
              <a:xfrm>
                <a:off x="2200925" y="6570926"/>
                <a:ext cx="9991075" cy="26161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BBB59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مقرر مقدمة في العلوم الطبيعية – فصل الفيزياء – قسم الكيمياء – كلية العلوم - جامعة الملك عبدالعزيز – 2019 م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7" name="Group 38">
                <a:extLst>
                  <a:ext uri="{FF2B5EF4-FFF2-40B4-BE49-F238E27FC236}">
                    <a16:creationId xmlns:a16="http://schemas.microsoft.com/office/drawing/2014/main" id="{7AECDE4D-1849-406B-8FBB-F9C41410D5ED}"/>
                  </a:ext>
                </a:extLst>
              </p:cNvPr>
              <p:cNvGrpSpPr/>
              <p:nvPr/>
            </p:nvGrpSpPr>
            <p:grpSpPr>
              <a:xfrm>
                <a:off x="-46829" y="6276745"/>
                <a:ext cx="2209247" cy="636241"/>
                <a:chOff x="-46829" y="6276745"/>
                <a:chExt cx="2209247" cy="636241"/>
              </a:xfrm>
            </p:grpSpPr>
            <p:grpSp>
              <p:nvGrpSpPr>
                <p:cNvPr id="18" name="Group 37">
                  <a:extLst>
                    <a:ext uri="{FF2B5EF4-FFF2-40B4-BE49-F238E27FC236}">
                      <a16:creationId xmlns:a16="http://schemas.microsoft.com/office/drawing/2014/main" id="{29E13F30-7C38-4EF8-8FDE-A60875DF1610}"/>
                    </a:ext>
                  </a:extLst>
                </p:cNvPr>
                <p:cNvGrpSpPr/>
                <p:nvPr/>
              </p:nvGrpSpPr>
              <p:grpSpPr>
                <a:xfrm>
                  <a:off x="836728" y="6276745"/>
                  <a:ext cx="1325690" cy="636241"/>
                  <a:chOff x="836728" y="6276745"/>
                  <a:chExt cx="1325690" cy="636241"/>
                </a:xfrm>
              </p:grpSpPr>
              <p:sp>
                <p:nvSpPr>
                  <p:cNvPr id="20" name="Rectangle 14">
                    <a:extLst>
                      <a:ext uri="{FF2B5EF4-FFF2-40B4-BE49-F238E27FC236}">
                        <a16:creationId xmlns:a16="http://schemas.microsoft.com/office/drawing/2014/main" id="{2BCF4F4A-2A1F-49E3-AE44-7FA5C3524AB3}"/>
                      </a:ext>
                    </a:extLst>
                  </p:cNvPr>
                  <p:cNvSpPr/>
                  <p:nvPr/>
                </p:nvSpPr>
                <p:spPr>
                  <a:xfrm>
                    <a:off x="836728" y="6379537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2</a:t>
                    </a:r>
                  </a:p>
                </p:txBody>
              </p:sp>
              <p:sp>
                <p:nvSpPr>
                  <p:cNvPr id="21" name="Rectangle 15">
                    <a:extLst>
                      <a:ext uri="{FF2B5EF4-FFF2-40B4-BE49-F238E27FC236}">
                        <a16:creationId xmlns:a16="http://schemas.microsoft.com/office/drawing/2014/main" id="{65D5A948-2EFA-4484-9CD9-7A1E4BFA561D}"/>
                      </a:ext>
                    </a:extLst>
                  </p:cNvPr>
                  <p:cNvSpPr/>
                  <p:nvPr/>
                </p:nvSpPr>
                <p:spPr>
                  <a:xfrm>
                    <a:off x="1382535" y="6276745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0</a:t>
                    </a:r>
                  </a:p>
                </p:txBody>
              </p:sp>
              <p:sp>
                <p:nvSpPr>
                  <p:cNvPr id="22" name="Rectangle 17">
                    <a:extLst>
                      <a:ext uri="{FF2B5EF4-FFF2-40B4-BE49-F238E27FC236}">
                        <a16:creationId xmlns:a16="http://schemas.microsoft.com/office/drawing/2014/main" id="{140B63B1-4755-4AE6-9777-B08FDB0311AE}"/>
                      </a:ext>
                    </a:extLst>
                  </p:cNvPr>
                  <p:cNvSpPr/>
                  <p:nvPr/>
                </p:nvSpPr>
                <p:spPr>
                  <a:xfrm>
                    <a:off x="1795010" y="6389766"/>
                    <a:ext cx="367408" cy="52322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5</a:t>
                    </a:r>
                  </a:p>
                </p:txBody>
              </p:sp>
            </p:grp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73610869-FFF4-4249-959D-FA8C250B2233}"/>
                    </a:ext>
                  </a:extLst>
                </p:cNvPr>
                <p:cNvSpPr/>
                <p:nvPr/>
              </p:nvSpPr>
              <p:spPr>
                <a:xfrm>
                  <a:off x="-46829" y="6432702"/>
                  <a:ext cx="856325" cy="43088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200" b="1" i="0" u="none" strike="noStrike" kern="1200" cap="none" spc="0" normalizeH="0" baseline="0" noProof="0" dirty="0">
                      <a:ln w="13462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>
                        <a:outerShdw dist="38100" dir="2700000" algn="bl" rotWithShape="0">
                          <a:srgbClr val="4BACC6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+mn-cs"/>
                    </a:rPr>
                    <a:t>Chem</a:t>
                  </a:r>
                </a:p>
              </p:txBody>
            </p:sp>
          </p:grpSp>
        </p:grpSp>
        <p:grpSp>
          <p:nvGrpSpPr>
            <p:cNvPr id="6" name="Group 65">
              <a:extLst>
                <a:ext uri="{FF2B5EF4-FFF2-40B4-BE49-F238E27FC236}">
                  <a16:creationId xmlns:a16="http://schemas.microsoft.com/office/drawing/2014/main" id="{19F31CE1-23BD-462D-BDB2-843E29F9B493}"/>
                </a:ext>
              </a:extLst>
            </p:cNvPr>
            <p:cNvGrpSpPr/>
            <p:nvPr/>
          </p:nvGrpSpPr>
          <p:grpSpPr>
            <a:xfrm>
              <a:off x="-50058" y="70884"/>
              <a:ext cx="4242015" cy="1281566"/>
              <a:chOff x="-50061" y="70884"/>
              <a:chExt cx="4242015" cy="1281566"/>
            </a:xfrm>
          </p:grpSpPr>
          <p:grpSp>
            <p:nvGrpSpPr>
              <p:cNvPr id="7" name="Group 39">
                <a:extLst>
                  <a:ext uri="{FF2B5EF4-FFF2-40B4-BE49-F238E27FC236}">
                    <a16:creationId xmlns:a16="http://schemas.microsoft.com/office/drawing/2014/main" id="{3FBA8D37-E86B-48BF-A914-2A1891C14DA7}"/>
                  </a:ext>
                </a:extLst>
              </p:cNvPr>
              <p:cNvGrpSpPr/>
              <p:nvPr/>
            </p:nvGrpSpPr>
            <p:grpSpPr>
              <a:xfrm>
                <a:off x="2487169" y="70884"/>
                <a:ext cx="1704785" cy="918680"/>
                <a:chOff x="2487169" y="70884"/>
                <a:chExt cx="1704785" cy="918680"/>
              </a:xfrm>
            </p:grpSpPr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23C83B79-08AF-47EE-97AD-8E9AE9291333}"/>
                    </a:ext>
                  </a:extLst>
                </p:cNvPr>
                <p:cNvSpPr/>
                <p:nvPr/>
              </p:nvSpPr>
              <p:spPr>
                <a:xfrm>
                  <a:off x="3816948" y="708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م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" name="Rectangle 21">
                  <a:extLst>
                    <a:ext uri="{FF2B5EF4-FFF2-40B4-BE49-F238E27FC236}">
                      <a16:creationId xmlns:a16="http://schemas.microsoft.com/office/drawing/2014/main" id="{474D89E4-13A4-4F86-8BB7-BC867366CD3D}"/>
                    </a:ext>
                  </a:extLst>
                </p:cNvPr>
                <p:cNvSpPr/>
                <p:nvPr/>
              </p:nvSpPr>
              <p:spPr>
                <a:xfrm>
                  <a:off x="3402420" y="2232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ق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Rectangle 22">
                  <a:extLst>
                    <a:ext uri="{FF2B5EF4-FFF2-40B4-BE49-F238E27FC236}">
                      <a16:creationId xmlns:a16="http://schemas.microsoft.com/office/drawing/2014/main" id="{E30B3B8E-52C3-4C18-9B6C-C1F350B7AA0E}"/>
                    </a:ext>
                  </a:extLst>
                </p:cNvPr>
                <p:cNvSpPr/>
                <p:nvPr/>
              </p:nvSpPr>
              <p:spPr>
                <a:xfrm>
                  <a:off x="3072384" y="201168"/>
                  <a:ext cx="306606" cy="52017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د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Rectangle 23">
                  <a:extLst>
                    <a:ext uri="{FF2B5EF4-FFF2-40B4-BE49-F238E27FC236}">
                      <a16:creationId xmlns:a16="http://schemas.microsoft.com/office/drawing/2014/main" id="{941CBD46-B487-4DA2-89F3-1668C0313DE9}"/>
                    </a:ext>
                  </a:extLst>
                </p:cNvPr>
                <p:cNvSpPr/>
                <p:nvPr/>
              </p:nvSpPr>
              <p:spPr>
                <a:xfrm>
                  <a:off x="2758439" y="252984"/>
                  <a:ext cx="309655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م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Rectangle 24">
                  <a:extLst>
                    <a:ext uri="{FF2B5EF4-FFF2-40B4-BE49-F238E27FC236}">
                      <a16:creationId xmlns:a16="http://schemas.microsoft.com/office/drawing/2014/main" id="{BD768F26-7EBC-47AC-A309-152F2AD0A1AF}"/>
                    </a:ext>
                  </a:extLst>
                </p:cNvPr>
                <p:cNvSpPr/>
                <p:nvPr/>
              </p:nvSpPr>
              <p:spPr>
                <a:xfrm>
                  <a:off x="2487169" y="466344"/>
                  <a:ext cx="35232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ة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TextBox 53">
                <a:extLst>
                  <a:ext uri="{FF2B5EF4-FFF2-40B4-BE49-F238E27FC236}">
                    <a16:creationId xmlns:a16="http://schemas.microsoft.com/office/drawing/2014/main" id="{B726699E-FF8D-410C-AB4F-64D5635C4E10}"/>
                  </a:ext>
                </a:extLst>
              </p:cNvPr>
              <p:cNvSpPr txBox="1"/>
              <p:nvPr/>
            </p:nvSpPr>
            <p:spPr>
              <a:xfrm rot="21393787">
                <a:off x="629356" y="472920"/>
                <a:ext cx="706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العلوم</a:t>
                </a:r>
                <a:endParaRPr kumimoji="0" lang="en-US" sz="18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54">
                <a:extLst>
                  <a:ext uri="{FF2B5EF4-FFF2-40B4-BE49-F238E27FC236}">
                    <a16:creationId xmlns:a16="http://schemas.microsoft.com/office/drawing/2014/main" id="{C8879D97-677B-4DA2-B593-8D26303F0DD5}"/>
                  </a:ext>
                </a:extLst>
              </p:cNvPr>
              <p:cNvSpPr txBox="1"/>
              <p:nvPr/>
            </p:nvSpPr>
            <p:spPr>
              <a:xfrm rot="21291467">
                <a:off x="-50061" y="983118"/>
                <a:ext cx="8866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79646">
                        <a:lumMod val="20000"/>
                        <a:lumOff val="80000"/>
                      </a:srgbClr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الطبيعية</a:t>
                </a:r>
                <a:endParaRPr kumimoji="0" lang="en-US" sz="18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79646">
                      <a:lumMod val="20000"/>
                      <a:lumOff val="80000"/>
                    </a:srgbClr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Rectangle 55">
                <a:extLst>
                  <a:ext uri="{FF2B5EF4-FFF2-40B4-BE49-F238E27FC236}">
                    <a16:creationId xmlns:a16="http://schemas.microsoft.com/office/drawing/2014/main" id="{836A2925-40BC-4A11-A1EC-A599E3E469C5}"/>
                  </a:ext>
                </a:extLst>
              </p:cNvPr>
              <p:cNvSpPr/>
              <p:nvPr/>
            </p:nvSpPr>
            <p:spPr>
              <a:xfrm rot="20280121">
                <a:off x="1289560" y="312256"/>
                <a:ext cx="410690" cy="40011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 w="10160">
                      <a:solidFill>
                        <a:srgbClr val="4BACC6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في</a:t>
                </a:r>
                <a:endParaRPr kumimoji="0" lang="en-US" sz="2000" b="1" i="0" u="none" strike="noStrike" kern="1200" cap="none" spc="0" normalizeH="0" baseline="0" noProof="0" dirty="0">
                  <a:ln w="10160">
                    <a:solidFill>
                      <a:srgbClr val="4BACC6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984210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2435745" y="2429301"/>
            <a:ext cx="7543800" cy="120100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/>
            <a:r>
              <a:rPr lang="ar-SA" altLang="en-US" dirty="0">
                <a:latin typeface="Times New Roman" pitchFamily="18" charset="0"/>
                <a:ea typeface="Majalla UI"/>
                <a:cs typeface="Times New Roman" pitchFamily="18" charset="0"/>
              </a:rPr>
              <a:t>الجزيئات والمركبات والأيونات</a:t>
            </a:r>
            <a:endParaRPr lang="en-US" altLang="en-US" dirty="0">
              <a:latin typeface="Times New Roman" pitchFamily="18" charset="0"/>
              <a:ea typeface="Majalla UI"/>
              <a:cs typeface="Times New Roman" pitchFamily="18" charset="0"/>
            </a:endParaRPr>
          </a:p>
        </p:txBody>
      </p:sp>
      <p:grpSp>
        <p:nvGrpSpPr>
          <p:cNvPr id="49" name="مجموعة 48"/>
          <p:cNvGrpSpPr/>
          <p:nvPr/>
        </p:nvGrpSpPr>
        <p:grpSpPr>
          <a:xfrm>
            <a:off x="-50058" y="70884"/>
            <a:ext cx="12242058" cy="6842106"/>
            <a:chOff x="-50058" y="70884"/>
            <a:chExt cx="12242058" cy="6842106"/>
          </a:xfrm>
        </p:grpSpPr>
        <p:grpSp>
          <p:nvGrpSpPr>
            <p:cNvPr id="50" name="مجموعة 49"/>
            <p:cNvGrpSpPr/>
            <p:nvPr/>
          </p:nvGrpSpPr>
          <p:grpSpPr>
            <a:xfrm>
              <a:off x="-46829" y="6276749"/>
              <a:ext cx="12238829" cy="636241"/>
              <a:chOff x="-46829" y="6276745"/>
              <a:chExt cx="12238829" cy="636241"/>
            </a:xfrm>
          </p:grpSpPr>
          <p:sp>
            <p:nvSpPr>
              <p:cNvPr id="64" name="TextBox 12">
                <a:extLst>
                  <a:ext uri="{FF2B5EF4-FFF2-40B4-BE49-F238E27FC236}">
                    <a16:creationId xmlns:a16="http://schemas.microsoft.com/office/drawing/2014/main" id="{5263B5FD-53D7-4FF0-A7C8-D80077DE792C}"/>
                  </a:ext>
                </a:extLst>
              </p:cNvPr>
              <p:cNvSpPr txBox="1"/>
              <p:nvPr/>
            </p:nvSpPr>
            <p:spPr>
              <a:xfrm>
                <a:off x="2200925" y="6570926"/>
                <a:ext cx="9991075" cy="26161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BBB59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مقرر مقدمة في العلوم الطبيعية – فصل الفيزياء – قسم الكيمياء – كلية العلوم - جامعة الملك عبدالعزيز – 2019 م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65" name="Group 38">
                <a:extLst>
                  <a:ext uri="{FF2B5EF4-FFF2-40B4-BE49-F238E27FC236}">
                    <a16:creationId xmlns:a16="http://schemas.microsoft.com/office/drawing/2014/main" id="{7AECDE4D-1849-406B-8FBB-F9C41410D5ED}"/>
                  </a:ext>
                </a:extLst>
              </p:cNvPr>
              <p:cNvGrpSpPr/>
              <p:nvPr/>
            </p:nvGrpSpPr>
            <p:grpSpPr>
              <a:xfrm>
                <a:off x="-46829" y="6276745"/>
                <a:ext cx="2209247" cy="636241"/>
                <a:chOff x="-46829" y="6276745"/>
                <a:chExt cx="2209247" cy="636241"/>
              </a:xfrm>
            </p:grpSpPr>
            <p:grpSp>
              <p:nvGrpSpPr>
                <p:cNvPr id="67" name="Group 37">
                  <a:extLst>
                    <a:ext uri="{FF2B5EF4-FFF2-40B4-BE49-F238E27FC236}">
                      <a16:creationId xmlns:a16="http://schemas.microsoft.com/office/drawing/2014/main" id="{29E13F30-7C38-4EF8-8FDE-A60875DF1610}"/>
                    </a:ext>
                  </a:extLst>
                </p:cNvPr>
                <p:cNvGrpSpPr/>
                <p:nvPr/>
              </p:nvGrpSpPr>
              <p:grpSpPr>
                <a:xfrm>
                  <a:off x="836728" y="6276745"/>
                  <a:ext cx="1325690" cy="636241"/>
                  <a:chOff x="836728" y="6276745"/>
                  <a:chExt cx="1325690" cy="636241"/>
                </a:xfrm>
              </p:grpSpPr>
              <p:sp>
                <p:nvSpPr>
                  <p:cNvPr id="69" name="Rectangle 14">
                    <a:extLst>
                      <a:ext uri="{FF2B5EF4-FFF2-40B4-BE49-F238E27FC236}">
                        <a16:creationId xmlns:a16="http://schemas.microsoft.com/office/drawing/2014/main" id="{2BCF4F4A-2A1F-49E3-AE44-7FA5C3524AB3}"/>
                      </a:ext>
                    </a:extLst>
                  </p:cNvPr>
                  <p:cNvSpPr/>
                  <p:nvPr/>
                </p:nvSpPr>
                <p:spPr>
                  <a:xfrm>
                    <a:off x="836728" y="6379537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2</a:t>
                    </a:r>
                  </a:p>
                </p:txBody>
              </p:sp>
              <p:sp>
                <p:nvSpPr>
                  <p:cNvPr id="70" name="Rectangle 15">
                    <a:extLst>
                      <a:ext uri="{FF2B5EF4-FFF2-40B4-BE49-F238E27FC236}">
                        <a16:creationId xmlns:a16="http://schemas.microsoft.com/office/drawing/2014/main" id="{65D5A948-2EFA-4484-9CD9-7A1E4BFA561D}"/>
                      </a:ext>
                    </a:extLst>
                  </p:cNvPr>
                  <p:cNvSpPr/>
                  <p:nvPr/>
                </p:nvSpPr>
                <p:spPr>
                  <a:xfrm>
                    <a:off x="1382535" y="6276745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0</a:t>
                    </a:r>
                  </a:p>
                </p:txBody>
              </p:sp>
              <p:sp>
                <p:nvSpPr>
                  <p:cNvPr id="71" name="Rectangle 17">
                    <a:extLst>
                      <a:ext uri="{FF2B5EF4-FFF2-40B4-BE49-F238E27FC236}">
                        <a16:creationId xmlns:a16="http://schemas.microsoft.com/office/drawing/2014/main" id="{140B63B1-4755-4AE6-9777-B08FDB0311AE}"/>
                      </a:ext>
                    </a:extLst>
                  </p:cNvPr>
                  <p:cNvSpPr/>
                  <p:nvPr/>
                </p:nvSpPr>
                <p:spPr>
                  <a:xfrm>
                    <a:off x="1795010" y="6389766"/>
                    <a:ext cx="367408" cy="52322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5</a:t>
                    </a:r>
                  </a:p>
                </p:txBody>
              </p:sp>
            </p:grpSp>
            <p:sp>
              <p:nvSpPr>
                <p:cNvPr id="68" name="Rectangle 18">
                  <a:extLst>
                    <a:ext uri="{FF2B5EF4-FFF2-40B4-BE49-F238E27FC236}">
                      <a16:creationId xmlns:a16="http://schemas.microsoft.com/office/drawing/2014/main" id="{73610869-FFF4-4249-959D-FA8C250B2233}"/>
                    </a:ext>
                  </a:extLst>
                </p:cNvPr>
                <p:cNvSpPr/>
                <p:nvPr/>
              </p:nvSpPr>
              <p:spPr>
                <a:xfrm>
                  <a:off x="-46829" y="6432702"/>
                  <a:ext cx="856325" cy="43088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200" b="1" i="0" u="none" strike="noStrike" kern="1200" cap="none" spc="0" normalizeH="0" baseline="0" noProof="0" dirty="0">
                      <a:ln w="13462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>
                        <a:outerShdw dist="38100" dir="2700000" algn="bl" rotWithShape="0">
                          <a:srgbClr val="4BACC6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+mn-cs"/>
                    </a:rPr>
                    <a:t>Chem</a:t>
                  </a:r>
                </a:p>
              </p:txBody>
            </p:sp>
          </p:grpSp>
        </p:grpSp>
        <p:grpSp>
          <p:nvGrpSpPr>
            <p:cNvPr id="51" name="Group 65">
              <a:extLst>
                <a:ext uri="{FF2B5EF4-FFF2-40B4-BE49-F238E27FC236}">
                  <a16:creationId xmlns:a16="http://schemas.microsoft.com/office/drawing/2014/main" id="{19F31CE1-23BD-462D-BDB2-843E29F9B493}"/>
                </a:ext>
              </a:extLst>
            </p:cNvPr>
            <p:cNvGrpSpPr/>
            <p:nvPr/>
          </p:nvGrpSpPr>
          <p:grpSpPr>
            <a:xfrm>
              <a:off x="-50058" y="70884"/>
              <a:ext cx="4242015" cy="1281566"/>
              <a:chOff x="-50061" y="70884"/>
              <a:chExt cx="4242015" cy="1281566"/>
            </a:xfrm>
          </p:grpSpPr>
          <p:grpSp>
            <p:nvGrpSpPr>
              <p:cNvPr id="52" name="Group 39">
                <a:extLst>
                  <a:ext uri="{FF2B5EF4-FFF2-40B4-BE49-F238E27FC236}">
                    <a16:creationId xmlns:a16="http://schemas.microsoft.com/office/drawing/2014/main" id="{3FBA8D37-E86B-48BF-A914-2A1891C14DA7}"/>
                  </a:ext>
                </a:extLst>
              </p:cNvPr>
              <p:cNvGrpSpPr/>
              <p:nvPr/>
            </p:nvGrpSpPr>
            <p:grpSpPr>
              <a:xfrm>
                <a:off x="2487169" y="70884"/>
                <a:ext cx="1704785" cy="918680"/>
                <a:chOff x="2487169" y="70884"/>
                <a:chExt cx="1704785" cy="918680"/>
              </a:xfrm>
            </p:grpSpPr>
            <p:sp>
              <p:nvSpPr>
                <p:cNvPr id="59" name="Rectangle 20">
                  <a:extLst>
                    <a:ext uri="{FF2B5EF4-FFF2-40B4-BE49-F238E27FC236}">
                      <a16:creationId xmlns:a16="http://schemas.microsoft.com/office/drawing/2014/main" id="{23C83B79-08AF-47EE-97AD-8E9AE9291333}"/>
                    </a:ext>
                  </a:extLst>
                </p:cNvPr>
                <p:cNvSpPr/>
                <p:nvPr/>
              </p:nvSpPr>
              <p:spPr>
                <a:xfrm>
                  <a:off x="3816948" y="708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م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Rectangle 21">
                  <a:extLst>
                    <a:ext uri="{FF2B5EF4-FFF2-40B4-BE49-F238E27FC236}">
                      <a16:creationId xmlns:a16="http://schemas.microsoft.com/office/drawing/2014/main" id="{474D89E4-13A4-4F86-8BB7-BC867366CD3D}"/>
                    </a:ext>
                  </a:extLst>
                </p:cNvPr>
                <p:cNvSpPr/>
                <p:nvPr/>
              </p:nvSpPr>
              <p:spPr>
                <a:xfrm>
                  <a:off x="3402420" y="2232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ق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Rectangle 22">
                  <a:extLst>
                    <a:ext uri="{FF2B5EF4-FFF2-40B4-BE49-F238E27FC236}">
                      <a16:creationId xmlns:a16="http://schemas.microsoft.com/office/drawing/2014/main" id="{E30B3B8E-52C3-4C18-9B6C-C1F350B7AA0E}"/>
                    </a:ext>
                  </a:extLst>
                </p:cNvPr>
                <p:cNvSpPr/>
                <p:nvPr/>
              </p:nvSpPr>
              <p:spPr>
                <a:xfrm>
                  <a:off x="3072384" y="201168"/>
                  <a:ext cx="306606" cy="52017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د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Rectangle 23">
                  <a:extLst>
                    <a:ext uri="{FF2B5EF4-FFF2-40B4-BE49-F238E27FC236}">
                      <a16:creationId xmlns:a16="http://schemas.microsoft.com/office/drawing/2014/main" id="{941CBD46-B487-4DA2-89F3-1668C0313DE9}"/>
                    </a:ext>
                  </a:extLst>
                </p:cNvPr>
                <p:cNvSpPr/>
                <p:nvPr/>
              </p:nvSpPr>
              <p:spPr>
                <a:xfrm>
                  <a:off x="2758439" y="252984"/>
                  <a:ext cx="309655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م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Rectangle 24">
                  <a:extLst>
                    <a:ext uri="{FF2B5EF4-FFF2-40B4-BE49-F238E27FC236}">
                      <a16:creationId xmlns:a16="http://schemas.microsoft.com/office/drawing/2014/main" id="{BD768F26-7EBC-47AC-A309-152F2AD0A1AF}"/>
                    </a:ext>
                  </a:extLst>
                </p:cNvPr>
                <p:cNvSpPr/>
                <p:nvPr/>
              </p:nvSpPr>
              <p:spPr>
                <a:xfrm>
                  <a:off x="2487169" y="466344"/>
                  <a:ext cx="35232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ة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3" name="TextBox 53">
                <a:extLst>
                  <a:ext uri="{FF2B5EF4-FFF2-40B4-BE49-F238E27FC236}">
                    <a16:creationId xmlns:a16="http://schemas.microsoft.com/office/drawing/2014/main" id="{B726699E-FF8D-410C-AB4F-64D5635C4E10}"/>
                  </a:ext>
                </a:extLst>
              </p:cNvPr>
              <p:cNvSpPr txBox="1"/>
              <p:nvPr/>
            </p:nvSpPr>
            <p:spPr>
              <a:xfrm rot="21393787">
                <a:off x="629356" y="472920"/>
                <a:ext cx="706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العلوم</a:t>
                </a:r>
                <a:endParaRPr kumimoji="0" lang="en-US" sz="18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TextBox 54">
                <a:extLst>
                  <a:ext uri="{FF2B5EF4-FFF2-40B4-BE49-F238E27FC236}">
                    <a16:creationId xmlns:a16="http://schemas.microsoft.com/office/drawing/2014/main" id="{C8879D97-677B-4DA2-B593-8D26303F0DD5}"/>
                  </a:ext>
                </a:extLst>
              </p:cNvPr>
              <p:cNvSpPr txBox="1"/>
              <p:nvPr/>
            </p:nvSpPr>
            <p:spPr>
              <a:xfrm rot="21291467">
                <a:off x="-50061" y="983118"/>
                <a:ext cx="8866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79646">
                        <a:lumMod val="20000"/>
                        <a:lumOff val="80000"/>
                      </a:srgbClr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الطبيعية</a:t>
                </a:r>
                <a:endParaRPr kumimoji="0" lang="en-US" sz="18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79646">
                      <a:lumMod val="20000"/>
                      <a:lumOff val="80000"/>
                    </a:srgbClr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Rectangle 55">
                <a:extLst>
                  <a:ext uri="{FF2B5EF4-FFF2-40B4-BE49-F238E27FC236}">
                    <a16:creationId xmlns:a16="http://schemas.microsoft.com/office/drawing/2014/main" id="{836A2925-40BC-4A11-A1EC-A599E3E469C5}"/>
                  </a:ext>
                </a:extLst>
              </p:cNvPr>
              <p:cNvSpPr/>
              <p:nvPr/>
            </p:nvSpPr>
            <p:spPr>
              <a:xfrm rot="20280121">
                <a:off x="1289560" y="312256"/>
                <a:ext cx="410690" cy="40011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 w="10160">
                      <a:solidFill>
                        <a:srgbClr val="4BACC6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في</a:t>
                </a:r>
                <a:endParaRPr kumimoji="0" lang="en-US" sz="2000" b="1" i="0" u="none" strike="noStrike" kern="1200" cap="none" spc="0" normalizeH="0" baseline="0" noProof="0" dirty="0">
                  <a:ln w="10160">
                    <a:solidFill>
                      <a:srgbClr val="4BACC6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721200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1424326" y="3701115"/>
            <a:ext cx="10632017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 pitchFamily="2" charset="0"/>
              </a:rPr>
              <a:t>المركب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 pitchFamily="2" charset="0"/>
              </a:rPr>
              <a:t> (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 pitchFamily="2" charset="0"/>
              </a:rPr>
              <a:t>Compound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 pitchFamily="2" charset="0"/>
              </a:rPr>
              <a:t>): هو المكون الذي يتكون من اتحاد عنصرين مختلفين  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rPr>
              <a:t>أو أكثر.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1412006" y="4138257"/>
            <a:ext cx="10632017" cy="19389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/>
              </a:rPr>
              <a:t>أمثلة : الماء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/>
              </a:rPr>
              <a:t>H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/>
              </a:rPr>
              <a:t>O </a:t>
            </a:r>
            <a:endParaRPr kumimoji="0" lang="ar-S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AL-Mohanad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/>
              </a:rPr>
              <a:t>كلوريد الصوديوم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/>
              </a:rPr>
              <a:t>NaCl 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/>
              </a:rPr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/>
              </a:rPr>
              <a:t>حمض النيتريك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/>
              </a:rPr>
              <a:t>HNO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/>
              </a:rPr>
              <a:t>3</a:t>
            </a:r>
            <a:endParaRPr kumimoji="0" lang="ar-SA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AL-Mohanad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/>
              </a:rPr>
              <a:t>ثاني أكسيد الكربون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/>
              </a:rPr>
              <a:t>CO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/>
              </a:rPr>
              <a:t> </a:t>
            </a:r>
            <a:endParaRPr lang="ar-SA" sz="2400" dirty="0">
              <a:solidFill>
                <a:prstClr val="black"/>
              </a:solidFill>
              <a:latin typeface="Calibri" pitchFamily="34" charset="0"/>
              <a:ea typeface="Calibri" pitchFamily="34" charset="0"/>
              <a:cs typeface="AL-Mohanad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/>
              </a:rPr>
              <a:t>أول أكسيد الكربون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/>
              </a:rPr>
              <a:t>CO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26308" name="Rectangle 7"/>
          <p:cNvSpPr>
            <a:spLocks noChangeArrowheads="1"/>
          </p:cNvSpPr>
          <p:nvPr/>
        </p:nvSpPr>
        <p:spPr bwMode="auto">
          <a:xfrm>
            <a:off x="3391095" y="1394347"/>
            <a:ext cx="5183716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Majalla UI"/>
                <a:cs typeface="Times New Roman" pitchFamily="18" charset="0"/>
              </a:rPr>
              <a:t>الجزيئات والمركبات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Majalla UI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24326" y="2565921"/>
            <a:ext cx="10598341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الجزيء (</a:t>
            </a:r>
            <a:r>
              <a:rPr kumimoji="0" lang="en-US" sz="2400" b="0" i="0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molecule</a:t>
            </a:r>
            <a:r>
              <a:rPr kumimoji="0" lang="ar-SA" sz="2400" b="0" i="0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):</a:t>
            </a:r>
            <a:r>
              <a:rPr kumimoji="0" lang="ar-SA" sz="2400" b="0" i="0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يتكون الجزئ من اتحاد ذرتين أو أكثر من نفس النوع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(</a:t>
            </a:r>
            <a:r>
              <a:rPr kumimoji="0" lang="ar-SA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مثال:</a:t>
            </a:r>
            <a:r>
              <a:rPr kumimoji="0" lang="ar-SA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O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3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,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N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2</a:t>
            </a:r>
            <a:r>
              <a:rPr kumimoji="0" lang="ar-SA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) أو من اتحاد ذرات مختلفة (</a:t>
            </a:r>
            <a:r>
              <a:rPr kumimoji="0" lang="ar-SA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مثال:</a:t>
            </a:r>
            <a:r>
              <a:rPr kumimoji="0" lang="ar-SA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NaCl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,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CO</a:t>
            </a:r>
            <a:r>
              <a:rPr kumimoji="0" lang="en-US" sz="2800" b="0" i="0" u="none" strike="noStrike" kern="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2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, H</a:t>
            </a:r>
            <a:r>
              <a:rPr kumimoji="0" lang="en-US" sz="2800" b="0" i="0" u="none" strike="noStrike" kern="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2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O</a:t>
            </a:r>
            <a:r>
              <a:rPr kumimoji="0" lang="ar-SA" sz="2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 ،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NO</a:t>
            </a:r>
            <a:r>
              <a:rPr kumimoji="0" lang="ar-SA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)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631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0046A8-AF34-4AF5-8BE8-06C7104E8444}" type="slidenum">
              <a:rPr kumimoji="0" lang="ar-S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ar-SA" altLang="en-US" sz="1200" b="0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7" name="مجموعة 6"/>
          <p:cNvGrpSpPr/>
          <p:nvPr/>
        </p:nvGrpSpPr>
        <p:grpSpPr>
          <a:xfrm>
            <a:off x="-50058" y="70884"/>
            <a:ext cx="12242058" cy="6842106"/>
            <a:chOff x="-50058" y="70884"/>
            <a:chExt cx="12242058" cy="6842106"/>
          </a:xfrm>
        </p:grpSpPr>
        <p:grpSp>
          <p:nvGrpSpPr>
            <p:cNvPr id="8" name="مجموعة 7"/>
            <p:cNvGrpSpPr/>
            <p:nvPr/>
          </p:nvGrpSpPr>
          <p:grpSpPr>
            <a:xfrm>
              <a:off x="-46829" y="6276749"/>
              <a:ext cx="12238829" cy="636241"/>
              <a:chOff x="-46829" y="6276745"/>
              <a:chExt cx="12238829" cy="636241"/>
            </a:xfrm>
          </p:grpSpPr>
          <p:sp>
            <p:nvSpPr>
              <p:cNvPr id="19" name="TextBox 12">
                <a:extLst>
                  <a:ext uri="{FF2B5EF4-FFF2-40B4-BE49-F238E27FC236}">
                    <a16:creationId xmlns:a16="http://schemas.microsoft.com/office/drawing/2014/main" id="{5263B5FD-53D7-4FF0-A7C8-D80077DE792C}"/>
                  </a:ext>
                </a:extLst>
              </p:cNvPr>
              <p:cNvSpPr txBox="1"/>
              <p:nvPr/>
            </p:nvSpPr>
            <p:spPr>
              <a:xfrm>
                <a:off x="2200925" y="6570926"/>
                <a:ext cx="9991075" cy="26161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BBB59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مقرر مقدمة في العلوم الطبيعية – فصل الفيزياء – قسم الكيمياء – كلية العلوم - جامعة الملك عبدالعزيز – 2019 م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0" name="Group 38">
                <a:extLst>
                  <a:ext uri="{FF2B5EF4-FFF2-40B4-BE49-F238E27FC236}">
                    <a16:creationId xmlns:a16="http://schemas.microsoft.com/office/drawing/2014/main" id="{7AECDE4D-1849-406B-8FBB-F9C41410D5ED}"/>
                  </a:ext>
                </a:extLst>
              </p:cNvPr>
              <p:cNvGrpSpPr/>
              <p:nvPr/>
            </p:nvGrpSpPr>
            <p:grpSpPr>
              <a:xfrm>
                <a:off x="-46829" y="6276745"/>
                <a:ext cx="2209247" cy="636241"/>
                <a:chOff x="-46829" y="6276745"/>
                <a:chExt cx="2209247" cy="636241"/>
              </a:xfrm>
            </p:grpSpPr>
            <p:grpSp>
              <p:nvGrpSpPr>
                <p:cNvPr id="21" name="Group 37">
                  <a:extLst>
                    <a:ext uri="{FF2B5EF4-FFF2-40B4-BE49-F238E27FC236}">
                      <a16:creationId xmlns:a16="http://schemas.microsoft.com/office/drawing/2014/main" id="{29E13F30-7C38-4EF8-8FDE-A60875DF1610}"/>
                    </a:ext>
                  </a:extLst>
                </p:cNvPr>
                <p:cNvGrpSpPr/>
                <p:nvPr/>
              </p:nvGrpSpPr>
              <p:grpSpPr>
                <a:xfrm>
                  <a:off x="836728" y="6276745"/>
                  <a:ext cx="1325690" cy="636241"/>
                  <a:chOff x="836728" y="6276745"/>
                  <a:chExt cx="1325690" cy="636241"/>
                </a:xfrm>
              </p:grpSpPr>
              <p:sp>
                <p:nvSpPr>
                  <p:cNvPr id="23" name="Rectangle 14">
                    <a:extLst>
                      <a:ext uri="{FF2B5EF4-FFF2-40B4-BE49-F238E27FC236}">
                        <a16:creationId xmlns:a16="http://schemas.microsoft.com/office/drawing/2014/main" id="{2BCF4F4A-2A1F-49E3-AE44-7FA5C3524AB3}"/>
                      </a:ext>
                    </a:extLst>
                  </p:cNvPr>
                  <p:cNvSpPr/>
                  <p:nvPr/>
                </p:nvSpPr>
                <p:spPr>
                  <a:xfrm>
                    <a:off x="836728" y="6379537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2</a:t>
                    </a:r>
                  </a:p>
                </p:txBody>
              </p:sp>
              <p:sp>
                <p:nvSpPr>
                  <p:cNvPr id="24" name="Rectangle 15">
                    <a:extLst>
                      <a:ext uri="{FF2B5EF4-FFF2-40B4-BE49-F238E27FC236}">
                        <a16:creationId xmlns:a16="http://schemas.microsoft.com/office/drawing/2014/main" id="{65D5A948-2EFA-4484-9CD9-7A1E4BFA561D}"/>
                      </a:ext>
                    </a:extLst>
                  </p:cNvPr>
                  <p:cNvSpPr/>
                  <p:nvPr/>
                </p:nvSpPr>
                <p:spPr>
                  <a:xfrm>
                    <a:off x="1382535" y="6276745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0</a:t>
                    </a:r>
                  </a:p>
                </p:txBody>
              </p:sp>
              <p:sp>
                <p:nvSpPr>
                  <p:cNvPr id="25" name="Rectangle 17">
                    <a:extLst>
                      <a:ext uri="{FF2B5EF4-FFF2-40B4-BE49-F238E27FC236}">
                        <a16:creationId xmlns:a16="http://schemas.microsoft.com/office/drawing/2014/main" id="{140B63B1-4755-4AE6-9777-B08FDB0311AE}"/>
                      </a:ext>
                    </a:extLst>
                  </p:cNvPr>
                  <p:cNvSpPr/>
                  <p:nvPr/>
                </p:nvSpPr>
                <p:spPr>
                  <a:xfrm>
                    <a:off x="1795010" y="6389766"/>
                    <a:ext cx="367408" cy="52322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5</a:t>
                    </a:r>
                  </a:p>
                </p:txBody>
              </p:sp>
            </p:grpSp>
            <p:sp>
              <p:nvSpPr>
                <p:cNvPr id="22" name="Rectangle 18">
                  <a:extLst>
                    <a:ext uri="{FF2B5EF4-FFF2-40B4-BE49-F238E27FC236}">
                      <a16:creationId xmlns:a16="http://schemas.microsoft.com/office/drawing/2014/main" id="{73610869-FFF4-4249-959D-FA8C250B2233}"/>
                    </a:ext>
                  </a:extLst>
                </p:cNvPr>
                <p:cNvSpPr/>
                <p:nvPr/>
              </p:nvSpPr>
              <p:spPr>
                <a:xfrm>
                  <a:off x="-46829" y="6432702"/>
                  <a:ext cx="856325" cy="43088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200" b="1" i="0" u="none" strike="noStrike" kern="1200" cap="none" spc="0" normalizeH="0" baseline="0" noProof="0" dirty="0">
                      <a:ln w="13462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>
                        <a:outerShdw dist="38100" dir="2700000" algn="bl" rotWithShape="0">
                          <a:srgbClr val="4BACC6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+mn-cs"/>
                    </a:rPr>
                    <a:t>Chem</a:t>
                  </a:r>
                </a:p>
              </p:txBody>
            </p:sp>
          </p:grpSp>
        </p:grpSp>
        <p:grpSp>
          <p:nvGrpSpPr>
            <p:cNvPr id="9" name="Group 65">
              <a:extLst>
                <a:ext uri="{FF2B5EF4-FFF2-40B4-BE49-F238E27FC236}">
                  <a16:creationId xmlns:a16="http://schemas.microsoft.com/office/drawing/2014/main" id="{19F31CE1-23BD-462D-BDB2-843E29F9B493}"/>
                </a:ext>
              </a:extLst>
            </p:cNvPr>
            <p:cNvGrpSpPr/>
            <p:nvPr/>
          </p:nvGrpSpPr>
          <p:grpSpPr>
            <a:xfrm>
              <a:off x="-50058" y="70884"/>
              <a:ext cx="4242015" cy="1281566"/>
              <a:chOff x="-50061" y="70884"/>
              <a:chExt cx="4242015" cy="1281566"/>
            </a:xfrm>
          </p:grpSpPr>
          <p:grpSp>
            <p:nvGrpSpPr>
              <p:cNvPr id="10" name="Group 39">
                <a:extLst>
                  <a:ext uri="{FF2B5EF4-FFF2-40B4-BE49-F238E27FC236}">
                    <a16:creationId xmlns:a16="http://schemas.microsoft.com/office/drawing/2014/main" id="{3FBA8D37-E86B-48BF-A914-2A1891C14DA7}"/>
                  </a:ext>
                </a:extLst>
              </p:cNvPr>
              <p:cNvGrpSpPr/>
              <p:nvPr/>
            </p:nvGrpSpPr>
            <p:grpSpPr>
              <a:xfrm>
                <a:off x="2487169" y="70884"/>
                <a:ext cx="1704785" cy="918680"/>
                <a:chOff x="2487169" y="70884"/>
                <a:chExt cx="1704785" cy="918680"/>
              </a:xfrm>
            </p:grpSpPr>
            <p:sp>
              <p:nvSpPr>
                <p:cNvPr id="14" name="Rectangle 20">
                  <a:extLst>
                    <a:ext uri="{FF2B5EF4-FFF2-40B4-BE49-F238E27FC236}">
                      <a16:creationId xmlns:a16="http://schemas.microsoft.com/office/drawing/2014/main" id="{23C83B79-08AF-47EE-97AD-8E9AE9291333}"/>
                    </a:ext>
                  </a:extLst>
                </p:cNvPr>
                <p:cNvSpPr/>
                <p:nvPr/>
              </p:nvSpPr>
              <p:spPr>
                <a:xfrm>
                  <a:off x="3816948" y="708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م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Rectangle 21">
                  <a:extLst>
                    <a:ext uri="{FF2B5EF4-FFF2-40B4-BE49-F238E27FC236}">
                      <a16:creationId xmlns:a16="http://schemas.microsoft.com/office/drawing/2014/main" id="{474D89E4-13A4-4F86-8BB7-BC867366CD3D}"/>
                    </a:ext>
                  </a:extLst>
                </p:cNvPr>
                <p:cNvSpPr/>
                <p:nvPr/>
              </p:nvSpPr>
              <p:spPr>
                <a:xfrm>
                  <a:off x="3402420" y="2232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ق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Rectangle 22">
                  <a:extLst>
                    <a:ext uri="{FF2B5EF4-FFF2-40B4-BE49-F238E27FC236}">
                      <a16:creationId xmlns:a16="http://schemas.microsoft.com/office/drawing/2014/main" id="{E30B3B8E-52C3-4C18-9B6C-C1F350B7AA0E}"/>
                    </a:ext>
                  </a:extLst>
                </p:cNvPr>
                <p:cNvSpPr/>
                <p:nvPr/>
              </p:nvSpPr>
              <p:spPr>
                <a:xfrm>
                  <a:off x="3072384" y="201168"/>
                  <a:ext cx="306606" cy="52017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د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Rectangle 23">
                  <a:extLst>
                    <a:ext uri="{FF2B5EF4-FFF2-40B4-BE49-F238E27FC236}">
                      <a16:creationId xmlns:a16="http://schemas.microsoft.com/office/drawing/2014/main" id="{941CBD46-B487-4DA2-89F3-1668C0313DE9}"/>
                    </a:ext>
                  </a:extLst>
                </p:cNvPr>
                <p:cNvSpPr/>
                <p:nvPr/>
              </p:nvSpPr>
              <p:spPr>
                <a:xfrm>
                  <a:off x="2758439" y="252984"/>
                  <a:ext cx="309655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م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Rectangle 24">
                  <a:extLst>
                    <a:ext uri="{FF2B5EF4-FFF2-40B4-BE49-F238E27FC236}">
                      <a16:creationId xmlns:a16="http://schemas.microsoft.com/office/drawing/2014/main" id="{BD768F26-7EBC-47AC-A309-152F2AD0A1AF}"/>
                    </a:ext>
                  </a:extLst>
                </p:cNvPr>
                <p:cNvSpPr/>
                <p:nvPr/>
              </p:nvSpPr>
              <p:spPr>
                <a:xfrm>
                  <a:off x="2487169" y="466344"/>
                  <a:ext cx="35232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ة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" name="TextBox 53">
                <a:extLst>
                  <a:ext uri="{FF2B5EF4-FFF2-40B4-BE49-F238E27FC236}">
                    <a16:creationId xmlns:a16="http://schemas.microsoft.com/office/drawing/2014/main" id="{B726699E-FF8D-410C-AB4F-64D5635C4E10}"/>
                  </a:ext>
                </a:extLst>
              </p:cNvPr>
              <p:cNvSpPr txBox="1"/>
              <p:nvPr/>
            </p:nvSpPr>
            <p:spPr>
              <a:xfrm rot="21393787">
                <a:off x="629356" y="472920"/>
                <a:ext cx="706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العلوم</a:t>
                </a:r>
                <a:endParaRPr kumimoji="0" lang="en-US" sz="18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TextBox 54">
                <a:extLst>
                  <a:ext uri="{FF2B5EF4-FFF2-40B4-BE49-F238E27FC236}">
                    <a16:creationId xmlns:a16="http://schemas.microsoft.com/office/drawing/2014/main" id="{C8879D97-677B-4DA2-B593-8D26303F0DD5}"/>
                  </a:ext>
                </a:extLst>
              </p:cNvPr>
              <p:cNvSpPr txBox="1"/>
              <p:nvPr/>
            </p:nvSpPr>
            <p:spPr>
              <a:xfrm rot="21291467">
                <a:off x="-50061" y="983118"/>
                <a:ext cx="8866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79646">
                        <a:lumMod val="20000"/>
                        <a:lumOff val="80000"/>
                      </a:srgbClr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الطبيعية</a:t>
                </a:r>
                <a:endParaRPr kumimoji="0" lang="en-US" sz="18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79646">
                      <a:lumMod val="20000"/>
                      <a:lumOff val="80000"/>
                    </a:srgbClr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Rectangle 55">
                <a:extLst>
                  <a:ext uri="{FF2B5EF4-FFF2-40B4-BE49-F238E27FC236}">
                    <a16:creationId xmlns:a16="http://schemas.microsoft.com/office/drawing/2014/main" id="{836A2925-40BC-4A11-A1EC-A599E3E469C5}"/>
                  </a:ext>
                </a:extLst>
              </p:cNvPr>
              <p:cNvSpPr/>
              <p:nvPr/>
            </p:nvSpPr>
            <p:spPr>
              <a:xfrm rot="20280121">
                <a:off x="1289560" y="312256"/>
                <a:ext cx="410690" cy="40011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 w="10160">
                      <a:solidFill>
                        <a:srgbClr val="4BACC6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في</a:t>
                </a:r>
                <a:endParaRPr kumimoji="0" lang="en-US" sz="2000" b="1" i="0" u="none" strike="noStrike" kern="1200" cap="none" spc="0" normalizeH="0" baseline="0" noProof="0" dirty="0">
                  <a:ln w="10160">
                    <a:solidFill>
                      <a:srgbClr val="4BACC6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768067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78606" y="1650715"/>
          <a:ext cx="8970252" cy="490189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54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2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34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99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588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المادة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endParaRPr lang="ar-SA" sz="2000" dirty="0"/>
                    </a:p>
                  </a:txBody>
                  <a:tcPr marL="121905" marR="121905" marT="45727" marB="45727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العنصر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Element</a:t>
                      </a:r>
                      <a:endParaRPr kumimoji="0" lang="ar-SA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05" marR="121905" marT="45727" marB="45727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solidFill>
                            <a:srgbClr val="FFFF00"/>
                          </a:solidFill>
                        </a:rPr>
                        <a:t>الجزيء</a:t>
                      </a:r>
                      <a:endParaRPr lang="en-US" sz="2800" dirty="0">
                        <a:solidFill>
                          <a:srgbClr val="FFFF00"/>
                        </a:solidFill>
                      </a:endParaRPr>
                    </a:p>
                    <a:p>
                      <a:pPr algn="ctr" rtl="1"/>
                      <a:r>
                        <a:rPr lang="en-US" sz="2800" dirty="0">
                          <a:solidFill>
                            <a:srgbClr val="FFFF00"/>
                          </a:solidFill>
                        </a:rPr>
                        <a:t>Molecule</a:t>
                      </a:r>
                      <a:endParaRPr lang="ar-SA" sz="2800" dirty="0">
                        <a:solidFill>
                          <a:srgbClr val="FFFF00"/>
                        </a:solidFill>
                      </a:endParaRPr>
                    </a:p>
                  </a:txBody>
                  <a:tcPr marL="121905" marR="121905" marT="45727" marB="45727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solidFill>
                            <a:srgbClr val="FFFF00"/>
                          </a:solidFill>
                        </a:rPr>
                        <a:t>المركب</a:t>
                      </a:r>
                    </a:p>
                    <a:p>
                      <a:pPr algn="ctr" rtl="1"/>
                      <a:r>
                        <a:rPr lang="en-US" sz="2800" dirty="0">
                          <a:solidFill>
                            <a:srgbClr val="FFFF00"/>
                          </a:solidFill>
                        </a:rPr>
                        <a:t>Compound</a:t>
                      </a:r>
                      <a:endParaRPr lang="ar-SA" sz="2000" dirty="0">
                        <a:solidFill>
                          <a:srgbClr val="FFFF00"/>
                        </a:solidFill>
                      </a:endParaRPr>
                    </a:p>
                  </a:txBody>
                  <a:tcPr marL="121905" marR="121905" marT="45727" marB="457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6997"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/>
                        <a:t>Mg</a:t>
                      </a:r>
                    </a:p>
                    <a:p>
                      <a:pPr algn="ctr" rtl="1"/>
                      <a:endParaRPr lang="en-US" sz="2000" dirty="0"/>
                    </a:p>
                    <a:p>
                      <a:pPr algn="ctr" rtl="1"/>
                      <a:r>
                        <a:rPr lang="en-US" sz="2000" dirty="0"/>
                        <a:t>H</a:t>
                      </a:r>
                      <a:r>
                        <a:rPr lang="en-US" sz="2000" baseline="-25000" dirty="0"/>
                        <a:t>2</a:t>
                      </a:r>
                    </a:p>
                    <a:p>
                      <a:pPr algn="ctr" rtl="1"/>
                      <a:endParaRPr lang="en-US" sz="2000" dirty="0"/>
                    </a:p>
                    <a:p>
                      <a:pPr algn="ctr" rtl="1"/>
                      <a:r>
                        <a:rPr lang="en-US" sz="2000" dirty="0"/>
                        <a:t>O</a:t>
                      </a:r>
                      <a:r>
                        <a:rPr lang="en-US" sz="2000" baseline="-25000" dirty="0"/>
                        <a:t>3</a:t>
                      </a:r>
                    </a:p>
                    <a:p>
                      <a:pPr algn="ctr" rtl="1"/>
                      <a:endParaRPr lang="en-US" sz="2000" dirty="0"/>
                    </a:p>
                    <a:p>
                      <a:pPr algn="ctr" rtl="1"/>
                      <a:r>
                        <a:rPr lang="en-US" sz="2000" dirty="0"/>
                        <a:t>H</a:t>
                      </a:r>
                      <a:r>
                        <a:rPr lang="en-US" sz="2000" baseline="-25000" dirty="0"/>
                        <a:t>2</a:t>
                      </a:r>
                      <a:r>
                        <a:rPr lang="en-US" sz="2000" dirty="0"/>
                        <a:t>O</a:t>
                      </a:r>
                    </a:p>
                    <a:p>
                      <a:pPr algn="ctr" rtl="1"/>
                      <a:endParaRPr lang="en-US" sz="2000" dirty="0"/>
                    </a:p>
                    <a:p>
                      <a:pPr algn="ctr" rtl="1"/>
                      <a:r>
                        <a:rPr lang="en-US" sz="2000" dirty="0" err="1"/>
                        <a:t>NaCl</a:t>
                      </a:r>
                      <a:endParaRPr lang="en-US" sz="2000" dirty="0"/>
                    </a:p>
                    <a:p>
                      <a:pPr algn="ctr" rtl="1"/>
                      <a:endParaRPr lang="en-US" sz="2000" dirty="0"/>
                    </a:p>
                    <a:p>
                      <a:pPr algn="ctr" rtl="1"/>
                      <a:r>
                        <a:rPr lang="en-US" sz="2000" dirty="0"/>
                        <a:t>C</a:t>
                      </a:r>
                      <a:r>
                        <a:rPr lang="en-US" sz="2000" baseline="-25000" dirty="0"/>
                        <a:t>6</a:t>
                      </a:r>
                      <a:r>
                        <a:rPr lang="en-US" sz="2000" dirty="0"/>
                        <a:t>H</a:t>
                      </a:r>
                      <a:r>
                        <a:rPr lang="en-US" sz="2000" baseline="-25000" dirty="0"/>
                        <a:t>12</a:t>
                      </a:r>
                      <a:r>
                        <a:rPr lang="en-US" sz="2000" dirty="0"/>
                        <a:t>O</a:t>
                      </a:r>
                      <a:r>
                        <a:rPr lang="en-US" sz="2000" baseline="-25000" dirty="0"/>
                        <a:t>6</a:t>
                      </a:r>
                    </a:p>
                  </a:txBody>
                  <a:tcPr marL="121905" marR="121905" marT="45727" marB="45727"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/>
                    </a:p>
                  </a:txBody>
                  <a:tcPr marL="121905" marR="121905" marT="45727" marB="45727"/>
                </a:tc>
                <a:tc>
                  <a:txBody>
                    <a:bodyPr/>
                    <a:lstStyle/>
                    <a:p>
                      <a:pPr algn="ctr" rtl="1"/>
                      <a:endParaRPr lang="en-US" sz="2000" dirty="0"/>
                    </a:p>
                    <a:p>
                      <a:pPr algn="ctr" rtl="1"/>
                      <a:endParaRPr lang="en-US" sz="2000" dirty="0"/>
                    </a:p>
                    <a:p>
                      <a:pPr algn="ctr" rtl="1"/>
                      <a:endParaRPr lang="en-US" sz="2000" dirty="0"/>
                    </a:p>
                    <a:p>
                      <a:pPr algn="ctr" rtl="1"/>
                      <a:endParaRPr lang="ar-SA" sz="2000" dirty="0"/>
                    </a:p>
                    <a:p>
                      <a:pPr algn="ctr" rtl="1"/>
                      <a:endParaRPr lang="ar-SA" sz="2000" dirty="0"/>
                    </a:p>
                    <a:p>
                      <a:pPr algn="ctr" rtl="1"/>
                      <a:endParaRPr lang="ar-SA" sz="2000" dirty="0"/>
                    </a:p>
                    <a:p>
                      <a:pPr algn="ctr" rtl="1"/>
                      <a:endParaRPr lang="ar-SA" sz="2000" dirty="0"/>
                    </a:p>
                    <a:p>
                      <a:pPr algn="ctr" rtl="1"/>
                      <a:endParaRPr lang="ar-SA" sz="2000" dirty="0"/>
                    </a:p>
                    <a:p>
                      <a:pPr algn="ctr" rtl="1"/>
                      <a:endParaRPr lang="ar-SA" sz="2000" dirty="0"/>
                    </a:p>
                    <a:p>
                      <a:pPr algn="ctr" rtl="1"/>
                      <a:endParaRPr lang="ar-SA" sz="2000" dirty="0"/>
                    </a:p>
                    <a:p>
                      <a:pPr algn="ctr" rtl="1"/>
                      <a:endParaRPr lang="ar-SA" sz="2000" dirty="0"/>
                    </a:p>
                  </a:txBody>
                  <a:tcPr marL="121905" marR="121905" marT="45727" marB="45727"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/>
                    </a:p>
                    <a:p>
                      <a:pPr algn="ctr" rtl="1"/>
                      <a:endParaRPr lang="ar-SA" sz="2000" dirty="0"/>
                    </a:p>
                    <a:p>
                      <a:pPr algn="ctr" rtl="1"/>
                      <a:endParaRPr lang="ar-SA" sz="2000" dirty="0"/>
                    </a:p>
                    <a:p>
                      <a:pPr algn="ctr" rtl="1"/>
                      <a:endParaRPr lang="ar-SA" sz="2000" dirty="0"/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  <a:p>
                      <a:pPr algn="ctr" rtl="1"/>
                      <a:endParaRPr lang="ar-SA" sz="2000" dirty="0"/>
                    </a:p>
                    <a:p>
                      <a:pPr algn="ctr" rtl="1"/>
                      <a:endParaRPr lang="ar-SA" sz="2000" dirty="0"/>
                    </a:p>
                    <a:p>
                      <a:pPr algn="ctr" rtl="1"/>
                      <a:endParaRPr lang="ar-SA" sz="2000" dirty="0"/>
                    </a:p>
                    <a:p>
                      <a:pPr algn="ctr" rtl="1"/>
                      <a:endParaRPr lang="ar-SA" sz="2000" dirty="0"/>
                    </a:p>
                    <a:p>
                      <a:pPr algn="ctr" rtl="1"/>
                      <a:endParaRPr lang="ar-SA" sz="2000" dirty="0"/>
                    </a:p>
                  </a:txBody>
                  <a:tcPr marL="121905" marR="121905" marT="45727" marB="4572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735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6CEC64-FCBF-41E9-B7B5-EAF3F7EE95B5}" type="slidenum">
              <a:rPr kumimoji="0" lang="ar-S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ar-SA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78714" y="6092826"/>
            <a:ext cx="8970144" cy="5238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كل مركب عبارة عن جزيء وليس كل جزيء عبارة عن مركب.</a:t>
            </a:r>
          </a:p>
        </p:txBody>
      </p:sp>
      <p:sp>
        <p:nvSpPr>
          <p:cNvPr id="51221" name="TextBox 4"/>
          <p:cNvSpPr txBox="1">
            <a:spLocks noChangeArrowheads="1"/>
          </p:cNvSpPr>
          <p:nvPr/>
        </p:nvSpPr>
        <p:spPr bwMode="auto">
          <a:xfrm>
            <a:off x="4107473" y="1179183"/>
            <a:ext cx="3556400" cy="5238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ajalla UI"/>
                <a:cs typeface="Majalla UI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ajalla UI"/>
                <a:cs typeface="Majalla UI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ajalla UI"/>
                <a:cs typeface="Majalla UI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ajalla UI"/>
                <a:cs typeface="Majalla UI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ajalla UI"/>
                <a:cs typeface="Majalla U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ajalla UI"/>
                <a:cs typeface="Majalla U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ajalla UI"/>
                <a:cs typeface="Majalla U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ajalla UI"/>
                <a:cs typeface="Majalla U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ajalla UI"/>
                <a:cs typeface="Majalla UI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</a:rPr>
              <a:t>مثال:</a:t>
            </a:r>
            <a:r>
              <a:rPr kumimoji="0" lang="ar-SA" sz="28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</a:rPr>
              <a:t> </a:t>
            </a: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</a:rPr>
              <a:t>صنفي المواد التالية:</a:t>
            </a:r>
          </a:p>
        </p:txBody>
      </p:sp>
      <p:sp>
        <p:nvSpPr>
          <p:cNvPr id="227349" name="TextBox 6"/>
          <p:cNvSpPr txBox="1">
            <a:spLocks noChangeArrowheads="1"/>
          </p:cNvSpPr>
          <p:nvPr/>
        </p:nvSpPr>
        <p:spPr bwMode="auto">
          <a:xfrm>
            <a:off x="7152217" y="2349500"/>
            <a:ext cx="48048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ajalla UI"/>
              <a:cs typeface="Majalla UI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847167" y="3243264"/>
            <a:ext cx="115146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ajalla UI"/>
                <a:cs typeface="Majalla UI"/>
              </a:rPr>
              <a:t>√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ajalla UI"/>
              <a:cs typeface="Majalla UI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847167" y="3890964"/>
            <a:ext cx="115146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ajalla UI"/>
                <a:cs typeface="Majalla UI"/>
              </a:rPr>
              <a:t>√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ajalla UI"/>
              <a:cs typeface="Majalla UI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847167" y="4562476"/>
            <a:ext cx="115146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ajalla UI"/>
                <a:cs typeface="Majalla UI"/>
              </a:rPr>
              <a:t>√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ajalla UI"/>
              <a:cs typeface="Majalla UI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175492" y="4538664"/>
            <a:ext cx="115146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ajalla UI"/>
                <a:cs typeface="Majalla UI"/>
              </a:rPr>
              <a:t>√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ajalla UI"/>
              <a:cs typeface="Majalla UI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832351" y="5116513"/>
            <a:ext cx="115146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ajalla UI"/>
                <a:cs typeface="Majalla UI"/>
              </a:rPr>
              <a:t>√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ajalla UI"/>
              <a:cs typeface="Majalla UI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167467" y="5146675"/>
            <a:ext cx="115146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ajalla UI"/>
                <a:cs typeface="Majalla UI"/>
              </a:rPr>
              <a:t>√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ajalla UI"/>
              <a:cs typeface="Majalla UI"/>
            </a:endParaRPr>
          </a:p>
        </p:txBody>
      </p:sp>
      <p:grpSp>
        <p:nvGrpSpPr>
          <p:cNvPr id="17" name="مجموعة 16"/>
          <p:cNvGrpSpPr/>
          <p:nvPr/>
        </p:nvGrpSpPr>
        <p:grpSpPr>
          <a:xfrm>
            <a:off x="-50058" y="70884"/>
            <a:ext cx="12242058" cy="6842106"/>
            <a:chOff x="-50058" y="70884"/>
            <a:chExt cx="12242058" cy="6842106"/>
          </a:xfrm>
        </p:grpSpPr>
        <p:grpSp>
          <p:nvGrpSpPr>
            <p:cNvPr id="18" name="مجموعة 17"/>
            <p:cNvGrpSpPr/>
            <p:nvPr/>
          </p:nvGrpSpPr>
          <p:grpSpPr>
            <a:xfrm>
              <a:off x="-46829" y="6276749"/>
              <a:ext cx="12238829" cy="636241"/>
              <a:chOff x="-46829" y="6276745"/>
              <a:chExt cx="12238829" cy="636241"/>
            </a:xfrm>
          </p:grpSpPr>
          <p:sp>
            <p:nvSpPr>
              <p:cNvPr id="29" name="TextBox 12">
                <a:extLst>
                  <a:ext uri="{FF2B5EF4-FFF2-40B4-BE49-F238E27FC236}">
                    <a16:creationId xmlns:a16="http://schemas.microsoft.com/office/drawing/2014/main" id="{5263B5FD-53D7-4FF0-A7C8-D80077DE792C}"/>
                  </a:ext>
                </a:extLst>
              </p:cNvPr>
              <p:cNvSpPr txBox="1"/>
              <p:nvPr/>
            </p:nvSpPr>
            <p:spPr>
              <a:xfrm>
                <a:off x="2200925" y="6570926"/>
                <a:ext cx="9991075" cy="26161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BBB59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مقرر مقدمة في العلوم الطبيعية – فصل الفيزياء – قسم الكيمياء – كلية العلوم - جامعة الملك عبدالعزيز – 2019 م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30" name="Group 38">
                <a:extLst>
                  <a:ext uri="{FF2B5EF4-FFF2-40B4-BE49-F238E27FC236}">
                    <a16:creationId xmlns:a16="http://schemas.microsoft.com/office/drawing/2014/main" id="{7AECDE4D-1849-406B-8FBB-F9C41410D5ED}"/>
                  </a:ext>
                </a:extLst>
              </p:cNvPr>
              <p:cNvGrpSpPr/>
              <p:nvPr/>
            </p:nvGrpSpPr>
            <p:grpSpPr>
              <a:xfrm>
                <a:off x="-46829" y="6276745"/>
                <a:ext cx="2209247" cy="636241"/>
                <a:chOff x="-46829" y="6276745"/>
                <a:chExt cx="2209247" cy="636241"/>
              </a:xfrm>
            </p:grpSpPr>
            <p:grpSp>
              <p:nvGrpSpPr>
                <p:cNvPr id="31" name="Group 37">
                  <a:extLst>
                    <a:ext uri="{FF2B5EF4-FFF2-40B4-BE49-F238E27FC236}">
                      <a16:creationId xmlns:a16="http://schemas.microsoft.com/office/drawing/2014/main" id="{29E13F30-7C38-4EF8-8FDE-A60875DF1610}"/>
                    </a:ext>
                  </a:extLst>
                </p:cNvPr>
                <p:cNvGrpSpPr/>
                <p:nvPr/>
              </p:nvGrpSpPr>
              <p:grpSpPr>
                <a:xfrm>
                  <a:off x="836728" y="6276745"/>
                  <a:ext cx="1325690" cy="636241"/>
                  <a:chOff x="836728" y="6276745"/>
                  <a:chExt cx="1325690" cy="636241"/>
                </a:xfrm>
              </p:grpSpPr>
              <p:sp>
                <p:nvSpPr>
                  <p:cNvPr id="33" name="Rectangle 14">
                    <a:extLst>
                      <a:ext uri="{FF2B5EF4-FFF2-40B4-BE49-F238E27FC236}">
                        <a16:creationId xmlns:a16="http://schemas.microsoft.com/office/drawing/2014/main" id="{2BCF4F4A-2A1F-49E3-AE44-7FA5C3524AB3}"/>
                      </a:ext>
                    </a:extLst>
                  </p:cNvPr>
                  <p:cNvSpPr/>
                  <p:nvPr/>
                </p:nvSpPr>
                <p:spPr>
                  <a:xfrm>
                    <a:off x="836728" y="6379537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2</a:t>
                    </a:r>
                  </a:p>
                </p:txBody>
              </p:sp>
              <p:sp>
                <p:nvSpPr>
                  <p:cNvPr id="34" name="Rectangle 15">
                    <a:extLst>
                      <a:ext uri="{FF2B5EF4-FFF2-40B4-BE49-F238E27FC236}">
                        <a16:creationId xmlns:a16="http://schemas.microsoft.com/office/drawing/2014/main" id="{65D5A948-2EFA-4484-9CD9-7A1E4BFA561D}"/>
                      </a:ext>
                    </a:extLst>
                  </p:cNvPr>
                  <p:cNvSpPr/>
                  <p:nvPr/>
                </p:nvSpPr>
                <p:spPr>
                  <a:xfrm>
                    <a:off x="1382535" y="6276745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0</a:t>
                    </a:r>
                  </a:p>
                </p:txBody>
              </p:sp>
              <p:sp>
                <p:nvSpPr>
                  <p:cNvPr id="35" name="Rectangle 17">
                    <a:extLst>
                      <a:ext uri="{FF2B5EF4-FFF2-40B4-BE49-F238E27FC236}">
                        <a16:creationId xmlns:a16="http://schemas.microsoft.com/office/drawing/2014/main" id="{140B63B1-4755-4AE6-9777-B08FDB0311AE}"/>
                      </a:ext>
                    </a:extLst>
                  </p:cNvPr>
                  <p:cNvSpPr/>
                  <p:nvPr/>
                </p:nvSpPr>
                <p:spPr>
                  <a:xfrm>
                    <a:off x="1795010" y="6389766"/>
                    <a:ext cx="367408" cy="52322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5</a:t>
                    </a:r>
                  </a:p>
                </p:txBody>
              </p:sp>
            </p:grpSp>
            <p:sp>
              <p:nvSpPr>
                <p:cNvPr id="32" name="Rectangle 18">
                  <a:extLst>
                    <a:ext uri="{FF2B5EF4-FFF2-40B4-BE49-F238E27FC236}">
                      <a16:creationId xmlns:a16="http://schemas.microsoft.com/office/drawing/2014/main" id="{73610869-FFF4-4249-959D-FA8C250B2233}"/>
                    </a:ext>
                  </a:extLst>
                </p:cNvPr>
                <p:cNvSpPr/>
                <p:nvPr/>
              </p:nvSpPr>
              <p:spPr>
                <a:xfrm>
                  <a:off x="-46829" y="6432702"/>
                  <a:ext cx="856325" cy="43088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200" b="1" i="0" u="none" strike="noStrike" kern="1200" cap="none" spc="0" normalizeH="0" baseline="0" noProof="0" dirty="0">
                      <a:ln w="13462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>
                        <a:outerShdw dist="38100" dir="2700000" algn="bl" rotWithShape="0">
                          <a:srgbClr val="4BACC6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+mn-cs"/>
                    </a:rPr>
                    <a:t>Chem</a:t>
                  </a:r>
                </a:p>
              </p:txBody>
            </p:sp>
          </p:grpSp>
        </p:grpSp>
        <p:grpSp>
          <p:nvGrpSpPr>
            <p:cNvPr id="19" name="Group 65">
              <a:extLst>
                <a:ext uri="{FF2B5EF4-FFF2-40B4-BE49-F238E27FC236}">
                  <a16:creationId xmlns:a16="http://schemas.microsoft.com/office/drawing/2014/main" id="{19F31CE1-23BD-462D-BDB2-843E29F9B493}"/>
                </a:ext>
              </a:extLst>
            </p:cNvPr>
            <p:cNvGrpSpPr/>
            <p:nvPr/>
          </p:nvGrpSpPr>
          <p:grpSpPr>
            <a:xfrm>
              <a:off x="-50058" y="70884"/>
              <a:ext cx="4242015" cy="1281566"/>
              <a:chOff x="-50061" y="70884"/>
              <a:chExt cx="4242015" cy="1281566"/>
            </a:xfrm>
          </p:grpSpPr>
          <p:grpSp>
            <p:nvGrpSpPr>
              <p:cNvPr id="20" name="Group 39">
                <a:extLst>
                  <a:ext uri="{FF2B5EF4-FFF2-40B4-BE49-F238E27FC236}">
                    <a16:creationId xmlns:a16="http://schemas.microsoft.com/office/drawing/2014/main" id="{3FBA8D37-E86B-48BF-A914-2A1891C14DA7}"/>
                  </a:ext>
                </a:extLst>
              </p:cNvPr>
              <p:cNvGrpSpPr/>
              <p:nvPr/>
            </p:nvGrpSpPr>
            <p:grpSpPr>
              <a:xfrm>
                <a:off x="2487169" y="70884"/>
                <a:ext cx="1704785" cy="918680"/>
                <a:chOff x="2487169" y="70884"/>
                <a:chExt cx="1704785" cy="918680"/>
              </a:xfrm>
            </p:grpSpPr>
            <p:sp>
              <p:nvSpPr>
                <p:cNvPr id="24" name="Rectangle 20">
                  <a:extLst>
                    <a:ext uri="{FF2B5EF4-FFF2-40B4-BE49-F238E27FC236}">
                      <a16:creationId xmlns:a16="http://schemas.microsoft.com/office/drawing/2014/main" id="{23C83B79-08AF-47EE-97AD-8E9AE9291333}"/>
                    </a:ext>
                  </a:extLst>
                </p:cNvPr>
                <p:cNvSpPr/>
                <p:nvPr/>
              </p:nvSpPr>
              <p:spPr>
                <a:xfrm>
                  <a:off x="3816948" y="708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م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Rectangle 21">
                  <a:extLst>
                    <a:ext uri="{FF2B5EF4-FFF2-40B4-BE49-F238E27FC236}">
                      <a16:creationId xmlns:a16="http://schemas.microsoft.com/office/drawing/2014/main" id="{474D89E4-13A4-4F86-8BB7-BC867366CD3D}"/>
                    </a:ext>
                  </a:extLst>
                </p:cNvPr>
                <p:cNvSpPr/>
                <p:nvPr/>
              </p:nvSpPr>
              <p:spPr>
                <a:xfrm>
                  <a:off x="3402420" y="2232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ق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Rectangle 22">
                  <a:extLst>
                    <a:ext uri="{FF2B5EF4-FFF2-40B4-BE49-F238E27FC236}">
                      <a16:creationId xmlns:a16="http://schemas.microsoft.com/office/drawing/2014/main" id="{E30B3B8E-52C3-4C18-9B6C-C1F350B7AA0E}"/>
                    </a:ext>
                  </a:extLst>
                </p:cNvPr>
                <p:cNvSpPr/>
                <p:nvPr/>
              </p:nvSpPr>
              <p:spPr>
                <a:xfrm>
                  <a:off x="3072384" y="201168"/>
                  <a:ext cx="306606" cy="52017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د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Rectangle 23">
                  <a:extLst>
                    <a:ext uri="{FF2B5EF4-FFF2-40B4-BE49-F238E27FC236}">
                      <a16:creationId xmlns:a16="http://schemas.microsoft.com/office/drawing/2014/main" id="{941CBD46-B487-4DA2-89F3-1668C0313DE9}"/>
                    </a:ext>
                  </a:extLst>
                </p:cNvPr>
                <p:cNvSpPr/>
                <p:nvPr/>
              </p:nvSpPr>
              <p:spPr>
                <a:xfrm>
                  <a:off x="2758439" y="252984"/>
                  <a:ext cx="309655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م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Rectangle 24">
                  <a:extLst>
                    <a:ext uri="{FF2B5EF4-FFF2-40B4-BE49-F238E27FC236}">
                      <a16:creationId xmlns:a16="http://schemas.microsoft.com/office/drawing/2014/main" id="{BD768F26-7EBC-47AC-A309-152F2AD0A1AF}"/>
                    </a:ext>
                  </a:extLst>
                </p:cNvPr>
                <p:cNvSpPr/>
                <p:nvPr/>
              </p:nvSpPr>
              <p:spPr>
                <a:xfrm>
                  <a:off x="2487169" y="466344"/>
                  <a:ext cx="35232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ة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1" name="TextBox 53">
                <a:extLst>
                  <a:ext uri="{FF2B5EF4-FFF2-40B4-BE49-F238E27FC236}">
                    <a16:creationId xmlns:a16="http://schemas.microsoft.com/office/drawing/2014/main" id="{B726699E-FF8D-410C-AB4F-64D5635C4E10}"/>
                  </a:ext>
                </a:extLst>
              </p:cNvPr>
              <p:cNvSpPr txBox="1"/>
              <p:nvPr/>
            </p:nvSpPr>
            <p:spPr>
              <a:xfrm rot="21393787">
                <a:off x="629356" y="472920"/>
                <a:ext cx="706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العلوم</a:t>
                </a:r>
                <a:endParaRPr kumimoji="0" lang="en-US" sz="18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TextBox 54">
                <a:extLst>
                  <a:ext uri="{FF2B5EF4-FFF2-40B4-BE49-F238E27FC236}">
                    <a16:creationId xmlns:a16="http://schemas.microsoft.com/office/drawing/2014/main" id="{C8879D97-677B-4DA2-B593-8D26303F0DD5}"/>
                  </a:ext>
                </a:extLst>
              </p:cNvPr>
              <p:cNvSpPr txBox="1"/>
              <p:nvPr/>
            </p:nvSpPr>
            <p:spPr>
              <a:xfrm rot="21291467">
                <a:off x="-50061" y="983118"/>
                <a:ext cx="8866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79646">
                        <a:lumMod val="20000"/>
                        <a:lumOff val="80000"/>
                      </a:srgbClr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الطبيعية</a:t>
                </a:r>
                <a:endParaRPr kumimoji="0" lang="en-US" sz="18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79646">
                      <a:lumMod val="20000"/>
                      <a:lumOff val="80000"/>
                    </a:srgbClr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Rectangle 55">
                <a:extLst>
                  <a:ext uri="{FF2B5EF4-FFF2-40B4-BE49-F238E27FC236}">
                    <a16:creationId xmlns:a16="http://schemas.microsoft.com/office/drawing/2014/main" id="{836A2925-40BC-4A11-A1EC-A599E3E469C5}"/>
                  </a:ext>
                </a:extLst>
              </p:cNvPr>
              <p:cNvSpPr/>
              <p:nvPr/>
            </p:nvSpPr>
            <p:spPr>
              <a:xfrm rot="20280121">
                <a:off x="1289560" y="312256"/>
                <a:ext cx="410690" cy="40011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 w="10160">
                      <a:solidFill>
                        <a:srgbClr val="4BACC6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في</a:t>
                </a:r>
                <a:endParaRPr kumimoji="0" lang="en-US" sz="2000" b="1" i="0" u="none" strike="noStrike" kern="1200" cap="none" spc="0" normalizeH="0" baseline="0" noProof="0" dirty="0">
                  <a:ln w="10160">
                    <a:solidFill>
                      <a:srgbClr val="4BACC6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36" name="TextBox 15"/>
          <p:cNvSpPr txBox="1">
            <a:spLocks noChangeArrowheads="1"/>
          </p:cNvSpPr>
          <p:nvPr/>
        </p:nvSpPr>
        <p:spPr bwMode="auto">
          <a:xfrm>
            <a:off x="2177751" y="5668963"/>
            <a:ext cx="115146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ajalla UI"/>
                <a:cs typeface="Majalla UI"/>
              </a:rPr>
              <a:t>√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ajalla UI"/>
              <a:cs typeface="Majalla UI"/>
            </a:endParaRPr>
          </a:p>
        </p:txBody>
      </p:sp>
      <p:sp>
        <p:nvSpPr>
          <p:cNvPr id="37" name="TextBox 15"/>
          <p:cNvSpPr txBox="1">
            <a:spLocks noChangeArrowheads="1"/>
          </p:cNvSpPr>
          <p:nvPr/>
        </p:nvSpPr>
        <p:spPr bwMode="auto">
          <a:xfrm>
            <a:off x="4847167" y="5562648"/>
            <a:ext cx="115146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ajalla UI"/>
                <a:cs typeface="Majalla UI"/>
              </a:rPr>
              <a:t>√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ajalla UI"/>
              <a:cs typeface="Majalla UI"/>
            </a:endParaRPr>
          </a:p>
        </p:txBody>
      </p:sp>
      <p:sp>
        <p:nvSpPr>
          <p:cNvPr id="38" name="TextBox 15"/>
          <p:cNvSpPr txBox="1">
            <a:spLocks noChangeArrowheads="1"/>
          </p:cNvSpPr>
          <p:nvPr/>
        </p:nvSpPr>
        <p:spPr bwMode="auto">
          <a:xfrm>
            <a:off x="7392458" y="2715882"/>
            <a:ext cx="115146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ajalla UI"/>
                <a:cs typeface="Majalla UI"/>
              </a:rPr>
              <a:t>√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ajalla UI"/>
              <a:cs typeface="Majalla UI"/>
            </a:endParaRPr>
          </a:p>
        </p:txBody>
      </p:sp>
    </p:spTree>
    <p:extLst>
      <p:ext uri="{BB962C8B-B14F-4D97-AF65-F5344CB8AC3E}">
        <p14:creationId xmlns:p14="http://schemas.microsoft.com/office/powerpoint/2010/main" val="77948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5" grpId="0"/>
      <p:bldP spid="16" grpId="0"/>
      <p:bldP spid="36" grpId="0"/>
      <p:bldP spid="37" grpId="0"/>
      <p:bldP spid="3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36941"/>
            <a:ext cx="10972800" cy="4525963"/>
          </a:xfrm>
        </p:spPr>
        <p:txBody>
          <a:bodyPr/>
          <a:lstStyle/>
          <a:p>
            <a:pPr marL="457200" indent="-457200" algn="r" rtl="1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  <a:defRPr/>
            </a:pPr>
            <a:r>
              <a:rPr lang="ar-SA" dirty="0">
                <a:latin typeface="Calibri"/>
                <a:ea typeface="Calibri"/>
                <a:cs typeface="Arial"/>
              </a:rPr>
              <a:t>المركب فيما يلي هو:</a:t>
            </a:r>
          </a:p>
          <a:p>
            <a:pPr marL="82550" indent="0">
              <a:lnSpc>
                <a:spcPct val="115000"/>
              </a:lnSpc>
              <a:spcAft>
                <a:spcPts val="1000"/>
              </a:spcAft>
              <a:buFont typeface="Wingdings 2" pitchFamily="18" charset="2"/>
              <a:buNone/>
              <a:defRPr/>
            </a:pPr>
            <a:r>
              <a:rPr lang="ar-SA" dirty="0">
                <a:latin typeface="Calibri"/>
                <a:ea typeface="Calibri"/>
                <a:cs typeface="Arial"/>
              </a:rPr>
              <a:t>أ</a:t>
            </a:r>
            <a:r>
              <a:rPr lang="en-US" dirty="0">
                <a:latin typeface="Calibri"/>
                <a:ea typeface="Calibri"/>
                <a:cs typeface="Arial"/>
              </a:rPr>
              <a:t>.     NO</a:t>
            </a:r>
            <a:br>
              <a:rPr lang="ar-SA" dirty="0">
                <a:latin typeface="Calibri"/>
                <a:ea typeface="Calibri"/>
                <a:cs typeface="Arial"/>
              </a:rPr>
            </a:br>
            <a:r>
              <a:rPr lang="ar-SA" dirty="0">
                <a:latin typeface="Calibri"/>
                <a:ea typeface="Calibri"/>
                <a:cs typeface="Arial"/>
              </a:rPr>
              <a:t>ب</a:t>
            </a:r>
            <a:r>
              <a:rPr lang="en-US" dirty="0">
                <a:latin typeface="Calibri"/>
                <a:ea typeface="Calibri"/>
                <a:cs typeface="Arial"/>
              </a:rPr>
              <a:t>.   He</a:t>
            </a:r>
            <a:br>
              <a:rPr lang="ar-SA" dirty="0">
                <a:latin typeface="Calibri"/>
                <a:ea typeface="Calibri"/>
                <a:cs typeface="Arial"/>
              </a:rPr>
            </a:br>
            <a:r>
              <a:rPr lang="ar-SA" dirty="0">
                <a:latin typeface="Calibri"/>
                <a:ea typeface="Calibri"/>
                <a:cs typeface="Arial"/>
              </a:rPr>
              <a:t>ج</a:t>
            </a:r>
            <a:r>
              <a:rPr lang="en-US" dirty="0">
                <a:latin typeface="Calibri"/>
                <a:ea typeface="Calibri"/>
                <a:cs typeface="Arial"/>
              </a:rPr>
              <a:t>.    O</a:t>
            </a:r>
            <a:r>
              <a:rPr lang="en-US" baseline="-25000" dirty="0">
                <a:latin typeface="Calibri"/>
                <a:ea typeface="Calibri"/>
                <a:cs typeface="Arial"/>
              </a:rPr>
              <a:t>2</a:t>
            </a:r>
            <a:br>
              <a:rPr lang="ar-SA" dirty="0">
                <a:latin typeface="Calibri"/>
                <a:ea typeface="Calibri"/>
                <a:cs typeface="Arial"/>
              </a:rPr>
            </a:br>
            <a:endParaRPr lang="ar-SA" dirty="0">
              <a:ea typeface="Calibri"/>
              <a:cs typeface="+mn-cs"/>
            </a:endParaRPr>
          </a:p>
          <a:p>
            <a:pPr marL="82550" indent="0" algn="r" rtl="1">
              <a:lnSpc>
                <a:spcPct val="115000"/>
              </a:lnSpc>
              <a:spcAft>
                <a:spcPts val="1000"/>
              </a:spcAft>
              <a:buFont typeface="Wingdings 2" pitchFamily="18" charset="2"/>
              <a:buNone/>
              <a:defRPr/>
            </a:pPr>
            <a:r>
              <a:rPr lang="ar-SA" sz="1800" dirty="0">
                <a:latin typeface="Calibri"/>
                <a:ea typeface="Calibri"/>
                <a:cs typeface="+mn-cs"/>
              </a:rPr>
              <a:t>الجواب: أ</a:t>
            </a:r>
          </a:p>
        </p:txBody>
      </p:sp>
      <p:sp>
        <p:nvSpPr>
          <p:cNvPr id="22835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8109E9-B1A8-4CFD-B7D2-EE178072180D}" type="slidenum">
              <a:rPr kumimoji="0" lang="ar-S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ar-SA" altLang="en-US" sz="1200" b="0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sp>
        <p:nvSpPr>
          <p:cNvPr id="228356" name="TextBox 1"/>
          <p:cNvSpPr txBox="1">
            <a:spLocks noChangeArrowheads="1"/>
          </p:cNvSpPr>
          <p:nvPr/>
        </p:nvSpPr>
        <p:spPr bwMode="auto">
          <a:xfrm>
            <a:off x="4200511" y="1226238"/>
            <a:ext cx="3168649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Arial" pitchFamily="34" charset="0"/>
                <a:ea typeface="Majalla UI"/>
                <a:cs typeface="Majalla UI"/>
              </a:rPr>
              <a:t>تدريب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C00FF"/>
              </a:solidFill>
              <a:effectLst/>
              <a:uLnTx/>
              <a:uFillTx/>
              <a:latin typeface="Arial" pitchFamily="34" charset="0"/>
              <a:ea typeface="Majalla UI"/>
              <a:cs typeface="Majalla UI"/>
            </a:endParaRPr>
          </a:p>
        </p:txBody>
      </p:sp>
      <p:grpSp>
        <p:nvGrpSpPr>
          <p:cNvPr id="6" name="مجموعة 5"/>
          <p:cNvGrpSpPr/>
          <p:nvPr/>
        </p:nvGrpSpPr>
        <p:grpSpPr>
          <a:xfrm>
            <a:off x="-50058" y="70884"/>
            <a:ext cx="12242058" cy="6842106"/>
            <a:chOff x="-50058" y="70884"/>
            <a:chExt cx="12242058" cy="6842106"/>
          </a:xfrm>
        </p:grpSpPr>
        <p:grpSp>
          <p:nvGrpSpPr>
            <p:cNvPr id="7" name="مجموعة 6"/>
            <p:cNvGrpSpPr/>
            <p:nvPr/>
          </p:nvGrpSpPr>
          <p:grpSpPr>
            <a:xfrm>
              <a:off x="-46829" y="6276749"/>
              <a:ext cx="12238829" cy="636241"/>
              <a:chOff x="-46829" y="6276745"/>
              <a:chExt cx="12238829" cy="636241"/>
            </a:xfrm>
          </p:grpSpPr>
          <p:sp>
            <p:nvSpPr>
              <p:cNvPr id="18" name="TextBox 12">
                <a:extLst>
                  <a:ext uri="{FF2B5EF4-FFF2-40B4-BE49-F238E27FC236}">
                    <a16:creationId xmlns:a16="http://schemas.microsoft.com/office/drawing/2014/main" id="{5263B5FD-53D7-4FF0-A7C8-D80077DE792C}"/>
                  </a:ext>
                </a:extLst>
              </p:cNvPr>
              <p:cNvSpPr txBox="1"/>
              <p:nvPr/>
            </p:nvSpPr>
            <p:spPr>
              <a:xfrm>
                <a:off x="2200925" y="6570926"/>
                <a:ext cx="9991075" cy="26161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BBB59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مقرر مقدمة في العلوم الطبيعية – فصل الفيزياء – قسم الكيمياء – كلية العلوم - جامعة الملك عبدالعزيز – 2019 م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9" name="Group 38">
                <a:extLst>
                  <a:ext uri="{FF2B5EF4-FFF2-40B4-BE49-F238E27FC236}">
                    <a16:creationId xmlns:a16="http://schemas.microsoft.com/office/drawing/2014/main" id="{7AECDE4D-1849-406B-8FBB-F9C41410D5ED}"/>
                  </a:ext>
                </a:extLst>
              </p:cNvPr>
              <p:cNvGrpSpPr/>
              <p:nvPr/>
            </p:nvGrpSpPr>
            <p:grpSpPr>
              <a:xfrm>
                <a:off x="-46829" y="6276745"/>
                <a:ext cx="2209247" cy="636241"/>
                <a:chOff x="-46829" y="6276745"/>
                <a:chExt cx="2209247" cy="636241"/>
              </a:xfrm>
            </p:grpSpPr>
            <p:grpSp>
              <p:nvGrpSpPr>
                <p:cNvPr id="20" name="Group 37">
                  <a:extLst>
                    <a:ext uri="{FF2B5EF4-FFF2-40B4-BE49-F238E27FC236}">
                      <a16:creationId xmlns:a16="http://schemas.microsoft.com/office/drawing/2014/main" id="{29E13F30-7C38-4EF8-8FDE-A60875DF1610}"/>
                    </a:ext>
                  </a:extLst>
                </p:cNvPr>
                <p:cNvGrpSpPr/>
                <p:nvPr/>
              </p:nvGrpSpPr>
              <p:grpSpPr>
                <a:xfrm>
                  <a:off x="836728" y="6276745"/>
                  <a:ext cx="1325690" cy="636241"/>
                  <a:chOff x="836728" y="6276745"/>
                  <a:chExt cx="1325690" cy="636241"/>
                </a:xfrm>
              </p:grpSpPr>
              <p:sp>
                <p:nvSpPr>
                  <p:cNvPr id="22" name="Rectangle 14">
                    <a:extLst>
                      <a:ext uri="{FF2B5EF4-FFF2-40B4-BE49-F238E27FC236}">
                        <a16:creationId xmlns:a16="http://schemas.microsoft.com/office/drawing/2014/main" id="{2BCF4F4A-2A1F-49E3-AE44-7FA5C3524AB3}"/>
                      </a:ext>
                    </a:extLst>
                  </p:cNvPr>
                  <p:cNvSpPr/>
                  <p:nvPr/>
                </p:nvSpPr>
                <p:spPr>
                  <a:xfrm>
                    <a:off x="836728" y="6379537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2</a:t>
                    </a:r>
                  </a:p>
                </p:txBody>
              </p:sp>
              <p:sp>
                <p:nvSpPr>
                  <p:cNvPr id="23" name="Rectangle 15">
                    <a:extLst>
                      <a:ext uri="{FF2B5EF4-FFF2-40B4-BE49-F238E27FC236}">
                        <a16:creationId xmlns:a16="http://schemas.microsoft.com/office/drawing/2014/main" id="{65D5A948-2EFA-4484-9CD9-7A1E4BFA561D}"/>
                      </a:ext>
                    </a:extLst>
                  </p:cNvPr>
                  <p:cNvSpPr/>
                  <p:nvPr/>
                </p:nvSpPr>
                <p:spPr>
                  <a:xfrm>
                    <a:off x="1382535" y="6276745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0</a:t>
                    </a:r>
                  </a:p>
                </p:txBody>
              </p:sp>
              <p:sp>
                <p:nvSpPr>
                  <p:cNvPr id="24" name="Rectangle 17">
                    <a:extLst>
                      <a:ext uri="{FF2B5EF4-FFF2-40B4-BE49-F238E27FC236}">
                        <a16:creationId xmlns:a16="http://schemas.microsoft.com/office/drawing/2014/main" id="{140B63B1-4755-4AE6-9777-B08FDB0311AE}"/>
                      </a:ext>
                    </a:extLst>
                  </p:cNvPr>
                  <p:cNvSpPr/>
                  <p:nvPr/>
                </p:nvSpPr>
                <p:spPr>
                  <a:xfrm>
                    <a:off x="1795010" y="6389766"/>
                    <a:ext cx="367408" cy="52322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5</a:t>
                    </a:r>
                  </a:p>
                </p:txBody>
              </p:sp>
            </p:grpSp>
            <p:sp>
              <p:nvSpPr>
                <p:cNvPr id="21" name="Rectangle 18">
                  <a:extLst>
                    <a:ext uri="{FF2B5EF4-FFF2-40B4-BE49-F238E27FC236}">
                      <a16:creationId xmlns:a16="http://schemas.microsoft.com/office/drawing/2014/main" id="{73610869-FFF4-4249-959D-FA8C250B2233}"/>
                    </a:ext>
                  </a:extLst>
                </p:cNvPr>
                <p:cNvSpPr/>
                <p:nvPr/>
              </p:nvSpPr>
              <p:spPr>
                <a:xfrm>
                  <a:off x="-46829" y="6432702"/>
                  <a:ext cx="856325" cy="43088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200" b="1" i="0" u="none" strike="noStrike" kern="1200" cap="none" spc="0" normalizeH="0" baseline="0" noProof="0" dirty="0">
                      <a:ln w="13462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>
                        <a:outerShdw dist="38100" dir="2700000" algn="bl" rotWithShape="0">
                          <a:srgbClr val="4BACC6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+mn-cs"/>
                    </a:rPr>
                    <a:t>Chem</a:t>
                  </a:r>
                </a:p>
              </p:txBody>
            </p:sp>
          </p:grpSp>
        </p:grpSp>
        <p:grpSp>
          <p:nvGrpSpPr>
            <p:cNvPr id="8" name="Group 65">
              <a:extLst>
                <a:ext uri="{FF2B5EF4-FFF2-40B4-BE49-F238E27FC236}">
                  <a16:creationId xmlns:a16="http://schemas.microsoft.com/office/drawing/2014/main" id="{19F31CE1-23BD-462D-BDB2-843E29F9B493}"/>
                </a:ext>
              </a:extLst>
            </p:cNvPr>
            <p:cNvGrpSpPr/>
            <p:nvPr/>
          </p:nvGrpSpPr>
          <p:grpSpPr>
            <a:xfrm>
              <a:off x="-50058" y="70884"/>
              <a:ext cx="4242015" cy="1281566"/>
              <a:chOff x="-50061" y="70884"/>
              <a:chExt cx="4242015" cy="1281566"/>
            </a:xfrm>
          </p:grpSpPr>
          <p:grpSp>
            <p:nvGrpSpPr>
              <p:cNvPr id="9" name="Group 39">
                <a:extLst>
                  <a:ext uri="{FF2B5EF4-FFF2-40B4-BE49-F238E27FC236}">
                    <a16:creationId xmlns:a16="http://schemas.microsoft.com/office/drawing/2014/main" id="{3FBA8D37-E86B-48BF-A914-2A1891C14DA7}"/>
                  </a:ext>
                </a:extLst>
              </p:cNvPr>
              <p:cNvGrpSpPr/>
              <p:nvPr/>
            </p:nvGrpSpPr>
            <p:grpSpPr>
              <a:xfrm>
                <a:off x="2487169" y="70884"/>
                <a:ext cx="1704785" cy="918680"/>
                <a:chOff x="2487169" y="70884"/>
                <a:chExt cx="1704785" cy="918680"/>
              </a:xfrm>
            </p:grpSpPr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23C83B79-08AF-47EE-97AD-8E9AE9291333}"/>
                    </a:ext>
                  </a:extLst>
                </p:cNvPr>
                <p:cNvSpPr/>
                <p:nvPr/>
              </p:nvSpPr>
              <p:spPr>
                <a:xfrm>
                  <a:off x="3816948" y="708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م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Rectangle 21">
                  <a:extLst>
                    <a:ext uri="{FF2B5EF4-FFF2-40B4-BE49-F238E27FC236}">
                      <a16:creationId xmlns:a16="http://schemas.microsoft.com/office/drawing/2014/main" id="{474D89E4-13A4-4F86-8BB7-BC867366CD3D}"/>
                    </a:ext>
                  </a:extLst>
                </p:cNvPr>
                <p:cNvSpPr/>
                <p:nvPr/>
              </p:nvSpPr>
              <p:spPr>
                <a:xfrm>
                  <a:off x="3402420" y="2232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ق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Rectangle 22">
                  <a:extLst>
                    <a:ext uri="{FF2B5EF4-FFF2-40B4-BE49-F238E27FC236}">
                      <a16:creationId xmlns:a16="http://schemas.microsoft.com/office/drawing/2014/main" id="{E30B3B8E-52C3-4C18-9B6C-C1F350B7AA0E}"/>
                    </a:ext>
                  </a:extLst>
                </p:cNvPr>
                <p:cNvSpPr/>
                <p:nvPr/>
              </p:nvSpPr>
              <p:spPr>
                <a:xfrm>
                  <a:off x="3072384" y="201168"/>
                  <a:ext cx="306606" cy="52017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د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Rectangle 23">
                  <a:extLst>
                    <a:ext uri="{FF2B5EF4-FFF2-40B4-BE49-F238E27FC236}">
                      <a16:creationId xmlns:a16="http://schemas.microsoft.com/office/drawing/2014/main" id="{941CBD46-B487-4DA2-89F3-1668C0313DE9}"/>
                    </a:ext>
                  </a:extLst>
                </p:cNvPr>
                <p:cNvSpPr/>
                <p:nvPr/>
              </p:nvSpPr>
              <p:spPr>
                <a:xfrm>
                  <a:off x="2758439" y="252984"/>
                  <a:ext cx="309655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م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Rectangle 24">
                  <a:extLst>
                    <a:ext uri="{FF2B5EF4-FFF2-40B4-BE49-F238E27FC236}">
                      <a16:creationId xmlns:a16="http://schemas.microsoft.com/office/drawing/2014/main" id="{BD768F26-7EBC-47AC-A309-152F2AD0A1AF}"/>
                    </a:ext>
                  </a:extLst>
                </p:cNvPr>
                <p:cNvSpPr/>
                <p:nvPr/>
              </p:nvSpPr>
              <p:spPr>
                <a:xfrm>
                  <a:off x="2487169" y="466344"/>
                  <a:ext cx="35232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ة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" name="TextBox 53">
                <a:extLst>
                  <a:ext uri="{FF2B5EF4-FFF2-40B4-BE49-F238E27FC236}">
                    <a16:creationId xmlns:a16="http://schemas.microsoft.com/office/drawing/2014/main" id="{B726699E-FF8D-410C-AB4F-64D5635C4E10}"/>
                  </a:ext>
                </a:extLst>
              </p:cNvPr>
              <p:cNvSpPr txBox="1"/>
              <p:nvPr/>
            </p:nvSpPr>
            <p:spPr>
              <a:xfrm rot="21393787">
                <a:off x="629356" y="472920"/>
                <a:ext cx="706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العلوم</a:t>
                </a:r>
                <a:endParaRPr kumimoji="0" lang="en-US" sz="18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TextBox 54">
                <a:extLst>
                  <a:ext uri="{FF2B5EF4-FFF2-40B4-BE49-F238E27FC236}">
                    <a16:creationId xmlns:a16="http://schemas.microsoft.com/office/drawing/2014/main" id="{C8879D97-677B-4DA2-B593-8D26303F0DD5}"/>
                  </a:ext>
                </a:extLst>
              </p:cNvPr>
              <p:cNvSpPr txBox="1"/>
              <p:nvPr/>
            </p:nvSpPr>
            <p:spPr>
              <a:xfrm rot="21291467">
                <a:off x="-50061" y="983118"/>
                <a:ext cx="8866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79646">
                        <a:lumMod val="20000"/>
                        <a:lumOff val="80000"/>
                      </a:srgbClr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الطبيعية</a:t>
                </a:r>
                <a:endParaRPr kumimoji="0" lang="en-US" sz="18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79646">
                      <a:lumMod val="20000"/>
                      <a:lumOff val="80000"/>
                    </a:srgbClr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Rectangle 55">
                <a:extLst>
                  <a:ext uri="{FF2B5EF4-FFF2-40B4-BE49-F238E27FC236}">
                    <a16:creationId xmlns:a16="http://schemas.microsoft.com/office/drawing/2014/main" id="{836A2925-40BC-4A11-A1EC-A599E3E469C5}"/>
                  </a:ext>
                </a:extLst>
              </p:cNvPr>
              <p:cNvSpPr/>
              <p:nvPr/>
            </p:nvSpPr>
            <p:spPr>
              <a:xfrm rot="20280121">
                <a:off x="1289560" y="312256"/>
                <a:ext cx="410690" cy="40011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 w="10160">
                      <a:solidFill>
                        <a:srgbClr val="4BACC6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في</a:t>
                </a:r>
                <a:endParaRPr kumimoji="0" lang="en-US" sz="2000" b="1" i="0" u="none" strike="noStrike" kern="1200" cap="none" spc="0" normalizeH="0" baseline="0" noProof="0" dirty="0">
                  <a:ln w="10160">
                    <a:solidFill>
                      <a:srgbClr val="4BACC6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693" y="1735870"/>
            <a:ext cx="1735753" cy="130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763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880534" y="2346606"/>
            <a:ext cx="11279717" cy="5238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hangingPunct="1">
              <a:buFontTx/>
              <a:buChar char="•"/>
              <a:defRPr/>
            </a:pPr>
            <a:r>
              <a:rPr lang="ar-SA" sz="24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AL-Mohanad"/>
              </a:rPr>
              <a:t>ا</a:t>
            </a:r>
            <a:r>
              <a:rPr lang="ar-SA" sz="24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AL-Mohanad"/>
              </a:rPr>
              <a:t>لعنصر</a:t>
            </a:r>
            <a:r>
              <a:rPr lang="ar-SA" sz="24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AL-Mohanad"/>
              </a:rPr>
              <a:t> (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AL-Mohanad"/>
              </a:rPr>
              <a:t>Element</a:t>
            </a:r>
            <a:r>
              <a:rPr lang="ar-SA" sz="24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AL-Mohanad"/>
              </a:rPr>
              <a:t>): هو </a:t>
            </a:r>
            <a:r>
              <a:rPr lang="ar-SA" sz="2800" kern="0" dirty="0">
                <a:solidFill>
                  <a:srgbClr val="000000"/>
                </a:solidFill>
                <a:latin typeface="Times New Roman"/>
                <a:cs typeface="+mn-cs"/>
              </a:rPr>
              <a:t>هو مادة أولية ولايمكن تحويله إلى مواد أبسط منه.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476500" y="3135592"/>
            <a:ext cx="8477251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rtl="1" eaLnBrk="1" hangingPunct="1">
              <a:defRPr/>
            </a:pPr>
            <a:r>
              <a:rPr lang="ar-SA" sz="24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AL-Mohanad"/>
              </a:rPr>
              <a:t>أمثلة : الصوديوم 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AL-Mohanad"/>
              </a:rPr>
              <a:t>Na </a:t>
            </a:r>
            <a:r>
              <a:rPr lang="ar-SA" sz="24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AL-Mohanad"/>
              </a:rPr>
              <a:t> , البوتاسيوم 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AL-Mohanad"/>
              </a:rPr>
              <a:t>K </a:t>
            </a:r>
            <a:r>
              <a:rPr lang="ar-SA" sz="24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AL-Mohanad"/>
              </a:rPr>
              <a:t> , الذهب 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AL-Mohanad"/>
              </a:rPr>
              <a:t>Au</a:t>
            </a:r>
            <a:r>
              <a:rPr lang="ar-SA" sz="24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AL-Mohanad"/>
              </a:rPr>
              <a:t>.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206852" name="Rectangle 7"/>
          <p:cNvSpPr>
            <a:spLocks noChangeArrowheads="1"/>
          </p:cNvSpPr>
          <p:nvPr/>
        </p:nvSpPr>
        <p:spPr bwMode="auto">
          <a:xfrm>
            <a:off x="5215467" y="1162331"/>
            <a:ext cx="299931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ar-SA" altLang="en-US" sz="4400" dirty="0">
                <a:solidFill>
                  <a:srgbClr val="FF0000"/>
                </a:solidFill>
                <a:latin typeface="Times New Roman" pitchFamily="18" charset="0"/>
                <a:ea typeface="Majalla UI"/>
                <a:cs typeface="Times New Roman" pitchFamily="18" charset="0"/>
              </a:rPr>
              <a:t>العنصر</a:t>
            </a:r>
            <a:endParaRPr lang="en-US" altLang="en-US" sz="4400" dirty="0">
              <a:solidFill>
                <a:srgbClr val="FF0000"/>
              </a:solidFill>
              <a:latin typeface="Times New Roman" pitchFamily="18" charset="0"/>
              <a:ea typeface="Majalla UI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35717" y="3857906"/>
            <a:ext cx="9728200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r" rtl="1">
              <a:spcBef>
                <a:spcPct val="20000"/>
              </a:spcBef>
              <a:defRPr/>
            </a:pPr>
            <a:r>
              <a:rPr lang="ar-SA" sz="2800" kern="0" dirty="0">
                <a:solidFill>
                  <a:srgbClr val="000000"/>
                </a:solidFill>
                <a:latin typeface="Times New Roman"/>
                <a:cs typeface="+mn-cs"/>
              </a:rPr>
              <a:t>ويتكون العنصر من دقائق صغيرة جداً تسمى ذرات (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cs typeface="+mn-cs"/>
              </a:rPr>
              <a:t>atoms</a:t>
            </a:r>
            <a:r>
              <a:rPr lang="ar-SA" sz="2800" kern="0" dirty="0">
                <a:solidFill>
                  <a:srgbClr val="000000"/>
                </a:solidFill>
                <a:latin typeface="Times New Roman"/>
                <a:cs typeface="+mn-cs"/>
              </a:rPr>
              <a:t>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37267" y="4651655"/>
            <a:ext cx="10020300" cy="1384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r" rtl="1" eaLnBrk="1" hangingPunct="1">
              <a:defRPr/>
            </a:pPr>
            <a:r>
              <a:rPr lang="ar-SA" sz="2800" u="sng" kern="0" dirty="0">
                <a:solidFill>
                  <a:srgbClr val="0000CC"/>
                </a:solidFill>
                <a:latin typeface="Times New Roman"/>
                <a:cs typeface="+mn-cs"/>
              </a:rPr>
              <a:t>الذرة </a:t>
            </a:r>
            <a:r>
              <a:rPr lang="en-US" sz="2800" u="sng" kern="0" dirty="0">
                <a:solidFill>
                  <a:srgbClr val="7030A0"/>
                </a:solidFill>
                <a:latin typeface="Times New Roman"/>
                <a:cs typeface="+mn-cs"/>
              </a:rPr>
              <a:t>atom</a:t>
            </a:r>
            <a:r>
              <a:rPr lang="ar-SA" sz="2800" u="sng" kern="0" dirty="0">
                <a:solidFill>
                  <a:srgbClr val="0000CC"/>
                </a:solidFill>
                <a:latin typeface="Times New Roman"/>
                <a:cs typeface="+mn-cs"/>
              </a:rPr>
              <a:t>:</a:t>
            </a:r>
            <a:r>
              <a:rPr lang="ar-SA" sz="2800" u="sng" kern="0" dirty="0">
                <a:solidFill>
                  <a:srgbClr val="000000"/>
                </a:solidFill>
                <a:latin typeface="Times New Roman"/>
                <a:cs typeface="+mn-cs"/>
              </a:rPr>
              <a:t> </a:t>
            </a:r>
            <a:r>
              <a:rPr lang="ar-SA" sz="2800" kern="0" dirty="0">
                <a:solidFill>
                  <a:srgbClr val="000000"/>
                </a:solidFill>
                <a:latin typeface="Times New Roman"/>
                <a:cs typeface="+mn-cs"/>
              </a:rPr>
              <a:t>هي أصغر جزء من العنصر يمكن أن يدخل في التفاعلات الكيميائية دون أن ينقسم</a:t>
            </a:r>
          </a:p>
          <a:p>
            <a:pPr algn="r" rtl="1" eaLnBrk="1" hangingPunct="1">
              <a:defRPr/>
            </a:pPr>
            <a:r>
              <a:rPr lang="ar-SA" sz="2800" kern="0" dirty="0">
                <a:solidFill>
                  <a:srgbClr val="000000"/>
                </a:solidFill>
                <a:latin typeface="Times New Roman"/>
                <a:cs typeface="+mn-cs"/>
              </a:rPr>
              <a:t> </a:t>
            </a:r>
            <a:r>
              <a:rPr lang="ar-SA" sz="2800" kern="0" dirty="0">
                <a:solidFill>
                  <a:srgbClr val="C00000"/>
                </a:solidFill>
                <a:latin typeface="Times New Roman"/>
                <a:cs typeface="+mn-cs"/>
              </a:rPr>
              <a:t>مثال:</a:t>
            </a:r>
            <a:r>
              <a:rPr lang="ar-SA" sz="2800" kern="0" dirty="0">
                <a:solidFill>
                  <a:srgbClr val="000000"/>
                </a:solidFill>
                <a:latin typeface="Times New Roman"/>
                <a:cs typeface="+mn-cs"/>
              </a:rPr>
              <a:t> </a:t>
            </a:r>
            <a:r>
              <a:rPr lang="ar-SA" sz="2800" kern="0" dirty="0">
                <a:solidFill>
                  <a:srgbClr val="00B050"/>
                </a:solidFill>
                <a:latin typeface="Times New Roman"/>
                <a:cs typeface="+mn-cs"/>
              </a:rPr>
              <a:t>ذرة الأكسجين, </a:t>
            </a:r>
            <a:r>
              <a:rPr lang="en-US" sz="2800" kern="0" dirty="0">
                <a:solidFill>
                  <a:srgbClr val="00B050"/>
                </a:solidFill>
                <a:latin typeface="Times New Roman"/>
                <a:cs typeface="+mn-cs"/>
              </a:rPr>
              <a:t>O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685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99DD5C9D-546E-40FD-9C2C-A8F6E4D61C89}" type="slidenum">
              <a:rPr lang="ar-SA" altLang="en-US" smtClean="0">
                <a:solidFill>
                  <a:srgbClr val="B5A788"/>
                </a:solidFill>
                <a:latin typeface="Gill Sans MT" pitchFamily="34" charset="0"/>
              </a:rPr>
              <a:pPr/>
              <a:t>3</a:t>
            </a:fld>
            <a:endParaRPr lang="ar-SA" altLang="en-US">
              <a:solidFill>
                <a:srgbClr val="B5A788"/>
              </a:solidFill>
              <a:latin typeface="Gill Sans MT" pitchFamily="34" charset="0"/>
            </a:endParaRPr>
          </a:p>
        </p:txBody>
      </p:sp>
      <p:grpSp>
        <p:nvGrpSpPr>
          <p:cNvPr id="8" name="مجموعة 7"/>
          <p:cNvGrpSpPr/>
          <p:nvPr/>
        </p:nvGrpSpPr>
        <p:grpSpPr>
          <a:xfrm>
            <a:off x="-50058" y="70884"/>
            <a:ext cx="12242058" cy="6842106"/>
            <a:chOff x="-50058" y="70884"/>
            <a:chExt cx="12242058" cy="6842106"/>
          </a:xfrm>
        </p:grpSpPr>
        <p:grpSp>
          <p:nvGrpSpPr>
            <p:cNvPr id="9" name="مجموعة 8"/>
            <p:cNvGrpSpPr/>
            <p:nvPr/>
          </p:nvGrpSpPr>
          <p:grpSpPr>
            <a:xfrm>
              <a:off x="-46829" y="6276749"/>
              <a:ext cx="12238829" cy="636241"/>
              <a:chOff x="-46829" y="6276745"/>
              <a:chExt cx="12238829" cy="636241"/>
            </a:xfrm>
          </p:grpSpPr>
          <p:sp>
            <p:nvSpPr>
              <p:cNvPr id="20" name="TextBox 12">
                <a:extLst>
                  <a:ext uri="{FF2B5EF4-FFF2-40B4-BE49-F238E27FC236}">
                    <a16:creationId xmlns:a16="http://schemas.microsoft.com/office/drawing/2014/main" id="{5263B5FD-53D7-4FF0-A7C8-D80077DE792C}"/>
                  </a:ext>
                </a:extLst>
              </p:cNvPr>
              <p:cNvSpPr txBox="1"/>
              <p:nvPr/>
            </p:nvSpPr>
            <p:spPr>
              <a:xfrm>
                <a:off x="2200925" y="6570926"/>
                <a:ext cx="9991075" cy="26161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1100" dirty="0">
                    <a:solidFill>
                      <a:schemeClr val="accent3">
                        <a:lumMod val="75000"/>
                      </a:schemeClr>
                    </a:solidFill>
                  </a:rPr>
                  <a:t>مقرر مقدمة في العلوم الطبيعية – فصل الفيزياء – قسم الكيمياء – كلية العلوم - جامعة الملك عبدالعزيز – 2019 م</a:t>
                </a:r>
                <a:endParaRPr lang="en-US" sz="1100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21" name="Group 38">
                <a:extLst>
                  <a:ext uri="{FF2B5EF4-FFF2-40B4-BE49-F238E27FC236}">
                    <a16:creationId xmlns:a16="http://schemas.microsoft.com/office/drawing/2014/main" id="{7AECDE4D-1849-406B-8FBB-F9C41410D5ED}"/>
                  </a:ext>
                </a:extLst>
              </p:cNvPr>
              <p:cNvGrpSpPr/>
              <p:nvPr/>
            </p:nvGrpSpPr>
            <p:grpSpPr>
              <a:xfrm>
                <a:off x="-46829" y="6276745"/>
                <a:ext cx="2209247" cy="636241"/>
                <a:chOff x="-46829" y="6276745"/>
                <a:chExt cx="2209247" cy="636241"/>
              </a:xfrm>
            </p:grpSpPr>
            <p:grpSp>
              <p:nvGrpSpPr>
                <p:cNvPr id="22" name="Group 37">
                  <a:extLst>
                    <a:ext uri="{FF2B5EF4-FFF2-40B4-BE49-F238E27FC236}">
                      <a16:creationId xmlns:a16="http://schemas.microsoft.com/office/drawing/2014/main" id="{29E13F30-7C38-4EF8-8FDE-A60875DF1610}"/>
                    </a:ext>
                  </a:extLst>
                </p:cNvPr>
                <p:cNvGrpSpPr/>
                <p:nvPr/>
              </p:nvGrpSpPr>
              <p:grpSpPr>
                <a:xfrm>
                  <a:off x="836728" y="6276745"/>
                  <a:ext cx="1325690" cy="636241"/>
                  <a:chOff x="836728" y="6276745"/>
                  <a:chExt cx="1325690" cy="636241"/>
                </a:xfrm>
              </p:grpSpPr>
              <p:sp>
                <p:nvSpPr>
                  <p:cNvPr id="24" name="Rectangle 14">
                    <a:extLst>
                      <a:ext uri="{FF2B5EF4-FFF2-40B4-BE49-F238E27FC236}">
                        <a16:creationId xmlns:a16="http://schemas.microsoft.com/office/drawing/2014/main" id="{2BCF4F4A-2A1F-49E3-AE44-7FA5C3524AB3}"/>
                      </a:ext>
                    </a:extLst>
                  </p:cNvPr>
                  <p:cNvSpPr/>
                  <p:nvPr/>
                </p:nvSpPr>
                <p:spPr>
                  <a:xfrm>
                    <a:off x="836728" y="6379537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2800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</a:rPr>
                      <a:t>2</a:t>
                    </a:r>
                  </a:p>
                </p:txBody>
              </p:sp>
              <p:sp>
                <p:nvSpPr>
                  <p:cNvPr id="25" name="Rectangle 15">
                    <a:extLst>
                      <a:ext uri="{FF2B5EF4-FFF2-40B4-BE49-F238E27FC236}">
                        <a16:creationId xmlns:a16="http://schemas.microsoft.com/office/drawing/2014/main" id="{65D5A948-2EFA-4484-9CD9-7A1E4BFA561D}"/>
                      </a:ext>
                    </a:extLst>
                  </p:cNvPr>
                  <p:cNvSpPr/>
                  <p:nvPr/>
                </p:nvSpPr>
                <p:spPr>
                  <a:xfrm>
                    <a:off x="1382535" y="6276745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2800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</a:rPr>
                      <a:t>0</a:t>
                    </a:r>
                  </a:p>
                </p:txBody>
              </p:sp>
              <p:sp>
                <p:nvSpPr>
                  <p:cNvPr id="26" name="Rectangle 17">
                    <a:extLst>
                      <a:ext uri="{FF2B5EF4-FFF2-40B4-BE49-F238E27FC236}">
                        <a16:creationId xmlns:a16="http://schemas.microsoft.com/office/drawing/2014/main" id="{140B63B1-4755-4AE6-9777-B08FDB0311AE}"/>
                      </a:ext>
                    </a:extLst>
                  </p:cNvPr>
                  <p:cNvSpPr/>
                  <p:nvPr/>
                </p:nvSpPr>
                <p:spPr>
                  <a:xfrm>
                    <a:off x="1795010" y="6389766"/>
                    <a:ext cx="367408" cy="52322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2800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</a:rPr>
                      <a:t>5</a:t>
                    </a:r>
                  </a:p>
                </p:txBody>
              </p:sp>
            </p:grpSp>
            <p:sp>
              <p:nvSpPr>
                <p:cNvPr id="23" name="Rectangle 18">
                  <a:extLst>
                    <a:ext uri="{FF2B5EF4-FFF2-40B4-BE49-F238E27FC236}">
                      <a16:creationId xmlns:a16="http://schemas.microsoft.com/office/drawing/2014/main" id="{73610869-FFF4-4249-959D-FA8C250B2233}"/>
                    </a:ext>
                  </a:extLst>
                </p:cNvPr>
                <p:cNvSpPr/>
                <p:nvPr/>
              </p:nvSpPr>
              <p:spPr>
                <a:xfrm>
                  <a:off x="-46829" y="6432702"/>
                  <a:ext cx="856325" cy="43088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22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Chem</a:t>
                  </a:r>
                </a:p>
              </p:txBody>
            </p:sp>
          </p:grpSp>
        </p:grpSp>
        <p:grpSp>
          <p:nvGrpSpPr>
            <p:cNvPr id="10" name="Group 65">
              <a:extLst>
                <a:ext uri="{FF2B5EF4-FFF2-40B4-BE49-F238E27FC236}">
                  <a16:creationId xmlns:a16="http://schemas.microsoft.com/office/drawing/2014/main" id="{19F31CE1-23BD-462D-BDB2-843E29F9B493}"/>
                </a:ext>
              </a:extLst>
            </p:cNvPr>
            <p:cNvGrpSpPr/>
            <p:nvPr/>
          </p:nvGrpSpPr>
          <p:grpSpPr>
            <a:xfrm>
              <a:off x="-50058" y="70884"/>
              <a:ext cx="4242015" cy="1281566"/>
              <a:chOff x="-50061" y="70884"/>
              <a:chExt cx="4242015" cy="1281566"/>
            </a:xfrm>
          </p:grpSpPr>
          <p:grpSp>
            <p:nvGrpSpPr>
              <p:cNvPr id="11" name="Group 39">
                <a:extLst>
                  <a:ext uri="{FF2B5EF4-FFF2-40B4-BE49-F238E27FC236}">
                    <a16:creationId xmlns:a16="http://schemas.microsoft.com/office/drawing/2014/main" id="{3FBA8D37-E86B-48BF-A914-2A1891C14DA7}"/>
                  </a:ext>
                </a:extLst>
              </p:cNvPr>
              <p:cNvGrpSpPr/>
              <p:nvPr/>
            </p:nvGrpSpPr>
            <p:grpSpPr>
              <a:xfrm>
                <a:off x="2487169" y="70884"/>
                <a:ext cx="1704785" cy="918680"/>
                <a:chOff x="2487169" y="70884"/>
                <a:chExt cx="1704785" cy="918680"/>
              </a:xfrm>
            </p:grpSpPr>
            <p:sp>
              <p:nvSpPr>
                <p:cNvPr id="15" name="Rectangle 20">
                  <a:extLst>
                    <a:ext uri="{FF2B5EF4-FFF2-40B4-BE49-F238E27FC236}">
                      <a16:creationId xmlns:a16="http://schemas.microsoft.com/office/drawing/2014/main" id="{23C83B79-08AF-47EE-97AD-8E9AE9291333}"/>
                    </a:ext>
                  </a:extLst>
                </p:cNvPr>
                <p:cNvSpPr/>
                <p:nvPr/>
              </p:nvSpPr>
              <p:spPr>
                <a:xfrm>
                  <a:off x="3816948" y="708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ar-SA" sz="2800" b="1" cap="none" spc="0" dirty="0">
                      <a:ln w="6600">
                        <a:solidFill>
                          <a:schemeClr val="accent2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chemeClr val="accent2"/>
                        </a:outerShdw>
                      </a:effectLst>
                    </a:rPr>
                    <a:t>م</a:t>
                  </a:r>
                  <a:endParaRPr lang="en-US" sz="2800" b="1" cap="none" spc="0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endParaRPr>
                </a:p>
              </p:txBody>
            </p:sp>
            <p:sp>
              <p:nvSpPr>
                <p:cNvPr id="16" name="Rectangle 21">
                  <a:extLst>
                    <a:ext uri="{FF2B5EF4-FFF2-40B4-BE49-F238E27FC236}">
                      <a16:creationId xmlns:a16="http://schemas.microsoft.com/office/drawing/2014/main" id="{474D89E4-13A4-4F86-8BB7-BC867366CD3D}"/>
                    </a:ext>
                  </a:extLst>
                </p:cNvPr>
                <p:cNvSpPr/>
                <p:nvPr/>
              </p:nvSpPr>
              <p:spPr>
                <a:xfrm>
                  <a:off x="3402420" y="2232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ar-SA" sz="2800" b="1" cap="none" spc="0" dirty="0">
                      <a:ln w="6600">
                        <a:solidFill>
                          <a:schemeClr val="accent2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chemeClr val="accent2"/>
                        </a:outerShdw>
                      </a:effectLst>
                    </a:rPr>
                    <a:t>ق</a:t>
                  </a:r>
                  <a:endParaRPr lang="en-US" sz="2800" b="1" cap="none" spc="0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endParaRPr>
                </a:p>
              </p:txBody>
            </p:sp>
            <p:sp>
              <p:nvSpPr>
                <p:cNvPr id="17" name="Rectangle 22">
                  <a:extLst>
                    <a:ext uri="{FF2B5EF4-FFF2-40B4-BE49-F238E27FC236}">
                      <a16:creationId xmlns:a16="http://schemas.microsoft.com/office/drawing/2014/main" id="{E30B3B8E-52C3-4C18-9B6C-C1F350B7AA0E}"/>
                    </a:ext>
                  </a:extLst>
                </p:cNvPr>
                <p:cNvSpPr/>
                <p:nvPr/>
              </p:nvSpPr>
              <p:spPr>
                <a:xfrm>
                  <a:off x="3072384" y="201168"/>
                  <a:ext cx="306606" cy="52017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ar-SA" sz="2800" b="1" cap="none" spc="0" dirty="0">
                      <a:ln w="6600">
                        <a:solidFill>
                          <a:schemeClr val="accent2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chemeClr val="accent2"/>
                        </a:outerShdw>
                      </a:effectLst>
                    </a:rPr>
                    <a:t>د</a:t>
                  </a:r>
                  <a:endParaRPr lang="en-US" sz="2800" b="1" cap="none" spc="0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endParaRPr>
                </a:p>
              </p:txBody>
            </p:sp>
            <p:sp>
              <p:nvSpPr>
                <p:cNvPr id="18" name="Rectangle 23">
                  <a:extLst>
                    <a:ext uri="{FF2B5EF4-FFF2-40B4-BE49-F238E27FC236}">
                      <a16:creationId xmlns:a16="http://schemas.microsoft.com/office/drawing/2014/main" id="{941CBD46-B487-4DA2-89F3-1668C0313DE9}"/>
                    </a:ext>
                  </a:extLst>
                </p:cNvPr>
                <p:cNvSpPr/>
                <p:nvPr/>
              </p:nvSpPr>
              <p:spPr>
                <a:xfrm>
                  <a:off x="2758439" y="252984"/>
                  <a:ext cx="309655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ar-SA" sz="2800" b="1" cap="none" spc="0" dirty="0">
                      <a:ln w="6600">
                        <a:solidFill>
                          <a:schemeClr val="accent2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chemeClr val="accent2"/>
                        </a:outerShdw>
                      </a:effectLst>
                    </a:rPr>
                    <a:t>م</a:t>
                  </a:r>
                  <a:endParaRPr lang="en-US" sz="2800" b="1" cap="none" spc="0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endParaRPr>
                </a:p>
              </p:txBody>
            </p:sp>
            <p:sp>
              <p:nvSpPr>
                <p:cNvPr id="19" name="Rectangle 24">
                  <a:extLst>
                    <a:ext uri="{FF2B5EF4-FFF2-40B4-BE49-F238E27FC236}">
                      <a16:creationId xmlns:a16="http://schemas.microsoft.com/office/drawing/2014/main" id="{BD768F26-7EBC-47AC-A309-152F2AD0A1AF}"/>
                    </a:ext>
                  </a:extLst>
                </p:cNvPr>
                <p:cNvSpPr/>
                <p:nvPr/>
              </p:nvSpPr>
              <p:spPr>
                <a:xfrm>
                  <a:off x="2487169" y="466344"/>
                  <a:ext cx="35232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ar-SA" sz="2800" b="1" cap="none" spc="0" dirty="0">
                      <a:ln w="6600">
                        <a:solidFill>
                          <a:schemeClr val="accent2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chemeClr val="accent2"/>
                        </a:outerShdw>
                      </a:effectLst>
                    </a:rPr>
                    <a:t>ة</a:t>
                  </a:r>
                  <a:endParaRPr lang="en-US" sz="2800" b="1" cap="none" spc="0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endParaRPr>
                </a:p>
              </p:txBody>
            </p:sp>
          </p:grpSp>
          <p:sp>
            <p:nvSpPr>
              <p:cNvPr id="12" name="TextBox 53">
                <a:extLst>
                  <a:ext uri="{FF2B5EF4-FFF2-40B4-BE49-F238E27FC236}">
                    <a16:creationId xmlns:a16="http://schemas.microsoft.com/office/drawing/2014/main" id="{B726699E-FF8D-410C-AB4F-64D5635C4E10}"/>
                  </a:ext>
                </a:extLst>
              </p:cNvPr>
              <p:cNvSpPr txBox="1"/>
              <p:nvPr/>
            </p:nvSpPr>
            <p:spPr>
              <a:xfrm rot="21393787">
                <a:off x="629356" y="472920"/>
                <a:ext cx="706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SA" b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العلوم</a:t>
                </a:r>
                <a:endParaRPr lang="en-US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</p:txBody>
          </p:sp>
          <p:sp>
            <p:nvSpPr>
              <p:cNvPr id="13" name="TextBox 54">
                <a:extLst>
                  <a:ext uri="{FF2B5EF4-FFF2-40B4-BE49-F238E27FC236}">
                    <a16:creationId xmlns:a16="http://schemas.microsoft.com/office/drawing/2014/main" id="{C8879D97-677B-4DA2-B593-8D26303F0DD5}"/>
                  </a:ext>
                </a:extLst>
              </p:cNvPr>
              <p:cNvSpPr txBox="1"/>
              <p:nvPr/>
            </p:nvSpPr>
            <p:spPr>
              <a:xfrm rot="21291467">
                <a:off x="-50061" y="983118"/>
                <a:ext cx="8866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SA" b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6">
                        <a:lumMod val="20000"/>
                        <a:lumOff val="80000"/>
                      </a:schemeClr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الطبيعية</a:t>
                </a:r>
                <a:endParaRPr lang="en-US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</p:txBody>
          </p:sp>
          <p:sp>
            <p:nvSpPr>
              <p:cNvPr id="14" name="Rectangle 55">
                <a:extLst>
                  <a:ext uri="{FF2B5EF4-FFF2-40B4-BE49-F238E27FC236}">
                    <a16:creationId xmlns:a16="http://schemas.microsoft.com/office/drawing/2014/main" id="{836A2925-40BC-4A11-A1EC-A599E3E469C5}"/>
                  </a:ext>
                </a:extLst>
              </p:cNvPr>
              <p:cNvSpPr/>
              <p:nvPr/>
            </p:nvSpPr>
            <p:spPr>
              <a:xfrm rot="20280121">
                <a:off x="1289560" y="312256"/>
                <a:ext cx="410690" cy="40011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ar-SA" sz="2000" b="1" cap="none" spc="0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في</a:t>
                </a:r>
                <a:endParaRPr lang="en-US" sz="20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90946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3812" y="1301815"/>
            <a:ext cx="5050561" cy="34996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ar-SA" sz="3200" dirty="0">
                <a:solidFill>
                  <a:srgbClr val="FF0000"/>
                </a:solidFill>
                <a:cs typeface="+mj-cs"/>
              </a:rPr>
              <a:t>جدول 3 : بعض المركبات الكيميائية</a:t>
            </a:r>
            <a:endParaRPr lang="en-US" sz="3200" dirty="0">
              <a:solidFill>
                <a:srgbClr val="FF0000"/>
              </a:solidFill>
              <a:cs typeface="+mj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95010" y="1771706"/>
          <a:ext cx="9999134" cy="50725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99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70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2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8531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الإسم الشائع</a:t>
                      </a: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000" dirty="0"/>
                    </a:p>
                  </a:txBody>
                  <a:tcPr marL="121920" marR="121920" marT="45725" marB="45725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التسمية الكيميائية</a:t>
                      </a: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45725" marB="45725"/>
                </a:tc>
                <a:tc>
                  <a:txBody>
                    <a:bodyPr/>
                    <a:lstStyle/>
                    <a:p>
                      <a:r>
                        <a:rPr lang="ar-SA" sz="2000" dirty="0"/>
                        <a:t>الرمز</a:t>
                      </a:r>
                      <a:endParaRPr lang="en-US" sz="2000" dirty="0"/>
                    </a:p>
                  </a:txBody>
                  <a:tcPr marL="121920" marR="12192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1499">
                <a:tc>
                  <a:txBody>
                    <a:bodyPr/>
                    <a:lstStyle/>
                    <a:p>
                      <a:pPr algn="r" rtl="1"/>
                      <a:r>
                        <a:rPr lang="ar-SA" sz="1800" dirty="0"/>
                        <a:t>ملح الطعام</a:t>
                      </a:r>
                    </a:p>
                    <a:p>
                      <a:pPr algn="r" rtl="1"/>
                      <a:endParaRPr lang="ar-SA" sz="1800" dirty="0"/>
                    </a:p>
                    <a:p>
                      <a:pPr algn="r" rtl="1"/>
                      <a:r>
                        <a:rPr lang="ar-SA" sz="1800" dirty="0"/>
                        <a:t>الرخام ، الطباشير ، حجر الكلس</a:t>
                      </a:r>
                    </a:p>
                    <a:p>
                      <a:pPr algn="r" rtl="1"/>
                      <a:endParaRPr lang="ar-SA" sz="1800" dirty="0"/>
                    </a:p>
                    <a:p>
                      <a:pPr algn="r" rtl="1"/>
                      <a:r>
                        <a:rPr lang="ar-SA" sz="1800" dirty="0"/>
                        <a:t>الجير الحي</a:t>
                      </a:r>
                    </a:p>
                    <a:p>
                      <a:pPr algn="r" rtl="1"/>
                      <a:endParaRPr lang="ar-SA" sz="1800" dirty="0"/>
                    </a:p>
                    <a:p>
                      <a:pPr algn="r" rtl="1"/>
                      <a:r>
                        <a:rPr lang="ar-SA" sz="1800" dirty="0"/>
                        <a:t>الصودا الكاوية</a:t>
                      </a:r>
                    </a:p>
                    <a:p>
                      <a:pPr algn="r" rtl="1"/>
                      <a:endParaRPr lang="ar-SA" sz="1800" dirty="0"/>
                    </a:p>
                    <a:p>
                      <a:pPr algn="r" rtl="1"/>
                      <a:r>
                        <a:rPr lang="ar-SA" sz="1800" dirty="0"/>
                        <a:t>الجير المطفأ</a:t>
                      </a:r>
                    </a:p>
                    <a:p>
                      <a:pPr algn="r" rtl="1"/>
                      <a:endParaRPr lang="ar-SA" sz="1800" dirty="0"/>
                    </a:p>
                    <a:p>
                      <a:pPr algn="r" rtl="1"/>
                      <a:r>
                        <a:rPr lang="ar-SA" sz="1800" dirty="0"/>
                        <a:t>صودا الخبز</a:t>
                      </a:r>
                    </a:p>
                    <a:p>
                      <a:pPr algn="r" rtl="1"/>
                      <a:endParaRPr lang="ar-SA" sz="1800" dirty="0"/>
                    </a:p>
                    <a:p>
                      <a:pPr algn="r" rtl="1"/>
                      <a:r>
                        <a:rPr lang="ar-SA" sz="1800" dirty="0"/>
                        <a:t>الجبس</a:t>
                      </a:r>
                      <a:endParaRPr lang="en-US" sz="1800" dirty="0"/>
                    </a:p>
                  </a:txBody>
                  <a:tcPr marL="121920" marR="121920" marT="45725" marB="45725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/>
                        <a:t>كلوريد الصوديوم</a:t>
                      </a:r>
                    </a:p>
                    <a:p>
                      <a:pPr algn="ctr" rtl="1"/>
                      <a:endParaRPr lang="ar-SA" sz="1800" dirty="0"/>
                    </a:p>
                    <a:p>
                      <a:pPr algn="ctr" rtl="1"/>
                      <a:r>
                        <a:rPr lang="ar-SA" sz="1800" dirty="0"/>
                        <a:t>كربونات الكالسيوم</a:t>
                      </a:r>
                    </a:p>
                    <a:p>
                      <a:pPr algn="ctr" rtl="1"/>
                      <a:endParaRPr lang="ar-SA" sz="1800" dirty="0"/>
                    </a:p>
                    <a:p>
                      <a:pPr algn="ctr" rtl="1"/>
                      <a:r>
                        <a:rPr lang="ar-SA" sz="1800" dirty="0"/>
                        <a:t>أكسيد الكالسيوم</a:t>
                      </a:r>
                    </a:p>
                    <a:p>
                      <a:pPr algn="ctr" rtl="1"/>
                      <a:endParaRPr lang="ar-SA" sz="1800" dirty="0"/>
                    </a:p>
                    <a:p>
                      <a:pPr algn="ctr" rtl="1"/>
                      <a:r>
                        <a:rPr lang="ar-SA" sz="1800" dirty="0"/>
                        <a:t>هيدروكسيد الصوديوم</a:t>
                      </a:r>
                    </a:p>
                    <a:p>
                      <a:pPr algn="ctr" rtl="1"/>
                      <a:endParaRPr lang="ar-SA" sz="1800" dirty="0"/>
                    </a:p>
                    <a:p>
                      <a:pPr algn="ctr" rtl="1"/>
                      <a:r>
                        <a:rPr lang="ar-SA" sz="1800" dirty="0"/>
                        <a:t>هيدروكسيد الكالسيوم</a:t>
                      </a:r>
                    </a:p>
                    <a:p>
                      <a:pPr algn="ctr" rtl="1"/>
                      <a:endParaRPr lang="ar-SA" sz="1800" dirty="0"/>
                    </a:p>
                    <a:p>
                      <a:pPr algn="ctr" rtl="1"/>
                      <a:r>
                        <a:rPr lang="ar-SA" sz="1800" dirty="0"/>
                        <a:t>بيكربونات الصوديوم</a:t>
                      </a:r>
                      <a:endParaRPr lang="en-US" sz="1800" dirty="0"/>
                    </a:p>
                    <a:p>
                      <a:pPr algn="ctr" rtl="1"/>
                      <a:endParaRPr lang="ar-SA" sz="1800" dirty="0"/>
                    </a:p>
                    <a:p>
                      <a:pPr algn="ctr" rtl="1"/>
                      <a:r>
                        <a:rPr lang="ar-SA" sz="1800" dirty="0"/>
                        <a:t>كبريتات الكالسيوم المائية</a:t>
                      </a:r>
                      <a:endParaRPr lang="en-US" sz="1800" dirty="0"/>
                    </a:p>
                  </a:txBody>
                  <a:tcPr marL="121920" marR="121920" marT="45725" marB="45725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err="1"/>
                        <a:t>NaCl</a:t>
                      </a:r>
                      <a:endParaRPr lang="en-US" sz="1800" dirty="0"/>
                    </a:p>
                    <a:p>
                      <a:pPr algn="ctr" rtl="1"/>
                      <a:endParaRPr lang="en-US" sz="1800" dirty="0"/>
                    </a:p>
                    <a:p>
                      <a:pPr algn="ctr" rtl="1"/>
                      <a:r>
                        <a:rPr lang="en-US" sz="1800" dirty="0"/>
                        <a:t>CaCO</a:t>
                      </a:r>
                      <a:r>
                        <a:rPr lang="en-US" sz="1800" baseline="-25000" dirty="0"/>
                        <a:t>3</a:t>
                      </a:r>
                      <a:endParaRPr lang="en-US" sz="1800" dirty="0"/>
                    </a:p>
                    <a:p>
                      <a:pPr algn="ctr" rtl="1"/>
                      <a:endParaRPr lang="en-US" sz="1800" dirty="0"/>
                    </a:p>
                    <a:p>
                      <a:pPr algn="ctr" rtl="1"/>
                      <a:r>
                        <a:rPr lang="en-US" sz="1800" dirty="0" err="1"/>
                        <a:t>CaO</a:t>
                      </a:r>
                      <a:endParaRPr lang="en-US" sz="1800" dirty="0"/>
                    </a:p>
                    <a:p>
                      <a:pPr algn="ctr" rtl="1"/>
                      <a:endParaRPr lang="en-US" sz="1800" dirty="0"/>
                    </a:p>
                    <a:p>
                      <a:pPr algn="ctr" rtl="1"/>
                      <a:r>
                        <a:rPr lang="en-US" sz="1800" dirty="0" err="1"/>
                        <a:t>NaOH</a:t>
                      </a:r>
                      <a:endParaRPr lang="en-US" sz="1800" dirty="0"/>
                    </a:p>
                    <a:p>
                      <a:pPr algn="ctr" rtl="1"/>
                      <a:endParaRPr lang="en-US" sz="1800" dirty="0"/>
                    </a:p>
                    <a:p>
                      <a:pPr algn="ctr" rtl="1"/>
                      <a:r>
                        <a:rPr lang="en-US" sz="1800" dirty="0" err="1"/>
                        <a:t>Ca</a:t>
                      </a:r>
                      <a:r>
                        <a:rPr lang="en-US" sz="1800" dirty="0"/>
                        <a:t>(OH)</a:t>
                      </a:r>
                      <a:r>
                        <a:rPr lang="en-US" sz="1800" baseline="-25000" dirty="0"/>
                        <a:t>2</a:t>
                      </a:r>
                      <a:endParaRPr lang="en-US" sz="1800" dirty="0"/>
                    </a:p>
                    <a:p>
                      <a:pPr algn="ctr" rtl="1"/>
                      <a:endParaRPr lang="en-US" sz="1800" dirty="0"/>
                    </a:p>
                    <a:p>
                      <a:pPr algn="ctr" rtl="1"/>
                      <a:r>
                        <a:rPr lang="en-US" sz="1800" dirty="0"/>
                        <a:t>NaHCO</a:t>
                      </a:r>
                      <a:r>
                        <a:rPr lang="en-US" sz="1800" baseline="-25000" dirty="0"/>
                        <a:t>3</a:t>
                      </a:r>
                    </a:p>
                    <a:p>
                      <a:pPr algn="ctr" rtl="1"/>
                      <a:endParaRPr lang="en-US" sz="1800" dirty="0"/>
                    </a:p>
                    <a:p>
                      <a:pPr algn="ctr" rtl="1"/>
                      <a:r>
                        <a:rPr lang="en-US" sz="1800" dirty="0"/>
                        <a:t>CaSO</a:t>
                      </a:r>
                      <a:r>
                        <a:rPr lang="en-US" sz="1800" baseline="-25000" dirty="0"/>
                        <a:t>4</a:t>
                      </a:r>
                      <a:r>
                        <a:rPr lang="en-US" sz="1800" dirty="0"/>
                        <a:t>.2H</a:t>
                      </a:r>
                      <a:r>
                        <a:rPr lang="en-US" sz="1800" baseline="-25000" dirty="0"/>
                        <a:t>2</a:t>
                      </a:r>
                      <a:r>
                        <a:rPr lang="en-US" sz="1800" dirty="0"/>
                        <a:t>O</a:t>
                      </a:r>
                    </a:p>
                  </a:txBody>
                  <a:tcPr marL="121920" marR="12192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940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0162E2-EFB8-42D0-ACAF-D80A0D543683}" type="slidenum">
              <a:rPr kumimoji="0" lang="ar-S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ar-SA" altLang="en-US" sz="1200" b="0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55980" y="4018448"/>
            <a:ext cx="3276600" cy="6461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قلوي قوي يستخدم في صناعة الصابون والحرير الصناعي.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8833" y="4710114"/>
            <a:ext cx="3168651" cy="369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ويستخدم في الدباغة والزراعة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009" y="3414739"/>
            <a:ext cx="3907641" cy="6477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يستخدم في الكثير من الصناعات الحديثة، مثل: صناعة الحديد والزجاج والورق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5057" y="5087080"/>
            <a:ext cx="3168651" cy="6461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تستخدم في الطعام والتنظيف وإزالة البقع وتفتيح البشرة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19537" y="5765274"/>
            <a:ext cx="3744383" cy="6461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يستخدم كجبيرة للأطراف المكسورة  وفي البناء وصناعة الطباشير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939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76" y="3269066"/>
            <a:ext cx="1520803" cy="112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93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735" y="5033349"/>
            <a:ext cx="1187053" cy="72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940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93"/>
          <a:stretch/>
        </p:blipFill>
        <p:spPr bwMode="auto">
          <a:xfrm>
            <a:off x="2606158" y="6208509"/>
            <a:ext cx="1388533" cy="490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940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829" y="2458907"/>
            <a:ext cx="948315" cy="67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9402" name="TextBox 9"/>
          <p:cNvSpPr txBox="1">
            <a:spLocks noChangeArrowheads="1"/>
          </p:cNvSpPr>
          <p:nvPr/>
        </p:nvSpPr>
        <p:spPr bwMode="auto">
          <a:xfrm>
            <a:off x="10223500" y="1412875"/>
            <a:ext cx="1407309" cy="369888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معلومات </a:t>
            </a:r>
            <a:r>
              <a:rPr kumimoji="0" lang="ar-SA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إثرائية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5" name="مجموعة 14"/>
          <p:cNvGrpSpPr/>
          <p:nvPr/>
        </p:nvGrpSpPr>
        <p:grpSpPr>
          <a:xfrm>
            <a:off x="-50058" y="70884"/>
            <a:ext cx="12242058" cy="6842106"/>
            <a:chOff x="-50058" y="70884"/>
            <a:chExt cx="12242058" cy="6842106"/>
          </a:xfrm>
        </p:grpSpPr>
        <p:grpSp>
          <p:nvGrpSpPr>
            <p:cNvPr id="16" name="مجموعة 15"/>
            <p:cNvGrpSpPr/>
            <p:nvPr/>
          </p:nvGrpSpPr>
          <p:grpSpPr>
            <a:xfrm>
              <a:off x="-46829" y="6276749"/>
              <a:ext cx="12238829" cy="636241"/>
              <a:chOff x="-46829" y="6276745"/>
              <a:chExt cx="12238829" cy="636241"/>
            </a:xfrm>
          </p:grpSpPr>
          <p:sp>
            <p:nvSpPr>
              <p:cNvPr id="27" name="TextBox 12">
                <a:extLst>
                  <a:ext uri="{FF2B5EF4-FFF2-40B4-BE49-F238E27FC236}">
                    <a16:creationId xmlns:a16="http://schemas.microsoft.com/office/drawing/2014/main" id="{5263B5FD-53D7-4FF0-A7C8-D80077DE792C}"/>
                  </a:ext>
                </a:extLst>
              </p:cNvPr>
              <p:cNvSpPr txBox="1"/>
              <p:nvPr/>
            </p:nvSpPr>
            <p:spPr>
              <a:xfrm>
                <a:off x="2200925" y="6570926"/>
                <a:ext cx="9991075" cy="26161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BBB59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مقرر مقدمة في العلوم الطبيعية – فصل الفيزياء – قسم الكيمياء – كلية العلوم - جامعة الملك عبدالعزيز – 2019 م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8" name="Group 38">
                <a:extLst>
                  <a:ext uri="{FF2B5EF4-FFF2-40B4-BE49-F238E27FC236}">
                    <a16:creationId xmlns:a16="http://schemas.microsoft.com/office/drawing/2014/main" id="{7AECDE4D-1849-406B-8FBB-F9C41410D5ED}"/>
                  </a:ext>
                </a:extLst>
              </p:cNvPr>
              <p:cNvGrpSpPr/>
              <p:nvPr/>
            </p:nvGrpSpPr>
            <p:grpSpPr>
              <a:xfrm>
                <a:off x="-46829" y="6276745"/>
                <a:ext cx="2209247" cy="636241"/>
                <a:chOff x="-46829" y="6276745"/>
                <a:chExt cx="2209247" cy="636241"/>
              </a:xfrm>
            </p:grpSpPr>
            <p:grpSp>
              <p:nvGrpSpPr>
                <p:cNvPr id="29" name="Group 37">
                  <a:extLst>
                    <a:ext uri="{FF2B5EF4-FFF2-40B4-BE49-F238E27FC236}">
                      <a16:creationId xmlns:a16="http://schemas.microsoft.com/office/drawing/2014/main" id="{29E13F30-7C38-4EF8-8FDE-A60875DF1610}"/>
                    </a:ext>
                  </a:extLst>
                </p:cNvPr>
                <p:cNvGrpSpPr/>
                <p:nvPr/>
              </p:nvGrpSpPr>
              <p:grpSpPr>
                <a:xfrm>
                  <a:off x="836728" y="6276745"/>
                  <a:ext cx="1325690" cy="636241"/>
                  <a:chOff x="836728" y="6276745"/>
                  <a:chExt cx="1325690" cy="636241"/>
                </a:xfrm>
              </p:grpSpPr>
              <p:sp>
                <p:nvSpPr>
                  <p:cNvPr id="31" name="Rectangle 14">
                    <a:extLst>
                      <a:ext uri="{FF2B5EF4-FFF2-40B4-BE49-F238E27FC236}">
                        <a16:creationId xmlns:a16="http://schemas.microsoft.com/office/drawing/2014/main" id="{2BCF4F4A-2A1F-49E3-AE44-7FA5C3524AB3}"/>
                      </a:ext>
                    </a:extLst>
                  </p:cNvPr>
                  <p:cNvSpPr/>
                  <p:nvPr/>
                </p:nvSpPr>
                <p:spPr>
                  <a:xfrm>
                    <a:off x="836728" y="6379537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2</a:t>
                    </a:r>
                  </a:p>
                </p:txBody>
              </p:sp>
              <p:sp>
                <p:nvSpPr>
                  <p:cNvPr id="32" name="Rectangle 15">
                    <a:extLst>
                      <a:ext uri="{FF2B5EF4-FFF2-40B4-BE49-F238E27FC236}">
                        <a16:creationId xmlns:a16="http://schemas.microsoft.com/office/drawing/2014/main" id="{65D5A948-2EFA-4484-9CD9-7A1E4BFA561D}"/>
                      </a:ext>
                    </a:extLst>
                  </p:cNvPr>
                  <p:cNvSpPr/>
                  <p:nvPr/>
                </p:nvSpPr>
                <p:spPr>
                  <a:xfrm>
                    <a:off x="1382535" y="6276745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0</a:t>
                    </a:r>
                  </a:p>
                </p:txBody>
              </p:sp>
              <p:sp>
                <p:nvSpPr>
                  <p:cNvPr id="33" name="Rectangle 17">
                    <a:extLst>
                      <a:ext uri="{FF2B5EF4-FFF2-40B4-BE49-F238E27FC236}">
                        <a16:creationId xmlns:a16="http://schemas.microsoft.com/office/drawing/2014/main" id="{140B63B1-4755-4AE6-9777-B08FDB0311AE}"/>
                      </a:ext>
                    </a:extLst>
                  </p:cNvPr>
                  <p:cNvSpPr/>
                  <p:nvPr/>
                </p:nvSpPr>
                <p:spPr>
                  <a:xfrm>
                    <a:off x="1795010" y="6389766"/>
                    <a:ext cx="367408" cy="52322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5</a:t>
                    </a:r>
                  </a:p>
                </p:txBody>
              </p:sp>
            </p:grpSp>
            <p:sp>
              <p:nvSpPr>
                <p:cNvPr id="30" name="Rectangle 18">
                  <a:extLst>
                    <a:ext uri="{FF2B5EF4-FFF2-40B4-BE49-F238E27FC236}">
                      <a16:creationId xmlns:a16="http://schemas.microsoft.com/office/drawing/2014/main" id="{73610869-FFF4-4249-959D-FA8C250B2233}"/>
                    </a:ext>
                  </a:extLst>
                </p:cNvPr>
                <p:cNvSpPr/>
                <p:nvPr/>
              </p:nvSpPr>
              <p:spPr>
                <a:xfrm>
                  <a:off x="-46829" y="6432702"/>
                  <a:ext cx="856325" cy="43088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200" b="1" i="0" u="none" strike="noStrike" kern="1200" cap="none" spc="0" normalizeH="0" baseline="0" noProof="0" dirty="0">
                      <a:ln w="13462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>
                        <a:outerShdw dist="38100" dir="2700000" algn="bl" rotWithShape="0">
                          <a:srgbClr val="4BACC6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+mn-cs"/>
                    </a:rPr>
                    <a:t>Chem</a:t>
                  </a:r>
                </a:p>
              </p:txBody>
            </p:sp>
          </p:grpSp>
        </p:grpSp>
        <p:grpSp>
          <p:nvGrpSpPr>
            <p:cNvPr id="17" name="Group 65">
              <a:extLst>
                <a:ext uri="{FF2B5EF4-FFF2-40B4-BE49-F238E27FC236}">
                  <a16:creationId xmlns:a16="http://schemas.microsoft.com/office/drawing/2014/main" id="{19F31CE1-23BD-462D-BDB2-843E29F9B493}"/>
                </a:ext>
              </a:extLst>
            </p:cNvPr>
            <p:cNvGrpSpPr/>
            <p:nvPr/>
          </p:nvGrpSpPr>
          <p:grpSpPr>
            <a:xfrm>
              <a:off x="-50058" y="70884"/>
              <a:ext cx="4242015" cy="1281566"/>
              <a:chOff x="-50061" y="70884"/>
              <a:chExt cx="4242015" cy="1281566"/>
            </a:xfrm>
          </p:grpSpPr>
          <p:grpSp>
            <p:nvGrpSpPr>
              <p:cNvPr id="18" name="Group 39">
                <a:extLst>
                  <a:ext uri="{FF2B5EF4-FFF2-40B4-BE49-F238E27FC236}">
                    <a16:creationId xmlns:a16="http://schemas.microsoft.com/office/drawing/2014/main" id="{3FBA8D37-E86B-48BF-A914-2A1891C14DA7}"/>
                  </a:ext>
                </a:extLst>
              </p:cNvPr>
              <p:cNvGrpSpPr/>
              <p:nvPr/>
            </p:nvGrpSpPr>
            <p:grpSpPr>
              <a:xfrm>
                <a:off x="2487169" y="70884"/>
                <a:ext cx="1704785" cy="918680"/>
                <a:chOff x="2487169" y="70884"/>
                <a:chExt cx="1704785" cy="918680"/>
              </a:xfrm>
            </p:grpSpPr>
            <p:sp>
              <p:nvSpPr>
                <p:cNvPr id="22" name="Rectangle 20">
                  <a:extLst>
                    <a:ext uri="{FF2B5EF4-FFF2-40B4-BE49-F238E27FC236}">
                      <a16:creationId xmlns:a16="http://schemas.microsoft.com/office/drawing/2014/main" id="{23C83B79-08AF-47EE-97AD-8E9AE9291333}"/>
                    </a:ext>
                  </a:extLst>
                </p:cNvPr>
                <p:cNvSpPr/>
                <p:nvPr/>
              </p:nvSpPr>
              <p:spPr>
                <a:xfrm>
                  <a:off x="3816948" y="708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م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Rectangle 21">
                  <a:extLst>
                    <a:ext uri="{FF2B5EF4-FFF2-40B4-BE49-F238E27FC236}">
                      <a16:creationId xmlns:a16="http://schemas.microsoft.com/office/drawing/2014/main" id="{474D89E4-13A4-4F86-8BB7-BC867366CD3D}"/>
                    </a:ext>
                  </a:extLst>
                </p:cNvPr>
                <p:cNvSpPr/>
                <p:nvPr/>
              </p:nvSpPr>
              <p:spPr>
                <a:xfrm>
                  <a:off x="3402420" y="2232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ق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Rectangle 22">
                  <a:extLst>
                    <a:ext uri="{FF2B5EF4-FFF2-40B4-BE49-F238E27FC236}">
                      <a16:creationId xmlns:a16="http://schemas.microsoft.com/office/drawing/2014/main" id="{E30B3B8E-52C3-4C18-9B6C-C1F350B7AA0E}"/>
                    </a:ext>
                  </a:extLst>
                </p:cNvPr>
                <p:cNvSpPr/>
                <p:nvPr/>
              </p:nvSpPr>
              <p:spPr>
                <a:xfrm>
                  <a:off x="3072384" y="201168"/>
                  <a:ext cx="306606" cy="52017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د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Rectangle 23">
                  <a:extLst>
                    <a:ext uri="{FF2B5EF4-FFF2-40B4-BE49-F238E27FC236}">
                      <a16:creationId xmlns:a16="http://schemas.microsoft.com/office/drawing/2014/main" id="{941CBD46-B487-4DA2-89F3-1668C0313DE9}"/>
                    </a:ext>
                  </a:extLst>
                </p:cNvPr>
                <p:cNvSpPr/>
                <p:nvPr/>
              </p:nvSpPr>
              <p:spPr>
                <a:xfrm>
                  <a:off x="2758439" y="252984"/>
                  <a:ext cx="309655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م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Rectangle 24">
                  <a:extLst>
                    <a:ext uri="{FF2B5EF4-FFF2-40B4-BE49-F238E27FC236}">
                      <a16:creationId xmlns:a16="http://schemas.microsoft.com/office/drawing/2014/main" id="{BD768F26-7EBC-47AC-A309-152F2AD0A1AF}"/>
                    </a:ext>
                  </a:extLst>
                </p:cNvPr>
                <p:cNvSpPr/>
                <p:nvPr/>
              </p:nvSpPr>
              <p:spPr>
                <a:xfrm>
                  <a:off x="2487169" y="466344"/>
                  <a:ext cx="35232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ة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9" name="TextBox 53">
                <a:extLst>
                  <a:ext uri="{FF2B5EF4-FFF2-40B4-BE49-F238E27FC236}">
                    <a16:creationId xmlns:a16="http://schemas.microsoft.com/office/drawing/2014/main" id="{B726699E-FF8D-410C-AB4F-64D5635C4E10}"/>
                  </a:ext>
                </a:extLst>
              </p:cNvPr>
              <p:cNvSpPr txBox="1"/>
              <p:nvPr/>
            </p:nvSpPr>
            <p:spPr>
              <a:xfrm rot="21393787">
                <a:off x="629356" y="472920"/>
                <a:ext cx="706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العلوم</a:t>
                </a:r>
                <a:endParaRPr kumimoji="0" lang="en-US" sz="18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TextBox 54">
                <a:extLst>
                  <a:ext uri="{FF2B5EF4-FFF2-40B4-BE49-F238E27FC236}">
                    <a16:creationId xmlns:a16="http://schemas.microsoft.com/office/drawing/2014/main" id="{C8879D97-677B-4DA2-B593-8D26303F0DD5}"/>
                  </a:ext>
                </a:extLst>
              </p:cNvPr>
              <p:cNvSpPr txBox="1"/>
              <p:nvPr/>
            </p:nvSpPr>
            <p:spPr>
              <a:xfrm rot="21291467">
                <a:off x="-50061" y="983118"/>
                <a:ext cx="8866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79646">
                        <a:lumMod val="20000"/>
                        <a:lumOff val="80000"/>
                      </a:srgbClr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الطبيعية</a:t>
                </a:r>
                <a:endParaRPr kumimoji="0" lang="en-US" sz="18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79646">
                      <a:lumMod val="20000"/>
                      <a:lumOff val="80000"/>
                    </a:srgbClr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Rectangle 55">
                <a:extLst>
                  <a:ext uri="{FF2B5EF4-FFF2-40B4-BE49-F238E27FC236}">
                    <a16:creationId xmlns:a16="http://schemas.microsoft.com/office/drawing/2014/main" id="{836A2925-40BC-4A11-A1EC-A599E3E469C5}"/>
                  </a:ext>
                </a:extLst>
              </p:cNvPr>
              <p:cNvSpPr/>
              <p:nvPr/>
            </p:nvSpPr>
            <p:spPr>
              <a:xfrm rot="20280121">
                <a:off x="1289560" y="312256"/>
                <a:ext cx="410690" cy="40011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 w="10160">
                      <a:solidFill>
                        <a:srgbClr val="4BACC6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في</a:t>
                </a:r>
                <a:endParaRPr kumimoji="0" lang="en-US" sz="2000" b="1" i="0" u="none" strike="noStrike" kern="1200" cap="none" spc="0" normalizeH="0" baseline="0" noProof="0" dirty="0">
                  <a:ln w="10160">
                    <a:solidFill>
                      <a:srgbClr val="4BACC6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664393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199" y="1226162"/>
            <a:ext cx="9999133" cy="49053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ar-SA" dirty="0">
                <a:solidFill>
                  <a:srgbClr val="FF0000"/>
                </a:solidFill>
                <a:cs typeface="+mj-cs"/>
              </a:rPr>
              <a:t>الأيونات</a:t>
            </a:r>
            <a:endParaRPr lang="en-US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23041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BDADD2-4349-4DD0-8999-69477D294FD7}" type="slidenum">
              <a:rPr kumimoji="0" lang="ar-S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ar-SA" altLang="en-US" sz="1200" b="0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809496" y="1847559"/>
            <a:ext cx="11079535" cy="4460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ar-SA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/>
              </a:rPr>
              <a:t>الأيون: هو جسيم مشحون ينتج عندما تفقد الذرة المتعادلة إلكترونات أو تكسبها.</a:t>
            </a:r>
            <a:endParaRPr kumimoji="0" lang="ar-SA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itchFamily="34" charset="0"/>
              <a:cs typeface="AL-Mohana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1918" y="2510230"/>
            <a:ext cx="9730316" cy="4000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كاتيون (أيون موجب): </a:t>
            </a: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عندما تفقد الذرة  الكترون واحد أو أكثر تتحول إلى أيون موجب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1530351" y="2878906"/>
            <a:ext cx="3534833" cy="1295400"/>
            <a:chOff x="696" y="1680"/>
            <a:chExt cx="1670" cy="816"/>
          </a:xfrm>
        </p:grpSpPr>
        <p:grpSp>
          <p:nvGrpSpPr>
            <p:cNvPr id="230423" name="Group 10"/>
            <p:cNvGrpSpPr>
              <a:grpSpLocks/>
            </p:cNvGrpSpPr>
            <p:nvPr/>
          </p:nvGrpSpPr>
          <p:grpSpPr bwMode="auto">
            <a:xfrm>
              <a:off x="696" y="1680"/>
              <a:ext cx="816" cy="816"/>
              <a:chOff x="768" y="2160"/>
              <a:chExt cx="816" cy="816"/>
            </a:xfrm>
          </p:grpSpPr>
          <p:sp>
            <p:nvSpPr>
              <p:cNvPr id="10" name="Oval 6"/>
              <p:cNvSpPr>
                <a:spLocks noChangeArrowheads="1"/>
              </p:cNvSpPr>
              <p:nvPr/>
            </p:nvSpPr>
            <p:spPr bwMode="auto">
              <a:xfrm>
                <a:off x="768" y="2160"/>
                <a:ext cx="816" cy="81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Text Box 7"/>
              <p:cNvSpPr txBox="1">
                <a:spLocks noChangeArrowheads="1"/>
              </p:cNvSpPr>
              <p:nvPr/>
            </p:nvSpPr>
            <p:spPr bwMode="auto">
              <a:xfrm>
                <a:off x="960" y="2404"/>
                <a:ext cx="278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Na</a:t>
                </a:r>
              </a:p>
            </p:txBody>
          </p:sp>
        </p:grpSp>
        <p:sp>
          <p:nvSpPr>
            <p:cNvPr id="9" name="Text Box 20"/>
            <p:cNvSpPr txBox="1">
              <a:spLocks noChangeArrowheads="1"/>
            </p:cNvSpPr>
            <p:nvPr/>
          </p:nvSpPr>
          <p:spPr bwMode="auto">
            <a:xfrm>
              <a:off x="1670" y="1867"/>
              <a:ext cx="69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11 protons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11 electrons</a:t>
              </a:r>
            </a:p>
          </p:txBody>
        </p:sp>
      </p:grpSp>
      <p:grpSp>
        <p:nvGrpSpPr>
          <p:cNvPr id="12" name="Group 28"/>
          <p:cNvGrpSpPr>
            <a:grpSpLocks/>
          </p:cNvGrpSpPr>
          <p:nvPr/>
        </p:nvGrpSpPr>
        <p:grpSpPr bwMode="auto">
          <a:xfrm>
            <a:off x="7440084" y="2887483"/>
            <a:ext cx="3244850" cy="1143000"/>
            <a:chOff x="3552" y="1776"/>
            <a:chExt cx="1533" cy="720"/>
          </a:xfrm>
        </p:grpSpPr>
        <p:grpSp>
          <p:nvGrpSpPr>
            <p:cNvPr id="230419" name="Group 11"/>
            <p:cNvGrpSpPr>
              <a:grpSpLocks/>
            </p:cNvGrpSpPr>
            <p:nvPr/>
          </p:nvGrpSpPr>
          <p:grpSpPr bwMode="auto">
            <a:xfrm>
              <a:off x="3552" y="1776"/>
              <a:ext cx="720" cy="720"/>
              <a:chOff x="3024" y="2160"/>
              <a:chExt cx="720" cy="720"/>
            </a:xfrm>
          </p:grpSpPr>
          <p:sp>
            <p:nvSpPr>
              <p:cNvPr id="15" name="Oval 8"/>
              <p:cNvSpPr>
                <a:spLocks noChangeArrowheads="1"/>
              </p:cNvSpPr>
              <p:nvPr/>
            </p:nvSpPr>
            <p:spPr bwMode="auto">
              <a:xfrm>
                <a:off x="3024" y="2160"/>
                <a:ext cx="720" cy="7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Text Box 9"/>
              <p:cNvSpPr txBox="1">
                <a:spLocks noChangeArrowheads="1"/>
              </p:cNvSpPr>
              <p:nvPr/>
            </p:nvSpPr>
            <p:spPr bwMode="auto">
              <a:xfrm>
                <a:off x="3138" y="2357"/>
                <a:ext cx="334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Na</a:t>
                </a:r>
                <a:r>
                  <a:rPr kumimoji="0" lang="en-US" sz="2800" b="0" i="0" u="none" strike="noStrike" kern="0" cap="none" spc="0" normalizeH="0" baseline="30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+</a:t>
                </a: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4" name="Text Box 21"/>
            <p:cNvSpPr txBox="1">
              <a:spLocks noChangeArrowheads="1"/>
            </p:cNvSpPr>
            <p:nvPr/>
          </p:nvSpPr>
          <p:spPr bwMode="auto">
            <a:xfrm>
              <a:off x="4389" y="1910"/>
              <a:ext cx="69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11 protons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 electrons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211918" y="4460875"/>
            <a:ext cx="9730316" cy="4000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أنيون (أيون سالب): </a:t>
            </a: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عندما تكتسب الذرة  الكترون واحد أو أكثر تتحول إلى أيون سالب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9" name="Group 29"/>
          <p:cNvGrpSpPr>
            <a:grpSpLocks/>
          </p:cNvGrpSpPr>
          <p:nvPr/>
        </p:nvGrpSpPr>
        <p:grpSpPr bwMode="auto">
          <a:xfrm>
            <a:off x="1631951" y="5376863"/>
            <a:ext cx="3433233" cy="1143000"/>
            <a:chOff x="744" y="3456"/>
            <a:chExt cx="1622" cy="720"/>
          </a:xfrm>
        </p:grpSpPr>
        <p:grpSp>
          <p:nvGrpSpPr>
            <p:cNvPr id="230415" name="Group 23"/>
            <p:cNvGrpSpPr>
              <a:grpSpLocks/>
            </p:cNvGrpSpPr>
            <p:nvPr/>
          </p:nvGrpSpPr>
          <p:grpSpPr bwMode="auto">
            <a:xfrm>
              <a:off x="744" y="3456"/>
              <a:ext cx="720" cy="720"/>
              <a:chOff x="672" y="3552"/>
              <a:chExt cx="720" cy="720"/>
            </a:xfrm>
          </p:grpSpPr>
          <p:sp>
            <p:nvSpPr>
              <p:cNvPr id="22" name="Oval 14"/>
              <p:cNvSpPr>
                <a:spLocks noChangeArrowheads="1"/>
              </p:cNvSpPr>
              <p:nvPr/>
            </p:nvSpPr>
            <p:spPr bwMode="auto">
              <a:xfrm>
                <a:off x="672" y="3552"/>
                <a:ext cx="720" cy="720"/>
              </a:xfrm>
              <a:prstGeom prst="ellipse">
                <a:avLst/>
              </a:prstGeom>
              <a:solidFill>
                <a:srgbClr val="3399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Text Box 15"/>
              <p:cNvSpPr txBox="1">
                <a:spLocks noChangeArrowheads="1"/>
              </p:cNvSpPr>
              <p:nvPr/>
            </p:nvSpPr>
            <p:spPr bwMode="auto">
              <a:xfrm>
                <a:off x="868" y="3748"/>
                <a:ext cx="216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Cl</a:t>
                </a:r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1" name="Text Box 22"/>
            <p:cNvSpPr txBox="1">
              <a:spLocks noChangeArrowheads="1"/>
            </p:cNvSpPr>
            <p:nvPr/>
          </p:nvSpPr>
          <p:spPr bwMode="auto">
            <a:xfrm>
              <a:off x="1670" y="3595"/>
              <a:ext cx="69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17 protons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17 electrons</a:t>
              </a:r>
            </a:p>
          </p:txBody>
        </p:sp>
      </p:grpSp>
      <p:grpSp>
        <p:nvGrpSpPr>
          <p:cNvPr id="24" name="Group 30"/>
          <p:cNvGrpSpPr>
            <a:grpSpLocks/>
          </p:cNvGrpSpPr>
          <p:nvPr/>
        </p:nvGrpSpPr>
        <p:grpSpPr bwMode="auto">
          <a:xfrm>
            <a:off x="7440084" y="5149850"/>
            <a:ext cx="3448050" cy="1447800"/>
            <a:chOff x="3456" y="3360"/>
            <a:chExt cx="1629" cy="912"/>
          </a:xfrm>
        </p:grpSpPr>
        <p:grpSp>
          <p:nvGrpSpPr>
            <p:cNvPr id="230411" name="Group 24"/>
            <p:cNvGrpSpPr>
              <a:grpSpLocks/>
            </p:cNvGrpSpPr>
            <p:nvPr/>
          </p:nvGrpSpPr>
          <p:grpSpPr bwMode="auto">
            <a:xfrm>
              <a:off x="3456" y="3360"/>
              <a:ext cx="912" cy="912"/>
              <a:chOff x="3456" y="3360"/>
              <a:chExt cx="912" cy="912"/>
            </a:xfrm>
          </p:grpSpPr>
          <p:sp>
            <p:nvSpPr>
              <p:cNvPr id="27" name="Oval 18"/>
              <p:cNvSpPr>
                <a:spLocks noChangeArrowheads="1"/>
              </p:cNvSpPr>
              <p:nvPr/>
            </p:nvSpPr>
            <p:spPr bwMode="auto">
              <a:xfrm>
                <a:off x="3456" y="3360"/>
                <a:ext cx="912" cy="912"/>
              </a:xfrm>
              <a:prstGeom prst="ellipse">
                <a:avLst/>
              </a:prstGeom>
              <a:solidFill>
                <a:srgbClr val="3399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Text Box 19"/>
              <p:cNvSpPr txBox="1">
                <a:spLocks noChangeArrowheads="1"/>
              </p:cNvSpPr>
              <p:nvPr/>
            </p:nvSpPr>
            <p:spPr bwMode="auto">
              <a:xfrm>
                <a:off x="3722" y="3700"/>
                <a:ext cx="251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Cl</a:t>
                </a:r>
                <a:r>
                  <a:rPr kumimoji="0" lang="en-US" sz="2800" b="0" i="0" u="none" strike="noStrike" kern="0" cap="none" spc="0" normalizeH="0" baseline="30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-</a:t>
                </a: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6" name="Text Box 26"/>
            <p:cNvSpPr txBox="1">
              <a:spLocks noChangeArrowheads="1"/>
            </p:cNvSpPr>
            <p:nvPr/>
          </p:nvSpPr>
          <p:spPr bwMode="auto">
            <a:xfrm>
              <a:off x="4389" y="3590"/>
              <a:ext cx="69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17 protons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18 electrons</a:t>
              </a:r>
            </a:p>
          </p:txBody>
        </p:sp>
      </p:grpSp>
      <p:grpSp>
        <p:nvGrpSpPr>
          <p:cNvPr id="29" name="مجموعة 28"/>
          <p:cNvGrpSpPr/>
          <p:nvPr/>
        </p:nvGrpSpPr>
        <p:grpSpPr>
          <a:xfrm>
            <a:off x="-50058" y="70884"/>
            <a:ext cx="12242058" cy="6842106"/>
            <a:chOff x="-50058" y="70884"/>
            <a:chExt cx="12242058" cy="6842106"/>
          </a:xfrm>
        </p:grpSpPr>
        <p:grpSp>
          <p:nvGrpSpPr>
            <p:cNvPr id="30" name="مجموعة 29"/>
            <p:cNvGrpSpPr/>
            <p:nvPr/>
          </p:nvGrpSpPr>
          <p:grpSpPr>
            <a:xfrm>
              <a:off x="-46829" y="6276749"/>
              <a:ext cx="12238829" cy="636241"/>
              <a:chOff x="-46829" y="6276745"/>
              <a:chExt cx="12238829" cy="636241"/>
            </a:xfrm>
          </p:grpSpPr>
          <p:sp>
            <p:nvSpPr>
              <p:cNvPr id="41" name="TextBox 12">
                <a:extLst>
                  <a:ext uri="{FF2B5EF4-FFF2-40B4-BE49-F238E27FC236}">
                    <a16:creationId xmlns:a16="http://schemas.microsoft.com/office/drawing/2014/main" id="{5263B5FD-53D7-4FF0-A7C8-D80077DE792C}"/>
                  </a:ext>
                </a:extLst>
              </p:cNvPr>
              <p:cNvSpPr txBox="1"/>
              <p:nvPr/>
            </p:nvSpPr>
            <p:spPr>
              <a:xfrm>
                <a:off x="2200925" y="6570926"/>
                <a:ext cx="9991075" cy="26161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BBB59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مقرر مقدمة في العلوم الطبيعية – فصل الفيزياء – قسم الكيمياء – كلية العلوم - جامعة الملك عبدالعزيز – 2019 م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42" name="Group 38">
                <a:extLst>
                  <a:ext uri="{FF2B5EF4-FFF2-40B4-BE49-F238E27FC236}">
                    <a16:creationId xmlns:a16="http://schemas.microsoft.com/office/drawing/2014/main" id="{7AECDE4D-1849-406B-8FBB-F9C41410D5ED}"/>
                  </a:ext>
                </a:extLst>
              </p:cNvPr>
              <p:cNvGrpSpPr/>
              <p:nvPr/>
            </p:nvGrpSpPr>
            <p:grpSpPr>
              <a:xfrm>
                <a:off x="-46829" y="6276745"/>
                <a:ext cx="2209247" cy="636241"/>
                <a:chOff x="-46829" y="6276745"/>
                <a:chExt cx="2209247" cy="636241"/>
              </a:xfrm>
            </p:grpSpPr>
            <p:grpSp>
              <p:nvGrpSpPr>
                <p:cNvPr id="43" name="Group 37">
                  <a:extLst>
                    <a:ext uri="{FF2B5EF4-FFF2-40B4-BE49-F238E27FC236}">
                      <a16:creationId xmlns:a16="http://schemas.microsoft.com/office/drawing/2014/main" id="{29E13F30-7C38-4EF8-8FDE-A60875DF1610}"/>
                    </a:ext>
                  </a:extLst>
                </p:cNvPr>
                <p:cNvGrpSpPr/>
                <p:nvPr/>
              </p:nvGrpSpPr>
              <p:grpSpPr>
                <a:xfrm>
                  <a:off x="836728" y="6276745"/>
                  <a:ext cx="1325690" cy="636241"/>
                  <a:chOff x="836728" y="6276745"/>
                  <a:chExt cx="1325690" cy="636241"/>
                </a:xfrm>
              </p:grpSpPr>
              <p:sp>
                <p:nvSpPr>
                  <p:cNvPr id="45" name="Rectangle 14">
                    <a:extLst>
                      <a:ext uri="{FF2B5EF4-FFF2-40B4-BE49-F238E27FC236}">
                        <a16:creationId xmlns:a16="http://schemas.microsoft.com/office/drawing/2014/main" id="{2BCF4F4A-2A1F-49E3-AE44-7FA5C3524AB3}"/>
                      </a:ext>
                    </a:extLst>
                  </p:cNvPr>
                  <p:cNvSpPr/>
                  <p:nvPr/>
                </p:nvSpPr>
                <p:spPr>
                  <a:xfrm>
                    <a:off x="836728" y="6379537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2</a:t>
                    </a:r>
                  </a:p>
                </p:txBody>
              </p:sp>
              <p:sp>
                <p:nvSpPr>
                  <p:cNvPr id="46" name="Rectangle 15">
                    <a:extLst>
                      <a:ext uri="{FF2B5EF4-FFF2-40B4-BE49-F238E27FC236}">
                        <a16:creationId xmlns:a16="http://schemas.microsoft.com/office/drawing/2014/main" id="{65D5A948-2EFA-4484-9CD9-7A1E4BFA561D}"/>
                      </a:ext>
                    </a:extLst>
                  </p:cNvPr>
                  <p:cNvSpPr/>
                  <p:nvPr/>
                </p:nvSpPr>
                <p:spPr>
                  <a:xfrm>
                    <a:off x="1382535" y="6276745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0</a:t>
                    </a:r>
                  </a:p>
                </p:txBody>
              </p:sp>
              <p:sp>
                <p:nvSpPr>
                  <p:cNvPr id="47" name="Rectangle 17">
                    <a:extLst>
                      <a:ext uri="{FF2B5EF4-FFF2-40B4-BE49-F238E27FC236}">
                        <a16:creationId xmlns:a16="http://schemas.microsoft.com/office/drawing/2014/main" id="{140B63B1-4755-4AE6-9777-B08FDB0311AE}"/>
                      </a:ext>
                    </a:extLst>
                  </p:cNvPr>
                  <p:cNvSpPr/>
                  <p:nvPr/>
                </p:nvSpPr>
                <p:spPr>
                  <a:xfrm>
                    <a:off x="1795010" y="6389766"/>
                    <a:ext cx="367408" cy="52322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5</a:t>
                    </a:r>
                  </a:p>
                </p:txBody>
              </p:sp>
            </p:grpSp>
            <p:sp>
              <p:nvSpPr>
                <p:cNvPr id="44" name="Rectangle 18">
                  <a:extLst>
                    <a:ext uri="{FF2B5EF4-FFF2-40B4-BE49-F238E27FC236}">
                      <a16:creationId xmlns:a16="http://schemas.microsoft.com/office/drawing/2014/main" id="{73610869-FFF4-4249-959D-FA8C250B2233}"/>
                    </a:ext>
                  </a:extLst>
                </p:cNvPr>
                <p:cNvSpPr/>
                <p:nvPr/>
              </p:nvSpPr>
              <p:spPr>
                <a:xfrm>
                  <a:off x="-46829" y="6432702"/>
                  <a:ext cx="856325" cy="43088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200" b="1" i="0" u="none" strike="noStrike" kern="1200" cap="none" spc="0" normalizeH="0" baseline="0" noProof="0" dirty="0">
                      <a:ln w="13462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>
                        <a:outerShdw dist="38100" dir="2700000" algn="bl" rotWithShape="0">
                          <a:srgbClr val="4BACC6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+mn-cs"/>
                    </a:rPr>
                    <a:t>Chem</a:t>
                  </a:r>
                </a:p>
              </p:txBody>
            </p:sp>
          </p:grpSp>
        </p:grpSp>
        <p:grpSp>
          <p:nvGrpSpPr>
            <p:cNvPr id="31" name="Group 65">
              <a:extLst>
                <a:ext uri="{FF2B5EF4-FFF2-40B4-BE49-F238E27FC236}">
                  <a16:creationId xmlns:a16="http://schemas.microsoft.com/office/drawing/2014/main" id="{19F31CE1-23BD-462D-BDB2-843E29F9B493}"/>
                </a:ext>
              </a:extLst>
            </p:cNvPr>
            <p:cNvGrpSpPr/>
            <p:nvPr/>
          </p:nvGrpSpPr>
          <p:grpSpPr>
            <a:xfrm>
              <a:off x="-50058" y="70884"/>
              <a:ext cx="4242015" cy="1281566"/>
              <a:chOff x="-50061" y="70884"/>
              <a:chExt cx="4242015" cy="1281566"/>
            </a:xfrm>
          </p:grpSpPr>
          <p:grpSp>
            <p:nvGrpSpPr>
              <p:cNvPr id="32" name="Group 39">
                <a:extLst>
                  <a:ext uri="{FF2B5EF4-FFF2-40B4-BE49-F238E27FC236}">
                    <a16:creationId xmlns:a16="http://schemas.microsoft.com/office/drawing/2014/main" id="{3FBA8D37-E86B-48BF-A914-2A1891C14DA7}"/>
                  </a:ext>
                </a:extLst>
              </p:cNvPr>
              <p:cNvGrpSpPr/>
              <p:nvPr/>
            </p:nvGrpSpPr>
            <p:grpSpPr>
              <a:xfrm>
                <a:off x="2487169" y="70884"/>
                <a:ext cx="1704785" cy="918680"/>
                <a:chOff x="2487169" y="70884"/>
                <a:chExt cx="1704785" cy="918680"/>
              </a:xfrm>
            </p:grpSpPr>
            <p:sp>
              <p:nvSpPr>
                <p:cNvPr id="36" name="Rectangle 20">
                  <a:extLst>
                    <a:ext uri="{FF2B5EF4-FFF2-40B4-BE49-F238E27FC236}">
                      <a16:creationId xmlns:a16="http://schemas.microsoft.com/office/drawing/2014/main" id="{23C83B79-08AF-47EE-97AD-8E9AE9291333}"/>
                    </a:ext>
                  </a:extLst>
                </p:cNvPr>
                <p:cNvSpPr/>
                <p:nvPr/>
              </p:nvSpPr>
              <p:spPr>
                <a:xfrm>
                  <a:off x="3816948" y="708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م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Rectangle 21">
                  <a:extLst>
                    <a:ext uri="{FF2B5EF4-FFF2-40B4-BE49-F238E27FC236}">
                      <a16:creationId xmlns:a16="http://schemas.microsoft.com/office/drawing/2014/main" id="{474D89E4-13A4-4F86-8BB7-BC867366CD3D}"/>
                    </a:ext>
                  </a:extLst>
                </p:cNvPr>
                <p:cNvSpPr/>
                <p:nvPr/>
              </p:nvSpPr>
              <p:spPr>
                <a:xfrm>
                  <a:off x="3402420" y="2232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ق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Rectangle 22">
                  <a:extLst>
                    <a:ext uri="{FF2B5EF4-FFF2-40B4-BE49-F238E27FC236}">
                      <a16:creationId xmlns:a16="http://schemas.microsoft.com/office/drawing/2014/main" id="{E30B3B8E-52C3-4C18-9B6C-C1F350B7AA0E}"/>
                    </a:ext>
                  </a:extLst>
                </p:cNvPr>
                <p:cNvSpPr/>
                <p:nvPr/>
              </p:nvSpPr>
              <p:spPr>
                <a:xfrm>
                  <a:off x="3072384" y="201168"/>
                  <a:ext cx="306606" cy="52017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د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Rectangle 23">
                  <a:extLst>
                    <a:ext uri="{FF2B5EF4-FFF2-40B4-BE49-F238E27FC236}">
                      <a16:creationId xmlns:a16="http://schemas.microsoft.com/office/drawing/2014/main" id="{941CBD46-B487-4DA2-89F3-1668C0313DE9}"/>
                    </a:ext>
                  </a:extLst>
                </p:cNvPr>
                <p:cNvSpPr/>
                <p:nvPr/>
              </p:nvSpPr>
              <p:spPr>
                <a:xfrm>
                  <a:off x="2758439" y="252984"/>
                  <a:ext cx="309655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م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Rectangle 24">
                  <a:extLst>
                    <a:ext uri="{FF2B5EF4-FFF2-40B4-BE49-F238E27FC236}">
                      <a16:creationId xmlns:a16="http://schemas.microsoft.com/office/drawing/2014/main" id="{BD768F26-7EBC-47AC-A309-152F2AD0A1AF}"/>
                    </a:ext>
                  </a:extLst>
                </p:cNvPr>
                <p:cNvSpPr/>
                <p:nvPr/>
              </p:nvSpPr>
              <p:spPr>
                <a:xfrm>
                  <a:off x="2487169" y="466344"/>
                  <a:ext cx="35232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ة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3" name="TextBox 53">
                <a:extLst>
                  <a:ext uri="{FF2B5EF4-FFF2-40B4-BE49-F238E27FC236}">
                    <a16:creationId xmlns:a16="http://schemas.microsoft.com/office/drawing/2014/main" id="{B726699E-FF8D-410C-AB4F-64D5635C4E10}"/>
                  </a:ext>
                </a:extLst>
              </p:cNvPr>
              <p:cNvSpPr txBox="1"/>
              <p:nvPr/>
            </p:nvSpPr>
            <p:spPr>
              <a:xfrm rot="21393787">
                <a:off x="629356" y="472920"/>
                <a:ext cx="706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العلوم</a:t>
                </a:r>
                <a:endParaRPr kumimoji="0" lang="en-US" sz="18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TextBox 54">
                <a:extLst>
                  <a:ext uri="{FF2B5EF4-FFF2-40B4-BE49-F238E27FC236}">
                    <a16:creationId xmlns:a16="http://schemas.microsoft.com/office/drawing/2014/main" id="{C8879D97-677B-4DA2-B593-8D26303F0DD5}"/>
                  </a:ext>
                </a:extLst>
              </p:cNvPr>
              <p:cNvSpPr txBox="1"/>
              <p:nvPr/>
            </p:nvSpPr>
            <p:spPr>
              <a:xfrm rot="21291467">
                <a:off x="-50061" y="983118"/>
                <a:ext cx="8866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79646">
                        <a:lumMod val="20000"/>
                        <a:lumOff val="80000"/>
                      </a:srgbClr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الطبيعية</a:t>
                </a:r>
                <a:endParaRPr kumimoji="0" lang="en-US" sz="18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79646">
                      <a:lumMod val="20000"/>
                      <a:lumOff val="80000"/>
                    </a:srgbClr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Rectangle 55">
                <a:extLst>
                  <a:ext uri="{FF2B5EF4-FFF2-40B4-BE49-F238E27FC236}">
                    <a16:creationId xmlns:a16="http://schemas.microsoft.com/office/drawing/2014/main" id="{836A2925-40BC-4A11-A1EC-A599E3E469C5}"/>
                  </a:ext>
                </a:extLst>
              </p:cNvPr>
              <p:cNvSpPr/>
              <p:nvPr/>
            </p:nvSpPr>
            <p:spPr>
              <a:xfrm rot="20280121">
                <a:off x="1289560" y="312256"/>
                <a:ext cx="410690" cy="40011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 w="10160">
                      <a:solidFill>
                        <a:srgbClr val="4BACC6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في</a:t>
                </a:r>
                <a:endParaRPr kumimoji="0" lang="en-US" sz="2000" b="1" i="0" u="none" strike="noStrike" kern="1200" cap="none" spc="0" normalizeH="0" baseline="0" noProof="0" dirty="0">
                  <a:ln w="10160">
                    <a:solidFill>
                      <a:srgbClr val="4BACC6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1503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7931" y="1489311"/>
            <a:ext cx="9999133" cy="706437"/>
          </a:xfrm>
        </p:spPr>
        <p:txBody>
          <a:bodyPr/>
          <a:lstStyle/>
          <a:p>
            <a:pPr rtl="1">
              <a:defRPr/>
            </a:pPr>
            <a:r>
              <a:rPr lang="ar-SA" sz="3200" dirty="0">
                <a:solidFill>
                  <a:srgbClr val="FF0000"/>
                </a:solidFill>
              </a:rPr>
              <a:t>مثال: اكملي الجدول التالي</a:t>
            </a:r>
            <a:endParaRPr lang="en-US" sz="3200" dirty="0">
              <a:solidFill>
                <a:srgbClr val="FF0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913467" y="2206927"/>
          <a:ext cx="9999136" cy="301783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99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9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97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997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48"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>
                          <a:solidFill>
                            <a:srgbClr val="7030A0"/>
                          </a:solidFill>
                        </a:rPr>
                        <a:t>نوع الأيون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 marL="121920" marR="121920" marT="45725" marB="45725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>
                          <a:solidFill>
                            <a:srgbClr val="7030A0"/>
                          </a:solidFill>
                        </a:rPr>
                        <a:t>عدد الإلكترونات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 marL="121920" marR="121920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>
                          <a:solidFill>
                            <a:srgbClr val="7030A0"/>
                          </a:solidFill>
                        </a:rPr>
                        <a:t>عدد البروتونات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 marL="121920" marR="121920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>
                          <a:solidFill>
                            <a:srgbClr val="7030A0"/>
                          </a:solidFill>
                        </a:rPr>
                        <a:t>الأيون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 marL="121920" marR="12192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147">
                <a:tc>
                  <a:txBody>
                    <a:bodyPr/>
                    <a:lstStyle/>
                    <a:p>
                      <a:pPr algn="ctr"/>
                      <a:r>
                        <a:rPr lang="ar-SA" sz="2400" b="0" dirty="0">
                          <a:latin typeface="Arial" pitchFamily="34" charset="0"/>
                          <a:cs typeface="Arial" pitchFamily="34" charset="0"/>
                        </a:rPr>
                        <a:t>كاتيون</a:t>
                      </a:r>
                      <a:endParaRPr 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121920" marR="121920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marL="121920" marR="121920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Al</a:t>
                      </a:r>
                      <a:r>
                        <a:rPr lang="en-US" sz="2400" b="1" baseline="30000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3+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147">
                <a:tc>
                  <a:txBody>
                    <a:bodyPr/>
                    <a:lstStyle/>
                    <a:p>
                      <a:pPr algn="ctr"/>
                      <a:r>
                        <a:rPr lang="ar-SA" sz="2400" b="0" dirty="0">
                          <a:latin typeface="Arial" pitchFamily="34" charset="0"/>
                          <a:cs typeface="Arial" pitchFamily="34" charset="0"/>
                        </a:rPr>
                        <a:t>أنيون</a:t>
                      </a:r>
                      <a:endParaRPr 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</a:p>
                  </a:txBody>
                  <a:tcPr marL="121920" marR="121920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</a:p>
                  </a:txBody>
                  <a:tcPr marL="121920" marR="121920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Se</a:t>
                      </a:r>
                      <a:r>
                        <a:rPr lang="en-US" sz="2400" b="1" baseline="30000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2-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147">
                <a:tc>
                  <a:txBody>
                    <a:bodyPr/>
                    <a:lstStyle/>
                    <a:p>
                      <a:pPr algn="ctr"/>
                      <a:r>
                        <a:rPr lang="ar-SA" sz="2400" b="0" dirty="0">
                          <a:latin typeface="Arial" pitchFamily="34" charset="0"/>
                          <a:cs typeface="Arial" pitchFamily="34" charset="0"/>
                        </a:rPr>
                        <a:t>كاتيون</a:t>
                      </a:r>
                      <a:endParaRPr 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121920" marR="121920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121920" marR="121920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Mg</a:t>
                      </a:r>
                      <a:r>
                        <a:rPr lang="en-US" sz="2400" b="1" baseline="30000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2+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147">
                <a:tc>
                  <a:txBody>
                    <a:bodyPr/>
                    <a:lstStyle/>
                    <a:p>
                      <a:pPr algn="ctr"/>
                      <a:r>
                        <a:rPr lang="ar-SA" sz="2400" b="0" dirty="0">
                          <a:latin typeface="Arial" pitchFamily="34" charset="0"/>
                          <a:cs typeface="Arial" pitchFamily="34" charset="0"/>
                        </a:rPr>
                        <a:t>أنيون</a:t>
                      </a:r>
                      <a:endParaRPr 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121920" marR="121920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121920" marR="121920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r>
                        <a:rPr lang="en-US" sz="2400" b="1" baseline="30000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3145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BA2CA5-39C3-4555-9210-25C425B7CE3E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6" name="مجموعة 5"/>
          <p:cNvGrpSpPr/>
          <p:nvPr/>
        </p:nvGrpSpPr>
        <p:grpSpPr>
          <a:xfrm>
            <a:off x="-50058" y="70884"/>
            <a:ext cx="12242058" cy="6842106"/>
            <a:chOff x="-50058" y="70884"/>
            <a:chExt cx="12242058" cy="6842106"/>
          </a:xfrm>
        </p:grpSpPr>
        <p:grpSp>
          <p:nvGrpSpPr>
            <p:cNvPr id="7" name="مجموعة 6"/>
            <p:cNvGrpSpPr/>
            <p:nvPr/>
          </p:nvGrpSpPr>
          <p:grpSpPr>
            <a:xfrm>
              <a:off x="-46829" y="6276749"/>
              <a:ext cx="12238829" cy="636241"/>
              <a:chOff x="-46829" y="6276745"/>
              <a:chExt cx="12238829" cy="636241"/>
            </a:xfrm>
          </p:grpSpPr>
          <p:sp>
            <p:nvSpPr>
              <p:cNvPr id="18" name="TextBox 12">
                <a:extLst>
                  <a:ext uri="{FF2B5EF4-FFF2-40B4-BE49-F238E27FC236}">
                    <a16:creationId xmlns:a16="http://schemas.microsoft.com/office/drawing/2014/main" id="{5263B5FD-53D7-4FF0-A7C8-D80077DE792C}"/>
                  </a:ext>
                </a:extLst>
              </p:cNvPr>
              <p:cNvSpPr txBox="1"/>
              <p:nvPr/>
            </p:nvSpPr>
            <p:spPr>
              <a:xfrm>
                <a:off x="2200925" y="6570926"/>
                <a:ext cx="9991075" cy="26161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BBB59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مقرر مقدمة في العلوم الطبيعية – فصل الفيزياء – قسم الكيمياء – كلية العلوم - جامعة الملك عبدالعزيز – 2019 م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9" name="Group 38">
                <a:extLst>
                  <a:ext uri="{FF2B5EF4-FFF2-40B4-BE49-F238E27FC236}">
                    <a16:creationId xmlns:a16="http://schemas.microsoft.com/office/drawing/2014/main" id="{7AECDE4D-1849-406B-8FBB-F9C41410D5ED}"/>
                  </a:ext>
                </a:extLst>
              </p:cNvPr>
              <p:cNvGrpSpPr/>
              <p:nvPr/>
            </p:nvGrpSpPr>
            <p:grpSpPr>
              <a:xfrm>
                <a:off x="-46829" y="6276745"/>
                <a:ext cx="2209247" cy="636241"/>
                <a:chOff x="-46829" y="6276745"/>
                <a:chExt cx="2209247" cy="636241"/>
              </a:xfrm>
            </p:grpSpPr>
            <p:grpSp>
              <p:nvGrpSpPr>
                <p:cNvPr id="20" name="Group 37">
                  <a:extLst>
                    <a:ext uri="{FF2B5EF4-FFF2-40B4-BE49-F238E27FC236}">
                      <a16:creationId xmlns:a16="http://schemas.microsoft.com/office/drawing/2014/main" id="{29E13F30-7C38-4EF8-8FDE-A60875DF1610}"/>
                    </a:ext>
                  </a:extLst>
                </p:cNvPr>
                <p:cNvGrpSpPr/>
                <p:nvPr/>
              </p:nvGrpSpPr>
              <p:grpSpPr>
                <a:xfrm>
                  <a:off x="836728" y="6276745"/>
                  <a:ext cx="1325690" cy="636241"/>
                  <a:chOff x="836728" y="6276745"/>
                  <a:chExt cx="1325690" cy="636241"/>
                </a:xfrm>
              </p:grpSpPr>
              <p:sp>
                <p:nvSpPr>
                  <p:cNvPr id="22" name="Rectangle 14">
                    <a:extLst>
                      <a:ext uri="{FF2B5EF4-FFF2-40B4-BE49-F238E27FC236}">
                        <a16:creationId xmlns:a16="http://schemas.microsoft.com/office/drawing/2014/main" id="{2BCF4F4A-2A1F-49E3-AE44-7FA5C3524AB3}"/>
                      </a:ext>
                    </a:extLst>
                  </p:cNvPr>
                  <p:cNvSpPr/>
                  <p:nvPr/>
                </p:nvSpPr>
                <p:spPr>
                  <a:xfrm>
                    <a:off x="836728" y="6379537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2</a:t>
                    </a:r>
                  </a:p>
                </p:txBody>
              </p:sp>
              <p:sp>
                <p:nvSpPr>
                  <p:cNvPr id="23" name="Rectangle 15">
                    <a:extLst>
                      <a:ext uri="{FF2B5EF4-FFF2-40B4-BE49-F238E27FC236}">
                        <a16:creationId xmlns:a16="http://schemas.microsoft.com/office/drawing/2014/main" id="{65D5A948-2EFA-4484-9CD9-7A1E4BFA561D}"/>
                      </a:ext>
                    </a:extLst>
                  </p:cNvPr>
                  <p:cNvSpPr/>
                  <p:nvPr/>
                </p:nvSpPr>
                <p:spPr>
                  <a:xfrm>
                    <a:off x="1382535" y="6276745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0</a:t>
                    </a:r>
                  </a:p>
                </p:txBody>
              </p:sp>
              <p:sp>
                <p:nvSpPr>
                  <p:cNvPr id="24" name="Rectangle 17">
                    <a:extLst>
                      <a:ext uri="{FF2B5EF4-FFF2-40B4-BE49-F238E27FC236}">
                        <a16:creationId xmlns:a16="http://schemas.microsoft.com/office/drawing/2014/main" id="{140B63B1-4755-4AE6-9777-B08FDB0311AE}"/>
                      </a:ext>
                    </a:extLst>
                  </p:cNvPr>
                  <p:cNvSpPr/>
                  <p:nvPr/>
                </p:nvSpPr>
                <p:spPr>
                  <a:xfrm>
                    <a:off x="1795010" y="6389766"/>
                    <a:ext cx="367408" cy="52322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5</a:t>
                    </a:r>
                  </a:p>
                </p:txBody>
              </p:sp>
            </p:grpSp>
            <p:sp>
              <p:nvSpPr>
                <p:cNvPr id="21" name="Rectangle 18">
                  <a:extLst>
                    <a:ext uri="{FF2B5EF4-FFF2-40B4-BE49-F238E27FC236}">
                      <a16:creationId xmlns:a16="http://schemas.microsoft.com/office/drawing/2014/main" id="{73610869-FFF4-4249-959D-FA8C250B2233}"/>
                    </a:ext>
                  </a:extLst>
                </p:cNvPr>
                <p:cNvSpPr/>
                <p:nvPr/>
              </p:nvSpPr>
              <p:spPr>
                <a:xfrm>
                  <a:off x="-46829" y="6432702"/>
                  <a:ext cx="856325" cy="43088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200" b="1" i="0" u="none" strike="noStrike" kern="1200" cap="none" spc="0" normalizeH="0" baseline="0" noProof="0" dirty="0">
                      <a:ln w="13462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>
                        <a:outerShdw dist="38100" dir="2700000" algn="bl" rotWithShape="0">
                          <a:srgbClr val="4BACC6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+mn-cs"/>
                    </a:rPr>
                    <a:t>Chem</a:t>
                  </a:r>
                </a:p>
              </p:txBody>
            </p:sp>
          </p:grpSp>
        </p:grpSp>
        <p:grpSp>
          <p:nvGrpSpPr>
            <p:cNvPr id="8" name="Group 65">
              <a:extLst>
                <a:ext uri="{FF2B5EF4-FFF2-40B4-BE49-F238E27FC236}">
                  <a16:creationId xmlns:a16="http://schemas.microsoft.com/office/drawing/2014/main" id="{19F31CE1-23BD-462D-BDB2-843E29F9B493}"/>
                </a:ext>
              </a:extLst>
            </p:cNvPr>
            <p:cNvGrpSpPr/>
            <p:nvPr/>
          </p:nvGrpSpPr>
          <p:grpSpPr>
            <a:xfrm>
              <a:off x="-50058" y="70884"/>
              <a:ext cx="4242015" cy="1281566"/>
              <a:chOff x="-50061" y="70884"/>
              <a:chExt cx="4242015" cy="1281566"/>
            </a:xfrm>
          </p:grpSpPr>
          <p:grpSp>
            <p:nvGrpSpPr>
              <p:cNvPr id="9" name="Group 39">
                <a:extLst>
                  <a:ext uri="{FF2B5EF4-FFF2-40B4-BE49-F238E27FC236}">
                    <a16:creationId xmlns:a16="http://schemas.microsoft.com/office/drawing/2014/main" id="{3FBA8D37-E86B-48BF-A914-2A1891C14DA7}"/>
                  </a:ext>
                </a:extLst>
              </p:cNvPr>
              <p:cNvGrpSpPr/>
              <p:nvPr/>
            </p:nvGrpSpPr>
            <p:grpSpPr>
              <a:xfrm>
                <a:off x="2487169" y="70884"/>
                <a:ext cx="1704785" cy="918680"/>
                <a:chOff x="2487169" y="70884"/>
                <a:chExt cx="1704785" cy="918680"/>
              </a:xfrm>
            </p:grpSpPr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23C83B79-08AF-47EE-97AD-8E9AE9291333}"/>
                    </a:ext>
                  </a:extLst>
                </p:cNvPr>
                <p:cNvSpPr/>
                <p:nvPr/>
              </p:nvSpPr>
              <p:spPr>
                <a:xfrm>
                  <a:off x="3816948" y="708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م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Rectangle 21">
                  <a:extLst>
                    <a:ext uri="{FF2B5EF4-FFF2-40B4-BE49-F238E27FC236}">
                      <a16:creationId xmlns:a16="http://schemas.microsoft.com/office/drawing/2014/main" id="{474D89E4-13A4-4F86-8BB7-BC867366CD3D}"/>
                    </a:ext>
                  </a:extLst>
                </p:cNvPr>
                <p:cNvSpPr/>
                <p:nvPr/>
              </p:nvSpPr>
              <p:spPr>
                <a:xfrm>
                  <a:off x="3402420" y="2232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ق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Rectangle 22">
                  <a:extLst>
                    <a:ext uri="{FF2B5EF4-FFF2-40B4-BE49-F238E27FC236}">
                      <a16:creationId xmlns:a16="http://schemas.microsoft.com/office/drawing/2014/main" id="{E30B3B8E-52C3-4C18-9B6C-C1F350B7AA0E}"/>
                    </a:ext>
                  </a:extLst>
                </p:cNvPr>
                <p:cNvSpPr/>
                <p:nvPr/>
              </p:nvSpPr>
              <p:spPr>
                <a:xfrm>
                  <a:off x="3072384" y="201168"/>
                  <a:ext cx="306606" cy="52017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د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Rectangle 23">
                  <a:extLst>
                    <a:ext uri="{FF2B5EF4-FFF2-40B4-BE49-F238E27FC236}">
                      <a16:creationId xmlns:a16="http://schemas.microsoft.com/office/drawing/2014/main" id="{941CBD46-B487-4DA2-89F3-1668C0313DE9}"/>
                    </a:ext>
                  </a:extLst>
                </p:cNvPr>
                <p:cNvSpPr/>
                <p:nvPr/>
              </p:nvSpPr>
              <p:spPr>
                <a:xfrm>
                  <a:off x="2758439" y="252984"/>
                  <a:ext cx="309655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م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Rectangle 24">
                  <a:extLst>
                    <a:ext uri="{FF2B5EF4-FFF2-40B4-BE49-F238E27FC236}">
                      <a16:creationId xmlns:a16="http://schemas.microsoft.com/office/drawing/2014/main" id="{BD768F26-7EBC-47AC-A309-152F2AD0A1AF}"/>
                    </a:ext>
                  </a:extLst>
                </p:cNvPr>
                <p:cNvSpPr/>
                <p:nvPr/>
              </p:nvSpPr>
              <p:spPr>
                <a:xfrm>
                  <a:off x="2487169" y="466344"/>
                  <a:ext cx="35232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ة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" name="TextBox 53">
                <a:extLst>
                  <a:ext uri="{FF2B5EF4-FFF2-40B4-BE49-F238E27FC236}">
                    <a16:creationId xmlns:a16="http://schemas.microsoft.com/office/drawing/2014/main" id="{B726699E-FF8D-410C-AB4F-64D5635C4E10}"/>
                  </a:ext>
                </a:extLst>
              </p:cNvPr>
              <p:cNvSpPr txBox="1"/>
              <p:nvPr/>
            </p:nvSpPr>
            <p:spPr>
              <a:xfrm rot="21393787">
                <a:off x="629356" y="472920"/>
                <a:ext cx="706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العلوم</a:t>
                </a:r>
                <a:endParaRPr kumimoji="0" lang="en-US" sz="18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TextBox 54">
                <a:extLst>
                  <a:ext uri="{FF2B5EF4-FFF2-40B4-BE49-F238E27FC236}">
                    <a16:creationId xmlns:a16="http://schemas.microsoft.com/office/drawing/2014/main" id="{C8879D97-677B-4DA2-B593-8D26303F0DD5}"/>
                  </a:ext>
                </a:extLst>
              </p:cNvPr>
              <p:cNvSpPr txBox="1"/>
              <p:nvPr/>
            </p:nvSpPr>
            <p:spPr>
              <a:xfrm rot="21291467">
                <a:off x="-50061" y="983118"/>
                <a:ext cx="8866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79646">
                        <a:lumMod val="20000"/>
                        <a:lumOff val="80000"/>
                      </a:srgbClr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الطبيعية</a:t>
                </a:r>
                <a:endParaRPr kumimoji="0" lang="en-US" sz="18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79646">
                      <a:lumMod val="20000"/>
                      <a:lumOff val="80000"/>
                    </a:srgbClr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Rectangle 55">
                <a:extLst>
                  <a:ext uri="{FF2B5EF4-FFF2-40B4-BE49-F238E27FC236}">
                    <a16:creationId xmlns:a16="http://schemas.microsoft.com/office/drawing/2014/main" id="{836A2925-40BC-4A11-A1EC-A599E3E469C5}"/>
                  </a:ext>
                </a:extLst>
              </p:cNvPr>
              <p:cNvSpPr/>
              <p:nvPr/>
            </p:nvSpPr>
            <p:spPr>
              <a:xfrm rot="20280121">
                <a:off x="1289560" y="312256"/>
                <a:ext cx="410690" cy="40011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 w="10160">
                      <a:solidFill>
                        <a:srgbClr val="4BACC6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في</a:t>
                </a:r>
                <a:endParaRPr kumimoji="0" lang="en-US" sz="2000" b="1" i="0" u="none" strike="noStrike" kern="1200" cap="none" spc="0" normalizeH="0" baseline="0" noProof="0" dirty="0">
                  <a:ln w="10160">
                    <a:solidFill>
                      <a:srgbClr val="4BACC6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25" name="صورة 2" descr="periodic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4" b="54308"/>
          <a:stretch/>
        </p:blipFill>
        <p:spPr bwMode="auto">
          <a:xfrm>
            <a:off x="1978714" y="5295333"/>
            <a:ext cx="9887196" cy="1230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إطار 2"/>
          <p:cNvSpPr/>
          <p:nvPr/>
        </p:nvSpPr>
        <p:spPr>
          <a:xfrm>
            <a:off x="10740788" y="5172502"/>
            <a:ext cx="559558" cy="65509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إطار 25"/>
          <p:cNvSpPr/>
          <p:nvPr/>
        </p:nvSpPr>
        <p:spPr>
          <a:xfrm>
            <a:off x="8614012" y="5583245"/>
            <a:ext cx="559558" cy="65509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إطار 26"/>
          <p:cNvSpPr/>
          <p:nvPr/>
        </p:nvSpPr>
        <p:spPr>
          <a:xfrm>
            <a:off x="10213286" y="6059055"/>
            <a:ext cx="559558" cy="56050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إطار 27"/>
          <p:cNvSpPr/>
          <p:nvPr/>
        </p:nvSpPr>
        <p:spPr>
          <a:xfrm>
            <a:off x="2687027" y="5583245"/>
            <a:ext cx="559558" cy="64599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5664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52ED53DB-B052-4364-A4FD-787DD479F125}"/>
              </a:ext>
            </a:extLst>
          </p:cNvPr>
          <p:cNvSpPr txBox="1"/>
          <p:nvPr/>
        </p:nvSpPr>
        <p:spPr>
          <a:xfrm>
            <a:off x="2403559" y="2604981"/>
            <a:ext cx="58366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4000" b="1" dirty="0">
                <a:solidFill>
                  <a:prstClr val="black"/>
                </a:solidFill>
                <a:latin typeface="Arial" panose="020B0604020202020204" pitchFamily="34" charset="0"/>
              </a:rPr>
              <a:t>كتاب مبادئ العلوم العامة</a:t>
            </a:r>
          </a:p>
          <a:p>
            <a:pPr lvl="0"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ar-SA" sz="4000" b="1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3200" dirty="0">
                <a:solidFill>
                  <a:prstClr val="black"/>
                </a:solidFill>
                <a:latin typeface="Arial" panose="020B0604020202020204" pitchFamily="34" charset="0"/>
              </a:rPr>
              <a:t>إعداد أ.د/ عبدالله بن يوسف عبيد وأخرون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3200" dirty="0">
                <a:solidFill>
                  <a:prstClr val="black"/>
                </a:solidFill>
                <a:latin typeface="Arial" panose="020B0604020202020204" pitchFamily="34" charset="0"/>
              </a:rPr>
              <a:t>الناشر: الخوارزم العلمية – الطبعة الأولى 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94C9C19-5797-4CF6-A7EE-E02B423D0DF7}"/>
              </a:ext>
            </a:extLst>
          </p:cNvPr>
          <p:cNvGrpSpPr/>
          <p:nvPr/>
        </p:nvGrpSpPr>
        <p:grpSpPr>
          <a:xfrm>
            <a:off x="8913413" y="2573931"/>
            <a:ext cx="2798859" cy="2636022"/>
            <a:chOff x="8913412" y="2573931"/>
            <a:chExt cx="2798859" cy="2636022"/>
          </a:xfrm>
        </p:grpSpPr>
        <p:pic>
          <p:nvPicPr>
            <p:cNvPr id="30" name="Graphic 29" descr="Books">
              <a:extLst>
                <a:ext uri="{FF2B5EF4-FFF2-40B4-BE49-F238E27FC236}">
                  <a16:creationId xmlns:a16="http://schemas.microsoft.com/office/drawing/2014/main" id="{3C25470D-B6DB-4F2F-8E46-C97F09D3D9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913412" y="2573931"/>
              <a:ext cx="2798859" cy="2636022"/>
            </a:xfrm>
            <a:prstGeom prst="rect">
              <a:avLst/>
            </a:prstGeom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B32A3E0-6C96-443F-9CB1-AAA6E6EB4D70}"/>
                </a:ext>
              </a:extLst>
            </p:cNvPr>
            <p:cNvSpPr txBox="1"/>
            <p:nvPr/>
          </p:nvSpPr>
          <p:spPr>
            <a:xfrm rot="20362341">
              <a:off x="9702985" y="2841780"/>
              <a:ext cx="14047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A" sz="3600" b="1" dirty="0">
                  <a:ln w="12700">
                    <a:solidFill>
                      <a:schemeClr val="accent5"/>
                    </a:solidFill>
                    <a:prstDash val="solid"/>
                  </a:ln>
                  <a:pattFill prst="ltDnDiag">
                    <a:fgClr>
                      <a:schemeClr val="accent5">
                        <a:lumMod val="60000"/>
                        <a:lumOff val="40000"/>
                      </a:schemeClr>
                    </a:fgClr>
                    <a:bgClr>
                      <a:schemeClr val="bg1"/>
                    </a:bgClr>
                  </a:pattFill>
                </a:rPr>
                <a:t>المرجع</a:t>
              </a:r>
              <a:endParaRPr lang="en-US" sz="36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215D1B1-E1E1-42E9-B95E-0356D5C886A0}"/>
                </a:ext>
              </a:extLst>
            </p:cNvPr>
            <p:cNvSpPr txBox="1"/>
            <p:nvPr/>
          </p:nvSpPr>
          <p:spPr>
            <a:xfrm rot="20477883">
              <a:off x="10334848" y="3327990"/>
              <a:ext cx="12759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A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</a:rPr>
                <a:t>مبـــــــادئ</a:t>
              </a:r>
              <a:endParaRPr lang="en-US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89D8E1E-0A95-4E76-AA37-93405436613B}"/>
                </a:ext>
              </a:extLst>
            </p:cNvPr>
            <p:cNvSpPr txBox="1"/>
            <p:nvPr/>
          </p:nvSpPr>
          <p:spPr>
            <a:xfrm rot="20346046">
              <a:off x="10200167" y="3778106"/>
              <a:ext cx="12759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A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</a:rPr>
                <a:t>العلــــــوم</a:t>
              </a:r>
              <a:endParaRPr lang="en-US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451160B-682F-4CED-8053-4E8B5772CD50}"/>
                </a:ext>
              </a:extLst>
            </p:cNvPr>
            <p:cNvSpPr txBox="1"/>
            <p:nvPr/>
          </p:nvSpPr>
          <p:spPr>
            <a:xfrm rot="20214779">
              <a:off x="9998151" y="4309737"/>
              <a:ext cx="12759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A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</a:rPr>
                <a:t>العـــــــامة</a:t>
              </a:r>
              <a:endParaRPr lang="en-US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endParaRPr>
            </a:p>
          </p:txBody>
        </p:sp>
      </p:grpSp>
      <p:grpSp>
        <p:nvGrpSpPr>
          <p:cNvPr id="81" name="مجموعة 80"/>
          <p:cNvGrpSpPr/>
          <p:nvPr/>
        </p:nvGrpSpPr>
        <p:grpSpPr>
          <a:xfrm>
            <a:off x="-50058" y="70884"/>
            <a:ext cx="12242058" cy="6842106"/>
            <a:chOff x="-50058" y="70884"/>
            <a:chExt cx="12242058" cy="6842106"/>
          </a:xfrm>
        </p:grpSpPr>
        <p:grpSp>
          <p:nvGrpSpPr>
            <p:cNvPr id="82" name="مجموعة 81"/>
            <p:cNvGrpSpPr/>
            <p:nvPr/>
          </p:nvGrpSpPr>
          <p:grpSpPr>
            <a:xfrm>
              <a:off x="-46829" y="6276749"/>
              <a:ext cx="12238829" cy="636241"/>
              <a:chOff x="-46829" y="6276745"/>
              <a:chExt cx="12238829" cy="636241"/>
            </a:xfrm>
          </p:grpSpPr>
          <p:sp>
            <p:nvSpPr>
              <p:cNvPr id="93" name="TextBox 12">
                <a:extLst>
                  <a:ext uri="{FF2B5EF4-FFF2-40B4-BE49-F238E27FC236}">
                    <a16:creationId xmlns:a16="http://schemas.microsoft.com/office/drawing/2014/main" id="{5263B5FD-53D7-4FF0-A7C8-D80077DE792C}"/>
                  </a:ext>
                </a:extLst>
              </p:cNvPr>
              <p:cNvSpPr txBox="1"/>
              <p:nvPr/>
            </p:nvSpPr>
            <p:spPr>
              <a:xfrm>
                <a:off x="2200925" y="6570926"/>
                <a:ext cx="9991075" cy="26161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1100" dirty="0">
                    <a:solidFill>
                      <a:schemeClr val="accent3">
                        <a:lumMod val="75000"/>
                      </a:schemeClr>
                    </a:solidFill>
                  </a:rPr>
                  <a:t>مقرر مقدمة في العلوم الطبيعية – فصل الفيزياء – قسم الكيمياء – كلية العلوم - جامعة الملك عبدالعزيز – 2019 م</a:t>
                </a:r>
                <a:endParaRPr lang="en-US" sz="1100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94" name="Group 38">
                <a:extLst>
                  <a:ext uri="{FF2B5EF4-FFF2-40B4-BE49-F238E27FC236}">
                    <a16:creationId xmlns:a16="http://schemas.microsoft.com/office/drawing/2014/main" id="{7AECDE4D-1849-406B-8FBB-F9C41410D5ED}"/>
                  </a:ext>
                </a:extLst>
              </p:cNvPr>
              <p:cNvGrpSpPr/>
              <p:nvPr/>
            </p:nvGrpSpPr>
            <p:grpSpPr>
              <a:xfrm>
                <a:off x="-46829" y="6276745"/>
                <a:ext cx="2209247" cy="636241"/>
                <a:chOff x="-46829" y="6276745"/>
                <a:chExt cx="2209247" cy="636241"/>
              </a:xfrm>
            </p:grpSpPr>
            <p:grpSp>
              <p:nvGrpSpPr>
                <p:cNvPr id="95" name="Group 37">
                  <a:extLst>
                    <a:ext uri="{FF2B5EF4-FFF2-40B4-BE49-F238E27FC236}">
                      <a16:creationId xmlns:a16="http://schemas.microsoft.com/office/drawing/2014/main" id="{29E13F30-7C38-4EF8-8FDE-A60875DF1610}"/>
                    </a:ext>
                  </a:extLst>
                </p:cNvPr>
                <p:cNvGrpSpPr/>
                <p:nvPr/>
              </p:nvGrpSpPr>
              <p:grpSpPr>
                <a:xfrm>
                  <a:off x="836728" y="6276745"/>
                  <a:ext cx="1325690" cy="636241"/>
                  <a:chOff x="836728" y="6276745"/>
                  <a:chExt cx="1325690" cy="636241"/>
                </a:xfrm>
              </p:grpSpPr>
              <p:sp>
                <p:nvSpPr>
                  <p:cNvPr id="97" name="Rectangle 14">
                    <a:extLst>
                      <a:ext uri="{FF2B5EF4-FFF2-40B4-BE49-F238E27FC236}">
                        <a16:creationId xmlns:a16="http://schemas.microsoft.com/office/drawing/2014/main" id="{2BCF4F4A-2A1F-49E3-AE44-7FA5C3524AB3}"/>
                      </a:ext>
                    </a:extLst>
                  </p:cNvPr>
                  <p:cNvSpPr/>
                  <p:nvPr/>
                </p:nvSpPr>
                <p:spPr>
                  <a:xfrm>
                    <a:off x="836728" y="6379537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2800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</a:rPr>
                      <a:t>2</a:t>
                    </a:r>
                  </a:p>
                </p:txBody>
              </p:sp>
              <p:sp>
                <p:nvSpPr>
                  <p:cNvPr id="98" name="Rectangle 15">
                    <a:extLst>
                      <a:ext uri="{FF2B5EF4-FFF2-40B4-BE49-F238E27FC236}">
                        <a16:creationId xmlns:a16="http://schemas.microsoft.com/office/drawing/2014/main" id="{65D5A948-2EFA-4484-9CD9-7A1E4BFA561D}"/>
                      </a:ext>
                    </a:extLst>
                  </p:cNvPr>
                  <p:cNvSpPr/>
                  <p:nvPr/>
                </p:nvSpPr>
                <p:spPr>
                  <a:xfrm>
                    <a:off x="1382535" y="6276745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2800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</a:rPr>
                      <a:t>0</a:t>
                    </a:r>
                  </a:p>
                </p:txBody>
              </p:sp>
              <p:sp>
                <p:nvSpPr>
                  <p:cNvPr id="99" name="Rectangle 17">
                    <a:extLst>
                      <a:ext uri="{FF2B5EF4-FFF2-40B4-BE49-F238E27FC236}">
                        <a16:creationId xmlns:a16="http://schemas.microsoft.com/office/drawing/2014/main" id="{140B63B1-4755-4AE6-9777-B08FDB0311AE}"/>
                      </a:ext>
                    </a:extLst>
                  </p:cNvPr>
                  <p:cNvSpPr/>
                  <p:nvPr/>
                </p:nvSpPr>
                <p:spPr>
                  <a:xfrm>
                    <a:off x="1795010" y="6389766"/>
                    <a:ext cx="367408" cy="52322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2800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</a:rPr>
                      <a:t>5</a:t>
                    </a:r>
                  </a:p>
                </p:txBody>
              </p:sp>
            </p:grpSp>
            <p:sp>
              <p:nvSpPr>
                <p:cNvPr id="96" name="Rectangle 18">
                  <a:extLst>
                    <a:ext uri="{FF2B5EF4-FFF2-40B4-BE49-F238E27FC236}">
                      <a16:creationId xmlns:a16="http://schemas.microsoft.com/office/drawing/2014/main" id="{73610869-FFF4-4249-959D-FA8C250B2233}"/>
                    </a:ext>
                  </a:extLst>
                </p:cNvPr>
                <p:cNvSpPr/>
                <p:nvPr/>
              </p:nvSpPr>
              <p:spPr>
                <a:xfrm>
                  <a:off x="-46829" y="6432702"/>
                  <a:ext cx="856325" cy="43088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22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Chem</a:t>
                  </a:r>
                </a:p>
              </p:txBody>
            </p:sp>
          </p:grpSp>
        </p:grpSp>
        <p:grpSp>
          <p:nvGrpSpPr>
            <p:cNvPr id="83" name="Group 65">
              <a:extLst>
                <a:ext uri="{FF2B5EF4-FFF2-40B4-BE49-F238E27FC236}">
                  <a16:creationId xmlns:a16="http://schemas.microsoft.com/office/drawing/2014/main" id="{19F31CE1-23BD-462D-BDB2-843E29F9B493}"/>
                </a:ext>
              </a:extLst>
            </p:cNvPr>
            <p:cNvGrpSpPr/>
            <p:nvPr/>
          </p:nvGrpSpPr>
          <p:grpSpPr>
            <a:xfrm>
              <a:off x="-50058" y="70884"/>
              <a:ext cx="4242015" cy="1281566"/>
              <a:chOff x="-50061" y="70884"/>
              <a:chExt cx="4242015" cy="1281566"/>
            </a:xfrm>
          </p:grpSpPr>
          <p:grpSp>
            <p:nvGrpSpPr>
              <p:cNvPr id="84" name="Group 39">
                <a:extLst>
                  <a:ext uri="{FF2B5EF4-FFF2-40B4-BE49-F238E27FC236}">
                    <a16:creationId xmlns:a16="http://schemas.microsoft.com/office/drawing/2014/main" id="{3FBA8D37-E86B-48BF-A914-2A1891C14DA7}"/>
                  </a:ext>
                </a:extLst>
              </p:cNvPr>
              <p:cNvGrpSpPr/>
              <p:nvPr/>
            </p:nvGrpSpPr>
            <p:grpSpPr>
              <a:xfrm>
                <a:off x="2487169" y="70884"/>
                <a:ext cx="1704785" cy="918680"/>
                <a:chOff x="2487169" y="70884"/>
                <a:chExt cx="1704785" cy="918680"/>
              </a:xfrm>
            </p:grpSpPr>
            <p:sp>
              <p:nvSpPr>
                <p:cNvPr id="88" name="Rectangle 20">
                  <a:extLst>
                    <a:ext uri="{FF2B5EF4-FFF2-40B4-BE49-F238E27FC236}">
                      <a16:creationId xmlns:a16="http://schemas.microsoft.com/office/drawing/2014/main" id="{23C83B79-08AF-47EE-97AD-8E9AE9291333}"/>
                    </a:ext>
                  </a:extLst>
                </p:cNvPr>
                <p:cNvSpPr/>
                <p:nvPr/>
              </p:nvSpPr>
              <p:spPr>
                <a:xfrm>
                  <a:off x="3816948" y="708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ar-SA" sz="2800" b="1" cap="none" spc="0" dirty="0">
                      <a:ln w="6600">
                        <a:solidFill>
                          <a:schemeClr val="accent2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chemeClr val="accent2"/>
                        </a:outerShdw>
                      </a:effectLst>
                    </a:rPr>
                    <a:t>م</a:t>
                  </a:r>
                  <a:endParaRPr lang="en-US" sz="2800" b="1" cap="none" spc="0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endParaRPr>
                </a:p>
              </p:txBody>
            </p:sp>
            <p:sp>
              <p:nvSpPr>
                <p:cNvPr id="89" name="Rectangle 21">
                  <a:extLst>
                    <a:ext uri="{FF2B5EF4-FFF2-40B4-BE49-F238E27FC236}">
                      <a16:creationId xmlns:a16="http://schemas.microsoft.com/office/drawing/2014/main" id="{474D89E4-13A4-4F86-8BB7-BC867366CD3D}"/>
                    </a:ext>
                  </a:extLst>
                </p:cNvPr>
                <p:cNvSpPr/>
                <p:nvPr/>
              </p:nvSpPr>
              <p:spPr>
                <a:xfrm>
                  <a:off x="3402420" y="2232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ar-SA" sz="2800" b="1" cap="none" spc="0" dirty="0">
                      <a:ln w="6600">
                        <a:solidFill>
                          <a:schemeClr val="accent2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chemeClr val="accent2"/>
                        </a:outerShdw>
                      </a:effectLst>
                    </a:rPr>
                    <a:t>ق</a:t>
                  </a:r>
                  <a:endParaRPr lang="en-US" sz="2800" b="1" cap="none" spc="0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endParaRPr>
                </a:p>
              </p:txBody>
            </p:sp>
            <p:sp>
              <p:nvSpPr>
                <p:cNvPr id="90" name="Rectangle 22">
                  <a:extLst>
                    <a:ext uri="{FF2B5EF4-FFF2-40B4-BE49-F238E27FC236}">
                      <a16:creationId xmlns:a16="http://schemas.microsoft.com/office/drawing/2014/main" id="{E30B3B8E-52C3-4C18-9B6C-C1F350B7AA0E}"/>
                    </a:ext>
                  </a:extLst>
                </p:cNvPr>
                <p:cNvSpPr/>
                <p:nvPr/>
              </p:nvSpPr>
              <p:spPr>
                <a:xfrm>
                  <a:off x="3072384" y="201168"/>
                  <a:ext cx="306606" cy="52017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ar-SA" sz="2800" b="1" cap="none" spc="0" dirty="0">
                      <a:ln w="6600">
                        <a:solidFill>
                          <a:schemeClr val="accent2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chemeClr val="accent2"/>
                        </a:outerShdw>
                      </a:effectLst>
                    </a:rPr>
                    <a:t>د</a:t>
                  </a:r>
                  <a:endParaRPr lang="en-US" sz="2800" b="1" cap="none" spc="0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endParaRPr>
                </a:p>
              </p:txBody>
            </p:sp>
            <p:sp>
              <p:nvSpPr>
                <p:cNvPr id="91" name="Rectangle 23">
                  <a:extLst>
                    <a:ext uri="{FF2B5EF4-FFF2-40B4-BE49-F238E27FC236}">
                      <a16:creationId xmlns:a16="http://schemas.microsoft.com/office/drawing/2014/main" id="{941CBD46-B487-4DA2-89F3-1668C0313DE9}"/>
                    </a:ext>
                  </a:extLst>
                </p:cNvPr>
                <p:cNvSpPr/>
                <p:nvPr/>
              </p:nvSpPr>
              <p:spPr>
                <a:xfrm>
                  <a:off x="2758439" y="252984"/>
                  <a:ext cx="309655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ar-SA" sz="2800" b="1" cap="none" spc="0" dirty="0">
                      <a:ln w="6600">
                        <a:solidFill>
                          <a:schemeClr val="accent2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chemeClr val="accent2"/>
                        </a:outerShdw>
                      </a:effectLst>
                    </a:rPr>
                    <a:t>م</a:t>
                  </a:r>
                  <a:endParaRPr lang="en-US" sz="2800" b="1" cap="none" spc="0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endParaRPr>
                </a:p>
              </p:txBody>
            </p:sp>
            <p:sp>
              <p:nvSpPr>
                <p:cNvPr id="92" name="Rectangle 24">
                  <a:extLst>
                    <a:ext uri="{FF2B5EF4-FFF2-40B4-BE49-F238E27FC236}">
                      <a16:creationId xmlns:a16="http://schemas.microsoft.com/office/drawing/2014/main" id="{BD768F26-7EBC-47AC-A309-152F2AD0A1AF}"/>
                    </a:ext>
                  </a:extLst>
                </p:cNvPr>
                <p:cNvSpPr/>
                <p:nvPr/>
              </p:nvSpPr>
              <p:spPr>
                <a:xfrm>
                  <a:off x="2487169" y="466344"/>
                  <a:ext cx="35232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ar-SA" sz="2800" b="1" cap="none" spc="0" dirty="0">
                      <a:ln w="6600">
                        <a:solidFill>
                          <a:schemeClr val="accent2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chemeClr val="accent2"/>
                        </a:outerShdw>
                      </a:effectLst>
                    </a:rPr>
                    <a:t>ة</a:t>
                  </a:r>
                  <a:endParaRPr lang="en-US" sz="2800" b="1" cap="none" spc="0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endParaRPr>
                </a:p>
              </p:txBody>
            </p:sp>
          </p:grpSp>
          <p:sp>
            <p:nvSpPr>
              <p:cNvPr id="85" name="TextBox 53">
                <a:extLst>
                  <a:ext uri="{FF2B5EF4-FFF2-40B4-BE49-F238E27FC236}">
                    <a16:creationId xmlns:a16="http://schemas.microsoft.com/office/drawing/2014/main" id="{B726699E-FF8D-410C-AB4F-64D5635C4E10}"/>
                  </a:ext>
                </a:extLst>
              </p:cNvPr>
              <p:cNvSpPr txBox="1"/>
              <p:nvPr/>
            </p:nvSpPr>
            <p:spPr>
              <a:xfrm rot="21393787">
                <a:off x="629356" y="472920"/>
                <a:ext cx="706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SA" b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العلوم</a:t>
                </a:r>
                <a:endParaRPr lang="en-US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</p:txBody>
          </p:sp>
          <p:sp>
            <p:nvSpPr>
              <p:cNvPr id="86" name="TextBox 54">
                <a:extLst>
                  <a:ext uri="{FF2B5EF4-FFF2-40B4-BE49-F238E27FC236}">
                    <a16:creationId xmlns:a16="http://schemas.microsoft.com/office/drawing/2014/main" id="{C8879D97-677B-4DA2-B593-8D26303F0DD5}"/>
                  </a:ext>
                </a:extLst>
              </p:cNvPr>
              <p:cNvSpPr txBox="1"/>
              <p:nvPr/>
            </p:nvSpPr>
            <p:spPr>
              <a:xfrm rot="21291467">
                <a:off x="-50061" y="983118"/>
                <a:ext cx="8866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SA" b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6">
                        <a:lumMod val="20000"/>
                        <a:lumOff val="80000"/>
                      </a:schemeClr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الطبيعية</a:t>
                </a:r>
                <a:endParaRPr lang="en-US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</p:txBody>
          </p:sp>
          <p:sp>
            <p:nvSpPr>
              <p:cNvPr id="87" name="Rectangle 55">
                <a:extLst>
                  <a:ext uri="{FF2B5EF4-FFF2-40B4-BE49-F238E27FC236}">
                    <a16:creationId xmlns:a16="http://schemas.microsoft.com/office/drawing/2014/main" id="{836A2925-40BC-4A11-A1EC-A599E3E469C5}"/>
                  </a:ext>
                </a:extLst>
              </p:cNvPr>
              <p:cNvSpPr/>
              <p:nvPr/>
            </p:nvSpPr>
            <p:spPr>
              <a:xfrm rot="20280121">
                <a:off x="1289560" y="312256"/>
                <a:ext cx="410690" cy="40011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ar-SA" sz="2000" b="1" cap="none" spc="0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في</a:t>
                </a:r>
                <a:endParaRPr lang="en-US" sz="20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30999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902" y="1379485"/>
            <a:ext cx="9999133" cy="652463"/>
          </a:xfrm>
        </p:spPr>
        <p:txBody>
          <a:bodyPr/>
          <a:lstStyle/>
          <a:p>
            <a:pPr algn="ctr">
              <a:defRPr/>
            </a:pPr>
            <a:r>
              <a:rPr lang="ar-SA" sz="2800" dirty="0">
                <a:solidFill>
                  <a:srgbClr val="FF0000"/>
                </a:solidFill>
                <a:cs typeface="+mj-cs"/>
              </a:rPr>
              <a:t>جدول 1 بعض العناصر الشائعة ورموزها </a:t>
            </a:r>
            <a:endParaRPr lang="en-US" sz="2800" dirty="0">
              <a:solidFill>
                <a:srgbClr val="FF0000"/>
              </a:solidFill>
              <a:cs typeface="+mj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394668"/>
              </p:ext>
            </p:extLst>
          </p:nvPr>
        </p:nvGraphicFramePr>
        <p:xfrm>
          <a:off x="2524838" y="2010094"/>
          <a:ext cx="9103062" cy="4704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7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71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71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71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71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71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8669"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/>
                        <a:t>الرمز</a:t>
                      </a:r>
                      <a:endParaRPr lang="en-US" sz="1800" dirty="0"/>
                    </a:p>
                  </a:txBody>
                  <a:tcPr marL="121920" marR="121920" marT="45721" marB="45721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/>
                        <a:t>العنصر</a:t>
                      </a:r>
                      <a:endParaRPr lang="en-US" sz="1800" dirty="0"/>
                    </a:p>
                  </a:txBody>
                  <a:tcPr marL="121920" marR="121920" marT="45721" marB="45721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/>
                        <a:t>الرمز</a:t>
                      </a:r>
                      <a:endParaRPr lang="en-US" sz="1800" dirty="0"/>
                    </a:p>
                  </a:txBody>
                  <a:tcPr marL="121920" marR="121920" marT="45721" marB="45721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/>
                        <a:t>العنصر</a:t>
                      </a:r>
                      <a:endParaRPr lang="en-US" sz="1800" dirty="0"/>
                    </a:p>
                  </a:txBody>
                  <a:tcPr marL="121920" marR="121920" marT="45721" marB="45721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/>
                        <a:t>الرمز</a:t>
                      </a:r>
                      <a:endParaRPr lang="en-US" sz="1800" dirty="0"/>
                    </a:p>
                  </a:txBody>
                  <a:tcPr marL="121920" marR="121920" marT="45721" marB="45721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/>
                        <a:t>العنصر</a:t>
                      </a:r>
                      <a:endParaRPr lang="en-US" sz="1800" dirty="0"/>
                    </a:p>
                  </a:txBody>
                  <a:tcPr marL="121920" marR="121920" marT="45721" marB="4572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5936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1800" dirty="0"/>
                        <a:t>H</a:t>
                      </a:r>
                      <a:endParaRPr lang="ar-SA" sz="1800" dirty="0"/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1800" dirty="0"/>
                        <a:t>He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1800" dirty="0"/>
                        <a:t>C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1800" dirty="0"/>
                        <a:t>Hg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1800" dirty="0"/>
                        <a:t>Ni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1800" dirty="0"/>
                        <a:t>Au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1800" dirty="0" err="1"/>
                        <a:t>Mn</a:t>
                      </a:r>
                      <a:endParaRPr lang="en-US" sz="1800" dirty="0"/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1800" dirty="0"/>
                        <a:t>Ba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1800" dirty="0"/>
                        <a:t>B</a:t>
                      </a:r>
                    </a:p>
                  </a:txBody>
                  <a:tcPr marL="121920" marR="121920" marT="45721" marB="45721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1800" dirty="0"/>
                        <a:t>هيدروجين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1800" dirty="0"/>
                        <a:t>هيليوم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1800" dirty="0"/>
                        <a:t>كربون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زئبق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نيكل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ذهب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منجنيز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باريوم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بورن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endParaRPr lang="en-US" sz="1800" dirty="0"/>
                    </a:p>
                  </a:txBody>
                  <a:tcPr marL="121920" marR="121920" marT="45721" marB="45721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1800" dirty="0"/>
                        <a:t>Fe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1800" dirty="0"/>
                        <a:t>O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1800" dirty="0"/>
                        <a:t>N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1800" dirty="0"/>
                        <a:t>F</a:t>
                      </a:r>
                      <a:endParaRPr lang="ar-SA" sz="1800" dirty="0"/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1800" dirty="0" err="1"/>
                        <a:t>Cl</a:t>
                      </a:r>
                      <a:endParaRPr lang="en-US" sz="1800" dirty="0"/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1800" dirty="0"/>
                        <a:t>Br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1800" dirty="0"/>
                        <a:t>I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1800" dirty="0"/>
                        <a:t>Cu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1800" dirty="0"/>
                        <a:t>Co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endParaRPr lang="en-US" sz="1800" dirty="0"/>
                    </a:p>
                  </a:txBody>
                  <a:tcPr marL="121920" marR="121920" marT="45721" marB="45721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1800" dirty="0"/>
                        <a:t>حديد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1800" dirty="0"/>
                        <a:t>أكسجين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1800" dirty="0"/>
                        <a:t>نتروجين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1800" dirty="0"/>
                        <a:t>فلور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1800" dirty="0"/>
                        <a:t>كلور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1800" dirty="0"/>
                        <a:t>بروم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1800" dirty="0"/>
                        <a:t>يود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1800" dirty="0"/>
                        <a:t>نحاس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1800" dirty="0"/>
                        <a:t>كوبلت</a:t>
                      </a:r>
                      <a:endParaRPr lang="en-US" sz="1800" dirty="0"/>
                    </a:p>
                  </a:txBody>
                  <a:tcPr marL="121920" marR="121920" marT="45721" marB="45721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1800" dirty="0"/>
                        <a:t>Al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1800" dirty="0"/>
                        <a:t>Na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1800" dirty="0"/>
                        <a:t>K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1800" dirty="0"/>
                        <a:t>Mg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1800" dirty="0" err="1"/>
                        <a:t>Ca</a:t>
                      </a:r>
                      <a:endParaRPr lang="en-US" sz="1800" dirty="0"/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1800" dirty="0"/>
                        <a:t>Ag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1800" dirty="0"/>
                        <a:t>S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1800" dirty="0"/>
                        <a:t>Zn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1800" dirty="0"/>
                        <a:t>P</a:t>
                      </a:r>
                    </a:p>
                  </a:txBody>
                  <a:tcPr marL="121920" marR="121920" marT="45721" marB="45721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1800" dirty="0"/>
                        <a:t>ألومنيوم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1800" dirty="0"/>
                        <a:t>صوديوم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1800" dirty="0"/>
                        <a:t>بوتاسيوم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1800" dirty="0"/>
                        <a:t>ماغنسيوم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1800" dirty="0"/>
                        <a:t>كالسيوم 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1800" dirty="0"/>
                        <a:t>فضة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1800" dirty="0"/>
                        <a:t>كبريت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1800" dirty="0"/>
                        <a:t>خارصين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1800" dirty="0"/>
                        <a:t>فوسفور</a:t>
                      </a:r>
                      <a:endParaRPr lang="en-US" sz="1800" dirty="0"/>
                    </a:p>
                  </a:txBody>
                  <a:tcPr marL="121920" marR="121920" marT="45721" marB="4572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789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B21B511-578A-4F3C-ABC1-A7F014027113}" type="slidenum">
              <a:rPr lang="ar-SA" altLang="en-US" smtClean="0">
                <a:solidFill>
                  <a:srgbClr val="B5A788"/>
                </a:solidFill>
                <a:latin typeface="Gill Sans MT" pitchFamily="34" charset="0"/>
              </a:rPr>
              <a:pPr/>
              <a:t>4</a:t>
            </a:fld>
            <a:endParaRPr lang="ar-SA" altLang="en-US">
              <a:solidFill>
                <a:srgbClr val="B5A788"/>
              </a:solidFill>
              <a:latin typeface="Gill Sans MT" pitchFamily="34" charset="0"/>
            </a:endParaRPr>
          </a:p>
        </p:txBody>
      </p:sp>
      <p:grpSp>
        <p:nvGrpSpPr>
          <p:cNvPr id="5" name="مجموعة 4"/>
          <p:cNvGrpSpPr/>
          <p:nvPr/>
        </p:nvGrpSpPr>
        <p:grpSpPr>
          <a:xfrm>
            <a:off x="-50058" y="70884"/>
            <a:ext cx="12242058" cy="6842106"/>
            <a:chOff x="-50058" y="70884"/>
            <a:chExt cx="12242058" cy="6842106"/>
          </a:xfrm>
        </p:grpSpPr>
        <p:grpSp>
          <p:nvGrpSpPr>
            <p:cNvPr id="6" name="مجموعة 5"/>
            <p:cNvGrpSpPr/>
            <p:nvPr/>
          </p:nvGrpSpPr>
          <p:grpSpPr>
            <a:xfrm>
              <a:off x="-46829" y="6276749"/>
              <a:ext cx="12238829" cy="636241"/>
              <a:chOff x="-46829" y="6276745"/>
              <a:chExt cx="12238829" cy="636241"/>
            </a:xfrm>
          </p:grpSpPr>
          <p:sp>
            <p:nvSpPr>
              <p:cNvPr id="17" name="TextBox 12">
                <a:extLst>
                  <a:ext uri="{FF2B5EF4-FFF2-40B4-BE49-F238E27FC236}">
                    <a16:creationId xmlns:a16="http://schemas.microsoft.com/office/drawing/2014/main" id="{5263B5FD-53D7-4FF0-A7C8-D80077DE792C}"/>
                  </a:ext>
                </a:extLst>
              </p:cNvPr>
              <p:cNvSpPr txBox="1"/>
              <p:nvPr/>
            </p:nvSpPr>
            <p:spPr>
              <a:xfrm>
                <a:off x="2200925" y="6570926"/>
                <a:ext cx="9991075" cy="26161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1100" dirty="0">
                    <a:solidFill>
                      <a:schemeClr val="accent3">
                        <a:lumMod val="75000"/>
                      </a:schemeClr>
                    </a:solidFill>
                  </a:rPr>
                  <a:t>مقرر مقدمة في العلوم الطبيعية – فصل الفيزياء – قسم الكيمياء – كلية العلوم - جامعة الملك عبدالعزيز – 2019 م</a:t>
                </a:r>
                <a:endParaRPr lang="en-US" sz="1100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18" name="Group 38">
                <a:extLst>
                  <a:ext uri="{FF2B5EF4-FFF2-40B4-BE49-F238E27FC236}">
                    <a16:creationId xmlns:a16="http://schemas.microsoft.com/office/drawing/2014/main" id="{7AECDE4D-1849-406B-8FBB-F9C41410D5ED}"/>
                  </a:ext>
                </a:extLst>
              </p:cNvPr>
              <p:cNvGrpSpPr/>
              <p:nvPr/>
            </p:nvGrpSpPr>
            <p:grpSpPr>
              <a:xfrm>
                <a:off x="-46829" y="6276745"/>
                <a:ext cx="2209247" cy="636241"/>
                <a:chOff x="-46829" y="6276745"/>
                <a:chExt cx="2209247" cy="636241"/>
              </a:xfrm>
            </p:grpSpPr>
            <p:grpSp>
              <p:nvGrpSpPr>
                <p:cNvPr id="19" name="Group 37">
                  <a:extLst>
                    <a:ext uri="{FF2B5EF4-FFF2-40B4-BE49-F238E27FC236}">
                      <a16:creationId xmlns:a16="http://schemas.microsoft.com/office/drawing/2014/main" id="{29E13F30-7C38-4EF8-8FDE-A60875DF1610}"/>
                    </a:ext>
                  </a:extLst>
                </p:cNvPr>
                <p:cNvGrpSpPr/>
                <p:nvPr/>
              </p:nvGrpSpPr>
              <p:grpSpPr>
                <a:xfrm>
                  <a:off x="836728" y="6276745"/>
                  <a:ext cx="1325690" cy="636241"/>
                  <a:chOff x="836728" y="6276745"/>
                  <a:chExt cx="1325690" cy="636241"/>
                </a:xfrm>
              </p:grpSpPr>
              <p:sp>
                <p:nvSpPr>
                  <p:cNvPr id="21" name="Rectangle 14">
                    <a:extLst>
                      <a:ext uri="{FF2B5EF4-FFF2-40B4-BE49-F238E27FC236}">
                        <a16:creationId xmlns:a16="http://schemas.microsoft.com/office/drawing/2014/main" id="{2BCF4F4A-2A1F-49E3-AE44-7FA5C3524AB3}"/>
                      </a:ext>
                    </a:extLst>
                  </p:cNvPr>
                  <p:cNvSpPr/>
                  <p:nvPr/>
                </p:nvSpPr>
                <p:spPr>
                  <a:xfrm>
                    <a:off x="836728" y="6379537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2800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</a:rPr>
                      <a:t>2</a:t>
                    </a:r>
                  </a:p>
                </p:txBody>
              </p:sp>
              <p:sp>
                <p:nvSpPr>
                  <p:cNvPr id="22" name="Rectangle 15">
                    <a:extLst>
                      <a:ext uri="{FF2B5EF4-FFF2-40B4-BE49-F238E27FC236}">
                        <a16:creationId xmlns:a16="http://schemas.microsoft.com/office/drawing/2014/main" id="{65D5A948-2EFA-4484-9CD9-7A1E4BFA561D}"/>
                      </a:ext>
                    </a:extLst>
                  </p:cNvPr>
                  <p:cNvSpPr/>
                  <p:nvPr/>
                </p:nvSpPr>
                <p:spPr>
                  <a:xfrm>
                    <a:off x="1382535" y="6276745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2800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</a:rPr>
                      <a:t>0</a:t>
                    </a:r>
                  </a:p>
                </p:txBody>
              </p:sp>
              <p:sp>
                <p:nvSpPr>
                  <p:cNvPr id="23" name="Rectangle 17">
                    <a:extLst>
                      <a:ext uri="{FF2B5EF4-FFF2-40B4-BE49-F238E27FC236}">
                        <a16:creationId xmlns:a16="http://schemas.microsoft.com/office/drawing/2014/main" id="{140B63B1-4755-4AE6-9777-B08FDB0311AE}"/>
                      </a:ext>
                    </a:extLst>
                  </p:cNvPr>
                  <p:cNvSpPr/>
                  <p:nvPr/>
                </p:nvSpPr>
                <p:spPr>
                  <a:xfrm>
                    <a:off x="1795010" y="6389766"/>
                    <a:ext cx="367408" cy="52322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2800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</a:rPr>
                      <a:t>5</a:t>
                    </a:r>
                  </a:p>
                </p:txBody>
              </p:sp>
            </p:grpSp>
            <p:sp>
              <p:nvSpPr>
                <p:cNvPr id="20" name="Rectangle 18">
                  <a:extLst>
                    <a:ext uri="{FF2B5EF4-FFF2-40B4-BE49-F238E27FC236}">
                      <a16:creationId xmlns:a16="http://schemas.microsoft.com/office/drawing/2014/main" id="{73610869-FFF4-4249-959D-FA8C250B2233}"/>
                    </a:ext>
                  </a:extLst>
                </p:cNvPr>
                <p:cNvSpPr/>
                <p:nvPr/>
              </p:nvSpPr>
              <p:spPr>
                <a:xfrm>
                  <a:off x="-46829" y="6432702"/>
                  <a:ext cx="856325" cy="43088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22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Chem</a:t>
                  </a:r>
                </a:p>
              </p:txBody>
            </p:sp>
          </p:grpSp>
        </p:grpSp>
        <p:grpSp>
          <p:nvGrpSpPr>
            <p:cNvPr id="7" name="Group 65">
              <a:extLst>
                <a:ext uri="{FF2B5EF4-FFF2-40B4-BE49-F238E27FC236}">
                  <a16:creationId xmlns:a16="http://schemas.microsoft.com/office/drawing/2014/main" id="{19F31CE1-23BD-462D-BDB2-843E29F9B493}"/>
                </a:ext>
              </a:extLst>
            </p:cNvPr>
            <p:cNvGrpSpPr/>
            <p:nvPr/>
          </p:nvGrpSpPr>
          <p:grpSpPr>
            <a:xfrm>
              <a:off x="-50058" y="70884"/>
              <a:ext cx="4242015" cy="1281566"/>
              <a:chOff x="-50061" y="70884"/>
              <a:chExt cx="4242015" cy="1281566"/>
            </a:xfrm>
          </p:grpSpPr>
          <p:grpSp>
            <p:nvGrpSpPr>
              <p:cNvPr id="8" name="Group 39">
                <a:extLst>
                  <a:ext uri="{FF2B5EF4-FFF2-40B4-BE49-F238E27FC236}">
                    <a16:creationId xmlns:a16="http://schemas.microsoft.com/office/drawing/2014/main" id="{3FBA8D37-E86B-48BF-A914-2A1891C14DA7}"/>
                  </a:ext>
                </a:extLst>
              </p:cNvPr>
              <p:cNvGrpSpPr/>
              <p:nvPr/>
            </p:nvGrpSpPr>
            <p:grpSpPr>
              <a:xfrm>
                <a:off x="2487169" y="70884"/>
                <a:ext cx="1704785" cy="918680"/>
                <a:chOff x="2487169" y="70884"/>
                <a:chExt cx="1704785" cy="918680"/>
              </a:xfrm>
            </p:grpSpPr>
            <p:sp>
              <p:nvSpPr>
                <p:cNvPr id="12" name="Rectangle 20">
                  <a:extLst>
                    <a:ext uri="{FF2B5EF4-FFF2-40B4-BE49-F238E27FC236}">
                      <a16:creationId xmlns:a16="http://schemas.microsoft.com/office/drawing/2014/main" id="{23C83B79-08AF-47EE-97AD-8E9AE9291333}"/>
                    </a:ext>
                  </a:extLst>
                </p:cNvPr>
                <p:cNvSpPr/>
                <p:nvPr/>
              </p:nvSpPr>
              <p:spPr>
                <a:xfrm>
                  <a:off x="3816948" y="708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ar-SA" sz="2800" b="1" cap="none" spc="0" dirty="0">
                      <a:ln w="6600">
                        <a:solidFill>
                          <a:schemeClr val="accent2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chemeClr val="accent2"/>
                        </a:outerShdw>
                      </a:effectLst>
                    </a:rPr>
                    <a:t>م</a:t>
                  </a:r>
                  <a:endParaRPr lang="en-US" sz="2800" b="1" cap="none" spc="0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endParaRPr>
                </a:p>
              </p:txBody>
            </p:sp>
            <p:sp>
              <p:nvSpPr>
                <p:cNvPr id="13" name="Rectangle 21">
                  <a:extLst>
                    <a:ext uri="{FF2B5EF4-FFF2-40B4-BE49-F238E27FC236}">
                      <a16:creationId xmlns:a16="http://schemas.microsoft.com/office/drawing/2014/main" id="{474D89E4-13A4-4F86-8BB7-BC867366CD3D}"/>
                    </a:ext>
                  </a:extLst>
                </p:cNvPr>
                <p:cNvSpPr/>
                <p:nvPr/>
              </p:nvSpPr>
              <p:spPr>
                <a:xfrm>
                  <a:off x="3402420" y="2232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ar-SA" sz="2800" b="1" cap="none" spc="0" dirty="0">
                      <a:ln w="6600">
                        <a:solidFill>
                          <a:schemeClr val="accent2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chemeClr val="accent2"/>
                        </a:outerShdw>
                      </a:effectLst>
                    </a:rPr>
                    <a:t>ق</a:t>
                  </a:r>
                  <a:endParaRPr lang="en-US" sz="2800" b="1" cap="none" spc="0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endParaRPr>
                </a:p>
              </p:txBody>
            </p:sp>
            <p:sp>
              <p:nvSpPr>
                <p:cNvPr id="14" name="Rectangle 22">
                  <a:extLst>
                    <a:ext uri="{FF2B5EF4-FFF2-40B4-BE49-F238E27FC236}">
                      <a16:creationId xmlns:a16="http://schemas.microsoft.com/office/drawing/2014/main" id="{E30B3B8E-52C3-4C18-9B6C-C1F350B7AA0E}"/>
                    </a:ext>
                  </a:extLst>
                </p:cNvPr>
                <p:cNvSpPr/>
                <p:nvPr/>
              </p:nvSpPr>
              <p:spPr>
                <a:xfrm>
                  <a:off x="3072384" y="201168"/>
                  <a:ext cx="306606" cy="52017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ar-SA" sz="2800" b="1" cap="none" spc="0" dirty="0">
                      <a:ln w="6600">
                        <a:solidFill>
                          <a:schemeClr val="accent2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chemeClr val="accent2"/>
                        </a:outerShdw>
                      </a:effectLst>
                    </a:rPr>
                    <a:t>د</a:t>
                  </a:r>
                  <a:endParaRPr lang="en-US" sz="2800" b="1" cap="none" spc="0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endParaRPr>
                </a:p>
              </p:txBody>
            </p:sp>
            <p:sp>
              <p:nvSpPr>
                <p:cNvPr id="15" name="Rectangle 23">
                  <a:extLst>
                    <a:ext uri="{FF2B5EF4-FFF2-40B4-BE49-F238E27FC236}">
                      <a16:creationId xmlns:a16="http://schemas.microsoft.com/office/drawing/2014/main" id="{941CBD46-B487-4DA2-89F3-1668C0313DE9}"/>
                    </a:ext>
                  </a:extLst>
                </p:cNvPr>
                <p:cNvSpPr/>
                <p:nvPr/>
              </p:nvSpPr>
              <p:spPr>
                <a:xfrm>
                  <a:off x="2758439" y="252984"/>
                  <a:ext cx="309655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ar-SA" sz="2800" b="1" cap="none" spc="0" dirty="0">
                      <a:ln w="6600">
                        <a:solidFill>
                          <a:schemeClr val="accent2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chemeClr val="accent2"/>
                        </a:outerShdw>
                      </a:effectLst>
                    </a:rPr>
                    <a:t>م</a:t>
                  </a:r>
                  <a:endParaRPr lang="en-US" sz="2800" b="1" cap="none" spc="0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endParaRPr>
                </a:p>
              </p:txBody>
            </p:sp>
            <p:sp>
              <p:nvSpPr>
                <p:cNvPr id="16" name="Rectangle 24">
                  <a:extLst>
                    <a:ext uri="{FF2B5EF4-FFF2-40B4-BE49-F238E27FC236}">
                      <a16:creationId xmlns:a16="http://schemas.microsoft.com/office/drawing/2014/main" id="{BD768F26-7EBC-47AC-A309-152F2AD0A1AF}"/>
                    </a:ext>
                  </a:extLst>
                </p:cNvPr>
                <p:cNvSpPr/>
                <p:nvPr/>
              </p:nvSpPr>
              <p:spPr>
                <a:xfrm>
                  <a:off x="2487169" y="466344"/>
                  <a:ext cx="35232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ar-SA" sz="2800" b="1" cap="none" spc="0" dirty="0">
                      <a:ln w="6600">
                        <a:solidFill>
                          <a:schemeClr val="accent2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chemeClr val="accent2"/>
                        </a:outerShdw>
                      </a:effectLst>
                    </a:rPr>
                    <a:t>ة</a:t>
                  </a:r>
                  <a:endParaRPr lang="en-US" sz="2800" b="1" cap="none" spc="0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endParaRPr>
                </a:p>
              </p:txBody>
            </p:sp>
          </p:grpSp>
          <p:sp>
            <p:nvSpPr>
              <p:cNvPr id="9" name="TextBox 53">
                <a:extLst>
                  <a:ext uri="{FF2B5EF4-FFF2-40B4-BE49-F238E27FC236}">
                    <a16:creationId xmlns:a16="http://schemas.microsoft.com/office/drawing/2014/main" id="{B726699E-FF8D-410C-AB4F-64D5635C4E10}"/>
                  </a:ext>
                </a:extLst>
              </p:cNvPr>
              <p:cNvSpPr txBox="1"/>
              <p:nvPr/>
            </p:nvSpPr>
            <p:spPr>
              <a:xfrm rot="21393787">
                <a:off x="629356" y="472920"/>
                <a:ext cx="706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SA" b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العلوم</a:t>
                </a:r>
                <a:endParaRPr lang="en-US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</p:txBody>
          </p:sp>
          <p:sp>
            <p:nvSpPr>
              <p:cNvPr id="10" name="TextBox 54">
                <a:extLst>
                  <a:ext uri="{FF2B5EF4-FFF2-40B4-BE49-F238E27FC236}">
                    <a16:creationId xmlns:a16="http://schemas.microsoft.com/office/drawing/2014/main" id="{C8879D97-677B-4DA2-B593-8D26303F0DD5}"/>
                  </a:ext>
                </a:extLst>
              </p:cNvPr>
              <p:cNvSpPr txBox="1"/>
              <p:nvPr/>
            </p:nvSpPr>
            <p:spPr>
              <a:xfrm rot="21291467">
                <a:off x="-50061" y="983118"/>
                <a:ext cx="8866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SA" b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6">
                        <a:lumMod val="20000"/>
                        <a:lumOff val="80000"/>
                      </a:schemeClr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الطبيعية</a:t>
                </a:r>
                <a:endParaRPr lang="en-US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</p:txBody>
          </p:sp>
          <p:sp>
            <p:nvSpPr>
              <p:cNvPr id="11" name="Rectangle 55">
                <a:extLst>
                  <a:ext uri="{FF2B5EF4-FFF2-40B4-BE49-F238E27FC236}">
                    <a16:creationId xmlns:a16="http://schemas.microsoft.com/office/drawing/2014/main" id="{836A2925-40BC-4A11-A1EC-A599E3E469C5}"/>
                  </a:ext>
                </a:extLst>
              </p:cNvPr>
              <p:cNvSpPr/>
              <p:nvPr/>
            </p:nvSpPr>
            <p:spPr>
              <a:xfrm rot="20280121">
                <a:off x="1289560" y="312256"/>
                <a:ext cx="410690" cy="40011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ar-SA" sz="2000" b="1" cap="none" spc="0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في</a:t>
                </a:r>
                <a:endParaRPr lang="en-US" sz="20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7317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3300" y="1531038"/>
            <a:ext cx="9999133" cy="266599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ar-SA" dirty="0">
                <a:solidFill>
                  <a:srgbClr val="FF0000"/>
                </a:solidFill>
                <a:cs typeface="+mj-cs"/>
              </a:rPr>
              <a:t>أشكال بعض العناصر</a:t>
            </a:r>
            <a:endParaRPr lang="en-US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208918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8538633" y="6624812"/>
            <a:ext cx="2844800" cy="23314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3FFA6AD-271C-4293-A939-05B411874DA4}" type="slidenum">
              <a:rPr lang="ar-SA" altLang="en-US" smtClean="0">
                <a:solidFill>
                  <a:srgbClr val="B5A788"/>
                </a:solidFill>
                <a:latin typeface="Gill Sans MT" pitchFamily="34" charset="0"/>
              </a:rPr>
              <a:pPr/>
              <a:t>5</a:t>
            </a:fld>
            <a:endParaRPr lang="ar-SA" altLang="en-US">
              <a:solidFill>
                <a:srgbClr val="B5A788"/>
              </a:solidFill>
              <a:latin typeface="Gill Sans MT" pitchFamily="34" charset="0"/>
            </a:endParaRPr>
          </a:p>
        </p:txBody>
      </p:sp>
      <p:pic>
        <p:nvPicPr>
          <p:cNvPr id="2088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700" y="2068662"/>
            <a:ext cx="2032000" cy="729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8900" name="TextBox 3"/>
          <p:cNvSpPr txBox="1">
            <a:spLocks noChangeArrowheads="1"/>
          </p:cNvSpPr>
          <p:nvPr/>
        </p:nvSpPr>
        <p:spPr bwMode="auto">
          <a:xfrm>
            <a:off x="9850966" y="2798515"/>
            <a:ext cx="115146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ar-SA" altLang="en-US" dirty="0">
                <a:solidFill>
                  <a:srgbClr val="000000"/>
                </a:solidFill>
                <a:ea typeface="Majalla UI"/>
                <a:cs typeface="Majalla UI"/>
              </a:rPr>
              <a:t>صوديوم</a:t>
            </a:r>
            <a:endParaRPr lang="en-US" altLang="en-US" dirty="0">
              <a:solidFill>
                <a:srgbClr val="000000"/>
              </a:solidFill>
              <a:ea typeface="Majalla UI"/>
              <a:cs typeface="Majalla UI"/>
            </a:endParaRPr>
          </a:p>
        </p:txBody>
      </p:sp>
      <p:pic>
        <p:nvPicPr>
          <p:cNvPr id="20890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884" y="2283399"/>
            <a:ext cx="2631016" cy="943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8902" name="TextBox 4"/>
          <p:cNvSpPr txBox="1">
            <a:spLocks noChangeArrowheads="1"/>
          </p:cNvSpPr>
          <p:nvPr/>
        </p:nvSpPr>
        <p:spPr bwMode="auto">
          <a:xfrm>
            <a:off x="6515100" y="3252540"/>
            <a:ext cx="1153584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ar-SA" altLang="en-US">
                <a:solidFill>
                  <a:srgbClr val="000000"/>
                </a:solidFill>
                <a:ea typeface="Majalla UI"/>
                <a:cs typeface="Majalla UI"/>
              </a:rPr>
              <a:t>بوتاسيوم</a:t>
            </a:r>
            <a:endParaRPr lang="en-US" altLang="en-US">
              <a:solidFill>
                <a:srgbClr val="000000"/>
              </a:solidFill>
              <a:ea typeface="Majalla UI"/>
              <a:cs typeface="Majalla UI"/>
            </a:endParaRPr>
          </a:p>
        </p:txBody>
      </p:sp>
      <p:pic>
        <p:nvPicPr>
          <p:cNvPr id="20890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51" y="2131170"/>
            <a:ext cx="2916767" cy="851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8904" name="TextBox 5"/>
          <p:cNvSpPr txBox="1">
            <a:spLocks noChangeArrowheads="1"/>
          </p:cNvSpPr>
          <p:nvPr/>
        </p:nvSpPr>
        <p:spPr bwMode="auto">
          <a:xfrm>
            <a:off x="2584451" y="2987428"/>
            <a:ext cx="153458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ar-SA" altLang="en-US">
                <a:solidFill>
                  <a:srgbClr val="000000"/>
                </a:solidFill>
                <a:ea typeface="Majalla UI"/>
                <a:cs typeface="Majalla UI"/>
              </a:rPr>
              <a:t>خارصين</a:t>
            </a:r>
            <a:endParaRPr lang="en-US" altLang="en-US">
              <a:solidFill>
                <a:srgbClr val="000000"/>
              </a:solidFill>
              <a:ea typeface="Majalla UI"/>
              <a:cs typeface="Majalla UI"/>
            </a:endParaRPr>
          </a:p>
        </p:txBody>
      </p:sp>
      <p:pic>
        <p:nvPicPr>
          <p:cNvPr id="20890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3767632"/>
            <a:ext cx="2673351" cy="91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8906" name="TextBox 6"/>
          <p:cNvSpPr txBox="1">
            <a:spLocks noChangeArrowheads="1"/>
          </p:cNvSpPr>
          <p:nvPr/>
        </p:nvSpPr>
        <p:spPr bwMode="auto">
          <a:xfrm>
            <a:off x="9495367" y="4493769"/>
            <a:ext cx="1344084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ar-SA" altLang="en-US">
                <a:solidFill>
                  <a:srgbClr val="000000"/>
                </a:solidFill>
                <a:ea typeface="Majalla UI"/>
                <a:cs typeface="Majalla UI"/>
              </a:rPr>
              <a:t>ماغنسيوم</a:t>
            </a:r>
            <a:endParaRPr lang="en-US" altLang="en-US">
              <a:solidFill>
                <a:srgbClr val="000000"/>
              </a:solidFill>
              <a:ea typeface="Majalla UI"/>
              <a:cs typeface="Majalla UI"/>
            </a:endParaRPr>
          </a:p>
        </p:txBody>
      </p:sp>
      <p:pic>
        <p:nvPicPr>
          <p:cNvPr id="20890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218" y="3487583"/>
            <a:ext cx="2264833" cy="1099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8908" name="TextBox 7"/>
          <p:cNvSpPr txBox="1">
            <a:spLocks noChangeArrowheads="1"/>
          </p:cNvSpPr>
          <p:nvPr/>
        </p:nvSpPr>
        <p:spPr bwMode="auto">
          <a:xfrm>
            <a:off x="1663700" y="4677919"/>
            <a:ext cx="1344084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ar-SA" altLang="en-US">
                <a:solidFill>
                  <a:srgbClr val="000000"/>
                </a:solidFill>
                <a:ea typeface="Majalla UI"/>
                <a:cs typeface="Majalla UI"/>
              </a:rPr>
              <a:t>كالسيوم</a:t>
            </a:r>
            <a:endParaRPr lang="en-US" altLang="en-US">
              <a:solidFill>
                <a:srgbClr val="000000"/>
              </a:solidFill>
              <a:ea typeface="Majalla UI"/>
              <a:cs typeface="Majalla UI"/>
            </a:endParaRPr>
          </a:p>
        </p:txBody>
      </p:sp>
      <p:pic>
        <p:nvPicPr>
          <p:cNvPr id="208909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50" y="5442501"/>
            <a:ext cx="2286000" cy="1094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8910" name="TextBox 8"/>
          <p:cNvSpPr txBox="1">
            <a:spLocks noChangeArrowheads="1"/>
          </p:cNvSpPr>
          <p:nvPr/>
        </p:nvSpPr>
        <p:spPr bwMode="auto">
          <a:xfrm>
            <a:off x="3050117" y="6508705"/>
            <a:ext cx="143086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ar-SA" altLang="en-US">
                <a:solidFill>
                  <a:srgbClr val="000000"/>
                </a:solidFill>
                <a:ea typeface="Majalla UI"/>
                <a:cs typeface="Majalla UI"/>
              </a:rPr>
              <a:t>نحاس</a:t>
            </a:r>
            <a:endParaRPr lang="en-US" altLang="en-US">
              <a:solidFill>
                <a:srgbClr val="000000"/>
              </a:solidFill>
              <a:ea typeface="Majalla UI"/>
              <a:cs typeface="Majalla UI"/>
            </a:endParaRPr>
          </a:p>
        </p:txBody>
      </p:sp>
      <p:pic>
        <p:nvPicPr>
          <p:cNvPr id="20891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700" y="5442501"/>
            <a:ext cx="2286000" cy="1094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8912" name="TextBox 9"/>
          <p:cNvSpPr txBox="1">
            <a:spLocks noChangeArrowheads="1"/>
          </p:cNvSpPr>
          <p:nvPr/>
        </p:nvSpPr>
        <p:spPr bwMode="auto">
          <a:xfrm>
            <a:off x="9658351" y="6480130"/>
            <a:ext cx="1536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ar-SA" altLang="en-US">
                <a:solidFill>
                  <a:srgbClr val="000000"/>
                </a:solidFill>
                <a:ea typeface="Majalla UI"/>
                <a:cs typeface="Majalla UI"/>
              </a:rPr>
              <a:t>ألومنيوم</a:t>
            </a:r>
            <a:endParaRPr lang="en-US" altLang="en-US">
              <a:solidFill>
                <a:srgbClr val="000000"/>
              </a:solidFill>
              <a:ea typeface="Majalla UI"/>
              <a:cs typeface="Majalla UI"/>
            </a:endParaRPr>
          </a:p>
        </p:txBody>
      </p:sp>
      <p:pic>
        <p:nvPicPr>
          <p:cNvPr id="208913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118" y="5660524"/>
            <a:ext cx="2652183" cy="938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8914" name="TextBox 10"/>
          <p:cNvSpPr txBox="1">
            <a:spLocks noChangeArrowheads="1"/>
          </p:cNvSpPr>
          <p:nvPr/>
        </p:nvSpPr>
        <p:spPr bwMode="auto">
          <a:xfrm>
            <a:off x="6949017" y="6462669"/>
            <a:ext cx="1056216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ar-SA" altLang="en-US">
                <a:solidFill>
                  <a:srgbClr val="000000"/>
                </a:solidFill>
                <a:ea typeface="Majalla UI"/>
                <a:cs typeface="Majalla UI"/>
              </a:rPr>
              <a:t>كربون</a:t>
            </a:r>
            <a:endParaRPr lang="en-US" altLang="en-US">
              <a:solidFill>
                <a:srgbClr val="000000"/>
              </a:solidFill>
              <a:ea typeface="Majalla UI"/>
              <a:cs typeface="Majalla UI"/>
            </a:endParaRPr>
          </a:p>
        </p:txBody>
      </p:sp>
      <p:pic>
        <p:nvPicPr>
          <p:cNvPr id="208916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666" y="4016794"/>
            <a:ext cx="2448984" cy="1016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8917" name="TextBox 11"/>
          <p:cNvSpPr txBox="1">
            <a:spLocks noChangeArrowheads="1"/>
          </p:cNvSpPr>
          <p:nvPr/>
        </p:nvSpPr>
        <p:spPr bwMode="auto">
          <a:xfrm>
            <a:off x="6098117" y="5006532"/>
            <a:ext cx="134408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ar-SA" altLang="en-US">
                <a:solidFill>
                  <a:srgbClr val="000000"/>
                </a:solidFill>
                <a:ea typeface="Majalla UI"/>
                <a:cs typeface="Majalla UI"/>
              </a:rPr>
              <a:t>ذهب</a:t>
            </a:r>
            <a:endParaRPr lang="en-US" altLang="en-US">
              <a:solidFill>
                <a:srgbClr val="000000"/>
              </a:solidFill>
              <a:ea typeface="Majalla UI"/>
              <a:cs typeface="Majalla UI"/>
            </a:endParaRPr>
          </a:p>
        </p:txBody>
      </p:sp>
      <p:grpSp>
        <p:nvGrpSpPr>
          <p:cNvPr id="42" name="مجموعة 41"/>
          <p:cNvGrpSpPr/>
          <p:nvPr/>
        </p:nvGrpSpPr>
        <p:grpSpPr>
          <a:xfrm>
            <a:off x="-50058" y="70884"/>
            <a:ext cx="12242058" cy="6842106"/>
            <a:chOff x="-50058" y="70884"/>
            <a:chExt cx="12242058" cy="6842106"/>
          </a:xfrm>
        </p:grpSpPr>
        <p:grpSp>
          <p:nvGrpSpPr>
            <p:cNvPr id="43" name="مجموعة 42"/>
            <p:cNvGrpSpPr/>
            <p:nvPr/>
          </p:nvGrpSpPr>
          <p:grpSpPr>
            <a:xfrm>
              <a:off x="-46829" y="6276749"/>
              <a:ext cx="12238829" cy="636241"/>
              <a:chOff x="-46829" y="6276745"/>
              <a:chExt cx="12238829" cy="636241"/>
            </a:xfrm>
          </p:grpSpPr>
          <p:sp>
            <p:nvSpPr>
              <p:cNvPr id="54" name="TextBox 12">
                <a:extLst>
                  <a:ext uri="{FF2B5EF4-FFF2-40B4-BE49-F238E27FC236}">
                    <a16:creationId xmlns:a16="http://schemas.microsoft.com/office/drawing/2014/main" id="{5263B5FD-53D7-4FF0-A7C8-D80077DE792C}"/>
                  </a:ext>
                </a:extLst>
              </p:cNvPr>
              <p:cNvSpPr txBox="1"/>
              <p:nvPr/>
            </p:nvSpPr>
            <p:spPr>
              <a:xfrm>
                <a:off x="2200925" y="6570926"/>
                <a:ext cx="9991075" cy="26161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1100" dirty="0">
                    <a:solidFill>
                      <a:schemeClr val="accent3">
                        <a:lumMod val="75000"/>
                      </a:schemeClr>
                    </a:solidFill>
                  </a:rPr>
                  <a:t>مقرر مقدمة في العلوم الطبيعية – فصل الفيزياء – قسم الكيمياء – كلية العلوم - جامعة الملك عبدالعزيز – 2019 م</a:t>
                </a:r>
                <a:endParaRPr lang="en-US" sz="1100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55" name="Group 38">
                <a:extLst>
                  <a:ext uri="{FF2B5EF4-FFF2-40B4-BE49-F238E27FC236}">
                    <a16:creationId xmlns:a16="http://schemas.microsoft.com/office/drawing/2014/main" id="{7AECDE4D-1849-406B-8FBB-F9C41410D5ED}"/>
                  </a:ext>
                </a:extLst>
              </p:cNvPr>
              <p:cNvGrpSpPr/>
              <p:nvPr/>
            </p:nvGrpSpPr>
            <p:grpSpPr>
              <a:xfrm>
                <a:off x="-46829" y="6276745"/>
                <a:ext cx="2209247" cy="636241"/>
                <a:chOff x="-46829" y="6276745"/>
                <a:chExt cx="2209247" cy="636241"/>
              </a:xfrm>
            </p:grpSpPr>
            <p:grpSp>
              <p:nvGrpSpPr>
                <p:cNvPr id="56" name="Group 37">
                  <a:extLst>
                    <a:ext uri="{FF2B5EF4-FFF2-40B4-BE49-F238E27FC236}">
                      <a16:creationId xmlns:a16="http://schemas.microsoft.com/office/drawing/2014/main" id="{29E13F30-7C38-4EF8-8FDE-A60875DF1610}"/>
                    </a:ext>
                  </a:extLst>
                </p:cNvPr>
                <p:cNvGrpSpPr/>
                <p:nvPr/>
              </p:nvGrpSpPr>
              <p:grpSpPr>
                <a:xfrm>
                  <a:off x="836728" y="6276745"/>
                  <a:ext cx="1325690" cy="636241"/>
                  <a:chOff x="836728" y="6276745"/>
                  <a:chExt cx="1325690" cy="636241"/>
                </a:xfrm>
              </p:grpSpPr>
              <p:sp>
                <p:nvSpPr>
                  <p:cNvPr id="58" name="Rectangle 14">
                    <a:extLst>
                      <a:ext uri="{FF2B5EF4-FFF2-40B4-BE49-F238E27FC236}">
                        <a16:creationId xmlns:a16="http://schemas.microsoft.com/office/drawing/2014/main" id="{2BCF4F4A-2A1F-49E3-AE44-7FA5C3524AB3}"/>
                      </a:ext>
                    </a:extLst>
                  </p:cNvPr>
                  <p:cNvSpPr/>
                  <p:nvPr/>
                </p:nvSpPr>
                <p:spPr>
                  <a:xfrm>
                    <a:off x="836728" y="6379537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2800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</a:rPr>
                      <a:t>2</a:t>
                    </a:r>
                  </a:p>
                </p:txBody>
              </p:sp>
              <p:sp>
                <p:nvSpPr>
                  <p:cNvPr id="59" name="Rectangle 15">
                    <a:extLst>
                      <a:ext uri="{FF2B5EF4-FFF2-40B4-BE49-F238E27FC236}">
                        <a16:creationId xmlns:a16="http://schemas.microsoft.com/office/drawing/2014/main" id="{65D5A948-2EFA-4484-9CD9-7A1E4BFA561D}"/>
                      </a:ext>
                    </a:extLst>
                  </p:cNvPr>
                  <p:cNvSpPr/>
                  <p:nvPr/>
                </p:nvSpPr>
                <p:spPr>
                  <a:xfrm>
                    <a:off x="1382535" y="6276745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2800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</a:rPr>
                      <a:t>0</a:t>
                    </a:r>
                  </a:p>
                </p:txBody>
              </p:sp>
              <p:sp>
                <p:nvSpPr>
                  <p:cNvPr id="60" name="Rectangle 17">
                    <a:extLst>
                      <a:ext uri="{FF2B5EF4-FFF2-40B4-BE49-F238E27FC236}">
                        <a16:creationId xmlns:a16="http://schemas.microsoft.com/office/drawing/2014/main" id="{140B63B1-4755-4AE6-9777-B08FDB0311AE}"/>
                      </a:ext>
                    </a:extLst>
                  </p:cNvPr>
                  <p:cNvSpPr/>
                  <p:nvPr/>
                </p:nvSpPr>
                <p:spPr>
                  <a:xfrm>
                    <a:off x="1795010" y="6389766"/>
                    <a:ext cx="367408" cy="52322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2800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</a:rPr>
                      <a:t>5</a:t>
                    </a:r>
                  </a:p>
                </p:txBody>
              </p:sp>
            </p:grpSp>
            <p:sp>
              <p:nvSpPr>
                <p:cNvPr id="57" name="Rectangle 18">
                  <a:extLst>
                    <a:ext uri="{FF2B5EF4-FFF2-40B4-BE49-F238E27FC236}">
                      <a16:creationId xmlns:a16="http://schemas.microsoft.com/office/drawing/2014/main" id="{73610869-FFF4-4249-959D-FA8C250B2233}"/>
                    </a:ext>
                  </a:extLst>
                </p:cNvPr>
                <p:cNvSpPr/>
                <p:nvPr/>
              </p:nvSpPr>
              <p:spPr>
                <a:xfrm>
                  <a:off x="-46829" y="6432702"/>
                  <a:ext cx="856325" cy="43088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22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Chem</a:t>
                  </a:r>
                </a:p>
              </p:txBody>
            </p:sp>
          </p:grpSp>
        </p:grpSp>
        <p:grpSp>
          <p:nvGrpSpPr>
            <p:cNvPr id="44" name="Group 65">
              <a:extLst>
                <a:ext uri="{FF2B5EF4-FFF2-40B4-BE49-F238E27FC236}">
                  <a16:creationId xmlns:a16="http://schemas.microsoft.com/office/drawing/2014/main" id="{19F31CE1-23BD-462D-BDB2-843E29F9B493}"/>
                </a:ext>
              </a:extLst>
            </p:cNvPr>
            <p:cNvGrpSpPr/>
            <p:nvPr/>
          </p:nvGrpSpPr>
          <p:grpSpPr>
            <a:xfrm>
              <a:off x="-50058" y="70884"/>
              <a:ext cx="4242015" cy="1281566"/>
              <a:chOff x="-50061" y="70884"/>
              <a:chExt cx="4242015" cy="1281566"/>
            </a:xfrm>
          </p:grpSpPr>
          <p:grpSp>
            <p:nvGrpSpPr>
              <p:cNvPr id="45" name="Group 39">
                <a:extLst>
                  <a:ext uri="{FF2B5EF4-FFF2-40B4-BE49-F238E27FC236}">
                    <a16:creationId xmlns:a16="http://schemas.microsoft.com/office/drawing/2014/main" id="{3FBA8D37-E86B-48BF-A914-2A1891C14DA7}"/>
                  </a:ext>
                </a:extLst>
              </p:cNvPr>
              <p:cNvGrpSpPr/>
              <p:nvPr/>
            </p:nvGrpSpPr>
            <p:grpSpPr>
              <a:xfrm>
                <a:off x="2487169" y="70884"/>
                <a:ext cx="1704785" cy="918680"/>
                <a:chOff x="2487169" y="70884"/>
                <a:chExt cx="1704785" cy="918680"/>
              </a:xfrm>
            </p:grpSpPr>
            <p:sp>
              <p:nvSpPr>
                <p:cNvPr id="49" name="Rectangle 20">
                  <a:extLst>
                    <a:ext uri="{FF2B5EF4-FFF2-40B4-BE49-F238E27FC236}">
                      <a16:creationId xmlns:a16="http://schemas.microsoft.com/office/drawing/2014/main" id="{23C83B79-08AF-47EE-97AD-8E9AE9291333}"/>
                    </a:ext>
                  </a:extLst>
                </p:cNvPr>
                <p:cNvSpPr/>
                <p:nvPr/>
              </p:nvSpPr>
              <p:spPr>
                <a:xfrm>
                  <a:off x="3816948" y="708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ar-SA" sz="2800" b="1" cap="none" spc="0" dirty="0">
                      <a:ln w="6600">
                        <a:solidFill>
                          <a:schemeClr val="accent2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chemeClr val="accent2"/>
                        </a:outerShdw>
                      </a:effectLst>
                    </a:rPr>
                    <a:t>م</a:t>
                  </a:r>
                  <a:endParaRPr lang="en-US" sz="2800" b="1" cap="none" spc="0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endParaRPr>
                </a:p>
              </p:txBody>
            </p:sp>
            <p:sp>
              <p:nvSpPr>
                <p:cNvPr id="50" name="Rectangle 21">
                  <a:extLst>
                    <a:ext uri="{FF2B5EF4-FFF2-40B4-BE49-F238E27FC236}">
                      <a16:creationId xmlns:a16="http://schemas.microsoft.com/office/drawing/2014/main" id="{474D89E4-13A4-4F86-8BB7-BC867366CD3D}"/>
                    </a:ext>
                  </a:extLst>
                </p:cNvPr>
                <p:cNvSpPr/>
                <p:nvPr/>
              </p:nvSpPr>
              <p:spPr>
                <a:xfrm>
                  <a:off x="3402420" y="2232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ar-SA" sz="2800" b="1" cap="none" spc="0" dirty="0">
                      <a:ln w="6600">
                        <a:solidFill>
                          <a:schemeClr val="accent2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chemeClr val="accent2"/>
                        </a:outerShdw>
                      </a:effectLst>
                    </a:rPr>
                    <a:t>ق</a:t>
                  </a:r>
                  <a:endParaRPr lang="en-US" sz="2800" b="1" cap="none" spc="0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endParaRPr>
                </a:p>
              </p:txBody>
            </p:sp>
            <p:sp>
              <p:nvSpPr>
                <p:cNvPr id="51" name="Rectangle 22">
                  <a:extLst>
                    <a:ext uri="{FF2B5EF4-FFF2-40B4-BE49-F238E27FC236}">
                      <a16:creationId xmlns:a16="http://schemas.microsoft.com/office/drawing/2014/main" id="{E30B3B8E-52C3-4C18-9B6C-C1F350B7AA0E}"/>
                    </a:ext>
                  </a:extLst>
                </p:cNvPr>
                <p:cNvSpPr/>
                <p:nvPr/>
              </p:nvSpPr>
              <p:spPr>
                <a:xfrm>
                  <a:off x="3072384" y="201168"/>
                  <a:ext cx="306606" cy="52017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ar-SA" sz="2800" b="1" cap="none" spc="0" dirty="0">
                      <a:ln w="6600">
                        <a:solidFill>
                          <a:schemeClr val="accent2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chemeClr val="accent2"/>
                        </a:outerShdw>
                      </a:effectLst>
                    </a:rPr>
                    <a:t>د</a:t>
                  </a:r>
                  <a:endParaRPr lang="en-US" sz="2800" b="1" cap="none" spc="0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endParaRPr>
                </a:p>
              </p:txBody>
            </p:sp>
            <p:sp>
              <p:nvSpPr>
                <p:cNvPr id="52" name="Rectangle 23">
                  <a:extLst>
                    <a:ext uri="{FF2B5EF4-FFF2-40B4-BE49-F238E27FC236}">
                      <a16:creationId xmlns:a16="http://schemas.microsoft.com/office/drawing/2014/main" id="{941CBD46-B487-4DA2-89F3-1668C0313DE9}"/>
                    </a:ext>
                  </a:extLst>
                </p:cNvPr>
                <p:cNvSpPr/>
                <p:nvPr/>
              </p:nvSpPr>
              <p:spPr>
                <a:xfrm>
                  <a:off x="2758439" y="252984"/>
                  <a:ext cx="309655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ar-SA" sz="2800" b="1" cap="none" spc="0" dirty="0">
                      <a:ln w="6600">
                        <a:solidFill>
                          <a:schemeClr val="accent2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chemeClr val="accent2"/>
                        </a:outerShdw>
                      </a:effectLst>
                    </a:rPr>
                    <a:t>م</a:t>
                  </a:r>
                  <a:endParaRPr lang="en-US" sz="2800" b="1" cap="none" spc="0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endParaRPr>
                </a:p>
              </p:txBody>
            </p:sp>
            <p:sp>
              <p:nvSpPr>
                <p:cNvPr id="53" name="Rectangle 24">
                  <a:extLst>
                    <a:ext uri="{FF2B5EF4-FFF2-40B4-BE49-F238E27FC236}">
                      <a16:creationId xmlns:a16="http://schemas.microsoft.com/office/drawing/2014/main" id="{BD768F26-7EBC-47AC-A309-152F2AD0A1AF}"/>
                    </a:ext>
                  </a:extLst>
                </p:cNvPr>
                <p:cNvSpPr/>
                <p:nvPr/>
              </p:nvSpPr>
              <p:spPr>
                <a:xfrm>
                  <a:off x="2487169" y="466344"/>
                  <a:ext cx="35232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ar-SA" sz="2800" b="1" cap="none" spc="0" dirty="0">
                      <a:ln w="6600">
                        <a:solidFill>
                          <a:schemeClr val="accent2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chemeClr val="accent2"/>
                        </a:outerShdw>
                      </a:effectLst>
                    </a:rPr>
                    <a:t>ة</a:t>
                  </a:r>
                  <a:endParaRPr lang="en-US" sz="2800" b="1" cap="none" spc="0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endParaRPr>
                </a:p>
              </p:txBody>
            </p:sp>
          </p:grpSp>
          <p:sp>
            <p:nvSpPr>
              <p:cNvPr id="46" name="TextBox 53">
                <a:extLst>
                  <a:ext uri="{FF2B5EF4-FFF2-40B4-BE49-F238E27FC236}">
                    <a16:creationId xmlns:a16="http://schemas.microsoft.com/office/drawing/2014/main" id="{B726699E-FF8D-410C-AB4F-64D5635C4E10}"/>
                  </a:ext>
                </a:extLst>
              </p:cNvPr>
              <p:cNvSpPr txBox="1"/>
              <p:nvPr/>
            </p:nvSpPr>
            <p:spPr>
              <a:xfrm rot="21393787">
                <a:off x="629356" y="472920"/>
                <a:ext cx="706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SA" b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العلوم</a:t>
                </a:r>
                <a:endParaRPr lang="en-US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</p:txBody>
          </p:sp>
          <p:sp>
            <p:nvSpPr>
              <p:cNvPr id="47" name="TextBox 54">
                <a:extLst>
                  <a:ext uri="{FF2B5EF4-FFF2-40B4-BE49-F238E27FC236}">
                    <a16:creationId xmlns:a16="http://schemas.microsoft.com/office/drawing/2014/main" id="{C8879D97-677B-4DA2-B593-8D26303F0DD5}"/>
                  </a:ext>
                </a:extLst>
              </p:cNvPr>
              <p:cNvSpPr txBox="1"/>
              <p:nvPr/>
            </p:nvSpPr>
            <p:spPr>
              <a:xfrm rot="21291467">
                <a:off x="-50061" y="983118"/>
                <a:ext cx="8866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SA" b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6">
                        <a:lumMod val="20000"/>
                        <a:lumOff val="80000"/>
                      </a:schemeClr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الطبيعية</a:t>
                </a:r>
                <a:endParaRPr lang="en-US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</p:txBody>
          </p:sp>
          <p:sp>
            <p:nvSpPr>
              <p:cNvPr id="48" name="Rectangle 55">
                <a:extLst>
                  <a:ext uri="{FF2B5EF4-FFF2-40B4-BE49-F238E27FC236}">
                    <a16:creationId xmlns:a16="http://schemas.microsoft.com/office/drawing/2014/main" id="{836A2925-40BC-4A11-A1EC-A599E3E469C5}"/>
                  </a:ext>
                </a:extLst>
              </p:cNvPr>
              <p:cNvSpPr/>
              <p:nvPr/>
            </p:nvSpPr>
            <p:spPr>
              <a:xfrm rot="20280121">
                <a:off x="1289560" y="312256"/>
                <a:ext cx="410690" cy="40011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ar-SA" sz="2000" b="1" cap="none" spc="0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في</a:t>
                </a:r>
                <a:endParaRPr lang="en-US" sz="20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33847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2839" y="1229981"/>
            <a:ext cx="9999133" cy="63341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ar-SA" sz="4000" dirty="0">
                <a:solidFill>
                  <a:srgbClr val="FF0000"/>
                </a:solidFill>
                <a:cs typeface="+mj-cs"/>
              </a:rPr>
              <a:t>تسمية وكتابة العناصر</a:t>
            </a:r>
            <a:endParaRPr lang="en-US" sz="4000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209923" name="Content Placeholder 2"/>
          <p:cNvSpPr>
            <a:spLocks noGrp="1"/>
          </p:cNvSpPr>
          <p:nvPr>
            <p:ph idx="1"/>
          </p:nvPr>
        </p:nvSpPr>
        <p:spPr>
          <a:xfrm>
            <a:off x="1200152" y="1978930"/>
            <a:ext cx="10712449" cy="4515134"/>
          </a:xfrm>
        </p:spPr>
        <p:txBody>
          <a:bodyPr/>
          <a:lstStyle/>
          <a:p>
            <a:pPr algn="r" rtl="1"/>
            <a:r>
              <a:rPr lang="ar-SA" altLang="en-US" sz="2800" dirty="0"/>
              <a:t>الكيميائيون يستخدمون لرموز العناصر حرف أو حرفين أو (نادراً) ثلاثة أحرف.</a:t>
            </a:r>
          </a:p>
          <a:p>
            <a:pPr algn="r" rtl="1"/>
            <a:r>
              <a:rPr lang="ar-SA" altLang="en-US" sz="2800" dirty="0"/>
              <a:t>الحرف الأول دائماً يكتب بحرف كبير </a:t>
            </a:r>
            <a:r>
              <a:rPr lang="en-US" altLang="en-US" sz="2800" dirty="0"/>
              <a:t>(capital letter)</a:t>
            </a:r>
            <a:r>
              <a:rPr lang="ar-SA" altLang="en-US" sz="2800" dirty="0"/>
              <a:t> وبقية الأحرف صغيرة </a:t>
            </a:r>
            <a:r>
              <a:rPr lang="en-US" altLang="en-US" sz="2800" dirty="0"/>
              <a:t>(small letters)</a:t>
            </a:r>
            <a:r>
              <a:rPr lang="ar-SA" altLang="en-US" sz="2800" dirty="0"/>
              <a:t>.</a:t>
            </a:r>
          </a:p>
          <a:p>
            <a:pPr algn="r" rtl="1"/>
            <a:r>
              <a:rPr lang="en-US" altLang="en-US" sz="2800" dirty="0"/>
              <a:t>Co</a:t>
            </a:r>
            <a:r>
              <a:rPr lang="ar-SA" altLang="en-US" sz="2800" dirty="0"/>
              <a:t> رمز عنصر الكوبلت، بينما </a:t>
            </a:r>
            <a:r>
              <a:rPr lang="en-US" altLang="en-US" sz="2800" dirty="0"/>
              <a:t>CO</a:t>
            </a:r>
            <a:r>
              <a:rPr lang="ar-SA" altLang="en-US" sz="2800" dirty="0"/>
              <a:t> صيغة أول أكسيد الكربون.</a:t>
            </a:r>
          </a:p>
          <a:p>
            <a:pPr algn="r" rtl="1"/>
            <a:r>
              <a:rPr lang="ar-SA" altLang="en-US" sz="2800" dirty="0">
                <a:solidFill>
                  <a:srgbClr val="000000"/>
                </a:solidFill>
              </a:rPr>
              <a:t>معظم رموز العناصر مشتقة من أسمائها باللغة الإنجليزية (مثل رمز </a:t>
            </a:r>
            <a:r>
              <a:rPr lang="ar-SA" altLang="en-US" sz="2800" dirty="0" err="1">
                <a:solidFill>
                  <a:srgbClr val="000000"/>
                </a:solidFill>
              </a:rPr>
              <a:t>الكالسوم</a:t>
            </a:r>
            <a:r>
              <a:rPr lang="ar-SA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Ca</a:t>
            </a:r>
            <a:r>
              <a:rPr lang="ar-SA" altLang="en-US" sz="2800" dirty="0">
                <a:solidFill>
                  <a:srgbClr val="000000"/>
                </a:solidFill>
              </a:rPr>
              <a:t> مشتق من كلمة </a:t>
            </a:r>
            <a:r>
              <a:rPr lang="en-US" altLang="en-US" sz="2800" dirty="0">
                <a:solidFill>
                  <a:srgbClr val="000000"/>
                </a:solidFill>
              </a:rPr>
              <a:t>calcium</a:t>
            </a:r>
            <a:r>
              <a:rPr lang="ar-SA" altLang="en-US" sz="2800" dirty="0">
                <a:solidFill>
                  <a:srgbClr val="000000"/>
                </a:solidFill>
              </a:rPr>
              <a:t>.</a:t>
            </a:r>
            <a:endParaRPr lang="ar-SA" altLang="en-US" sz="2800" dirty="0"/>
          </a:p>
          <a:p>
            <a:pPr algn="r" rtl="1"/>
            <a:r>
              <a:rPr lang="ar-SA" altLang="en-US" sz="2800" dirty="0"/>
              <a:t>رموز بعض العناصر مشتقة من أسماء لاتينية، مثلاً الذهب </a:t>
            </a:r>
            <a:r>
              <a:rPr lang="en-US" altLang="en-US" sz="2800" dirty="0"/>
              <a:t>(gold)</a:t>
            </a:r>
            <a:r>
              <a:rPr lang="ar-SA" altLang="en-US" sz="2800" dirty="0"/>
              <a:t> رمزه </a:t>
            </a:r>
            <a:r>
              <a:rPr lang="en-US" altLang="en-US" sz="2800" dirty="0"/>
              <a:t>Au</a:t>
            </a:r>
            <a:r>
              <a:rPr lang="ar-SA" altLang="en-US" sz="2800" dirty="0"/>
              <a:t> مشتق من كلمة </a:t>
            </a:r>
            <a:r>
              <a:rPr lang="en-US" altLang="en-US" sz="2800" dirty="0"/>
              <a:t>aurum</a:t>
            </a:r>
            <a:r>
              <a:rPr lang="ar-SA" altLang="en-US" sz="2800" dirty="0"/>
              <a:t> ، والحديد </a:t>
            </a:r>
            <a:r>
              <a:rPr lang="en-US" altLang="en-US" sz="2800" dirty="0"/>
              <a:t>(iron)</a:t>
            </a:r>
            <a:r>
              <a:rPr lang="ar-SA" altLang="en-US" sz="2800" dirty="0"/>
              <a:t> رمزه </a:t>
            </a:r>
            <a:r>
              <a:rPr lang="en-US" altLang="en-US" sz="2800" dirty="0"/>
              <a:t>Fe</a:t>
            </a:r>
            <a:r>
              <a:rPr lang="ar-SA" altLang="en-US" sz="2800" dirty="0"/>
              <a:t> من كلمة </a:t>
            </a:r>
            <a:r>
              <a:rPr lang="en-US" altLang="en-US" sz="2800" dirty="0" err="1"/>
              <a:t>ferrum</a:t>
            </a:r>
            <a:r>
              <a:rPr lang="ar-SA" altLang="en-US" sz="2800" dirty="0"/>
              <a:t> ، والصوديوم رمزه </a:t>
            </a:r>
            <a:r>
              <a:rPr lang="en-US" altLang="en-US" sz="2800" dirty="0"/>
              <a:t>Na</a:t>
            </a:r>
            <a:r>
              <a:rPr lang="ar-SA" altLang="en-US" sz="2800" dirty="0"/>
              <a:t> من كلمة </a:t>
            </a:r>
            <a:r>
              <a:rPr lang="en-US" altLang="en-US" sz="2800" dirty="0" err="1"/>
              <a:t>natrium</a:t>
            </a:r>
            <a:r>
              <a:rPr lang="ar-SA" altLang="en-US" sz="2800" dirty="0"/>
              <a:t>.</a:t>
            </a:r>
            <a:endParaRPr lang="en-US" altLang="en-US" sz="2800" dirty="0"/>
          </a:p>
        </p:txBody>
      </p:sp>
      <p:sp>
        <p:nvSpPr>
          <p:cNvPr id="209924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212FBC69-5BAA-4535-9C24-89EB795D2ED9}" type="slidenum">
              <a:rPr lang="ar-SA" altLang="en-US" smtClean="0">
                <a:solidFill>
                  <a:srgbClr val="B5A788"/>
                </a:solidFill>
                <a:latin typeface="Gill Sans MT" pitchFamily="34" charset="0"/>
              </a:rPr>
              <a:pPr/>
              <a:t>6</a:t>
            </a:fld>
            <a:endParaRPr lang="ar-SA" altLang="en-US">
              <a:solidFill>
                <a:srgbClr val="B5A788"/>
              </a:solidFill>
              <a:latin typeface="Gill Sans MT" pitchFamily="34" charset="0"/>
            </a:endParaRPr>
          </a:p>
        </p:txBody>
      </p:sp>
      <p:grpSp>
        <p:nvGrpSpPr>
          <p:cNvPr id="5" name="مجموعة 4"/>
          <p:cNvGrpSpPr/>
          <p:nvPr/>
        </p:nvGrpSpPr>
        <p:grpSpPr>
          <a:xfrm>
            <a:off x="-50058" y="70884"/>
            <a:ext cx="12242058" cy="6842106"/>
            <a:chOff x="-50058" y="70884"/>
            <a:chExt cx="12242058" cy="6842106"/>
          </a:xfrm>
        </p:grpSpPr>
        <p:grpSp>
          <p:nvGrpSpPr>
            <p:cNvPr id="6" name="مجموعة 5"/>
            <p:cNvGrpSpPr/>
            <p:nvPr/>
          </p:nvGrpSpPr>
          <p:grpSpPr>
            <a:xfrm>
              <a:off x="-46829" y="6276749"/>
              <a:ext cx="12238829" cy="636241"/>
              <a:chOff x="-46829" y="6276745"/>
              <a:chExt cx="12238829" cy="636241"/>
            </a:xfrm>
          </p:grpSpPr>
          <p:sp>
            <p:nvSpPr>
              <p:cNvPr id="17" name="TextBox 12">
                <a:extLst>
                  <a:ext uri="{FF2B5EF4-FFF2-40B4-BE49-F238E27FC236}">
                    <a16:creationId xmlns:a16="http://schemas.microsoft.com/office/drawing/2014/main" id="{5263B5FD-53D7-4FF0-A7C8-D80077DE792C}"/>
                  </a:ext>
                </a:extLst>
              </p:cNvPr>
              <p:cNvSpPr txBox="1"/>
              <p:nvPr/>
            </p:nvSpPr>
            <p:spPr>
              <a:xfrm>
                <a:off x="2200925" y="6570926"/>
                <a:ext cx="9991075" cy="26161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1100" dirty="0">
                    <a:solidFill>
                      <a:schemeClr val="accent3">
                        <a:lumMod val="75000"/>
                      </a:schemeClr>
                    </a:solidFill>
                  </a:rPr>
                  <a:t>مقرر مقدمة في العلوم الطبيعية – فصل الفيزياء – قسم الكيمياء – كلية العلوم - جامعة الملك عبدالعزيز – 2019 م</a:t>
                </a:r>
                <a:endParaRPr lang="en-US" sz="1100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18" name="Group 38">
                <a:extLst>
                  <a:ext uri="{FF2B5EF4-FFF2-40B4-BE49-F238E27FC236}">
                    <a16:creationId xmlns:a16="http://schemas.microsoft.com/office/drawing/2014/main" id="{7AECDE4D-1849-406B-8FBB-F9C41410D5ED}"/>
                  </a:ext>
                </a:extLst>
              </p:cNvPr>
              <p:cNvGrpSpPr/>
              <p:nvPr/>
            </p:nvGrpSpPr>
            <p:grpSpPr>
              <a:xfrm>
                <a:off x="-46829" y="6276745"/>
                <a:ext cx="2209247" cy="636241"/>
                <a:chOff x="-46829" y="6276745"/>
                <a:chExt cx="2209247" cy="636241"/>
              </a:xfrm>
            </p:grpSpPr>
            <p:grpSp>
              <p:nvGrpSpPr>
                <p:cNvPr id="19" name="Group 37">
                  <a:extLst>
                    <a:ext uri="{FF2B5EF4-FFF2-40B4-BE49-F238E27FC236}">
                      <a16:creationId xmlns:a16="http://schemas.microsoft.com/office/drawing/2014/main" id="{29E13F30-7C38-4EF8-8FDE-A60875DF1610}"/>
                    </a:ext>
                  </a:extLst>
                </p:cNvPr>
                <p:cNvGrpSpPr/>
                <p:nvPr/>
              </p:nvGrpSpPr>
              <p:grpSpPr>
                <a:xfrm>
                  <a:off x="836728" y="6276745"/>
                  <a:ext cx="1325690" cy="636241"/>
                  <a:chOff x="836728" y="6276745"/>
                  <a:chExt cx="1325690" cy="636241"/>
                </a:xfrm>
              </p:grpSpPr>
              <p:sp>
                <p:nvSpPr>
                  <p:cNvPr id="21" name="Rectangle 14">
                    <a:extLst>
                      <a:ext uri="{FF2B5EF4-FFF2-40B4-BE49-F238E27FC236}">
                        <a16:creationId xmlns:a16="http://schemas.microsoft.com/office/drawing/2014/main" id="{2BCF4F4A-2A1F-49E3-AE44-7FA5C3524AB3}"/>
                      </a:ext>
                    </a:extLst>
                  </p:cNvPr>
                  <p:cNvSpPr/>
                  <p:nvPr/>
                </p:nvSpPr>
                <p:spPr>
                  <a:xfrm>
                    <a:off x="836728" y="6379537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2800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</a:rPr>
                      <a:t>2</a:t>
                    </a:r>
                  </a:p>
                </p:txBody>
              </p:sp>
              <p:sp>
                <p:nvSpPr>
                  <p:cNvPr id="22" name="Rectangle 15">
                    <a:extLst>
                      <a:ext uri="{FF2B5EF4-FFF2-40B4-BE49-F238E27FC236}">
                        <a16:creationId xmlns:a16="http://schemas.microsoft.com/office/drawing/2014/main" id="{65D5A948-2EFA-4484-9CD9-7A1E4BFA561D}"/>
                      </a:ext>
                    </a:extLst>
                  </p:cNvPr>
                  <p:cNvSpPr/>
                  <p:nvPr/>
                </p:nvSpPr>
                <p:spPr>
                  <a:xfrm>
                    <a:off x="1382535" y="6276745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2800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</a:rPr>
                      <a:t>0</a:t>
                    </a:r>
                  </a:p>
                </p:txBody>
              </p:sp>
              <p:sp>
                <p:nvSpPr>
                  <p:cNvPr id="23" name="Rectangle 17">
                    <a:extLst>
                      <a:ext uri="{FF2B5EF4-FFF2-40B4-BE49-F238E27FC236}">
                        <a16:creationId xmlns:a16="http://schemas.microsoft.com/office/drawing/2014/main" id="{140B63B1-4755-4AE6-9777-B08FDB0311AE}"/>
                      </a:ext>
                    </a:extLst>
                  </p:cNvPr>
                  <p:cNvSpPr/>
                  <p:nvPr/>
                </p:nvSpPr>
                <p:spPr>
                  <a:xfrm>
                    <a:off x="1795010" y="6389766"/>
                    <a:ext cx="367408" cy="52322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2800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</a:rPr>
                      <a:t>5</a:t>
                    </a:r>
                  </a:p>
                </p:txBody>
              </p:sp>
            </p:grpSp>
            <p:sp>
              <p:nvSpPr>
                <p:cNvPr id="20" name="Rectangle 18">
                  <a:extLst>
                    <a:ext uri="{FF2B5EF4-FFF2-40B4-BE49-F238E27FC236}">
                      <a16:creationId xmlns:a16="http://schemas.microsoft.com/office/drawing/2014/main" id="{73610869-FFF4-4249-959D-FA8C250B2233}"/>
                    </a:ext>
                  </a:extLst>
                </p:cNvPr>
                <p:cNvSpPr/>
                <p:nvPr/>
              </p:nvSpPr>
              <p:spPr>
                <a:xfrm>
                  <a:off x="-46829" y="6432702"/>
                  <a:ext cx="856325" cy="43088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22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Chem</a:t>
                  </a:r>
                </a:p>
              </p:txBody>
            </p:sp>
          </p:grpSp>
        </p:grpSp>
        <p:grpSp>
          <p:nvGrpSpPr>
            <p:cNvPr id="7" name="Group 65">
              <a:extLst>
                <a:ext uri="{FF2B5EF4-FFF2-40B4-BE49-F238E27FC236}">
                  <a16:creationId xmlns:a16="http://schemas.microsoft.com/office/drawing/2014/main" id="{19F31CE1-23BD-462D-BDB2-843E29F9B493}"/>
                </a:ext>
              </a:extLst>
            </p:cNvPr>
            <p:cNvGrpSpPr/>
            <p:nvPr/>
          </p:nvGrpSpPr>
          <p:grpSpPr>
            <a:xfrm>
              <a:off x="-50058" y="70884"/>
              <a:ext cx="4242015" cy="1281566"/>
              <a:chOff x="-50061" y="70884"/>
              <a:chExt cx="4242015" cy="1281566"/>
            </a:xfrm>
          </p:grpSpPr>
          <p:grpSp>
            <p:nvGrpSpPr>
              <p:cNvPr id="8" name="Group 39">
                <a:extLst>
                  <a:ext uri="{FF2B5EF4-FFF2-40B4-BE49-F238E27FC236}">
                    <a16:creationId xmlns:a16="http://schemas.microsoft.com/office/drawing/2014/main" id="{3FBA8D37-E86B-48BF-A914-2A1891C14DA7}"/>
                  </a:ext>
                </a:extLst>
              </p:cNvPr>
              <p:cNvGrpSpPr/>
              <p:nvPr/>
            </p:nvGrpSpPr>
            <p:grpSpPr>
              <a:xfrm>
                <a:off x="2487169" y="70884"/>
                <a:ext cx="1704785" cy="918680"/>
                <a:chOff x="2487169" y="70884"/>
                <a:chExt cx="1704785" cy="918680"/>
              </a:xfrm>
            </p:grpSpPr>
            <p:sp>
              <p:nvSpPr>
                <p:cNvPr id="12" name="Rectangle 20">
                  <a:extLst>
                    <a:ext uri="{FF2B5EF4-FFF2-40B4-BE49-F238E27FC236}">
                      <a16:creationId xmlns:a16="http://schemas.microsoft.com/office/drawing/2014/main" id="{23C83B79-08AF-47EE-97AD-8E9AE9291333}"/>
                    </a:ext>
                  </a:extLst>
                </p:cNvPr>
                <p:cNvSpPr/>
                <p:nvPr/>
              </p:nvSpPr>
              <p:spPr>
                <a:xfrm>
                  <a:off x="3816948" y="708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ar-SA" sz="2800" b="1" cap="none" spc="0" dirty="0">
                      <a:ln w="6600">
                        <a:solidFill>
                          <a:schemeClr val="accent2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chemeClr val="accent2"/>
                        </a:outerShdw>
                      </a:effectLst>
                    </a:rPr>
                    <a:t>م</a:t>
                  </a:r>
                  <a:endParaRPr lang="en-US" sz="2800" b="1" cap="none" spc="0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endParaRPr>
                </a:p>
              </p:txBody>
            </p:sp>
            <p:sp>
              <p:nvSpPr>
                <p:cNvPr id="13" name="Rectangle 21">
                  <a:extLst>
                    <a:ext uri="{FF2B5EF4-FFF2-40B4-BE49-F238E27FC236}">
                      <a16:creationId xmlns:a16="http://schemas.microsoft.com/office/drawing/2014/main" id="{474D89E4-13A4-4F86-8BB7-BC867366CD3D}"/>
                    </a:ext>
                  </a:extLst>
                </p:cNvPr>
                <p:cNvSpPr/>
                <p:nvPr/>
              </p:nvSpPr>
              <p:spPr>
                <a:xfrm>
                  <a:off x="3402420" y="2232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ar-SA" sz="2800" b="1" cap="none" spc="0" dirty="0">
                      <a:ln w="6600">
                        <a:solidFill>
                          <a:schemeClr val="accent2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chemeClr val="accent2"/>
                        </a:outerShdw>
                      </a:effectLst>
                    </a:rPr>
                    <a:t>ق</a:t>
                  </a:r>
                  <a:endParaRPr lang="en-US" sz="2800" b="1" cap="none" spc="0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endParaRPr>
                </a:p>
              </p:txBody>
            </p:sp>
            <p:sp>
              <p:nvSpPr>
                <p:cNvPr id="14" name="Rectangle 22">
                  <a:extLst>
                    <a:ext uri="{FF2B5EF4-FFF2-40B4-BE49-F238E27FC236}">
                      <a16:creationId xmlns:a16="http://schemas.microsoft.com/office/drawing/2014/main" id="{E30B3B8E-52C3-4C18-9B6C-C1F350B7AA0E}"/>
                    </a:ext>
                  </a:extLst>
                </p:cNvPr>
                <p:cNvSpPr/>
                <p:nvPr/>
              </p:nvSpPr>
              <p:spPr>
                <a:xfrm>
                  <a:off x="3072384" y="201168"/>
                  <a:ext cx="306606" cy="52017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ar-SA" sz="2800" b="1" cap="none" spc="0" dirty="0">
                      <a:ln w="6600">
                        <a:solidFill>
                          <a:schemeClr val="accent2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chemeClr val="accent2"/>
                        </a:outerShdw>
                      </a:effectLst>
                    </a:rPr>
                    <a:t>د</a:t>
                  </a:r>
                  <a:endParaRPr lang="en-US" sz="2800" b="1" cap="none" spc="0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endParaRPr>
                </a:p>
              </p:txBody>
            </p:sp>
            <p:sp>
              <p:nvSpPr>
                <p:cNvPr id="15" name="Rectangle 23">
                  <a:extLst>
                    <a:ext uri="{FF2B5EF4-FFF2-40B4-BE49-F238E27FC236}">
                      <a16:creationId xmlns:a16="http://schemas.microsoft.com/office/drawing/2014/main" id="{941CBD46-B487-4DA2-89F3-1668C0313DE9}"/>
                    </a:ext>
                  </a:extLst>
                </p:cNvPr>
                <p:cNvSpPr/>
                <p:nvPr/>
              </p:nvSpPr>
              <p:spPr>
                <a:xfrm>
                  <a:off x="2758439" y="252984"/>
                  <a:ext cx="309655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ar-SA" sz="2800" b="1" cap="none" spc="0" dirty="0">
                      <a:ln w="6600">
                        <a:solidFill>
                          <a:schemeClr val="accent2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chemeClr val="accent2"/>
                        </a:outerShdw>
                      </a:effectLst>
                    </a:rPr>
                    <a:t>م</a:t>
                  </a:r>
                  <a:endParaRPr lang="en-US" sz="2800" b="1" cap="none" spc="0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endParaRPr>
                </a:p>
              </p:txBody>
            </p:sp>
            <p:sp>
              <p:nvSpPr>
                <p:cNvPr id="16" name="Rectangle 24">
                  <a:extLst>
                    <a:ext uri="{FF2B5EF4-FFF2-40B4-BE49-F238E27FC236}">
                      <a16:creationId xmlns:a16="http://schemas.microsoft.com/office/drawing/2014/main" id="{BD768F26-7EBC-47AC-A309-152F2AD0A1AF}"/>
                    </a:ext>
                  </a:extLst>
                </p:cNvPr>
                <p:cNvSpPr/>
                <p:nvPr/>
              </p:nvSpPr>
              <p:spPr>
                <a:xfrm>
                  <a:off x="2487169" y="466344"/>
                  <a:ext cx="35232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ar-SA" sz="2800" b="1" cap="none" spc="0" dirty="0">
                      <a:ln w="6600">
                        <a:solidFill>
                          <a:schemeClr val="accent2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chemeClr val="accent2"/>
                        </a:outerShdw>
                      </a:effectLst>
                    </a:rPr>
                    <a:t>ة</a:t>
                  </a:r>
                  <a:endParaRPr lang="en-US" sz="2800" b="1" cap="none" spc="0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endParaRPr>
                </a:p>
              </p:txBody>
            </p:sp>
          </p:grpSp>
          <p:sp>
            <p:nvSpPr>
              <p:cNvPr id="9" name="TextBox 53">
                <a:extLst>
                  <a:ext uri="{FF2B5EF4-FFF2-40B4-BE49-F238E27FC236}">
                    <a16:creationId xmlns:a16="http://schemas.microsoft.com/office/drawing/2014/main" id="{B726699E-FF8D-410C-AB4F-64D5635C4E10}"/>
                  </a:ext>
                </a:extLst>
              </p:cNvPr>
              <p:cNvSpPr txBox="1"/>
              <p:nvPr/>
            </p:nvSpPr>
            <p:spPr>
              <a:xfrm rot="21393787">
                <a:off x="629356" y="472920"/>
                <a:ext cx="706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SA" b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العلوم</a:t>
                </a:r>
                <a:endParaRPr lang="en-US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</p:txBody>
          </p:sp>
          <p:sp>
            <p:nvSpPr>
              <p:cNvPr id="10" name="TextBox 54">
                <a:extLst>
                  <a:ext uri="{FF2B5EF4-FFF2-40B4-BE49-F238E27FC236}">
                    <a16:creationId xmlns:a16="http://schemas.microsoft.com/office/drawing/2014/main" id="{C8879D97-677B-4DA2-B593-8D26303F0DD5}"/>
                  </a:ext>
                </a:extLst>
              </p:cNvPr>
              <p:cNvSpPr txBox="1"/>
              <p:nvPr/>
            </p:nvSpPr>
            <p:spPr>
              <a:xfrm rot="21291467">
                <a:off x="-50061" y="983118"/>
                <a:ext cx="8866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SA" b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6">
                        <a:lumMod val="20000"/>
                        <a:lumOff val="80000"/>
                      </a:schemeClr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الطبيعية</a:t>
                </a:r>
                <a:endParaRPr lang="en-US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</p:txBody>
          </p:sp>
          <p:sp>
            <p:nvSpPr>
              <p:cNvPr id="11" name="Rectangle 55">
                <a:extLst>
                  <a:ext uri="{FF2B5EF4-FFF2-40B4-BE49-F238E27FC236}">
                    <a16:creationId xmlns:a16="http://schemas.microsoft.com/office/drawing/2014/main" id="{836A2925-40BC-4A11-A1EC-A599E3E469C5}"/>
                  </a:ext>
                </a:extLst>
              </p:cNvPr>
              <p:cNvSpPr/>
              <p:nvPr/>
            </p:nvSpPr>
            <p:spPr>
              <a:xfrm rot="20280121">
                <a:off x="1289560" y="312256"/>
                <a:ext cx="410690" cy="40011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ar-SA" sz="2000" b="1" cap="none" spc="0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في</a:t>
                </a:r>
                <a:endParaRPr lang="en-US" sz="20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9266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5099" y="1325513"/>
            <a:ext cx="9999133" cy="850900"/>
          </a:xfrm>
        </p:spPr>
        <p:txBody>
          <a:bodyPr/>
          <a:lstStyle/>
          <a:p>
            <a:pPr algn="ctr">
              <a:defRPr/>
            </a:pPr>
            <a:r>
              <a:rPr lang="ar-SA" sz="3600" dirty="0">
                <a:solidFill>
                  <a:srgbClr val="FF0000"/>
                </a:solidFill>
                <a:cs typeface="+mj-cs"/>
              </a:rPr>
              <a:t>تسمية وكتابة العناصر</a:t>
            </a:r>
            <a:endParaRPr lang="en-US" dirty="0"/>
          </a:p>
        </p:txBody>
      </p:sp>
      <p:sp>
        <p:nvSpPr>
          <p:cNvPr id="210947" name="Content Placeholder 2"/>
          <p:cNvSpPr>
            <a:spLocks noGrp="1"/>
          </p:cNvSpPr>
          <p:nvPr>
            <p:ph idx="1"/>
          </p:nvPr>
        </p:nvSpPr>
        <p:spPr>
          <a:xfrm>
            <a:off x="732432" y="2255288"/>
            <a:ext cx="10972800" cy="4525963"/>
          </a:xfrm>
        </p:spPr>
        <p:txBody>
          <a:bodyPr/>
          <a:lstStyle/>
          <a:p>
            <a:pPr algn="r" rtl="1"/>
            <a:r>
              <a:rPr lang="ar-SA" altLang="en-US" dirty="0"/>
              <a:t>رموز العناصر في الجدول الدوري تكتب بالحرف الاول </a:t>
            </a:r>
            <a:r>
              <a:rPr lang="ar-SA" altLang="en-US" dirty="0" err="1"/>
              <a:t>لإسم</a:t>
            </a:r>
            <a:r>
              <a:rPr lang="ar-SA" altLang="en-US" dirty="0"/>
              <a:t> العنصر، وعند تشابه أكثر من عنصر في الحرف الأول  يكتب الحرف الثاني بالأحرف الصغيرة</a:t>
            </a:r>
          </a:p>
          <a:p>
            <a:pPr algn="r" rtl="1"/>
            <a:r>
              <a:rPr lang="ar-SA" altLang="en-US" dirty="0"/>
              <a:t> كربون </a:t>
            </a:r>
            <a:r>
              <a:rPr lang="en-US" altLang="en-US" dirty="0"/>
              <a:t>C</a:t>
            </a:r>
            <a:endParaRPr lang="ar-SA" altLang="en-US" dirty="0"/>
          </a:p>
          <a:p>
            <a:pPr algn="r" rtl="1"/>
            <a:r>
              <a:rPr lang="ar-SA" altLang="en-US" dirty="0"/>
              <a:t>كالسيوم </a:t>
            </a:r>
            <a:r>
              <a:rPr lang="en-US" altLang="en-US" dirty="0" err="1"/>
              <a:t>Ca</a:t>
            </a:r>
            <a:r>
              <a:rPr lang="ar-SA" altLang="en-US" dirty="0"/>
              <a:t> </a:t>
            </a:r>
          </a:p>
          <a:p>
            <a:pPr algn="r" rtl="1"/>
            <a:r>
              <a:rPr lang="ar-SA" altLang="en-US" dirty="0"/>
              <a:t>كوبلت </a:t>
            </a:r>
            <a:r>
              <a:rPr lang="en-US" altLang="en-US" dirty="0"/>
              <a:t>Co</a:t>
            </a:r>
          </a:p>
          <a:p>
            <a:pPr algn="r" rtl="1"/>
            <a:r>
              <a:rPr lang="ar-SA" altLang="en-US" dirty="0"/>
              <a:t>كلور </a:t>
            </a:r>
            <a:r>
              <a:rPr lang="en-US" altLang="en-US" dirty="0" err="1"/>
              <a:t>Cl</a:t>
            </a:r>
            <a:endParaRPr lang="ar-SA" altLang="en-US" dirty="0"/>
          </a:p>
          <a:p>
            <a:pPr algn="r" rtl="1"/>
            <a:endParaRPr lang="en-US" altLang="en-US" dirty="0"/>
          </a:p>
        </p:txBody>
      </p:sp>
      <p:sp>
        <p:nvSpPr>
          <p:cNvPr id="21094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3CD8DCA9-77D3-41F8-9294-D0CD83E19B10}" type="slidenum">
              <a:rPr lang="ar-SA" altLang="en-US" smtClean="0">
                <a:solidFill>
                  <a:srgbClr val="B5A788"/>
                </a:solidFill>
                <a:latin typeface="Gill Sans MT" pitchFamily="34" charset="0"/>
              </a:rPr>
              <a:pPr/>
              <a:t>7</a:t>
            </a:fld>
            <a:endParaRPr lang="ar-SA" altLang="en-US">
              <a:solidFill>
                <a:srgbClr val="B5A788"/>
              </a:solidFill>
              <a:latin typeface="Gill Sans MT" pitchFamily="34" charset="0"/>
            </a:endParaRPr>
          </a:p>
        </p:txBody>
      </p:sp>
      <p:grpSp>
        <p:nvGrpSpPr>
          <p:cNvPr id="5" name="مجموعة 4"/>
          <p:cNvGrpSpPr/>
          <p:nvPr/>
        </p:nvGrpSpPr>
        <p:grpSpPr>
          <a:xfrm>
            <a:off x="-50058" y="70884"/>
            <a:ext cx="12242058" cy="6842106"/>
            <a:chOff x="-50058" y="70884"/>
            <a:chExt cx="12242058" cy="6842106"/>
          </a:xfrm>
        </p:grpSpPr>
        <p:grpSp>
          <p:nvGrpSpPr>
            <p:cNvPr id="6" name="مجموعة 5"/>
            <p:cNvGrpSpPr/>
            <p:nvPr/>
          </p:nvGrpSpPr>
          <p:grpSpPr>
            <a:xfrm>
              <a:off x="-46829" y="6276749"/>
              <a:ext cx="12238829" cy="636241"/>
              <a:chOff x="-46829" y="6276745"/>
              <a:chExt cx="12238829" cy="636241"/>
            </a:xfrm>
          </p:grpSpPr>
          <p:sp>
            <p:nvSpPr>
              <p:cNvPr id="17" name="TextBox 12">
                <a:extLst>
                  <a:ext uri="{FF2B5EF4-FFF2-40B4-BE49-F238E27FC236}">
                    <a16:creationId xmlns:a16="http://schemas.microsoft.com/office/drawing/2014/main" id="{5263B5FD-53D7-4FF0-A7C8-D80077DE792C}"/>
                  </a:ext>
                </a:extLst>
              </p:cNvPr>
              <p:cNvSpPr txBox="1"/>
              <p:nvPr/>
            </p:nvSpPr>
            <p:spPr>
              <a:xfrm>
                <a:off x="2200925" y="6570926"/>
                <a:ext cx="9991075" cy="26161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1100" dirty="0">
                    <a:solidFill>
                      <a:schemeClr val="accent3">
                        <a:lumMod val="75000"/>
                      </a:schemeClr>
                    </a:solidFill>
                  </a:rPr>
                  <a:t>مقرر مقدمة في العلوم الطبيعية – فصل الفيزياء – قسم الكيمياء – كلية العلوم - جامعة الملك عبدالعزيز – 2019 م</a:t>
                </a:r>
                <a:endParaRPr lang="en-US" sz="1100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18" name="Group 38">
                <a:extLst>
                  <a:ext uri="{FF2B5EF4-FFF2-40B4-BE49-F238E27FC236}">
                    <a16:creationId xmlns:a16="http://schemas.microsoft.com/office/drawing/2014/main" id="{7AECDE4D-1849-406B-8FBB-F9C41410D5ED}"/>
                  </a:ext>
                </a:extLst>
              </p:cNvPr>
              <p:cNvGrpSpPr/>
              <p:nvPr/>
            </p:nvGrpSpPr>
            <p:grpSpPr>
              <a:xfrm>
                <a:off x="-46829" y="6276745"/>
                <a:ext cx="2209247" cy="636241"/>
                <a:chOff x="-46829" y="6276745"/>
                <a:chExt cx="2209247" cy="636241"/>
              </a:xfrm>
            </p:grpSpPr>
            <p:grpSp>
              <p:nvGrpSpPr>
                <p:cNvPr id="19" name="Group 37">
                  <a:extLst>
                    <a:ext uri="{FF2B5EF4-FFF2-40B4-BE49-F238E27FC236}">
                      <a16:creationId xmlns:a16="http://schemas.microsoft.com/office/drawing/2014/main" id="{29E13F30-7C38-4EF8-8FDE-A60875DF1610}"/>
                    </a:ext>
                  </a:extLst>
                </p:cNvPr>
                <p:cNvGrpSpPr/>
                <p:nvPr/>
              </p:nvGrpSpPr>
              <p:grpSpPr>
                <a:xfrm>
                  <a:off x="836728" y="6276745"/>
                  <a:ext cx="1325690" cy="636241"/>
                  <a:chOff x="836728" y="6276745"/>
                  <a:chExt cx="1325690" cy="636241"/>
                </a:xfrm>
              </p:grpSpPr>
              <p:sp>
                <p:nvSpPr>
                  <p:cNvPr id="21" name="Rectangle 14">
                    <a:extLst>
                      <a:ext uri="{FF2B5EF4-FFF2-40B4-BE49-F238E27FC236}">
                        <a16:creationId xmlns:a16="http://schemas.microsoft.com/office/drawing/2014/main" id="{2BCF4F4A-2A1F-49E3-AE44-7FA5C3524AB3}"/>
                      </a:ext>
                    </a:extLst>
                  </p:cNvPr>
                  <p:cNvSpPr/>
                  <p:nvPr/>
                </p:nvSpPr>
                <p:spPr>
                  <a:xfrm>
                    <a:off x="836728" y="6379537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2800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</a:rPr>
                      <a:t>2</a:t>
                    </a:r>
                  </a:p>
                </p:txBody>
              </p:sp>
              <p:sp>
                <p:nvSpPr>
                  <p:cNvPr id="22" name="Rectangle 15">
                    <a:extLst>
                      <a:ext uri="{FF2B5EF4-FFF2-40B4-BE49-F238E27FC236}">
                        <a16:creationId xmlns:a16="http://schemas.microsoft.com/office/drawing/2014/main" id="{65D5A948-2EFA-4484-9CD9-7A1E4BFA561D}"/>
                      </a:ext>
                    </a:extLst>
                  </p:cNvPr>
                  <p:cNvSpPr/>
                  <p:nvPr/>
                </p:nvSpPr>
                <p:spPr>
                  <a:xfrm>
                    <a:off x="1382535" y="6276745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2800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</a:rPr>
                      <a:t>0</a:t>
                    </a:r>
                  </a:p>
                </p:txBody>
              </p:sp>
              <p:sp>
                <p:nvSpPr>
                  <p:cNvPr id="23" name="Rectangle 17">
                    <a:extLst>
                      <a:ext uri="{FF2B5EF4-FFF2-40B4-BE49-F238E27FC236}">
                        <a16:creationId xmlns:a16="http://schemas.microsoft.com/office/drawing/2014/main" id="{140B63B1-4755-4AE6-9777-B08FDB0311AE}"/>
                      </a:ext>
                    </a:extLst>
                  </p:cNvPr>
                  <p:cNvSpPr/>
                  <p:nvPr/>
                </p:nvSpPr>
                <p:spPr>
                  <a:xfrm>
                    <a:off x="1795010" y="6389766"/>
                    <a:ext cx="367408" cy="52322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2800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</a:rPr>
                      <a:t>5</a:t>
                    </a:r>
                  </a:p>
                </p:txBody>
              </p:sp>
            </p:grpSp>
            <p:sp>
              <p:nvSpPr>
                <p:cNvPr id="20" name="Rectangle 18">
                  <a:extLst>
                    <a:ext uri="{FF2B5EF4-FFF2-40B4-BE49-F238E27FC236}">
                      <a16:creationId xmlns:a16="http://schemas.microsoft.com/office/drawing/2014/main" id="{73610869-FFF4-4249-959D-FA8C250B2233}"/>
                    </a:ext>
                  </a:extLst>
                </p:cNvPr>
                <p:cNvSpPr/>
                <p:nvPr/>
              </p:nvSpPr>
              <p:spPr>
                <a:xfrm>
                  <a:off x="-46829" y="6432702"/>
                  <a:ext cx="856325" cy="43088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22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Chem</a:t>
                  </a:r>
                </a:p>
              </p:txBody>
            </p:sp>
          </p:grpSp>
        </p:grpSp>
        <p:grpSp>
          <p:nvGrpSpPr>
            <p:cNvPr id="7" name="Group 65">
              <a:extLst>
                <a:ext uri="{FF2B5EF4-FFF2-40B4-BE49-F238E27FC236}">
                  <a16:creationId xmlns:a16="http://schemas.microsoft.com/office/drawing/2014/main" id="{19F31CE1-23BD-462D-BDB2-843E29F9B493}"/>
                </a:ext>
              </a:extLst>
            </p:cNvPr>
            <p:cNvGrpSpPr/>
            <p:nvPr/>
          </p:nvGrpSpPr>
          <p:grpSpPr>
            <a:xfrm>
              <a:off x="-50058" y="70884"/>
              <a:ext cx="4242015" cy="1281566"/>
              <a:chOff x="-50061" y="70884"/>
              <a:chExt cx="4242015" cy="1281566"/>
            </a:xfrm>
          </p:grpSpPr>
          <p:grpSp>
            <p:nvGrpSpPr>
              <p:cNvPr id="8" name="Group 39">
                <a:extLst>
                  <a:ext uri="{FF2B5EF4-FFF2-40B4-BE49-F238E27FC236}">
                    <a16:creationId xmlns:a16="http://schemas.microsoft.com/office/drawing/2014/main" id="{3FBA8D37-E86B-48BF-A914-2A1891C14DA7}"/>
                  </a:ext>
                </a:extLst>
              </p:cNvPr>
              <p:cNvGrpSpPr/>
              <p:nvPr/>
            </p:nvGrpSpPr>
            <p:grpSpPr>
              <a:xfrm>
                <a:off x="2487169" y="70884"/>
                <a:ext cx="1704785" cy="918680"/>
                <a:chOff x="2487169" y="70884"/>
                <a:chExt cx="1704785" cy="918680"/>
              </a:xfrm>
            </p:grpSpPr>
            <p:sp>
              <p:nvSpPr>
                <p:cNvPr id="12" name="Rectangle 20">
                  <a:extLst>
                    <a:ext uri="{FF2B5EF4-FFF2-40B4-BE49-F238E27FC236}">
                      <a16:creationId xmlns:a16="http://schemas.microsoft.com/office/drawing/2014/main" id="{23C83B79-08AF-47EE-97AD-8E9AE9291333}"/>
                    </a:ext>
                  </a:extLst>
                </p:cNvPr>
                <p:cNvSpPr/>
                <p:nvPr/>
              </p:nvSpPr>
              <p:spPr>
                <a:xfrm>
                  <a:off x="3816948" y="708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ar-SA" sz="2800" b="1" cap="none" spc="0" dirty="0">
                      <a:ln w="6600">
                        <a:solidFill>
                          <a:schemeClr val="accent2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chemeClr val="accent2"/>
                        </a:outerShdw>
                      </a:effectLst>
                    </a:rPr>
                    <a:t>م</a:t>
                  </a:r>
                  <a:endParaRPr lang="en-US" sz="2800" b="1" cap="none" spc="0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endParaRPr>
                </a:p>
              </p:txBody>
            </p:sp>
            <p:sp>
              <p:nvSpPr>
                <p:cNvPr id="13" name="Rectangle 21">
                  <a:extLst>
                    <a:ext uri="{FF2B5EF4-FFF2-40B4-BE49-F238E27FC236}">
                      <a16:creationId xmlns:a16="http://schemas.microsoft.com/office/drawing/2014/main" id="{474D89E4-13A4-4F86-8BB7-BC867366CD3D}"/>
                    </a:ext>
                  </a:extLst>
                </p:cNvPr>
                <p:cNvSpPr/>
                <p:nvPr/>
              </p:nvSpPr>
              <p:spPr>
                <a:xfrm>
                  <a:off x="3402420" y="2232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ar-SA" sz="2800" b="1" cap="none" spc="0" dirty="0">
                      <a:ln w="6600">
                        <a:solidFill>
                          <a:schemeClr val="accent2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chemeClr val="accent2"/>
                        </a:outerShdw>
                      </a:effectLst>
                    </a:rPr>
                    <a:t>ق</a:t>
                  </a:r>
                  <a:endParaRPr lang="en-US" sz="2800" b="1" cap="none" spc="0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endParaRPr>
                </a:p>
              </p:txBody>
            </p:sp>
            <p:sp>
              <p:nvSpPr>
                <p:cNvPr id="14" name="Rectangle 22">
                  <a:extLst>
                    <a:ext uri="{FF2B5EF4-FFF2-40B4-BE49-F238E27FC236}">
                      <a16:creationId xmlns:a16="http://schemas.microsoft.com/office/drawing/2014/main" id="{E30B3B8E-52C3-4C18-9B6C-C1F350B7AA0E}"/>
                    </a:ext>
                  </a:extLst>
                </p:cNvPr>
                <p:cNvSpPr/>
                <p:nvPr/>
              </p:nvSpPr>
              <p:spPr>
                <a:xfrm>
                  <a:off x="3072384" y="201168"/>
                  <a:ext cx="306606" cy="52017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ar-SA" sz="2800" b="1" cap="none" spc="0" dirty="0">
                      <a:ln w="6600">
                        <a:solidFill>
                          <a:schemeClr val="accent2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chemeClr val="accent2"/>
                        </a:outerShdw>
                      </a:effectLst>
                    </a:rPr>
                    <a:t>د</a:t>
                  </a:r>
                  <a:endParaRPr lang="en-US" sz="2800" b="1" cap="none" spc="0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endParaRPr>
                </a:p>
              </p:txBody>
            </p:sp>
            <p:sp>
              <p:nvSpPr>
                <p:cNvPr id="15" name="Rectangle 23">
                  <a:extLst>
                    <a:ext uri="{FF2B5EF4-FFF2-40B4-BE49-F238E27FC236}">
                      <a16:creationId xmlns:a16="http://schemas.microsoft.com/office/drawing/2014/main" id="{941CBD46-B487-4DA2-89F3-1668C0313DE9}"/>
                    </a:ext>
                  </a:extLst>
                </p:cNvPr>
                <p:cNvSpPr/>
                <p:nvPr/>
              </p:nvSpPr>
              <p:spPr>
                <a:xfrm>
                  <a:off x="2758439" y="252984"/>
                  <a:ext cx="309655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ar-SA" sz="2800" b="1" cap="none" spc="0" dirty="0">
                      <a:ln w="6600">
                        <a:solidFill>
                          <a:schemeClr val="accent2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chemeClr val="accent2"/>
                        </a:outerShdw>
                      </a:effectLst>
                    </a:rPr>
                    <a:t>م</a:t>
                  </a:r>
                  <a:endParaRPr lang="en-US" sz="2800" b="1" cap="none" spc="0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endParaRPr>
                </a:p>
              </p:txBody>
            </p:sp>
            <p:sp>
              <p:nvSpPr>
                <p:cNvPr id="16" name="Rectangle 24">
                  <a:extLst>
                    <a:ext uri="{FF2B5EF4-FFF2-40B4-BE49-F238E27FC236}">
                      <a16:creationId xmlns:a16="http://schemas.microsoft.com/office/drawing/2014/main" id="{BD768F26-7EBC-47AC-A309-152F2AD0A1AF}"/>
                    </a:ext>
                  </a:extLst>
                </p:cNvPr>
                <p:cNvSpPr/>
                <p:nvPr/>
              </p:nvSpPr>
              <p:spPr>
                <a:xfrm>
                  <a:off x="2487169" y="466344"/>
                  <a:ext cx="35232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ar-SA" sz="2800" b="1" cap="none" spc="0" dirty="0">
                      <a:ln w="6600">
                        <a:solidFill>
                          <a:schemeClr val="accent2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chemeClr val="accent2"/>
                        </a:outerShdw>
                      </a:effectLst>
                    </a:rPr>
                    <a:t>ة</a:t>
                  </a:r>
                  <a:endParaRPr lang="en-US" sz="2800" b="1" cap="none" spc="0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endParaRPr>
                </a:p>
              </p:txBody>
            </p:sp>
          </p:grpSp>
          <p:sp>
            <p:nvSpPr>
              <p:cNvPr id="9" name="TextBox 53">
                <a:extLst>
                  <a:ext uri="{FF2B5EF4-FFF2-40B4-BE49-F238E27FC236}">
                    <a16:creationId xmlns:a16="http://schemas.microsoft.com/office/drawing/2014/main" id="{B726699E-FF8D-410C-AB4F-64D5635C4E10}"/>
                  </a:ext>
                </a:extLst>
              </p:cNvPr>
              <p:cNvSpPr txBox="1"/>
              <p:nvPr/>
            </p:nvSpPr>
            <p:spPr>
              <a:xfrm rot="21393787">
                <a:off x="629356" y="472920"/>
                <a:ext cx="706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SA" b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العلوم</a:t>
                </a:r>
                <a:endParaRPr lang="en-US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</p:txBody>
          </p:sp>
          <p:sp>
            <p:nvSpPr>
              <p:cNvPr id="10" name="TextBox 54">
                <a:extLst>
                  <a:ext uri="{FF2B5EF4-FFF2-40B4-BE49-F238E27FC236}">
                    <a16:creationId xmlns:a16="http://schemas.microsoft.com/office/drawing/2014/main" id="{C8879D97-677B-4DA2-B593-8D26303F0DD5}"/>
                  </a:ext>
                </a:extLst>
              </p:cNvPr>
              <p:cNvSpPr txBox="1"/>
              <p:nvPr/>
            </p:nvSpPr>
            <p:spPr>
              <a:xfrm rot="21291467">
                <a:off x="-50061" y="983118"/>
                <a:ext cx="8866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SA" b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6">
                        <a:lumMod val="20000"/>
                        <a:lumOff val="80000"/>
                      </a:schemeClr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الطبيعية</a:t>
                </a:r>
                <a:endParaRPr lang="en-US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</p:txBody>
          </p:sp>
          <p:sp>
            <p:nvSpPr>
              <p:cNvPr id="11" name="Rectangle 55">
                <a:extLst>
                  <a:ext uri="{FF2B5EF4-FFF2-40B4-BE49-F238E27FC236}">
                    <a16:creationId xmlns:a16="http://schemas.microsoft.com/office/drawing/2014/main" id="{836A2925-40BC-4A11-A1EC-A599E3E469C5}"/>
                  </a:ext>
                </a:extLst>
              </p:cNvPr>
              <p:cNvSpPr/>
              <p:nvPr/>
            </p:nvSpPr>
            <p:spPr>
              <a:xfrm rot="20280121">
                <a:off x="1289560" y="312256"/>
                <a:ext cx="410690" cy="40011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ar-SA" sz="2000" b="1" cap="none" spc="0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في</a:t>
                </a:r>
                <a:endParaRPr lang="en-US" sz="20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86277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247" y="2105172"/>
            <a:ext cx="10972800" cy="4525963"/>
          </a:xfrm>
        </p:spPr>
        <p:txBody>
          <a:bodyPr/>
          <a:lstStyle/>
          <a:p>
            <a:pPr marL="457200" indent="-457200" algn="r" rtl="1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  <a:defRPr/>
            </a:pPr>
            <a:r>
              <a:rPr lang="ar-SA" dirty="0">
                <a:latin typeface="Calibri"/>
                <a:ea typeface="Calibri"/>
                <a:cs typeface="Arial"/>
              </a:rPr>
              <a:t>ماهو رمز عنصر الكالسيوم؟</a:t>
            </a:r>
          </a:p>
          <a:p>
            <a:pPr marL="596900" indent="-514350" algn="r" rtl="1">
              <a:lnSpc>
                <a:spcPct val="115000"/>
              </a:lnSpc>
              <a:spcAft>
                <a:spcPts val="1000"/>
              </a:spcAft>
              <a:buFont typeface="+mj-cs"/>
              <a:buAutoNum type="arabic2Minus"/>
              <a:defRPr/>
            </a:pPr>
            <a:r>
              <a:rPr lang="en-US" dirty="0">
                <a:latin typeface="Calibri"/>
                <a:ea typeface="Calibri"/>
                <a:cs typeface="Arial"/>
              </a:rPr>
              <a:t> </a:t>
            </a:r>
            <a:r>
              <a:rPr lang="en-US" dirty="0" err="1">
                <a:latin typeface="Calibri"/>
                <a:ea typeface="Calibri"/>
                <a:cs typeface="Arial"/>
              </a:rPr>
              <a:t>Cl</a:t>
            </a:r>
            <a:endParaRPr lang="en-US" dirty="0">
              <a:latin typeface="Calibri"/>
              <a:ea typeface="Calibri"/>
              <a:cs typeface="Arial"/>
            </a:endParaRPr>
          </a:p>
          <a:p>
            <a:pPr marL="596900" indent="-514350" algn="r" rtl="1">
              <a:lnSpc>
                <a:spcPct val="115000"/>
              </a:lnSpc>
              <a:spcAft>
                <a:spcPts val="1000"/>
              </a:spcAft>
              <a:buFont typeface="+mj-cs"/>
              <a:buAutoNum type="arabic2Minus"/>
              <a:defRPr/>
            </a:pPr>
            <a:r>
              <a:rPr lang="en-US" dirty="0">
                <a:latin typeface="Calibri"/>
                <a:ea typeface="Calibri"/>
                <a:cs typeface="Arial"/>
              </a:rPr>
              <a:t> </a:t>
            </a:r>
            <a:r>
              <a:rPr lang="en-US" dirty="0" err="1">
                <a:latin typeface="Calibri"/>
                <a:ea typeface="Calibri"/>
                <a:cs typeface="Arial"/>
              </a:rPr>
              <a:t>Ca</a:t>
            </a:r>
            <a:endParaRPr lang="en-US" dirty="0">
              <a:latin typeface="Calibri"/>
              <a:ea typeface="Calibri"/>
              <a:cs typeface="Arial"/>
            </a:endParaRPr>
          </a:p>
          <a:p>
            <a:pPr marL="596900" indent="-514350" algn="r" rtl="1">
              <a:lnSpc>
                <a:spcPct val="115000"/>
              </a:lnSpc>
              <a:spcAft>
                <a:spcPts val="1000"/>
              </a:spcAft>
              <a:buFont typeface="+mj-cs"/>
              <a:buAutoNum type="arabic2Minus"/>
              <a:defRPr/>
            </a:pPr>
            <a:r>
              <a:rPr lang="en-US" dirty="0">
                <a:latin typeface="Calibri"/>
                <a:ea typeface="Calibri"/>
                <a:cs typeface="Arial"/>
              </a:rPr>
              <a:t> K</a:t>
            </a:r>
            <a:br>
              <a:rPr lang="ar-SA" dirty="0">
                <a:latin typeface="Calibri"/>
                <a:ea typeface="Calibri"/>
                <a:cs typeface="Arial"/>
              </a:rPr>
            </a:br>
            <a:endParaRPr lang="en-US" dirty="0">
              <a:latin typeface="Calibri"/>
              <a:ea typeface="Calibri"/>
              <a:cs typeface="Arial"/>
            </a:endParaRPr>
          </a:p>
          <a:p>
            <a:pPr marL="82550" indent="0" algn="r" rtl="1">
              <a:buFont typeface="Wingdings 2" pitchFamily="18" charset="2"/>
              <a:buNone/>
              <a:defRPr/>
            </a:pPr>
            <a:r>
              <a:rPr lang="ar-SA" sz="1800" dirty="0"/>
              <a:t>الجواب: ب</a:t>
            </a:r>
            <a:endParaRPr lang="en-US" sz="1800" dirty="0"/>
          </a:p>
        </p:txBody>
      </p:sp>
      <p:sp>
        <p:nvSpPr>
          <p:cNvPr id="21197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2451E692-B330-4248-9789-7B51AC8AAE15}" type="slidenum">
              <a:rPr lang="ar-SA" altLang="en-US" smtClean="0">
                <a:solidFill>
                  <a:srgbClr val="B5A788"/>
                </a:solidFill>
                <a:latin typeface="Gill Sans MT" pitchFamily="34" charset="0"/>
              </a:rPr>
              <a:pPr/>
              <a:t>8</a:t>
            </a:fld>
            <a:endParaRPr lang="ar-SA" altLang="en-US">
              <a:solidFill>
                <a:srgbClr val="B5A788"/>
              </a:solidFill>
              <a:latin typeface="Gill Sans MT" pitchFamily="34" charset="0"/>
            </a:endParaRPr>
          </a:p>
        </p:txBody>
      </p:sp>
      <p:sp>
        <p:nvSpPr>
          <p:cNvPr id="211972" name="TextBox 1"/>
          <p:cNvSpPr txBox="1">
            <a:spLocks noChangeArrowheads="1"/>
          </p:cNvSpPr>
          <p:nvPr/>
        </p:nvSpPr>
        <p:spPr bwMode="auto">
          <a:xfrm>
            <a:off x="4145919" y="1324379"/>
            <a:ext cx="3168649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1" eaLnBrk="1" hangingPunct="1"/>
            <a:r>
              <a:rPr lang="ar-SA" altLang="en-US" sz="3600" dirty="0">
                <a:solidFill>
                  <a:srgbClr val="CC00FF"/>
                </a:solidFill>
                <a:ea typeface="Majalla UI"/>
                <a:cs typeface="Majalla UI"/>
              </a:rPr>
              <a:t>تدريب</a:t>
            </a:r>
            <a:endParaRPr lang="en-US" altLang="en-US" sz="2800" dirty="0">
              <a:solidFill>
                <a:srgbClr val="CC00FF"/>
              </a:solidFill>
              <a:ea typeface="Majalla UI"/>
              <a:cs typeface="Majalla UI"/>
            </a:endParaRPr>
          </a:p>
        </p:txBody>
      </p:sp>
      <p:grpSp>
        <p:nvGrpSpPr>
          <p:cNvPr id="6" name="مجموعة 5"/>
          <p:cNvGrpSpPr/>
          <p:nvPr/>
        </p:nvGrpSpPr>
        <p:grpSpPr>
          <a:xfrm>
            <a:off x="-50058" y="70884"/>
            <a:ext cx="12242058" cy="6842106"/>
            <a:chOff x="-50058" y="70884"/>
            <a:chExt cx="12242058" cy="6842106"/>
          </a:xfrm>
        </p:grpSpPr>
        <p:grpSp>
          <p:nvGrpSpPr>
            <p:cNvPr id="7" name="مجموعة 6"/>
            <p:cNvGrpSpPr/>
            <p:nvPr/>
          </p:nvGrpSpPr>
          <p:grpSpPr>
            <a:xfrm>
              <a:off x="-46829" y="6276749"/>
              <a:ext cx="12238829" cy="636241"/>
              <a:chOff x="-46829" y="6276745"/>
              <a:chExt cx="12238829" cy="636241"/>
            </a:xfrm>
          </p:grpSpPr>
          <p:sp>
            <p:nvSpPr>
              <p:cNvPr id="18" name="TextBox 12">
                <a:extLst>
                  <a:ext uri="{FF2B5EF4-FFF2-40B4-BE49-F238E27FC236}">
                    <a16:creationId xmlns:a16="http://schemas.microsoft.com/office/drawing/2014/main" id="{5263B5FD-53D7-4FF0-A7C8-D80077DE792C}"/>
                  </a:ext>
                </a:extLst>
              </p:cNvPr>
              <p:cNvSpPr txBox="1"/>
              <p:nvPr/>
            </p:nvSpPr>
            <p:spPr>
              <a:xfrm>
                <a:off x="2200925" y="6570926"/>
                <a:ext cx="9991075" cy="26161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1100" dirty="0">
                    <a:solidFill>
                      <a:schemeClr val="accent3">
                        <a:lumMod val="75000"/>
                      </a:schemeClr>
                    </a:solidFill>
                  </a:rPr>
                  <a:t>مقرر مقدمة في العلوم الطبيعية – فصل الفيزياء – قسم الكيمياء – كلية العلوم - جامعة الملك عبدالعزيز – 2019 م</a:t>
                </a:r>
                <a:endParaRPr lang="en-US" sz="1100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19" name="Group 38">
                <a:extLst>
                  <a:ext uri="{FF2B5EF4-FFF2-40B4-BE49-F238E27FC236}">
                    <a16:creationId xmlns:a16="http://schemas.microsoft.com/office/drawing/2014/main" id="{7AECDE4D-1849-406B-8FBB-F9C41410D5ED}"/>
                  </a:ext>
                </a:extLst>
              </p:cNvPr>
              <p:cNvGrpSpPr/>
              <p:nvPr/>
            </p:nvGrpSpPr>
            <p:grpSpPr>
              <a:xfrm>
                <a:off x="-46829" y="6276745"/>
                <a:ext cx="2209247" cy="636241"/>
                <a:chOff x="-46829" y="6276745"/>
                <a:chExt cx="2209247" cy="636241"/>
              </a:xfrm>
            </p:grpSpPr>
            <p:grpSp>
              <p:nvGrpSpPr>
                <p:cNvPr id="20" name="Group 37">
                  <a:extLst>
                    <a:ext uri="{FF2B5EF4-FFF2-40B4-BE49-F238E27FC236}">
                      <a16:creationId xmlns:a16="http://schemas.microsoft.com/office/drawing/2014/main" id="{29E13F30-7C38-4EF8-8FDE-A60875DF1610}"/>
                    </a:ext>
                  </a:extLst>
                </p:cNvPr>
                <p:cNvGrpSpPr/>
                <p:nvPr/>
              </p:nvGrpSpPr>
              <p:grpSpPr>
                <a:xfrm>
                  <a:off x="836728" y="6276745"/>
                  <a:ext cx="1325690" cy="636241"/>
                  <a:chOff x="836728" y="6276745"/>
                  <a:chExt cx="1325690" cy="636241"/>
                </a:xfrm>
              </p:grpSpPr>
              <p:sp>
                <p:nvSpPr>
                  <p:cNvPr id="22" name="Rectangle 14">
                    <a:extLst>
                      <a:ext uri="{FF2B5EF4-FFF2-40B4-BE49-F238E27FC236}">
                        <a16:creationId xmlns:a16="http://schemas.microsoft.com/office/drawing/2014/main" id="{2BCF4F4A-2A1F-49E3-AE44-7FA5C3524AB3}"/>
                      </a:ext>
                    </a:extLst>
                  </p:cNvPr>
                  <p:cNvSpPr/>
                  <p:nvPr/>
                </p:nvSpPr>
                <p:spPr>
                  <a:xfrm>
                    <a:off x="836728" y="6379537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2800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</a:rPr>
                      <a:t>2</a:t>
                    </a:r>
                  </a:p>
                </p:txBody>
              </p:sp>
              <p:sp>
                <p:nvSpPr>
                  <p:cNvPr id="23" name="Rectangle 15">
                    <a:extLst>
                      <a:ext uri="{FF2B5EF4-FFF2-40B4-BE49-F238E27FC236}">
                        <a16:creationId xmlns:a16="http://schemas.microsoft.com/office/drawing/2014/main" id="{65D5A948-2EFA-4484-9CD9-7A1E4BFA561D}"/>
                      </a:ext>
                    </a:extLst>
                  </p:cNvPr>
                  <p:cNvSpPr/>
                  <p:nvPr/>
                </p:nvSpPr>
                <p:spPr>
                  <a:xfrm>
                    <a:off x="1382535" y="6276745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2800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</a:rPr>
                      <a:t>0</a:t>
                    </a:r>
                  </a:p>
                </p:txBody>
              </p:sp>
              <p:sp>
                <p:nvSpPr>
                  <p:cNvPr id="24" name="Rectangle 17">
                    <a:extLst>
                      <a:ext uri="{FF2B5EF4-FFF2-40B4-BE49-F238E27FC236}">
                        <a16:creationId xmlns:a16="http://schemas.microsoft.com/office/drawing/2014/main" id="{140B63B1-4755-4AE6-9777-B08FDB0311AE}"/>
                      </a:ext>
                    </a:extLst>
                  </p:cNvPr>
                  <p:cNvSpPr/>
                  <p:nvPr/>
                </p:nvSpPr>
                <p:spPr>
                  <a:xfrm>
                    <a:off x="1795010" y="6389766"/>
                    <a:ext cx="367408" cy="52322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2800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</a:rPr>
                      <a:t>5</a:t>
                    </a:r>
                  </a:p>
                </p:txBody>
              </p:sp>
            </p:grpSp>
            <p:sp>
              <p:nvSpPr>
                <p:cNvPr id="21" name="Rectangle 18">
                  <a:extLst>
                    <a:ext uri="{FF2B5EF4-FFF2-40B4-BE49-F238E27FC236}">
                      <a16:creationId xmlns:a16="http://schemas.microsoft.com/office/drawing/2014/main" id="{73610869-FFF4-4249-959D-FA8C250B2233}"/>
                    </a:ext>
                  </a:extLst>
                </p:cNvPr>
                <p:cNvSpPr/>
                <p:nvPr/>
              </p:nvSpPr>
              <p:spPr>
                <a:xfrm>
                  <a:off x="-46829" y="6432702"/>
                  <a:ext cx="856325" cy="43088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22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Chem</a:t>
                  </a:r>
                </a:p>
              </p:txBody>
            </p:sp>
          </p:grpSp>
        </p:grpSp>
        <p:grpSp>
          <p:nvGrpSpPr>
            <p:cNvPr id="8" name="Group 65">
              <a:extLst>
                <a:ext uri="{FF2B5EF4-FFF2-40B4-BE49-F238E27FC236}">
                  <a16:creationId xmlns:a16="http://schemas.microsoft.com/office/drawing/2014/main" id="{19F31CE1-23BD-462D-BDB2-843E29F9B493}"/>
                </a:ext>
              </a:extLst>
            </p:cNvPr>
            <p:cNvGrpSpPr/>
            <p:nvPr/>
          </p:nvGrpSpPr>
          <p:grpSpPr>
            <a:xfrm>
              <a:off x="-50058" y="70884"/>
              <a:ext cx="4242015" cy="1281566"/>
              <a:chOff x="-50061" y="70884"/>
              <a:chExt cx="4242015" cy="1281566"/>
            </a:xfrm>
          </p:grpSpPr>
          <p:grpSp>
            <p:nvGrpSpPr>
              <p:cNvPr id="9" name="Group 39">
                <a:extLst>
                  <a:ext uri="{FF2B5EF4-FFF2-40B4-BE49-F238E27FC236}">
                    <a16:creationId xmlns:a16="http://schemas.microsoft.com/office/drawing/2014/main" id="{3FBA8D37-E86B-48BF-A914-2A1891C14DA7}"/>
                  </a:ext>
                </a:extLst>
              </p:cNvPr>
              <p:cNvGrpSpPr/>
              <p:nvPr/>
            </p:nvGrpSpPr>
            <p:grpSpPr>
              <a:xfrm>
                <a:off x="2487169" y="70884"/>
                <a:ext cx="1704785" cy="918680"/>
                <a:chOff x="2487169" y="70884"/>
                <a:chExt cx="1704785" cy="918680"/>
              </a:xfrm>
            </p:grpSpPr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23C83B79-08AF-47EE-97AD-8E9AE9291333}"/>
                    </a:ext>
                  </a:extLst>
                </p:cNvPr>
                <p:cNvSpPr/>
                <p:nvPr/>
              </p:nvSpPr>
              <p:spPr>
                <a:xfrm>
                  <a:off x="3816948" y="708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ar-SA" sz="2800" b="1" cap="none" spc="0" dirty="0">
                      <a:ln w="6600">
                        <a:solidFill>
                          <a:schemeClr val="accent2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chemeClr val="accent2"/>
                        </a:outerShdw>
                      </a:effectLst>
                    </a:rPr>
                    <a:t>م</a:t>
                  </a:r>
                  <a:endParaRPr lang="en-US" sz="2800" b="1" cap="none" spc="0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endParaRPr>
                </a:p>
              </p:txBody>
            </p:sp>
            <p:sp>
              <p:nvSpPr>
                <p:cNvPr id="14" name="Rectangle 21">
                  <a:extLst>
                    <a:ext uri="{FF2B5EF4-FFF2-40B4-BE49-F238E27FC236}">
                      <a16:creationId xmlns:a16="http://schemas.microsoft.com/office/drawing/2014/main" id="{474D89E4-13A4-4F86-8BB7-BC867366CD3D}"/>
                    </a:ext>
                  </a:extLst>
                </p:cNvPr>
                <p:cNvSpPr/>
                <p:nvPr/>
              </p:nvSpPr>
              <p:spPr>
                <a:xfrm>
                  <a:off x="3402420" y="2232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ar-SA" sz="2800" b="1" cap="none" spc="0" dirty="0">
                      <a:ln w="6600">
                        <a:solidFill>
                          <a:schemeClr val="accent2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chemeClr val="accent2"/>
                        </a:outerShdw>
                      </a:effectLst>
                    </a:rPr>
                    <a:t>ق</a:t>
                  </a:r>
                  <a:endParaRPr lang="en-US" sz="2800" b="1" cap="none" spc="0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endParaRPr>
                </a:p>
              </p:txBody>
            </p:sp>
            <p:sp>
              <p:nvSpPr>
                <p:cNvPr id="15" name="Rectangle 22">
                  <a:extLst>
                    <a:ext uri="{FF2B5EF4-FFF2-40B4-BE49-F238E27FC236}">
                      <a16:creationId xmlns:a16="http://schemas.microsoft.com/office/drawing/2014/main" id="{E30B3B8E-52C3-4C18-9B6C-C1F350B7AA0E}"/>
                    </a:ext>
                  </a:extLst>
                </p:cNvPr>
                <p:cNvSpPr/>
                <p:nvPr/>
              </p:nvSpPr>
              <p:spPr>
                <a:xfrm>
                  <a:off x="3072384" y="201168"/>
                  <a:ext cx="306606" cy="52017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ar-SA" sz="2800" b="1" cap="none" spc="0" dirty="0">
                      <a:ln w="6600">
                        <a:solidFill>
                          <a:schemeClr val="accent2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chemeClr val="accent2"/>
                        </a:outerShdw>
                      </a:effectLst>
                    </a:rPr>
                    <a:t>د</a:t>
                  </a:r>
                  <a:endParaRPr lang="en-US" sz="2800" b="1" cap="none" spc="0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endParaRPr>
                </a:p>
              </p:txBody>
            </p:sp>
            <p:sp>
              <p:nvSpPr>
                <p:cNvPr id="16" name="Rectangle 23">
                  <a:extLst>
                    <a:ext uri="{FF2B5EF4-FFF2-40B4-BE49-F238E27FC236}">
                      <a16:creationId xmlns:a16="http://schemas.microsoft.com/office/drawing/2014/main" id="{941CBD46-B487-4DA2-89F3-1668C0313DE9}"/>
                    </a:ext>
                  </a:extLst>
                </p:cNvPr>
                <p:cNvSpPr/>
                <p:nvPr/>
              </p:nvSpPr>
              <p:spPr>
                <a:xfrm>
                  <a:off x="2758439" y="252984"/>
                  <a:ext cx="309655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ar-SA" sz="2800" b="1" cap="none" spc="0" dirty="0">
                      <a:ln w="6600">
                        <a:solidFill>
                          <a:schemeClr val="accent2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chemeClr val="accent2"/>
                        </a:outerShdw>
                      </a:effectLst>
                    </a:rPr>
                    <a:t>م</a:t>
                  </a:r>
                  <a:endParaRPr lang="en-US" sz="2800" b="1" cap="none" spc="0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endParaRPr>
                </a:p>
              </p:txBody>
            </p:sp>
            <p:sp>
              <p:nvSpPr>
                <p:cNvPr id="17" name="Rectangle 24">
                  <a:extLst>
                    <a:ext uri="{FF2B5EF4-FFF2-40B4-BE49-F238E27FC236}">
                      <a16:creationId xmlns:a16="http://schemas.microsoft.com/office/drawing/2014/main" id="{BD768F26-7EBC-47AC-A309-152F2AD0A1AF}"/>
                    </a:ext>
                  </a:extLst>
                </p:cNvPr>
                <p:cNvSpPr/>
                <p:nvPr/>
              </p:nvSpPr>
              <p:spPr>
                <a:xfrm>
                  <a:off x="2487169" y="466344"/>
                  <a:ext cx="35232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ar-SA" sz="2800" b="1" cap="none" spc="0" dirty="0">
                      <a:ln w="6600">
                        <a:solidFill>
                          <a:schemeClr val="accent2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chemeClr val="accent2"/>
                        </a:outerShdw>
                      </a:effectLst>
                    </a:rPr>
                    <a:t>ة</a:t>
                  </a:r>
                  <a:endParaRPr lang="en-US" sz="2800" b="1" cap="none" spc="0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endParaRPr>
                </a:p>
              </p:txBody>
            </p:sp>
          </p:grpSp>
          <p:sp>
            <p:nvSpPr>
              <p:cNvPr id="10" name="TextBox 53">
                <a:extLst>
                  <a:ext uri="{FF2B5EF4-FFF2-40B4-BE49-F238E27FC236}">
                    <a16:creationId xmlns:a16="http://schemas.microsoft.com/office/drawing/2014/main" id="{B726699E-FF8D-410C-AB4F-64D5635C4E10}"/>
                  </a:ext>
                </a:extLst>
              </p:cNvPr>
              <p:cNvSpPr txBox="1"/>
              <p:nvPr/>
            </p:nvSpPr>
            <p:spPr>
              <a:xfrm rot="21393787">
                <a:off x="629356" y="472920"/>
                <a:ext cx="706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SA" b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العلوم</a:t>
                </a:r>
                <a:endParaRPr lang="en-US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</p:txBody>
          </p:sp>
          <p:sp>
            <p:nvSpPr>
              <p:cNvPr id="11" name="TextBox 54">
                <a:extLst>
                  <a:ext uri="{FF2B5EF4-FFF2-40B4-BE49-F238E27FC236}">
                    <a16:creationId xmlns:a16="http://schemas.microsoft.com/office/drawing/2014/main" id="{C8879D97-677B-4DA2-B593-8D26303F0DD5}"/>
                  </a:ext>
                </a:extLst>
              </p:cNvPr>
              <p:cNvSpPr txBox="1"/>
              <p:nvPr/>
            </p:nvSpPr>
            <p:spPr>
              <a:xfrm rot="21291467">
                <a:off x="-50061" y="983118"/>
                <a:ext cx="8866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SA" b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6">
                        <a:lumMod val="20000"/>
                        <a:lumOff val="80000"/>
                      </a:schemeClr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الطبيعية</a:t>
                </a:r>
                <a:endParaRPr lang="en-US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</p:txBody>
          </p:sp>
          <p:sp>
            <p:nvSpPr>
              <p:cNvPr id="12" name="Rectangle 55">
                <a:extLst>
                  <a:ext uri="{FF2B5EF4-FFF2-40B4-BE49-F238E27FC236}">
                    <a16:creationId xmlns:a16="http://schemas.microsoft.com/office/drawing/2014/main" id="{836A2925-40BC-4A11-A1EC-A599E3E469C5}"/>
                  </a:ext>
                </a:extLst>
              </p:cNvPr>
              <p:cNvSpPr/>
              <p:nvPr/>
            </p:nvSpPr>
            <p:spPr>
              <a:xfrm rot="20280121">
                <a:off x="1289560" y="312256"/>
                <a:ext cx="410690" cy="40011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ar-SA" sz="2000" b="1" cap="none" spc="0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في</a:t>
                </a:r>
                <a:endParaRPr lang="en-US" sz="20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74353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2435745" y="2429301"/>
            <a:ext cx="7543800" cy="120100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82550" algn="ctr" rtl="1">
              <a:spcBef>
                <a:spcPts val="600"/>
              </a:spcBef>
              <a:defRPr/>
            </a:pPr>
            <a:r>
              <a:rPr lang="ar-SA" dirty="0"/>
              <a:t>التركيب الذري</a:t>
            </a:r>
            <a:endParaRPr lang="en-US" dirty="0"/>
          </a:p>
        </p:txBody>
      </p:sp>
      <p:grpSp>
        <p:nvGrpSpPr>
          <p:cNvPr id="49" name="مجموعة 48"/>
          <p:cNvGrpSpPr/>
          <p:nvPr/>
        </p:nvGrpSpPr>
        <p:grpSpPr>
          <a:xfrm>
            <a:off x="-50058" y="70884"/>
            <a:ext cx="12242058" cy="6842106"/>
            <a:chOff x="-50058" y="70884"/>
            <a:chExt cx="12242058" cy="6842106"/>
          </a:xfrm>
        </p:grpSpPr>
        <p:grpSp>
          <p:nvGrpSpPr>
            <p:cNvPr id="50" name="مجموعة 49"/>
            <p:cNvGrpSpPr/>
            <p:nvPr/>
          </p:nvGrpSpPr>
          <p:grpSpPr>
            <a:xfrm>
              <a:off x="-46829" y="6276749"/>
              <a:ext cx="12238829" cy="636241"/>
              <a:chOff x="-46829" y="6276745"/>
              <a:chExt cx="12238829" cy="636241"/>
            </a:xfrm>
          </p:grpSpPr>
          <p:sp>
            <p:nvSpPr>
              <p:cNvPr id="64" name="TextBox 12">
                <a:extLst>
                  <a:ext uri="{FF2B5EF4-FFF2-40B4-BE49-F238E27FC236}">
                    <a16:creationId xmlns:a16="http://schemas.microsoft.com/office/drawing/2014/main" id="{5263B5FD-53D7-4FF0-A7C8-D80077DE792C}"/>
                  </a:ext>
                </a:extLst>
              </p:cNvPr>
              <p:cNvSpPr txBox="1"/>
              <p:nvPr/>
            </p:nvSpPr>
            <p:spPr>
              <a:xfrm>
                <a:off x="2200925" y="6570926"/>
                <a:ext cx="9991075" cy="26161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BBB59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مقرر مقدمة في العلوم الطبيعية – فصل الفيزياء – قسم الكيمياء – كلية العلوم - جامعة الملك عبدالعزيز – 2019 م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65" name="Group 38">
                <a:extLst>
                  <a:ext uri="{FF2B5EF4-FFF2-40B4-BE49-F238E27FC236}">
                    <a16:creationId xmlns:a16="http://schemas.microsoft.com/office/drawing/2014/main" id="{7AECDE4D-1849-406B-8FBB-F9C41410D5ED}"/>
                  </a:ext>
                </a:extLst>
              </p:cNvPr>
              <p:cNvGrpSpPr/>
              <p:nvPr/>
            </p:nvGrpSpPr>
            <p:grpSpPr>
              <a:xfrm>
                <a:off x="-46829" y="6276745"/>
                <a:ext cx="2209247" cy="636241"/>
                <a:chOff x="-46829" y="6276745"/>
                <a:chExt cx="2209247" cy="636241"/>
              </a:xfrm>
            </p:grpSpPr>
            <p:grpSp>
              <p:nvGrpSpPr>
                <p:cNvPr id="67" name="Group 37">
                  <a:extLst>
                    <a:ext uri="{FF2B5EF4-FFF2-40B4-BE49-F238E27FC236}">
                      <a16:creationId xmlns:a16="http://schemas.microsoft.com/office/drawing/2014/main" id="{29E13F30-7C38-4EF8-8FDE-A60875DF1610}"/>
                    </a:ext>
                  </a:extLst>
                </p:cNvPr>
                <p:cNvGrpSpPr/>
                <p:nvPr/>
              </p:nvGrpSpPr>
              <p:grpSpPr>
                <a:xfrm>
                  <a:off x="836728" y="6276745"/>
                  <a:ext cx="1325690" cy="636241"/>
                  <a:chOff x="836728" y="6276745"/>
                  <a:chExt cx="1325690" cy="636241"/>
                </a:xfrm>
              </p:grpSpPr>
              <p:sp>
                <p:nvSpPr>
                  <p:cNvPr id="69" name="Rectangle 14">
                    <a:extLst>
                      <a:ext uri="{FF2B5EF4-FFF2-40B4-BE49-F238E27FC236}">
                        <a16:creationId xmlns:a16="http://schemas.microsoft.com/office/drawing/2014/main" id="{2BCF4F4A-2A1F-49E3-AE44-7FA5C3524AB3}"/>
                      </a:ext>
                    </a:extLst>
                  </p:cNvPr>
                  <p:cNvSpPr/>
                  <p:nvPr/>
                </p:nvSpPr>
                <p:spPr>
                  <a:xfrm>
                    <a:off x="836728" y="6379537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2</a:t>
                    </a:r>
                  </a:p>
                </p:txBody>
              </p:sp>
              <p:sp>
                <p:nvSpPr>
                  <p:cNvPr id="70" name="Rectangle 15">
                    <a:extLst>
                      <a:ext uri="{FF2B5EF4-FFF2-40B4-BE49-F238E27FC236}">
                        <a16:creationId xmlns:a16="http://schemas.microsoft.com/office/drawing/2014/main" id="{65D5A948-2EFA-4484-9CD9-7A1E4BFA561D}"/>
                      </a:ext>
                    </a:extLst>
                  </p:cNvPr>
                  <p:cNvSpPr/>
                  <p:nvPr/>
                </p:nvSpPr>
                <p:spPr>
                  <a:xfrm>
                    <a:off x="1382535" y="6276745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0</a:t>
                    </a:r>
                  </a:p>
                </p:txBody>
              </p:sp>
              <p:sp>
                <p:nvSpPr>
                  <p:cNvPr id="71" name="Rectangle 17">
                    <a:extLst>
                      <a:ext uri="{FF2B5EF4-FFF2-40B4-BE49-F238E27FC236}">
                        <a16:creationId xmlns:a16="http://schemas.microsoft.com/office/drawing/2014/main" id="{140B63B1-4755-4AE6-9777-B08FDB0311AE}"/>
                      </a:ext>
                    </a:extLst>
                  </p:cNvPr>
                  <p:cNvSpPr/>
                  <p:nvPr/>
                </p:nvSpPr>
                <p:spPr>
                  <a:xfrm>
                    <a:off x="1795010" y="6389766"/>
                    <a:ext cx="367408" cy="52322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5</a:t>
                    </a:r>
                  </a:p>
                </p:txBody>
              </p:sp>
            </p:grpSp>
            <p:sp>
              <p:nvSpPr>
                <p:cNvPr id="68" name="Rectangle 18">
                  <a:extLst>
                    <a:ext uri="{FF2B5EF4-FFF2-40B4-BE49-F238E27FC236}">
                      <a16:creationId xmlns:a16="http://schemas.microsoft.com/office/drawing/2014/main" id="{73610869-FFF4-4249-959D-FA8C250B2233}"/>
                    </a:ext>
                  </a:extLst>
                </p:cNvPr>
                <p:cNvSpPr/>
                <p:nvPr/>
              </p:nvSpPr>
              <p:spPr>
                <a:xfrm>
                  <a:off x="-46829" y="6432702"/>
                  <a:ext cx="856325" cy="43088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200" b="1" i="0" u="none" strike="noStrike" kern="1200" cap="none" spc="0" normalizeH="0" baseline="0" noProof="0" dirty="0">
                      <a:ln w="13462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>
                        <a:outerShdw dist="38100" dir="2700000" algn="bl" rotWithShape="0">
                          <a:srgbClr val="4BACC6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+mn-cs"/>
                    </a:rPr>
                    <a:t>Chem</a:t>
                  </a:r>
                </a:p>
              </p:txBody>
            </p:sp>
          </p:grpSp>
        </p:grpSp>
        <p:grpSp>
          <p:nvGrpSpPr>
            <p:cNvPr id="51" name="Group 65">
              <a:extLst>
                <a:ext uri="{FF2B5EF4-FFF2-40B4-BE49-F238E27FC236}">
                  <a16:creationId xmlns:a16="http://schemas.microsoft.com/office/drawing/2014/main" id="{19F31CE1-23BD-462D-BDB2-843E29F9B493}"/>
                </a:ext>
              </a:extLst>
            </p:cNvPr>
            <p:cNvGrpSpPr/>
            <p:nvPr/>
          </p:nvGrpSpPr>
          <p:grpSpPr>
            <a:xfrm>
              <a:off x="-50058" y="70884"/>
              <a:ext cx="4242015" cy="1281566"/>
              <a:chOff x="-50061" y="70884"/>
              <a:chExt cx="4242015" cy="1281566"/>
            </a:xfrm>
          </p:grpSpPr>
          <p:grpSp>
            <p:nvGrpSpPr>
              <p:cNvPr id="52" name="Group 39">
                <a:extLst>
                  <a:ext uri="{FF2B5EF4-FFF2-40B4-BE49-F238E27FC236}">
                    <a16:creationId xmlns:a16="http://schemas.microsoft.com/office/drawing/2014/main" id="{3FBA8D37-E86B-48BF-A914-2A1891C14DA7}"/>
                  </a:ext>
                </a:extLst>
              </p:cNvPr>
              <p:cNvGrpSpPr/>
              <p:nvPr/>
            </p:nvGrpSpPr>
            <p:grpSpPr>
              <a:xfrm>
                <a:off x="2487169" y="70884"/>
                <a:ext cx="1704785" cy="918680"/>
                <a:chOff x="2487169" y="70884"/>
                <a:chExt cx="1704785" cy="918680"/>
              </a:xfrm>
            </p:grpSpPr>
            <p:sp>
              <p:nvSpPr>
                <p:cNvPr id="59" name="Rectangle 20">
                  <a:extLst>
                    <a:ext uri="{FF2B5EF4-FFF2-40B4-BE49-F238E27FC236}">
                      <a16:creationId xmlns:a16="http://schemas.microsoft.com/office/drawing/2014/main" id="{23C83B79-08AF-47EE-97AD-8E9AE9291333}"/>
                    </a:ext>
                  </a:extLst>
                </p:cNvPr>
                <p:cNvSpPr/>
                <p:nvPr/>
              </p:nvSpPr>
              <p:spPr>
                <a:xfrm>
                  <a:off x="3816948" y="708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م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Rectangle 21">
                  <a:extLst>
                    <a:ext uri="{FF2B5EF4-FFF2-40B4-BE49-F238E27FC236}">
                      <a16:creationId xmlns:a16="http://schemas.microsoft.com/office/drawing/2014/main" id="{474D89E4-13A4-4F86-8BB7-BC867366CD3D}"/>
                    </a:ext>
                  </a:extLst>
                </p:cNvPr>
                <p:cNvSpPr/>
                <p:nvPr/>
              </p:nvSpPr>
              <p:spPr>
                <a:xfrm>
                  <a:off x="3402420" y="2232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ق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Rectangle 22">
                  <a:extLst>
                    <a:ext uri="{FF2B5EF4-FFF2-40B4-BE49-F238E27FC236}">
                      <a16:creationId xmlns:a16="http://schemas.microsoft.com/office/drawing/2014/main" id="{E30B3B8E-52C3-4C18-9B6C-C1F350B7AA0E}"/>
                    </a:ext>
                  </a:extLst>
                </p:cNvPr>
                <p:cNvSpPr/>
                <p:nvPr/>
              </p:nvSpPr>
              <p:spPr>
                <a:xfrm>
                  <a:off x="3072384" y="201168"/>
                  <a:ext cx="306606" cy="52017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د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Rectangle 23">
                  <a:extLst>
                    <a:ext uri="{FF2B5EF4-FFF2-40B4-BE49-F238E27FC236}">
                      <a16:creationId xmlns:a16="http://schemas.microsoft.com/office/drawing/2014/main" id="{941CBD46-B487-4DA2-89F3-1668C0313DE9}"/>
                    </a:ext>
                  </a:extLst>
                </p:cNvPr>
                <p:cNvSpPr/>
                <p:nvPr/>
              </p:nvSpPr>
              <p:spPr>
                <a:xfrm>
                  <a:off x="2758439" y="252984"/>
                  <a:ext cx="309655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م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Rectangle 24">
                  <a:extLst>
                    <a:ext uri="{FF2B5EF4-FFF2-40B4-BE49-F238E27FC236}">
                      <a16:creationId xmlns:a16="http://schemas.microsoft.com/office/drawing/2014/main" id="{BD768F26-7EBC-47AC-A309-152F2AD0A1AF}"/>
                    </a:ext>
                  </a:extLst>
                </p:cNvPr>
                <p:cNvSpPr/>
                <p:nvPr/>
              </p:nvSpPr>
              <p:spPr>
                <a:xfrm>
                  <a:off x="2487169" y="466344"/>
                  <a:ext cx="35232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ة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3" name="TextBox 53">
                <a:extLst>
                  <a:ext uri="{FF2B5EF4-FFF2-40B4-BE49-F238E27FC236}">
                    <a16:creationId xmlns:a16="http://schemas.microsoft.com/office/drawing/2014/main" id="{B726699E-FF8D-410C-AB4F-64D5635C4E10}"/>
                  </a:ext>
                </a:extLst>
              </p:cNvPr>
              <p:cNvSpPr txBox="1"/>
              <p:nvPr/>
            </p:nvSpPr>
            <p:spPr>
              <a:xfrm rot="21393787">
                <a:off x="629356" y="472920"/>
                <a:ext cx="706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العلوم</a:t>
                </a:r>
                <a:endParaRPr kumimoji="0" lang="en-US" sz="18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TextBox 54">
                <a:extLst>
                  <a:ext uri="{FF2B5EF4-FFF2-40B4-BE49-F238E27FC236}">
                    <a16:creationId xmlns:a16="http://schemas.microsoft.com/office/drawing/2014/main" id="{C8879D97-677B-4DA2-B593-8D26303F0DD5}"/>
                  </a:ext>
                </a:extLst>
              </p:cNvPr>
              <p:cNvSpPr txBox="1"/>
              <p:nvPr/>
            </p:nvSpPr>
            <p:spPr>
              <a:xfrm rot="21291467">
                <a:off x="-50061" y="983118"/>
                <a:ext cx="8866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79646">
                        <a:lumMod val="20000"/>
                        <a:lumOff val="80000"/>
                      </a:srgbClr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الطبيعية</a:t>
                </a:r>
                <a:endParaRPr kumimoji="0" lang="en-US" sz="18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79646">
                      <a:lumMod val="20000"/>
                      <a:lumOff val="80000"/>
                    </a:srgbClr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Rectangle 55">
                <a:extLst>
                  <a:ext uri="{FF2B5EF4-FFF2-40B4-BE49-F238E27FC236}">
                    <a16:creationId xmlns:a16="http://schemas.microsoft.com/office/drawing/2014/main" id="{836A2925-40BC-4A11-A1EC-A599E3E469C5}"/>
                  </a:ext>
                </a:extLst>
              </p:cNvPr>
              <p:cNvSpPr/>
              <p:nvPr/>
            </p:nvSpPr>
            <p:spPr>
              <a:xfrm rot="20280121">
                <a:off x="1289560" y="312256"/>
                <a:ext cx="410690" cy="40011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 w="10160">
                      <a:solidFill>
                        <a:srgbClr val="4BACC6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في</a:t>
                </a:r>
                <a:endParaRPr kumimoji="0" lang="en-US" sz="2000" b="1" i="0" u="none" strike="noStrike" kern="1200" cap="none" spc="0" normalizeH="0" baseline="0" noProof="0" dirty="0">
                  <a:ln w="10160">
                    <a:solidFill>
                      <a:srgbClr val="4BACC6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6054202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763</TotalTime>
  <Words>2503</Words>
  <Application>Microsoft Office PowerPoint</Application>
  <PresentationFormat>شاشة عريضة</PresentationFormat>
  <Paragraphs>868</Paragraphs>
  <Slides>33</Slides>
  <Notes>0</Notes>
  <HiddenSlides>0</HiddenSlides>
  <MMClips>0</MMClips>
  <ScaleCrop>false</ScaleCrop>
  <HeadingPairs>
    <vt:vector size="8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خوادم OLE مضمنة</vt:lpstr>
      </vt:variant>
      <vt:variant>
        <vt:i4>2</vt:i4>
      </vt:variant>
      <vt:variant>
        <vt:lpstr>عناوين الشرائح</vt:lpstr>
      </vt:variant>
      <vt:variant>
        <vt:i4>33</vt:i4>
      </vt:variant>
    </vt:vector>
  </HeadingPairs>
  <TitlesOfParts>
    <vt:vector size="44" baseType="lpstr">
      <vt:lpstr>Arial</vt:lpstr>
      <vt:lpstr>Calibri</vt:lpstr>
      <vt:lpstr>Calibri Light</vt:lpstr>
      <vt:lpstr>Gill Sans MT</vt:lpstr>
      <vt:lpstr>Tahoma</vt:lpstr>
      <vt:lpstr>Times New Roman</vt:lpstr>
      <vt:lpstr>Wingdings</vt:lpstr>
      <vt:lpstr>Wingdings 2</vt:lpstr>
      <vt:lpstr>نسق Office</vt:lpstr>
      <vt:lpstr>Equation</vt:lpstr>
      <vt:lpstr>معادلة</vt:lpstr>
      <vt:lpstr>فصل الكيمياء</vt:lpstr>
      <vt:lpstr>مخرجات التعلم</vt:lpstr>
      <vt:lpstr>عرض تقديمي في PowerPoint</vt:lpstr>
      <vt:lpstr>جدول 1 بعض العناصر الشائعة ورموزها </vt:lpstr>
      <vt:lpstr>أشكال بعض العناصر</vt:lpstr>
      <vt:lpstr>تسمية وكتابة العناصر</vt:lpstr>
      <vt:lpstr>تسمية وكتابة العناصر</vt:lpstr>
      <vt:lpstr>عرض تقديمي في PowerPoint</vt:lpstr>
      <vt:lpstr>التركيب الذري</vt:lpstr>
      <vt:lpstr>مكونات الذرة</vt:lpstr>
      <vt:lpstr>مكونات الذرة</vt:lpstr>
      <vt:lpstr>عرض تقديمي في PowerPoint</vt:lpstr>
      <vt:lpstr>مكونات الذرة جدول2 : ملخص خواص البروتون والنيوترون والإلكترون</vt:lpstr>
      <vt:lpstr>عرض تقديمي في PowerPoint</vt:lpstr>
      <vt:lpstr>عرض تقديمي في PowerPoint</vt:lpstr>
      <vt:lpstr>تدريب</vt:lpstr>
      <vt:lpstr>الوزن الذري (Atomic Weight)</vt:lpstr>
      <vt:lpstr>الجدول الدوري للعناصر</vt:lpstr>
      <vt:lpstr>الجدول الدوري للعناصر</vt:lpstr>
      <vt:lpstr>تدريب</vt:lpstr>
      <vt:lpstr>النظـــائر</vt:lpstr>
      <vt:lpstr>النظائر (Isotopes)   تعرف النظائر بأنها ذرات لنفس العنصر يختلف فيها عدد النيوترونات </vt:lpstr>
      <vt:lpstr>عرض تقديمي في PowerPoint</vt:lpstr>
      <vt:lpstr>النظائر</vt:lpstr>
      <vt:lpstr>عرض تقديمي في PowerPoint</vt:lpstr>
      <vt:lpstr>الجزيئات والمركبات والأيونات</vt:lpstr>
      <vt:lpstr>عرض تقديمي في PowerPoint</vt:lpstr>
      <vt:lpstr>عرض تقديمي في PowerPoint</vt:lpstr>
      <vt:lpstr>عرض تقديمي في PowerPoint</vt:lpstr>
      <vt:lpstr>جدول 3 : بعض المركبات الكيميائية</vt:lpstr>
      <vt:lpstr>الأيونات</vt:lpstr>
      <vt:lpstr>مثال: اكملي الجدول التالي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tmfagieh@outlook.sa</dc:creator>
  <cp:lastModifiedBy>lolo ..A..</cp:lastModifiedBy>
  <cp:revision>93</cp:revision>
  <dcterms:created xsi:type="dcterms:W3CDTF">2018-12-15T22:35:19Z</dcterms:created>
  <dcterms:modified xsi:type="dcterms:W3CDTF">2020-01-01T12:49:57Z</dcterms:modified>
</cp:coreProperties>
</file>